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7"/>
  </p:notesMasterIdLst>
  <p:handoutMasterIdLst>
    <p:handoutMasterId r:id="rId18"/>
  </p:handoutMasterIdLst>
  <p:sldIdLst>
    <p:sldId id="260" r:id="rId3"/>
    <p:sldId id="356" r:id="rId4"/>
    <p:sldId id="338" r:id="rId5"/>
    <p:sldId id="357" r:id="rId6"/>
    <p:sldId id="358" r:id="rId7"/>
    <p:sldId id="359" r:id="rId8"/>
    <p:sldId id="360" r:id="rId9"/>
    <p:sldId id="361" r:id="rId10"/>
    <p:sldId id="366" r:id="rId11"/>
    <p:sldId id="367" r:id="rId12"/>
    <p:sldId id="362" r:id="rId13"/>
    <p:sldId id="363" r:id="rId14"/>
    <p:sldId id="364" r:id="rId15"/>
    <p:sldId id="343" r:id="rId16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7B"/>
    <a:srgbClr val="92D14F"/>
    <a:srgbClr val="0174AB"/>
    <a:srgbClr val="666666"/>
    <a:srgbClr val="BFC0C0"/>
    <a:srgbClr val="9F9D9A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4660"/>
  </p:normalViewPr>
  <p:slideViewPr>
    <p:cSldViewPr snapToGrid="0" showGuides="1">
      <p:cViewPr varScale="1">
        <p:scale>
          <a:sx n="168" d="100"/>
          <a:sy n="168" d="100"/>
        </p:scale>
        <p:origin x="3954" y="150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3628-78BE-468B-9043-12ED57D924F8}" type="datetimeFigureOut">
              <a:rPr lang="zh-CN" altLang="en-US" smtClean="0"/>
              <a:t>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A3D18-8DC8-4214-9984-2740EDEAE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52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B8934-77F8-402B-80C2-6E1ECAA0DD55}" type="datetimeFigureOut">
              <a:rPr lang="zh-CN" altLang="en-US" smtClean="0"/>
              <a:t>18/9/2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51DFF-5C37-4FFC-9502-45B5ABAB4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287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452A-B6B9-404C-9280-FFDBBF11FF02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2EFE-B5F2-4D5F-83C5-E309E65195FA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A722-FE6F-4D15-94E6-4EF2CA48DAF7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1D3AE49-0B48-442B-A5BF-08E5B1C69698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FF2F7C8-DA0B-4CBE-BD62-9C96DA3EA36E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551D20-4140-4BDF-AAD3-75797853E2CA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FC6FEDD-C8E8-4DAE-B6A9-491E467B9A1D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8DC4D-DADB-4023-B3EC-89826EFCA39F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2536C9-61AC-4A34-AA05-47EEBC1095E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FBAD2E9-01DA-4899-B244-30EADDAE05E3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4B1EF1-6039-48DD-8FF4-E874A1801CB7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88C93A-A8E9-456A-8F1F-2D2508D68B75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8D4B04-1B31-47EE-9DC8-46AEF465FA62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B10234-FB7E-4F31-80CD-9E9FAF6F6038}" type="datetime1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2/9/2018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B2C1-C292-481A-ADF2-A496C279A825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4459-F62B-4C27-A6AC-8DBC42305177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6FE8-0C16-4D50-89E5-C5F3F2CF1233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5766-B69C-4DED-B479-B04D503C8825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6697-4245-4F43-A4AE-890579036990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95BF-40EA-49F2-BA79-46EBD620AEEB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60CE-355F-4AFE-B6ED-927E25D58B9D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F103-650F-42E3-AE6A-F470B2920DEA}" type="datetime1">
              <a:rPr lang="zh-HK" altLang="en-US" smtClean="0"/>
              <a:t>2/9/2018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7" name="弧形 6"/>
          <p:cNvSpPr/>
          <p:nvPr userDrawn="1"/>
        </p:nvSpPr>
        <p:spPr>
          <a:xfrm>
            <a:off x="8594967" y="6320608"/>
            <a:ext cx="432048" cy="432048"/>
          </a:xfrm>
          <a:prstGeom prst="arc">
            <a:avLst>
              <a:gd name="adj1" fmla="val 5215784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fld id="{FB5BBF53-50E9-4141-95A5-F0C0AD2C7EC9}" type="slidenum"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pPr algn="ctr"/>
              <a:t>‹#›</a:t>
            </a:fld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MV Boli" pitchFamily="2" charset="0"/>
              <a:ea typeface="微软雅黑" pitchFamily="34" charset="-122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652878"/>
            <a:ext cx="5249333" cy="45719"/>
          </a:xfrm>
          <a:prstGeom prst="rect">
            <a:avLst/>
          </a:prstGeom>
          <a:gradFill>
            <a:gsLst>
              <a:gs pos="25000">
                <a:schemeClr val="accent6">
                  <a:lumMod val="75000"/>
                </a:schemeClr>
              </a:gs>
              <a:gs pos="0">
                <a:schemeClr val="accent6">
                  <a:lumMod val="75000"/>
                </a:schemeClr>
              </a:gs>
              <a:gs pos="49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弧形 6"/>
          <p:cNvSpPr/>
          <p:nvPr userDrawn="1"/>
        </p:nvSpPr>
        <p:spPr>
          <a:xfrm>
            <a:off x="8594967" y="6320608"/>
            <a:ext cx="432048" cy="432048"/>
          </a:xfrm>
          <a:prstGeom prst="arc">
            <a:avLst>
              <a:gd name="adj1" fmla="val 5215784"/>
              <a:gd name="adj2" fmla="val 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fld id="{FB5BBF53-50E9-4141-95A5-F0C0AD2C7EC9}" type="slidenum"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MV Boli" pitchFamily="2" charset="0"/>
                <a:ea typeface="微软雅黑" pitchFamily="34" charset="-122"/>
                <a:cs typeface="MV Boli" pitchFamily="2" charset="0"/>
              </a:rPr>
              <a:pPr algn="ctr"/>
              <a:t>‹#›</a:t>
            </a:fld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MV Boli" pitchFamily="2" charset="0"/>
              <a:ea typeface="微软雅黑" pitchFamily="34" charset="-122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jp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190055" y="2580881"/>
            <a:ext cx="6882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TITLE</a:t>
            </a:r>
            <a:endParaRPr lang="en-US" altLang="zh-CN" sz="4000" spc="3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1606" y="4882887"/>
            <a:ext cx="2459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Kaifa Luo</a:t>
            </a: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kaifaluo@foxmail.com</a:t>
            </a: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2017/06/18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9604" y="1214497"/>
                <a:ext cx="8351127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modes: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𝐴𝑠𝑖𝑛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𝐴𝑠𝑖𝑛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04" y="1214497"/>
                <a:ext cx="8351127" cy="781817"/>
              </a:xfrm>
              <a:prstGeom prst="rect">
                <a:avLst/>
              </a:prstGeom>
              <a:blipFill>
                <a:blip r:embed="rId2"/>
                <a:stretch>
                  <a:fillRect l="-438" t="-3906" b="-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24661" y="2138284"/>
                <a:ext cx="739484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61" y="2138284"/>
                <a:ext cx="7394845" cy="318677"/>
              </a:xfrm>
              <a:prstGeom prst="rect">
                <a:avLst/>
              </a:prstGeom>
              <a:blipFill>
                <a:blip r:embed="rId3"/>
                <a:stretch>
                  <a:fillRect l="-330" r="-247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10256" y="2519935"/>
                <a:ext cx="3470116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256" y="2519935"/>
                <a:ext cx="3470116" cy="565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58" y="3478756"/>
            <a:ext cx="4566111" cy="27677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9604" y="3359772"/>
            <a:ext cx="223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diagram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Analytical solution_NP2011</a:t>
            </a:r>
          </a:p>
        </p:txBody>
      </p:sp>
    </p:spTree>
    <p:extLst>
      <p:ext uri="{BB962C8B-B14F-4D97-AF65-F5344CB8AC3E}">
        <p14:creationId xmlns:p14="http://schemas.microsoft.com/office/powerpoint/2010/main" val="27425064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  Contrast of two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56442" y="1527415"/>
                <a:ext cx="6878614" cy="68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42" y="1527415"/>
                <a:ext cx="6878614" cy="688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37542" y="4448363"/>
                <a:ext cx="4878835" cy="498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groupChr>
                        <m:groupChrPr>
                          <m:chr m:val="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groupCh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42" y="4448363"/>
                <a:ext cx="4878835" cy="498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75055" y="1156745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Off-resonant case: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5055" y="406337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n-resonant case: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37542" y="2137140"/>
                <a:ext cx="4953203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Minimal coupling: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Floquet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theory: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expansion: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42" y="2137140"/>
                <a:ext cx="4953203" cy="1304203"/>
              </a:xfrm>
              <a:prstGeom prst="rect">
                <a:avLst/>
              </a:prstGeom>
              <a:blipFill>
                <a:blip r:embed="rId4"/>
                <a:stretch>
                  <a:fillRect l="-1108" t="-6075" b="-8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58662" y="2837953"/>
            <a:ext cx="2895600" cy="5262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315803" y="2137140"/>
            <a:ext cx="633052" cy="700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2096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Deal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with electromagnetic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72804" y="2574960"/>
                <a:ext cx="6583534" cy="1347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04" y="2574960"/>
                <a:ext cx="6583534" cy="13476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8144" y="1207558"/>
                <a:ext cx="7173312" cy="81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Description of electromagnetic: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l-G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44" y="1207558"/>
                <a:ext cx="7173312" cy="816634"/>
              </a:xfrm>
              <a:prstGeom prst="rect">
                <a:avLst/>
              </a:prstGeom>
              <a:blipFill>
                <a:blip r:embed="rId3"/>
                <a:stretch>
                  <a:fillRect l="-595" t="-3731" b="-3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28144" y="2136881"/>
            <a:ext cx="74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ways to deal with electromagnetic as shown in papers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8144" y="4478262"/>
            <a:ext cx="7626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adding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fields to Hamiltonian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Q2: How to describe CPL/LPL in (3) above?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635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Type 1 Periodical driven-NLS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17683" y="3405772"/>
                <a:ext cx="7665496" cy="749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𝑅𝑊𝐴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83" y="3405772"/>
                <a:ext cx="7665496" cy="749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01613" y="2679335"/>
                <a:ext cx="6278707" cy="596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𝑅𝑊𝐴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 smtClean="0"/>
                  <a:t> 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even!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13" y="2679335"/>
                <a:ext cx="6278707" cy="596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59359" y="2258247"/>
                <a:ext cx="7629716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59" y="2258247"/>
                <a:ext cx="7629716" cy="318677"/>
              </a:xfrm>
              <a:prstGeom prst="rect">
                <a:avLst/>
              </a:prstGeom>
              <a:blipFill>
                <a:blip r:embed="rId4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>
            <a:off x="2391103" y="2684368"/>
            <a:ext cx="10510" cy="716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59307" y="4177930"/>
                <a:ext cx="6975628" cy="1999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srgbClr val="FFFF00"/>
                  </a:solidFill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07" y="4177930"/>
                <a:ext cx="6975628" cy="1999073"/>
              </a:xfrm>
              <a:prstGeom prst="rect">
                <a:avLst/>
              </a:prstGeom>
              <a:blipFill>
                <a:blip r:embed="rId5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235668" y="3498817"/>
            <a:ext cx="2490952" cy="43618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523185" y="3928433"/>
            <a:ext cx="1082566" cy="367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642537" y="4163050"/>
                <a:ext cx="288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537" y="4163050"/>
                <a:ext cx="288989" cy="276999"/>
              </a:xfrm>
              <a:prstGeom prst="rect">
                <a:avLst/>
              </a:prstGeom>
              <a:blipFill>
                <a:blip r:embed="rId6"/>
                <a:stretch>
                  <a:fillRect l="-19149" r="-425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04540" y="1183935"/>
                <a:ext cx="2629913" cy="69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𝑜𝑑𝑑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𝑒𝑣𝑒𝑛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40" y="1183935"/>
                <a:ext cx="2629913" cy="690189"/>
              </a:xfrm>
              <a:prstGeom prst="rect">
                <a:avLst/>
              </a:prstGeom>
              <a:blipFill>
                <a:blip r:embed="rId7"/>
                <a:stretch>
                  <a:fillRect l="-1852" t="-4425" b="-9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263810" y="1375632"/>
                <a:ext cx="269080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0" y="1375632"/>
                <a:ext cx="2690801" cy="298928"/>
              </a:xfrm>
              <a:prstGeom prst="rect">
                <a:avLst/>
              </a:prstGeom>
              <a:blipFill>
                <a:blip r:embed="rId8"/>
                <a:stretch>
                  <a:fillRect l="-679" r="-679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70867" y="6193253"/>
                <a:ext cx="4102405" cy="304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867" y="6193253"/>
                <a:ext cx="4102405" cy="304442"/>
              </a:xfrm>
              <a:prstGeom prst="rect">
                <a:avLst/>
              </a:prstGeom>
              <a:blipFill>
                <a:blip r:embed="rId9"/>
                <a:stretch>
                  <a:fillRect l="-892" r="-1634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3664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Headline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1651" y="6438826"/>
            <a:ext cx="612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D </a:t>
            </a:r>
            <a:r>
              <a:rPr lang="en-US" altLang="zh-CN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Heiss</a:t>
            </a:r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Phys. A: Math. </a:t>
            </a:r>
            <a:r>
              <a:rPr lang="en-US" altLang="zh-CN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</a:t>
            </a:r>
            <a:r>
              <a:rPr lang="en-US" altLang="zh-CN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45 (2012), The Physics of exceptional points</a:t>
            </a:r>
            <a:endParaRPr lang="zh-CN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628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25515" y="1468681"/>
                <a:ext cx="5116081" cy="498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groupCh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15" y="1468681"/>
                <a:ext cx="5116081" cy="498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34814" y="2530946"/>
                <a:ext cx="7181838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𝑅𝑊𝐴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814" y="2530946"/>
                <a:ext cx="7181838" cy="414537"/>
              </a:xfrm>
              <a:prstGeom prst="rect">
                <a:avLst/>
              </a:prstGeom>
              <a:blipFill>
                <a:blip r:embed="rId3"/>
                <a:stretch>
                  <a:fillRect t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>
            <a:off x="2617076" y="1967407"/>
            <a:ext cx="1166648" cy="5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96420" y="4084561"/>
            <a:ext cx="47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Key: keep well with time-dependent field term.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Review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290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Outline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686" y="2066487"/>
            <a:ext cx="5518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Rotating Wave Approximation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the RWA——Rabi oscillator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Baker-Campbell-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Hausdorf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solution_NP2011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of two approaches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Type-1 Periodical driven-NLS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7885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  Generic Method of RWA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93075" y="1487391"/>
                <a:ext cx="3092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5" y="1487391"/>
                <a:ext cx="3092321" cy="276999"/>
              </a:xfrm>
              <a:prstGeom prst="rect">
                <a:avLst/>
              </a:prstGeom>
              <a:blipFill>
                <a:blip r:embed="rId2"/>
                <a:stretch>
                  <a:fillRect l="-1181" r="-39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85222" y="1956881"/>
                <a:ext cx="4250587" cy="394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Unitary transform: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222" y="1956881"/>
                <a:ext cx="4250587" cy="394660"/>
              </a:xfrm>
              <a:prstGeom prst="rect">
                <a:avLst/>
              </a:prstGeom>
              <a:blipFill>
                <a:blip r:embed="rId3"/>
                <a:stretch>
                  <a:fillRect l="-3295" b="-3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93076" y="2666585"/>
                <a:ext cx="6138042" cy="783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Turn to interactive picture: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zh-CN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6" y="2666585"/>
                <a:ext cx="6138042" cy="783484"/>
              </a:xfrm>
              <a:prstGeom prst="rect">
                <a:avLst/>
              </a:prstGeom>
              <a:blipFill>
                <a:blip r:embed="rId4"/>
                <a:stretch>
                  <a:fillRect l="-794" t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093075" y="4204137"/>
            <a:ext cx="634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of this method: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Turn from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chrodinger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picture to interactive picture;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Omit some high-frequency terms;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Turn back to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Schrodinger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picture, and the RWA is done.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77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Example of the RWA——Rabi resonator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2525" y="1121473"/>
            <a:ext cx="7947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Background——Cavity quantum electrodynamics(CQED):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the interaction between light confined in a reflective cavity and atoms or other particles, under conditions where the quantum nature of light photons is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significant, i.e. , we study a system consist of only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two-level-atom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one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interacted with each other.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96" y="2713565"/>
            <a:ext cx="2659118" cy="1949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5795" y="2815132"/>
                <a:ext cx="4409090" cy="1746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𝑎𝑡𝑜𝑚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𝑓𝑖𝑒𝑙𝑑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𝑎𝑡𝑜𝑚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𝑓𝑖𝑒𝑙𝑑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(dipolar interaction)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ℏ(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2815132"/>
                <a:ext cx="4409090" cy="1746825"/>
              </a:xfrm>
              <a:prstGeom prst="rect">
                <a:avLst/>
              </a:prstGeom>
              <a:blipFill>
                <a:blip r:embed="rId3"/>
                <a:stretch>
                  <a:fillRect l="-1796" b="-5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2525" y="4695559"/>
                <a:ext cx="7669268" cy="118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get an approximately analytical 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ℏ(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25" y="4695559"/>
                <a:ext cx="7669268" cy="1183786"/>
              </a:xfrm>
              <a:prstGeom prst="rect">
                <a:avLst/>
              </a:prstGeom>
              <a:blipFill>
                <a:blip r:embed="rId4"/>
                <a:stretch>
                  <a:fillRect l="-477" t="-2577" b="-5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981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Baker-Campbell-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Hausdorf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9962" y="1046927"/>
                <a:ext cx="8438336" cy="1309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complex number,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operators,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recursively as the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sequence of commutators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62" y="1046927"/>
                <a:ext cx="8438336" cy="1309526"/>
              </a:xfrm>
              <a:prstGeom prst="rect">
                <a:avLst/>
              </a:prstGeom>
              <a:blipFill>
                <a:blip r:embed="rId2"/>
                <a:stretch>
                  <a:fillRect l="-1662" r="-1517" b="-9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8650" y="2497144"/>
                <a:ext cx="7680960" cy="9223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ℏ(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97144"/>
                <a:ext cx="7680960" cy="922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15693" y="3560203"/>
                <a:ext cx="8730504" cy="190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𝒊𝒕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𝝎</m:t>
                    </m:r>
                    <m:sSup>
                      <m:s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16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⋯⋯</m:t>
                      </m:r>
                    </m:oMath>
                  </m:oMathPara>
                </a14:m>
                <a:endParaRPr lang="en-US" altLang="zh-CN" sz="1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sz="1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93" y="3560203"/>
                <a:ext cx="8730504" cy="1901611"/>
              </a:xfrm>
              <a:prstGeom prst="rect">
                <a:avLst/>
              </a:prstGeom>
              <a:blipFill>
                <a:blip r:embed="rId4"/>
                <a:stretch>
                  <a:fillRect l="-838" t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90196" y="5472547"/>
                <a:ext cx="7650428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96" y="5472547"/>
                <a:ext cx="7650428" cy="75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157545" y="5565228"/>
            <a:ext cx="1481958" cy="62536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430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Baker-Campbell-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Hausdorf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1490" y="1379484"/>
                <a:ext cx="2538248" cy="1622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2"/>
                              </m:r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</m:e>
                    </m:groupCh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groupChr>
                      <m:groupChrPr>
                        <m:chr m:val="→"/>
                        <m:vertJc m:val="bot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brk m:alnAt="2"/>
                              </m:r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</m:e>
                    </m:groupCh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altLang="zh-CN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</m:groupCh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altLang="zh-CN" dirty="0" smtClean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</m:groupCh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b>
                      </m:sSub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90" y="1379484"/>
                <a:ext cx="2538248" cy="162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05198" y="1627086"/>
                <a:ext cx="5339257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in on-resonant case: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high-frequency compared with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Follow the rotating wave approximation’s principle, here we can omit two terms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8" y="1627086"/>
                <a:ext cx="5339257" cy="1207446"/>
              </a:xfrm>
              <a:prstGeom prst="rect">
                <a:avLst/>
              </a:prstGeom>
              <a:blipFill>
                <a:blip r:embed="rId3"/>
                <a:stretch>
                  <a:fillRect l="-913" t="-3030" r="-1027" b="-7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3531" y="3299756"/>
            <a:ext cx="74201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back 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chrodinger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picture, the interactive term of Hamiltonian becomes: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81220" y="3686456"/>
                <a:ext cx="7432419" cy="38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ℏ(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before: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ℏ(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0" y="3686456"/>
                <a:ext cx="7432419" cy="383054"/>
              </a:xfrm>
              <a:prstGeom prst="rect">
                <a:avLst/>
              </a:prstGeom>
              <a:blipFill>
                <a:blip r:embed="rId4"/>
                <a:stretch>
                  <a:fillRect t="-6349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1505" y="4172607"/>
            <a:ext cx="794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Hamiltonian, the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Jaynes-Cummings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Hamiltonian, is very important in the field of quantum optics and optical quantum computer.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07881" y="5165925"/>
                <a:ext cx="6289783" cy="42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2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</m:groupCh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high-frequency terms and omit them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</m:groupCh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𝑅𝑊𝐴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81" y="5165925"/>
                <a:ext cx="6289783" cy="421719"/>
              </a:xfrm>
              <a:prstGeom prst="rect">
                <a:avLst/>
              </a:prstGeom>
              <a:blipFill>
                <a:blip r:embed="rId5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2436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Analytical solution_NP2011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57906" y="1558168"/>
                <a:ext cx="4598631" cy="110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·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6" y="1558168"/>
                <a:ext cx="4598631" cy="1106072"/>
              </a:xfrm>
              <a:prstGeom prst="rect">
                <a:avLst/>
              </a:prstGeom>
              <a:blipFill>
                <a:blip r:embed="rId2"/>
                <a:stretch>
                  <a:fillRect l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87463" y="1108482"/>
                <a:ext cx="176907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63" y="1108482"/>
                <a:ext cx="1769074" cy="414537"/>
              </a:xfrm>
              <a:prstGeom prst="rect">
                <a:avLst/>
              </a:prstGeom>
              <a:blipFill>
                <a:blip r:embed="rId3"/>
                <a:stretch>
                  <a:fillRect l="-345" r="-1724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07933" y="1093056"/>
            <a:ext cx="29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Hamiltonian: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07933" y="3287570"/>
                <a:ext cx="5703833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Diagonization: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3" y="3287570"/>
                <a:ext cx="5703833" cy="506870"/>
              </a:xfrm>
              <a:prstGeom prst="rect">
                <a:avLst/>
              </a:prstGeom>
              <a:blipFill>
                <a:blip r:embed="rId4"/>
                <a:stretch>
                  <a:fillRect l="-748" t="-16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57906" y="3774485"/>
                <a:ext cx="341715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𝑃𝑟𝑜𝑗𝑒𝑐𝑡𝑜𝑟𝑠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6" y="3774485"/>
                <a:ext cx="341715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14144" y="2552174"/>
                <a:ext cx="433420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𝐷𝑒𝑓𝑖𝑛𝑒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𝑝𝑟𝑜𝑗𝑒𝑐𝑡𝑜𝑟𝑠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" y="2552174"/>
                <a:ext cx="4334200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4144" y="4579415"/>
                <a:ext cx="4293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" y="4579415"/>
                <a:ext cx="4293740" cy="276999"/>
              </a:xfrm>
              <a:prstGeom prst="rect">
                <a:avLst/>
              </a:prstGeom>
              <a:blipFill>
                <a:blip r:embed="rId7"/>
                <a:stretch>
                  <a:fillRect t="-2174" r="-56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2573953" y="1558168"/>
            <a:ext cx="1624930" cy="302434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07933" y="5078064"/>
                <a:ext cx="8474810" cy="1025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zh-CN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3" y="5078064"/>
                <a:ext cx="8474810" cy="1025152"/>
              </a:xfrm>
              <a:prstGeom prst="rect">
                <a:avLst/>
              </a:prstGeom>
              <a:blipFill>
                <a:blip r:embed="rId8"/>
                <a:stretch>
                  <a:fillRect l="-863" t="-2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811885" y="2689993"/>
                <a:ext cx="1680909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85" y="2689993"/>
                <a:ext cx="1680909" cy="285912"/>
              </a:xfrm>
              <a:prstGeom prst="rect">
                <a:avLst/>
              </a:prstGeom>
              <a:blipFill>
                <a:blip r:embed="rId9"/>
                <a:stretch>
                  <a:fillRect l="-2536" t="-17021" r="-1449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83779" y="4976649"/>
            <a:ext cx="8776138" cy="125598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960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47098"/>
            <a:ext cx="90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Analytical solution_NP2011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36027" y="1319048"/>
                <a:ext cx="8213835" cy="11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Hamiltonian: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𝐴𝑠𝑖𝑛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𝐴𝑠𝑖𝑛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7" y="1319048"/>
                <a:ext cx="8213835" cy="1102546"/>
              </a:xfrm>
              <a:prstGeom prst="rect">
                <a:avLst/>
              </a:prstGeom>
              <a:blipFill>
                <a:blip r:embed="rId2"/>
                <a:stretch>
                  <a:fillRect l="-520" t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70185" y="2421594"/>
                <a:ext cx="8145518" cy="2596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Rotating wave approximation: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𝑅𝑊𝐴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1600" b="0" dirty="0" smtClean="0">
                  <a:latin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·</m:t>
                          </m:r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·</m:t>
                          </m:r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,−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,−2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+1)·</m:t>
                    </m:r>
                    <m:acc>
                      <m:accPr>
                        <m:chr m:val="⃗"/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zh-CN" altLang="en-US" sz="1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,2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+1)·</m:t>
                      </m:r>
                      <m:acc>
                        <m:accPr>
                          <m:chr m:val="⃗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altLang="zh-CN" sz="1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𝑅𝑊𝐴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sz="1600" i="1" dirty="0" smtClean="0">
                    <a:latin typeface="Cambria Math" panose="02040503050406030204" pitchFamily="18" charset="0"/>
                  </a:rPr>
                  <a:t>  </a:t>
                </a:r>
                <a:endParaRPr lang="zh-CN" altLang="en-U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5" y="2421594"/>
                <a:ext cx="8145518" cy="2596608"/>
              </a:xfrm>
              <a:prstGeom prst="rect">
                <a:avLst/>
              </a:prstGeom>
              <a:blipFill>
                <a:blip r:embed="rId3"/>
                <a:stretch>
                  <a:fillRect l="-524" t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H="1">
            <a:off x="3888828" y="2469931"/>
            <a:ext cx="3652344" cy="219666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36027" y="5066539"/>
                <a:ext cx="8418787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modes: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𝐴𝑠𝑖𝑛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𝐴𝑠𝑖𝑛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27" y="5066539"/>
                <a:ext cx="8418787" cy="781817"/>
              </a:xfrm>
              <a:prstGeom prst="rect">
                <a:avLst/>
              </a:prstGeom>
              <a:blipFill>
                <a:blip r:embed="rId4"/>
                <a:stretch>
                  <a:fillRect l="-507" t="-3906" b="-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764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405</Words>
  <Application>Microsoft Office PowerPoint</Application>
  <PresentationFormat>全屏显示(4:3)</PresentationFormat>
  <Paragraphs>128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新細明體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MV Boli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luo kaifa</cp:lastModifiedBy>
  <cp:revision>359</cp:revision>
  <dcterms:created xsi:type="dcterms:W3CDTF">2015-02-19T23:46:49Z</dcterms:created>
  <dcterms:modified xsi:type="dcterms:W3CDTF">2018-09-02T07:43:51Z</dcterms:modified>
</cp:coreProperties>
</file>