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8"/>
  </p:notesMasterIdLst>
  <p:handoutMasterIdLst>
    <p:handoutMasterId r:id="rId19"/>
  </p:handoutMasterIdLst>
  <p:sldIdLst>
    <p:sldId id="260" r:id="rId3"/>
    <p:sldId id="338" r:id="rId4"/>
    <p:sldId id="343" r:id="rId5"/>
    <p:sldId id="345" r:id="rId6"/>
    <p:sldId id="356" r:id="rId7"/>
    <p:sldId id="352" r:id="rId8"/>
    <p:sldId id="359" r:id="rId9"/>
    <p:sldId id="357" r:id="rId10"/>
    <p:sldId id="355" r:id="rId11"/>
    <p:sldId id="358" r:id="rId12"/>
    <p:sldId id="346" r:id="rId13"/>
    <p:sldId id="360" r:id="rId14"/>
    <p:sldId id="361" r:id="rId15"/>
    <p:sldId id="347" r:id="rId16"/>
    <p:sldId id="362" r:id="rId17"/>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39" userDrawn="1">
          <p15:clr>
            <a:srgbClr val="A4A3A4"/>
          </p15:clr>
        </p15:guide>
        <p15:guide id="6" orient="horz" pos="2319" userDrawn="1">
          <p15:clr>
            <a:srgbClr val="A4A3A4"/>
          </p15:clr>
        </p15:guide>
        <p15:guide id="7" orient="horz" pos="322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377B"/>
    <a:srgbClr val="92D14F"/>
    <a:srgbClr val="0174AB"/>
    <a:srgbClr val="666666"/>
    <a:srgbClr val="BFC0C0"/>
    <a:srgbClr val="9F9D9A"/>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showGuides="1">
      <p:cViewPr varScale="1">
        <p:scale>
          <a:sx n="78" d="100"/>
          <a:sy n="78" d="100"/>
        </p:scale>
        <p:origin x="894" y="57"/>
      </p:cViewPr>
      <p:guideLst>
        <p:guide orient="horz" pos="255"/>
        <p:guide pos="5125"/>
        <p:guide pos="1519"/>
        <p:guide orient="horz" pos="1139"/>
        <p:guide orient="horz" pos="2319"/>
        <p:guide orient="horz" pos="3226"/>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6" d="100"/>
          <a:sy n="126" d="100"/>
        </p:scale>
        <p:origin x="4912"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5B3628-78BE-468B-9043-12ED57D924F8}" type="datetimeFigureOut">
              <a:rPr lang="zh-CN" altLang="en-US" smtClean="0"/>
              <a:t>2019/12/14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2A3D18-8DC8-4214-9984-2740EDEAE9AD}" type="slidenum">
              <a:rPr lang="zh-CN" altLang="en-US" smtClean="0"/>
              <a:t>‹#›</a:t>
            </a:fld>
            <a:endParaRPr lang="zh-CN" altLang="en-US"/>
          </a:p>
        </p:txBody>
      </p:sp>
    </p:spTree>
    <p:extLst>
      <p:ext uri="{BB962C8B-B14F-4D97-AF65-F5344CB8AC3E}">
        <p14:creationId xmlns:p14="http://schemas.microsoft.com/office/powerpoint/2010/main" val="24707520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B8934-77F8-402B-80C2-6E1ECAA0DD55}" type="datetimeFigureOut">
              <a:rPr lang="zh-CN" altLang="en-US" smtClean="0"/>
              <a:t>2019/12/14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851DFF-5C37-4FFC-9502-45B5ABAB4454}" type="slidenum">
              <a:rPr lang="zh-CN" altLang="en-US" smtClean="0"/>
              <a:t>‹#›</a:t>
            </a:fld>
            <a:endParaRPr lang="zh-CN" altLang="en-US"/>
          </a:p>
        </p:txBody>
      </p:sp>
    </p:spTree>
    <p:extLst>
      <p:ext uri="{BB962C8B-B14F-4D97-AF65-F5344CB8AC3E}">
        <p14:creationId xmlns:p14="http://schemas.microsoft.com/office/powerpoint/2010/main" val="84382870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9CA452A-B6B9-404C-9280-FFDBBF11FF02}" type="datetime1">
              <a:rPr lang="zh-HK" altLang="en-US" smtClean="0"/>
              <a:t>14/12/2019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A642EFE-B5F2-4D5F-83C5-E309E65195FA}" type="datetime1">
              <a:rPr lang="zh-HK" altLang="en-US" smtClean="0"/>
              <a:t>14/12/2019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09BA722-FE6F-4D15-94E6-4EF2CA48DAF7}" type="datetime1">
              <a:rPr lang="zh-HK" altLang="en-US" smtClean="0"/>
              <a:t>14/12/2019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31D3AE49-0B48-442B-A5BF-08E5B1C69698}" type="datetime1">
              <a:rPr lang="zh-HK" altLang="en-US" smtClean="0">
                <a:solidFill>
                  <a:prstClr val="black">
                    <a:tint val="75000"/>
                  </a:prstClr>
                </a:solidFill>
              </a:rPr>
              <a:t>14/12/2019</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FF2F7C8-DA0B-4CBE-BD62-9C96DA3EA36E}" type="datetime1">
              <a:rPr lang="zh-HK" altLang="en-US" smtClean="0">
                <a:solidFill>
                  <a:prstClr val="black">
                    <a:tint val="75000"/>
                  </a:prstClr>
                </a:solidFill>
              </a:rPr>
              <a:t>14/12/2019</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4551D20-4140-4BDF-AAD3-75797853E2CA}" type="datetime1">
              <a:rPr lang="zh-HK" altLang="en-US" smtClean="0">
                <a:solidFill>
                  <a:prstClr val="black">
                    <a:tint val="75000"/>
                  </a:prstClr>
                </a:solidFill>
              </a:rPr>
              <a:t>14/12/2019</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EFC6FEDD-C8E8-4DAE-B6A9-491E467B9A1D}" type="datetime1">
              <a:rPr lang="zh-HK" altLang="en-US" smtClean="0">
                <a:solidFill>
                  <a:prstClr val="black">
                    <a:tint val="75000"/>
                  </a:prstClr>
                </a:solidFill>
              </a:rPr>
              <a:t>14/12/2019</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F3C8DC4D-DADB-4023-B3EC-89826EFCA39F}" type="datetime1">
              <a:rPr lang="zh-HK" altLang="en-US" smtClean="0">
                <a:solidFill>
                  <a:prstClr val="black">
                    <a:tint val="75000"/>
                  </a:prstClr>
                </a:solidFill>
              </a:rPr>
              <a:t>14/12/2019</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DF2536C9-61AC-4A34-AA05-47EEBC1095E7}" type="datetime1">
              <a:rPr lang="zh-HK" altLang="en-US" smtClean="0">
                <a:solidFill>
                  <a:prstClr val="black">
                    <a:tint val="75000"/>
                  </a:prstClr>
                </a:solidFill>
              </a:rPr>
              <a:t>14/12/2019</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CFBAD2E9-01DA-4899-B244-30EADDAE05E3}" type="datetime1">
              <a:rPr lang="zh-HK" altLang="en-US" smtClean="0">
                <a:solidFill>
                  <a:prstClr val="black">
                    <a:tint val="75000"/>
                  </a:prstClr>
                </a:solidFill>
              </a:rPr>
              <a:t>14/12/2019</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B44B1EF1-6039-48DD-8FF4-E874A1801CB7}" type="datetime1">
              <a:rPr lang="zh-HK" altLang="en-US" smtClean="0">
                <a:solidFill>
                  <a:prstClr val="black">
                    <a:tint val="75000"/>
                  </a:prstClr>
                </a:solidFill>
              </a:rPr>
              <a:t>14/12/2019</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lvl1pPr>
              <a:defRPr>
                <a:solidFill>
                  <a:srgbClr val="FF0000"/>
                </a:solidFill>
              </a:defRPr>
            </a:lvl1pPr>
          </a:lstStyle>
          <a:p>
            <a:fld id="{9E45C72C-05F9-42DA-A32C-E89F323A6F21}" type="slidenum">
              <a:rPr lang="zh-HK" altLang="en-US" smtClean="0"/>
              <a:pPr/>
              <a:t>‹#›</a:t>
            </a:fld>
            <a:endParaRPr lang="zh-HK" altLang="en-US" dirty="0"/>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5288C93A-A8E9-456A-8F1F-2D2508D68B75}" type="datetime1">
              <a:rPr lang="zh-HK" altLang="en-US" smtClean="0">
                <a:solidFill>
                  <a:prstClr val="black">
                    <a:tint val="75000"/>
                  </a:prstClr>
                </a:solidFill>
              </a:rPr>
              <a:t>14/12/2019</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C28D4B04-1B31-47EE-9DC8-46AEF465FA62}" type="datetime1">
              <a:rPr lang="zh-HK" altLang="en-US" smtClean="0">
                <a:solidFill>
                  <a:prstClr val="black">
                    <a:tint val="75000"/>
                  </a:prstClr>
                </a:solidFill>
              </a:rPr>
              <a:t>14/12/2019</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62B10234-FB7E-4F31-80CD-9E9FAF6F6038}" type="datetime1">
              <a:rPr lang="zh-HK" altLang="en-US" smtClean="0">
                <a:solidFill>
                  <a:prstClr val="black">
                    <a:tint val="75000"/>
                  </a:prstClr>
                </a:solidFill>
              </a:rPr>
              <a:t>14/12/2019</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1ACB2C1-C292-481A-ADF2-A496C279A825}" type="datetime1">
              <a:rPr lang="zh-HK" altLang="en-US" smtClean="0"/>
              <a:t>14/12/2019</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94A4459-F62B-4C27-A6AC-8DBC42305177}" type="datetime1">
              <a:rPr lang="zh-HK" altLang="en-US" smtClean="0"/>
              <a:t>14/12/2019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B9D6FE8-0C16-4D50-89E5-C5F3F2CF1233}" type="datetime1">
              <a:rPr lang="zh-HK" altLang="en-US" smtClean="0"/>
              <a:t>14/12/2019</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0F45766-B69C-4DED-B479-B04D503C8825}" type="datetime1">
              <a:rPr lang="zh-HK" altLang="en-US" smtClean="0"/>
              <a:t>14/12/2019</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526697-4245-4F43-A4AE-890579036990}" type="datetime1">
              <a:rPr lang="zh-HK" altLang="en-US" smtClean="0"/>
              <a:t>14/12/2019</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4DA95BF-40EA-49F2-BA79-46EBD620AEEB}" type="datetime1">
              <a:rPr lang="zh-HK" altLang="en-US" smtClean="0"/>
              <a:t>14/12/2019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BF960CE-355F-4AFE-B6ED-927E25D58B9D}" type="datetime1">
              <a:rPr lang="zh-HK" altLang="en-US" smtClean="0"/>
              <a:t>14/12/2019</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3F103-650F-42E3-AE6A-F470B2920DEA}" type="datetime1">
              <a:rPr lang="zh-HK" altLang="en-US" smtClean="0"/>
              <a:t>14/12/2019</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8" name="弧形 7"/>
          <p:cNvSpPr/>
          <p:nvPr userDrawn="1"/>
        </p:nvSpPr>
        <p:spPr>
          <a:xfrm>
            <a:off x="8369187" y="6309320"/>
            <a:ext cx="432048" cy="432048"/>
          </a:xfrm>
          <a:prstGeom prst="arc">
            <a:avLst>
              <a:gd name="adj1" fmla="val 521578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fld id="{FB5BBF53-50E9-4141-95A5-F0C0AD2C7EC9}" type="slidenum">
              <a:rPr lang="zh-CN" altLang="en-US" sz="1200" b="1">
                <a:solidFill>
                  <a:srgbClr val="FF0000"/>
                </a:solidFill>
                <a:latin typeface="MV Boli" pitchFamily="2" charset="0"/>
                <a:ea typeface="微软雅黑" pitchFamily="34" charset="-122"/>
                <a:cs typeface="MV Boli" pitchFamily="2" charset="0"/>
              </a:rPr>
              <a:pPr algn="ctr"/>
              <a:t>‹#›</a:t>
            </a:fld>
            <a:endParaRPr lang="zh-CN" altLang="en-US" sz="1200" b="1" dirty="0">
              <a:solidFill>
                <a:srgbClr val="FF0000"/>
              </a:solidFill>
              <a:latin typeface="MV Boli" pitchFamily="2" charset="0"/>
              <a:ea typeface="微软雅黑" pitchFamily="34" charset="-122"/>
              <a:cs typeface="MV Boli" pitchFamily="2" charset="0"/>
            </a:endParaRPr>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9" name="弧形 8"/>
          <p:cNvSpPr/>
          <p:nvPr userDrawn="1"/>
        </p:nvSpPr>
        <p:spPr>
          <a:xfrm>
            <a:off x="8369187" y="6309320"/>
            <a:ext cx="432048" cy="432048"/>
          </a:xfrm>
          <a:prstGeom prst="arc">
            <a:avLst>
              <a:gd name="adj1" fmla="val 5215784"/>
              <a:gd name="adj2" fmla="val 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fld id="{FB5BBF53-50E9-4141-95A5-F0C0AD2C7EC9}" type="slidenum">
              <a:rPr lang="zh-CN" altLang="en-US" sz="1200" b="1">
                <a:solidFill>
                  <a:srgbClr val="FF0000"/>
                </a:solidFill>
                <a:latin typeface="MV Boli" pitchFamily="2" charset="0"/>
                <a:ea typeface="微软雅黑" pitchFamily="34" charset="-122"/>
                <a:cs typeface="MV Boli" pitchFamily="2" charset="0"/>
              </a:rPr>
              <a:pPr algn="ctr"/>
              <a:t>‹#›</a:t>
            </a:fld>
            <a:endParaRPr lang="zh-CN" altLang="en-US" sz="1200" b="1" dirty="0">
              <a:solidFill>
                <a:srgbClr val="FF0000"/>
              </a:solidFill>
              <a:latin typeface="MV Boli" pitchFamily="2" charset="0"/>
              <a:ea typeface="微软雅黑" pitchFamily="34" charset="-122"/>
              <a:cs typeface="MV Boli" pitchFamily="2" charset="0"/>
            </a:endParaRPr>
          </a:p>
        </p:txBody>
      </p:sp>
      <p:sp>
        <p:nvSpPr>
          <p:cNvPr id="6" name="矩形 5"/>
          <p:cNvSpPr/>
          <p:nvPr userDrawn="1"/>
        </p:nvSpPr>
        <p:spPr>
          <a:xfrm flipV="1">
            <a:off x="0" y="709318"/>
            <a:ext cx="5249333" cy="45719"/>
          </a:xfrm>
          <a:prstGeom prst="rect">
            <a:avLst/>
          </a:prstGeom>
          <a:gradFill>
            <a:gsLst>
              <a:gs pos="25000">
                <a:srgbClr val="4288C9"/>
              </a:gs>
              <a:gs pos="0">
                <a:schemeClr val="accent1">
                  <a:lumMod val="75000"/>
                </a:schemeClr>
              </a:gs>
              <a:gs pos="49000">
                <a:schemeClr val="accent1">
                  <a:satMod val="110000"/>
                  <a:lumMod val="100000"/>
                  <a:shade val="100000"/>
                </a:schemeClr>
              </a:gs>
              <a:gs pos="100000">
                <a:schemeClr val="bg1"/>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40.png"/><Relationship Id="rId2" Type="http://schemas.openxmlformats.org/officeDocument/2006/relationships/image" Target="../media/image28.png"/><Relationship Id="rId1" Type="http://schemas.openxmlformats.org/officeDocument/2006/relationships/slideLayout" Target="../slideLayouts/slideLayout18.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image" Target="../media/image33.emf"/><Relationship Id="rId1" Type="http://schemas.openxmlformats.org/officeDocument/2006/relationships/slideLayout" Target="../slideLayouts/slideLayout18.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13.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54.png"/><Relationship Id="rId7"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18.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4.xml.rels><?xml version="1.0" encoding="UTF-8" standalone="yes"?>
<Relationships xmlns="http://schemas.openxmlformats.org/package/2006/relationships"><Relationship Id="rId3" Type="http://schemas.openxmlformats.org/officeDocument/2006/relationships/image" Target="../media/image400.png"/><Relationship Id="rId7" Type="http://schemas.openxmlformats.org/officeDocument/2006/relationships/image" Target="../media/image37.png"/><Relationship Id="rId2" Type="http://schemas.openxmlformats.org/officeDocument/2006/relationships/image" Target="../media/image300.png"/><Relationship Id="rId1" Type="http://schemas.openxmlformats.org/officeDocument/2006/relationships/slideLayout" Target="../slideLayouts/slideLayout18.xml"/><Relationship Id="rId6" Type="http://schemas.openxmlformats.org/officeDocument/2006/relationships/image" Target="../media/image38.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7.bin"/><Relationship Id="rId1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6.bin"/><Relationship Id="rId17" Type="http://schemas.openxmlformats.org/officeDocument/2006/relationships/oleObject" Target="../embeddings/oleObject9.bin"/><Relationship Id="rId2" Type="http://schemas.openxmlformats.org/officeDocument/2006/relationships/slideLayout" Target="../slideLayouts/slideLayout18.xml"/><Relationship Id="rId16" Type="http://schemas.openxmlformats.org/officeDocument/2006/relationships/image" Target="../media/image12.wmf"/><Relationship Id="rId20" Type="http://schemas.openxmlformats.org/officeDocument/2006/relationships/image" Target="../media/image14.wmf"/><Relationship Id="rId1" Type="http://schemas.openxmlformats.org/officeDocument/2006/relationships/vmlDrawing" Target="../drawings/vmlDrawing1.vml"/><Relationship Id="rId6" Type="http://schemas.openxmlformats.org/officeDocument/2006/relationships/image" Target="../media/image8.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8.bin"/><Relationship Id="rId10" Type="http://schemas.openxmlformats.org/officeDocument/2006/relationships/image" Target="../media/image10.wmf"/><Relationship Id="rId19" Type="http://schemas.openxmlformats.org/officeDocument/2006/relationships/oleObject" Target="../embeddings/oleObject10.bin"/><Relationship Id="rId4" Type="http://schemas.openxmlformats.org/officeDocument/2006/relationships/image" Target="../media/image7.wmf"/><Relationship Id="rId9" Type="http://schemas.openxmlformats.org/officeDocument/2006/relationships/oleObject" Target="../embeddings/oleObject4.bin"/><Relationship Id="rId14" Type="http://schemas.openxmlformats.org/officeDocument/2006/relationships/image" Target="../media/image11.wmf"/></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文本框 17"/>
              <p:cNvSpPr txBox="1"/>
              <p:nvPr/>
            </p:nvSpPr>
            <p:spPr>
              <a:xfrm>
                <a:off x="1159975" y="2654042"/>
                <a:ext cx="7123766" cy="1228541"/>
              </a:xfrm>
              <a:prstGeom prst="rect">
                <a:avLst/>
              </a:prstGeom>
              <a:noFill/>
            </p:spPr>
            <p:txBody>
              <a:bodyPr wrap="square" rtlCol="0">
                <a:spAutoFit/>
              </a:bodyPr>
              <a:lstStyle/>
              <a:p>
                <a:pPr algn="ctr"/>
                <a:r>
                  <a:rPr lang="en-US" altLang="zh-CN" sz="3600" spc="300" dirty="0">
                    <a:latin typeface="Arial" panose="020B0604020202020204" pitchFamily="34" charset="0"/>
                    <a:ea typeface="微软雅黑" panose="020B0503020204020204" pitchFamily="34" charset="-122"/>
                    <a:cs typeface="Arial" panose="020B0604020202020204" pitchFamily="34" charset="0"/>
                  </a:rPr>
                  <a:t>Slater-</a:t>
                </a:r>
                <a:r>
                  <a:rPr lang="en-US" altLang="zh-CN" sz="3600" spc="300" dirty="0" err="1">
                    <a:latin typeface="Arial" panose="020B0604020202020204" pitchFamily="34" charset="0"/>
                    <a:ea typeface="微软雅黑" panose="020B0503020204020204" pitchFamily="34" charset="-122"/>
                    <a:cs typeface="Arial" panose="020B0604020202020204" pitchFamily="34" charset="0"/>
                  </a:rPr>
                  <a:t>Koster</a:t>
                </a:r>
                <a:r>
                  <a:rPr lang="en-US" altLang="zh-CN" sz="3600" spc="300" dirty="0">
                    <a:latin typeface="Arial" panose="020B0604020202020204" pitchFamily="34" charset="0"/>
                    <a:ea typeface="微软雅黑" panose="020B0503020204020204" pitchFamily="34" charset="-122"/>
                    <a:cs typeface="Arial" panose="020B0604020202020204" pitchFamily="34" charset="0"/>
                  </a:rPr>
                  <a:t> TB Method</a:t>
                </a:r>
              </a:p>
              <a:p>
                <a:pPr algn="ctr"/>
                <a:r>
                  <a:rPr lang="en-US" altLang="zh-CN" sz="3600" spc="300" dirty="0">
                    <a:latin typeface="Arial" panose="020B0604020202020204" pitchFamily="34" charset="0"/>
                    <a:ea typeface="微软雅黑" panose="020B0503020204020204" pitchFamily="34" charset="-122"/>
                    <a:cs typeface="Arial" panose="020B0604020202020204" pitchFamily="34" charset="0"/>
                  </a:rPr>
                  <a:t>&amp; its application to </a:t>
                </a:r>
                <a14:m>
                  <m:oMath xmlns:m="http://schemas.openxmlformats.org/officeDocument/2006/math">
                    <m:r>
                      <m:rPr>
                        <m:nor/>
                      </m:rPr>
                      <a:rPr lang="en-US" altLang="zh-CN" sz="3600" i="0" spc="300" dirty="0" smtClean="0">
                        <a:latin typeface="Cambria Math" panose="02040503050406030204" pitchFamily="18" charset="0"/>
                        <a:ea typeface="微软雅黑" panose="020B0503020204020204" pitchFamily="34" charset="-122"/>
                        <a:cs typeface="Arial" panose="020B0604020202020204" pitchFamily="34" charset="0"/>
                      </a:rPr>
                      <m:t>B</m:t>
                    </m:r>
                    <m:sSub>
                      <m:sSubPr>
                        <m:ctrlPr>
                          <a:rPr lang="en-US" altLang="zh-CN" sz="3600" b="0" i="1" spc="300" dirty="0" smtClean="0">
                            <a:latin typeface="Cambria Math" panose="02040503050406030204" pitchFamily="18" charset="0"/>
                            <a:ea typeface="微软雅黑" panose="020B0503020204020204" pitchFamily="34" charset="-122"/>
                            <a:cs typeface="Arial" panose="020B0604020202020204" pitchFamily="34" charset="0"/>
                          </a:rPr>
                        </m:ctrlPr>
                      </m:sSubPr>
                      <m:e>
                        <m:r>
                          <m:rPr>
                            <m:nor/>
                          </m:rPr>
                          <a:rPr lang="en-US" altLang="zh-CN" sz="3600" i="0" spc="300" dirty="0" smtClean="0">
                            <a:latin typeface="Cambria Math" panose="02040503050406030204" pitchFamily="18" charset="0"/>
                            <a:ea typeface="微软雅黑" panose="020B0503020204020204" pitchFamily="34" charset="-122"/>
                            <a:cs typeface="Arial" panose="020B0604020202020204" pitchFamily="34" charset="0"/>
                          </a:rPr>
                          <m:t>i</m:t>
                        </m:r>
                      </m:e>
                      <m:sub>
                        <m:r>
                          <m:rPr>
                            <m:nor/>
                          </m:rPr>
                          <a:rPr lang="en-US" altLang="zh-CN" sz="3600" i="0" spc="300" dirty="0" smtClean="0">
                            <a:latin typeface="Cambria Math" panose="02040503050406030204" pitchFamily="18" charset="0"/>
                            <a:ea typeface="微软雅黑" panose="020B0503020204020204" pitchFamily="34" charset="-122"/>
                            <a:cs typeface="Arial" panose="020B0604020202020204" pitchFamily="34" charset="0"/>
                          </a:rPr>
                          <m:t>2</m:t>
                        </m:r>
                      </m:sub>
                    </m:sSub>
                    <m:r>
                      <m:rPr>
                        <m:nor/>
                      </m:rPr>
                      <a:rPr lang="en-US" altLang="zh-CN" sz="3600" i="0" spc="300" dirty="0" smtClean="0">
                        <a:latin typeface="Cambria Math" panose="02040503050406030204" pitchFamily="18" charset="0"/>
                        <a:ea typeface="微软雅黑" panose="020B0503020204020204" pitchFamily="34" charset="-122"/>
                        <a:cs typeface="Arial" panose="020B0604020202020204" pitchFamily="34" charset="0"/>
                      </a:rPr>
                      <m:t>S</m:t>
                    </m:r>
                    <m:sSub>
                      <m:sSubPr>
                        <m:ctrlPr>
                          <a:rPr lang="en-US" altLang="zh-CN" sz="3600" b="0" i="1" spc="300" dirty="0" smtClean="0">
                            <a:latin typeface="Cambria Math" panose="02040503050406030204" pitchFamily="18" charset="0"/>
                            <a:ea typeface="微软雅黑" panose="020B0503020204020204" pitchFamily="34" charset="-122"/>
                            <a:cs typeface="Arial" panose="020B0604020202020204" pitchFamily="34" charset="0"/>
                          </a:rPr>
                        </m:ctrlPr>
                      </m:sSubPr>
                      <m:e>
                        <m:r>
                          <m:rPr>
                            <m:nor/>
                          </m:rPr>
                          <a:rPr lang="en-US" altLang="zh-CN" sz="3600" i="0" spc="300" dirty="0" smtClean="0">
                            <a:latin typeface="Cambria Math" panose="02040503050406030204" pitchFamily="18" charset="0"/>
                            <a:ea typeface="微软雅黑" panose="020B0503020204020204" pitchFamily="34" charset="-122"/>
                            <a:cs typeface="Arial" panose="020B0604020202020204" pitchFamily="34" charset="0"/>
                          </a:rPr>
                          <m:t>e</m:t>
                        </m:r>
                      </m:e>
                      <m:sub>
                        <m:r>
                          <m:rPr>
                            <m:nor/>
                          </m:rPr>
                          <a:rPr lang="en-US" altLang="zh-CN" sz="3600" i="0" spc="300" dirty="0" smtClean="0">
                            <a:latin typeface="Cambria Math" panose="02040503050406030204" pitchFamily="18" charset="0"/>
                            <a:ea typeface="微软雅黑" panose="020B0503020204020204" pitchFamily="34" charset="-122"/>
                            <a:cs typeface="Arial" panose="020B0604020202020204" pitchFamily="34" charset="0"/>
                          </a:rPr>
                          <m:t>3</m:t>
                        </m:r>
                      </m:sub>
                    </m:sSub>
                  </m:oMath>
                </a14:m>
                <a:endParaRPr lang="en-US" altLang="zh-CN" sz="3600" spc="300" dirty="0">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1159975" y="2654042"/>
                <a:ext cx="7123766" cy="1228541"/>
              </a:xfrm>
              <a:prstGeom prst="rect">
                <a:avLst/>
              </a:prstGeom>
              <a:blipFill>
                <a:blip r:embed="rId2"/>
                <a:stretch>
                  <a:fillRect t="-7426" b="-14851"/>
                </a:stretch>
              </a:blipFill>
            </p:spPr>
            <p:txBody>
              <a:bodyPr/>
              <a:lstStyle/>
              <a:p>
                <a:r>
                  <a:rPr lang="zh-CN" altLang="en-US">
                    <a:noFill/>
                  </a:rPr>
                  <a:t> </a:t>
                </a:r>
              </a:p>
            </p:txBody>
          </p:sp>
        </mc:Fallback>
      </mc:AlternateContent>
      <p:sp>
        <p:nvSpPr>
          <p:cNvPr id="3" name="文本框 2"/>
          <p:cNvSpPr txBox="1"/>
          <p:nvPr/>
        </p:nvSpPr>
        <p:spPr>
          <a:xfrm>
            <a:off x="4043645" y="5084270"/>
            <a:ext cx="1356425" cy="646331"/>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Kaifa Luo</a:t>
            </a:r>
          </a:p>
          <a:p>
            <a:pPr algn="ctr"/>
            <a:r>
              <a:rPr lang="en-US" altLang="zh-CN" dirty="0">
                <a:latin typeface="Times New Roman" panose="02020603050405020304" pitchFamily="18" charset="0"/>
                <a:cs typeface="Times New Roman" panose="02020603050405020304" pitchFamily="18" charset="0"/>
              </a:rPr>
              <a:t>2017/12/30</a:t>
            </a:r>
            <a:endParaRPr lang="zh-CN" altLang="en-US"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3782551" y="5887104"/>
            <a:ext cx="2237872"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luokaifa96@gmail.com</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21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0" y="147098"/>
            <a:ext cx="9093199"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    Overview</a:t>
            </a:r>
          </a:p>
        </p:txBody>
      </p:sp>
      <p:sp>
        <p:nvSpPr>
          <p:cNvPr id="3" name="文本框 2"/>
          <p:cNvSpPr txBox="1"/>
          <p:nvPr/>
        </p:nvSpPr>
        <p:spPr>
          <a:xfrm>
            <a:off x="5063957" y="6440217"/>
            <a:ext cx="3370180" cy="307777"/>
          </a:xfrm>
          <a:prstGeom prst="rect">
            <a:avLst/>
          </a:prstGeom>
          <a:noFill/>
        </p:spPr>
        <p:txBody>
          <a:bodyPr wrap="square" rtlCol="0">
            <a:spAutoFit/>
          </a:bodyPr>
          <a:lstStyle/>
          <a:p>
            <a:r>
              <a:rPr lang="en-US" altLang="zh-CN" sz="1400" i="1" dirty="0">
                <a:solidFill>
                  <a:srgbClr val="0070C0"/>
                </a:solidFill>
                <a:latin typeface="Times New Roman" panose="02020603050405020304" pitchFamily="18" charset="0"/>
                <a:cs typeface="Times New Roman" panose="02020603050405020304" pitchFamily="18" charset="0"/>
              </a:rPr>
              <a:t>J. </a:t>
            </a:r>
            <a:r>
              <a:rPr lang="en-US" altLang="zh-CN" sz="1400" i="1" dirty="0" err="1">
                <a:solidFill>
                  <a:srgbClr val="0070C0"/>
                </a:solidFill>
                <a:latin typeface="Times New Roman" panose="02020603050405020304" pitchFamily="18" charset="0"/>
                <a:cs typeface="Times New Roman" panose="02020603050405020304" pitchFamily="18" charset="0"/>
              </a:rPr>
              <a:t>Kohanoff</a:t>
            </a:r>
            <a:r>
              <a:rPr lang="en-US" altLang="zh-CN" sz="1400" i="1" dirty="0">
                <a:solidFill>
                  <a:srgbClr val="0070C0"/>
                </a:solidFill>
                <a:latin typeface="Times New Roman" panose="02020603050405020304" pitchFamily="18" charset="0"/>
                <a:cs typeface="Times New Roman" panose="02020603050405020304" pitchFamily="18" charset="0"/>
              </a:rPr>
              <a:t>, CCMS Summer Institute, 2012</a:t>
            </a:r>
            <a:endParaRPr lang="zh-CN" altLang="en-US" sz="1400" i="1" dirty="0">
              <a:solidFill>
                <a:srgbClr val="0070C0"/>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978548" y="809585"/>
            <a:ext cx="7271124" cy="5575587"/>
          </a:xfrm>
          <a:prstGeom prst="rect">
            <a:avLst/>
          </a:prstGeom>
        </p:spPr>
      </p:pic>
    </p:spTree>
    <p:extLst>
      <p:ext uri="{BB962C8B-B14F-4D97-AF65-F5344CB8AC3E}">
        <p14:creationId xmlns:p14="http://schemas.microsoft.com/office/powerpoint/2010/main" val="3866294072"/>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0" y="147098"/>
            <a:ext cx="9093199"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    Exercise: 1D s-band</a:t>
            </a:r>
          </a:p>
        </p:txBody>
      </p:sp>
      <mc:AlternateContent xmlns:mc="http://schemas.openxmlformats.org/markup-compatibility/2006" xmlns:a14="http://schemas.microsoft.com/office/drawing/2010/main">
        <mc:Choice Requires="a14">
          <p:sp>
            <p:nvSpPr>
              <p:cNvPr id="2" name="文本框 1"/>
              <p:cNvSpPr txBox="1"/>
              <p:nvPr/>
            </p:nvSpPr>
            <p:spPr>
              <a:xfrm>
                <a:off x="378995" y="962526"/>
                <a:ext cx="5227722" cy="3962623"/>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Linear combination of the atomic orbitals: </a:t>
                </a:r>
              </a:p>
              <a:p>
                <a:pPr algn="ctr"/>
                <a:r>
                  <a:rPr lang="en-US" altLang="zh-CN" sz="14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1400" i="1">
                        <a:latin typeface="Cambria Math" panose="02040503050406030204" pitchFamily="18" charset="0"/>
                        <a:cs typeface="Times New Roman" panose="02020603050405020304" pitchFamily="18" charset="0"/>
                      </a:rPr>
                      <m:t>∣</m:t>
                    </m:r>
                    <m:r>
                      <a:rPr lang="en-US" altLang="zh-CN" sz="1400" i="1">
                        <a:latin typeface="Cambria Math" panose="02040503050406030204" pitchFamily="18" charset="0"/>
                        <a:cs typeface="Times New Roman" panose="02020603050405020304" pitchFamily="18" charset="0"/>
                      </a:rPr>
                      <m:t>𝑘</m:t>
                    </m:r>
                    <m:r>
                      <a:rPr lang="en-US" altLang="zh-CN" sz="1400" i="1">
                        <a:latin typeface="Cambria Math" panose="02040503050406030204" pitchFamily="18" charset="0"/>
                        <a:cs typeface="Times New Roman" panose="02020603050405020304" pitchFamily="18" charset="0"/>
                      </a:rPr>
                      <m:t>〉=</m:t>
                    </m:r>
                    <m:f>
                      <m:fPr>
                        <m:ctrlPr>
                          <a:rPr lang="en-US" altLang="zh-CN" sz="1400" i="1">
                            <a:latin typeface="Cambria Math" panose="02040503050406030204" pitchFamily="18" charset="0"/>
                            <a:cs typeface="Times New Roman" panose="02020603050405020304" pitchFamily="18" charset="0"/>
                          </a:rPr>
                        </m:ctrlPr>
                      </m:fPr>
                      <m:num>
                        <m:r>
                          <a:rPr lang="en-US" altLang="zh-CN" sz="1400" i="1">
                            <a:latin typeface="Cambria Math" panose="02040503050406030204" pitchFamily="18" charset="0"/>
                            <a:cs typeface="Times New Roman" panose="02020603050405020304" pitchFamily="18" charset="0"/>
                          </a:rPr>
                          <m:t>1</m:t>
                        </m:r>
                      </m:num>
                      <m:den>
                        <m:rad>
                          <m:radPr>
                            <m:degHide m:val="on"/>
                            <m:ctrlPr>
                              <a:rPr lang="en-US" altLang="zh-CN" sz="1400" i="1">
                                <a:latin typeface="Cambria Math" panose="02040503050406030204" pitchFamily="18" charset="0"/>
                                <a:cs typeface="Times New Roman" panose="02020603050405020304" pitchFamily="18" charset="0"/>
                              </a:rPr>
                            </m:ctrlPr>
                          </m:radPr>
                          <m:deg/>
                          <m:e>
                            <m:r>
                              <a:rPr lang="en-US" altLang="zh-CN" sz="1400" i="1">
                                <a:latin typeface="Cambria Math" panose="02040503050406030204" pitchFamily="18" charset="0"/>
                                <a:cs typeface="Times New Roman" panose="02020603050405020304" pitchFamily="18" charset="0"/>
                              </a:rPr>
                              <m:t>𝑁</m:t>
                            </m:r>
                          </m:e>
                        </m:rad>
                      </m:den>
                    </m:f>
                    <m:nary>
                      <m:naryPr>
                        <m:chr m:val="∑"/>
                        <m:ctrlPr>
                          <a:rPr lang="en-US" altLang="zh-CN" sz="1400" i="1">
                            <a:latin typeface="Cambria Math" panose="02040503050406030204" pitchFamily="18" charset="0"/>
                            <a:cs typeface="Times New Roman" panose="02020603050405020304" pitchFamily="18" charset="0"/>
                          </a:rPr>
                        </m:ctrlPr>
                      </m:naryPr>
                      <m:sub>
                        <m:r>
                          <m:rPr>
                            <m:brk m:alnAt="23"/>
                          </m:rPr>
                          <a:rPr lang="en-US" altLang="zh-CN" sz="1400" i="1">
                            <a:latin typeface="Cambria Math" panose="02040503050406030204" pitchFamily="18" charset="0"/>
                            <a:cs typeface="Times New Roman" panose="02020603050405020304" pitchFamily="18" charset="0"/>
                          </a:rPr>
                          <m:t>𝑛</m:t>
                        </m:r>
                        <m:r>
                          <a:rPr lang="en-US" altLang="zh-CN" sz="1400" i="1">
                            <a:latin typeface="Cambria Math" panose="02040503050406030204" pitchFamily="18" charset="0"/>
                            <a:cs typeface="Times New Roman" panose="02020603050405020304" pitchFamily="18" charset="0"/>
                          </a:rPr>
                          <m:t>=1</m:t>
                        </m:r>
                      </m:sub>
                      <m:sup>
                        <m:r>
                          <a:rPr lang="en-US" altLang="zh-CN" sz="1400" i="1">
                            <a:latin typeface="Cambria Math" panose="02040503050406030204" pitchFamily="18" charset="0"/>
                            <a:cs typeface="Times New Roman" panose="02020603050405020304" pitchFamily="18" charset="0"/>
                          </a:rPr>
                          <m:t>𝑁</m:t>
                        </m:r>
                      </m:sup>
                      <m:e>
                        <m:sSup>
                          <m:sSupPr>
                            <m:ctrlPr>
                              <a:rPr lang="en-US" altLang="zh-CN" sz="1400" i="1">
                                <a:latin typeface="Cambria Math" panose="02040503050406030204" pitchFamily="18" charset="0"/>
                                <a:cs typeface="Times New Roman" panose="02020603050405020304" pitchFamily="18" charset="0"/>
                              </a:rPr>
                            </m:ctrlPr>
                          </m:sSupPr>
                          <m:e>
                            <m:r>
                              <a:rPr lang="en-US" altLang="zh-CN" sz="1400" i="1">
                                <a:latin typeface="Cambria Math" panose="02040503050406030204" pitchFamily="18" charset="0"/>
                                <a:cs typeface="Times New Roman" panose="02020603050405020304" pitchFamily="18" charset="0"/>
                              </a:rPr>
                              <m:t>𝑒</m:t>
                            </m:r>
                          </m:e>
                          <m:sup>
                            <m:r>
                              <a:rPr lang="en-US" altLang="zh-CN" sz="1400" i="1">
                                <a:latin typeface="Cambria Math" panose="02040503050406030204" pitchFamily="18" charset="0"/>
                                <a:cs typeface="Times New Roman" panose="02020603050405020304" pitchFamily="18" charset="0"/>
                              </a:rPr>
                              <m:t>𝑖𝑛𝑘𝑎</m:t>
                            </m:r>
                          </m:sup>
                        </m:sSup>
                        <m:r>
                          <a:rPr lang="en-US" altLang="zh-CN" sz="1400" i="1">
                            <a:latin typeface="Cambria Math" panose="02040503050406030204" pitchFamily="18" charset="0"/>
                            <a:cs typeface="Times New Roman" panose="02020603050405020304" pitchFamily="18" charset="0"/>
                          </a:rPr>
                          <m:t>∣</m:t>
                        </m:r>
                        <m:r>
                          <a:rPr lang="en-US" altLang="zh-CN" sz="1400" i="1">
                            <a:latin typeface="Cambria Math" panose="02040503050406030204" pitchFamily="18" charset="0"/>
                            <a:cs typeface="Times New Roman" panose="02020603050405020304" pitchFamily="18" charset="0"/>
                          </a:rPr>
                          <m:t>𝑛</m:t>
                        </m:r>
                        <m:r>
                          <a:rPr lang="en-US" altLang="zh-CN" sz="1400" i="1">
                            <a:latin typeface="Cambria Math" panose="02040503050406030204" pitchFamily="18" charset="0"/>
                            <a:cs typeface="Times New Roman" panose="02020603050405020304" pitchFamily="18" charset="0"/>
                          </a:rPr>
                          <m:t>〉</m:t>
                        </m:r>
                      </m:e>
                    </m:nary>
                  </m:oMath>
                </a14:m>
                <a:endParaRPr lang="en-US" altLang="zh-CN" sz="14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Assuming only nearest neighbor overlap</a:t>
                </a:r>
                <a:r>
                  <a:rPr lang="zh-CN" altLang="en-US" sz="1400" dirty="0">
                    <a:latin typeface="Times New Roman" panose="02020603050405020304" pitchFamily="18" charset="0"/>
                    <a:cs typeface="Times New Roman" panose="02020603050405020304" pitchFamily="18" charset="0"/>
                  </a:rPr>
                  <a:t>：</a:t>
                </a:r>
                <a:endParaRPr lang="en-US" altLang="zh-CN" sz="1400" b="0" i="1" dirty="0">
                  <a:latin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d>
                        <m:dPr>
                          <m:begChr m:val="〈"/>
                          <m:endChr m:val="〉"/>
                          <m:sepChr m:val="∣"/>
                          <m:ctrlPr>
                            <a:rPr lang="en-US" altLang="zh-CN" sz="1400" b="0" i="1" smtClean="0">
                              <a:latin typeface="Cambria Math" panose="02040503050406030204" pitchFamily="18" charset="0"/>
                              <a:cs typeface="Times New Roman" panose="02020603050405020304" pitchFamily="18" charset="0"/>
                            </a:rPr>
                          </m:ctrlPr>
                        </m:dPr>
                        <m:e>
                          <m:r>
                            <a:rPr lang="en-US" altLang="zh-CN" sz="1400" b="0" i="1" smtClean="0">
                              <a:latin typeface="Cambria Math" panose="02040503050406030204" pitchFamily="18" charset="0"/>
                              <a:cs typeface="Times New Roman" panose="02020603050405020304" pitchFamily="18" charset="0"/>
                            </a:rPr>
                            <m:t>𝑛</m:t>
                          </m:r>
                        </m:e>
                        <m:e>
                          <m:r>
                            <a:rPr lang="en-US" altLang="zh-CN" sz="1400" b="0" i="1" smtClean="0">
                              <a:latin typeface="Cambria Math" panose="02040503050406030204" pitchFamily="18" charset="0"/>
                              <a:cs typeface="Times New Roman" panose="02020603050405020304" pitchFamily="18" charset="0"/>
                            </a:rPr>
                            <m:t>𝐻</m:t>
                          </m:r>
                        </m:e>
                        <m:e>
                          <m:r>
                            <a:rPr lang="en-US" altLang="zh-CN" sz="1400" b="0" i="1" smtClean="0">
                              <a:latin typeface="Cambria Math" panose="02040503050406030204" pitchFamily="18" charset="0"/>
                              <a:cs typeface="Times New Roman" panose="02020603050405020304" pitchFamily="18" charset="0"/>
                            </a:rPr>
                            <m:t>𝑛</m:t>
                          </m:r>
                        </m:e>
                      </m:d>
                      <m:r>
                        <a:rPr lang="en-US" altLang="zh-CN" sz="1400" b="0" i="1" smtClean="0">
                          <a:latin typeface="Cambria Math" panose="02040503050406030204" pitchFamily="18" charset="0"/>
                          <a:cs typeface="Times New Roman" panose="02020603050405020304" pitchFamily="18" charset="0"/>
                        </a:rPr>
                        <m:t>=</m:t>
                      </m:r>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𝐸</m:t>
                          </m:r>
                        </m:e>
                        <m:sub>
                          <m:r>
                            <a:rPr lang="en-US" altLang="zh-CN" sz="1400" b="0" i="1" smtClean="0">
                              <a:latin typeface="Cambria Math" panose="02040503050406030204" pitchFamily="18" charset="0"/>
                              <a:cs typeface="Times New Roman" panose="02020603050405020304" pitchFamily="18" charset="0"/>
                            </a:rPr>
                            <m:t>0</m:t>
                          </m:r>
                        </m:sub>
                      </m:sSub>
                      <m:r>
                        <a:rPr lang="en-US" altLang="zh-CN" sz="1400" b="0" i="1" smtClean="0">
                          <a:latin typeface="Cambria Math" panose="02040503050406030204" pitchFamily="18" charset="0"/>
                          <a:cs typeface="Times New Roman" panose="02020603050405020304" pitchFamily="18" charset="0"/>
                        </a:rPr>
                        <m:t>, </m:t>
                      </m:r>
                      <m:d>
                        <m:dPr>
                          <m:begChr m:val="〈"/>
                          <m:endChr m:val="〉"/>
                          <m:sepChr m:val="∣"/>
                          <m:ctrlPr>
                            <a:rPr lang="en-US" altLang="zh-CN" sz="1400" b="0" i="1" smtClean="0">
                              <a:latin typeface="Cambria Math" panose="02040503050406030204" pitchFamily="18" charset="0"/>
                              <a:cs typeface="Times New Roman" panose="02020603050405020304" pitchFamily="18" charset="0"/>
                            </a:rPr>
                          </m:ctrlPr>
                        </m:dPr>
                        <m:e>
                          <m:r>
                            <a:rPr lang="en-US" altLang="zh-CN" sz="1400" b="0" i="1" smtClean="0">
                              <a:latin typeface="Cambria Math" panose="02040503050406030204" pitchFamily="18" charset="0"/>
                              <a:cs typeface="Times New Roman" panose="02020603050405020304" pitchFamily="18" charset="0"/>
                            </a:rPr>
                            <m:t>𝑛</m:t>
                          </m:r>
                          <m:r>
                            <a:rPr lang="en-US" altLang="zh-CN" sz="1400" b="0" i="1" smtClean="0">
                              <a:latin typeface="Cambria Math" panose="02040503050406030204" pitchFamily="18" charset="0"/>
                              <a:cs typeface="Times New Roman" panose="02020603050405020304" pitchFamily="18" charset="0"/>
                            </a:rPr>
                            <m:t>±1</m:t>
                          </m:r>
                        </m:e>
                        <m:e>
                          <m:r>
                            <a:rPr lang="en-US" altLang="zh-CN" sz="1400" b="0" i="1" smtClean="0">
                              <a:latin typeface="Cambria Math" panose="02040503050406030204" pitchFamily="18" charset="0"/>
                              <a:cs typeface="Times New Roman" panose="02020603050405020304" pitchFamily="18" charset="0"/>
                            </a:rPr>
                            <m:t>𝐻</m:t>
                          </m:r>
                        </m:e>
                        <m:e>
                          <m:r>
                            <a:rPr lang="en-US" altLang="zh-CN" sz="1400" b="0" i="1" smtClean="0">
                              <a:latin typeface="Cambria Math" panose="02040503050406030204" pitchFamily="18" charset="0"/>
                              <a:cs typeface="Times New Roman" panose="02020603050405020304" pitchFamily="18" charset="0"/>
                            </a:rPr>
                            <m:t>𝑛</m:t>
                          </m:r>
                        </m:e>
                      </m:d>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𝑡</m:t>
                      </m:r>
                    </m:oMath>
                  </m:oMathPara>
                </a14:m>
                <a:endParaRPr lang="en-US" altLang="zh-CN" sz="1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d>
                        <m:dPr>
                          <m:begChr m:val="〈"/>
                          <m:endChr m:val="〉"/>
                          <m:sepChr m:val="∣"/>
                          <m:ctrlPr>
                            <a:rPr lang="en-US" altLang="zh-CN" sz="1400" b="0" i="1" smtClean="0">
                              <a:latin typeface="Cambria Math" panose="02040503050406030204" pitchFamily="18" charset="0"/>
                              <a:cs typeface="Times New Roman" panose="02020603050405020304" pitchFamily="18" charset="0"/>
                            </a:rPr>
                          </m:ctrlPr>
                        </m:dPr>
                        <m:e>
                          <m:r>
                            <a:rPr lang="en-US" altLang="zh-CN" sz="1400" b="0" i="1" smtClean="0">
                              <a:latin typeface="Cambria Math" panose="02040503050406030204" pitchFamily="18" charset="0"/>
                              <a:cs typeface="Times New Roman" panose="02020603050405020304" pitchFamily="18" charset="0"/>
                            </a:rPr>
                            <m:t>𝑛</m:t>
                          </m:r>
                        </m:e>
                        <m:e>
                          <m:r>
                            <a:rPr lang="en-US" altLang="zh-CN" sz="1400" b="0" i="1" smtClean="0">
                              <a:latin typeface="Cambria Math" panose="02040503050406030204" pitchFamily="18" charset="0"/>
                              <a:cs typeface="Times New Roman" panose="02020603050405020304" pitchFamily="18" charset="0"/>
                            </a:rPr>
                            <m:t>𝑛</m:t>
                          </m:r>
                        </m:e>
                      </m:d>
                      <m:r>
                        <a:rPr lang="en-US" altLang="zh-CN" sz="1400" b="0" i="1" smtClean="0">
                          <a:latin typeface="Cambria Math" panose="02040503050406030204" pitchFamily="18" charset="0"/>
                          <a:cs typeface="Times New Roman" panose="02020603050405020304" pitchFamily="18" charset="0"/>
                        </a:rPr>
                        <m:t>=1, </m:t>
                      </m:r>
                      <m:d>
                        <m:dPr>
                          <m:begChr m:val="〈"/>
                          <m:endChr m:val="〉"/>
                          <m:sepChr m:val="∣"/>
                          <m:ctrlPr>
                            <a:rPr lang="en-US" altLang="zh-CN" sz="1400" b="0" i="1" smtClean="0">
                              <a:latin typeface="Cambria Math" panose="02040503050406030204" pitchFamily="18" charset="0"/>
                              <a:cs typeface="Times New Roman" panose="02020603050405020304" pitchFamily="18" charset="0"/>
                            </a:rPr>
                          </m:ctrlPr>
                        </m:dPr>
                        <m:e>
                          <m:r>
                            <a:rPr lang="en-US" altLang="zh-CN" sz="1400" b="0" i="1" smtClean="0">
                              <a:latin typeface="Cambria Math" panose="02040503050406030204" pitchFamily="18" charset="0"/>
                              <a:cs typeface="Times New Roman" panose="02020603050405020304" pitchFamily="18" charset="0"/>
                            </a:rPr>
                            <m:t>𝑛</m:t>
                          </m:r>
                          <m:r>
                            <a:rPr lang="en-US" altLang="zh-CN" sz="1400" b="0" i="1" smtClean="0">
                              <a:latin typeface="Cambria Math" panose="02040503050406030204" pitchFamily="18" charset="0"/>
                              <a:cs typeface="Times New Roman" panose="02020603050405020304" pitchFamily="18" charset="0"/>
                            </a:rPr>
                            <m:t>±1</m:t>
                          </m:r>
                        </m:e>
                        <m:e>
                          <m:r>
                            <a:rPr lang="en-US" altLang="zh-CN" sz="1400" b="0" i="1" smtClean="0">
                              <a:latin typeface="Cambria Math" panose="02040503050406030204" pitchFamily="18" charset="0"/>
                              <a:cs typeface="Times New Roman" panose="02020603050405020304" pitchFamily="18" charset="0"/>
                            </a:rPr>
                            <m:t>𝑛</m:t>
                          </m:r>
                        </m:e>
                      </m:d>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𝑠</m:t>
                      </m:r>
                    </m:oMath>
                  </m:oMathPara>
                </a14:m>
                <a:endParaRPr lang="en-US" altLang="zh-CN" sz="14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To obtain the energy of state </a:t>
                </a:r>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𝑘</m:t>
                    </m:r>
                    <m:r>
                      <a:rPr lang="en-US" altLang="zh-CN" sz="1400" b="0" i="1" smtClean="0">
                        <a:latin typeface="Cambria Math" panose="02040503050406030204" pitchFamily="18" charset="0"/>
                        <a:cs typeface="Times New Roman" panose="02020603050405020304" pitchFamily="18" charset="0"/>
                      </a:rPr>
                      <m:t>〉</m:t>
                    </m:r>
                  </m:oMath>
                </a14:m>
                <a:r>
                  <a:rPr lang="en-US" altLang="zh-CN" sz="1400" dirty="0">
                    <a:latin typeface="Times New Roman" panose="02020603050405020304" pitchFamily="18" charset="0"/>
                    <a:cs typeface="Times New Roman" panose="02020603050405020304" pitchFamily="18" charset="0"/>
                  </a:rPr>
                  <a:t>, we take following steps</a:t>
                </a:r>
              </a:p>
              <a:p>
                <a:pPr/>
                <a14:m>
                  <m:oMathPara xmlns:m="http://schemas.openxmlformats.org/officeDocument/2006/math">
                    <m:oMathParaPr>
                      <m:jc m:val="center"/>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𝐻</m:t>
                      </m:r>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𝑘</m:t>
                      </m:r>
                      <m:r>
                        <a:rPr lang="en-US" altLang="zh-CN" sz="1400" b="0" i="1" smtClean="0">
                          <a:latin typeface="Cambria Math" panose="02040503050406030204" pitchFamily="18" charset="0"/>
                          <a:cs typeface="Times New Roman" panose="02020603050405020304" pitchFamily="18" charset="0"/>
                        </a:rPr>
                        <m:t>〉=</m:t>
                      </m:r>
                      <m:f>
                        <m:fPr>
                          <m:ctrlPr>
                            <a:rPr lang="en-US" altLang="zh-CN" sz="1400" i="1">
                              <a:latin typeface="Cambria Math" panose="02040503050406030204" pitchFamily="18" charset="0"/>
                              <a:cs typeface="Times New Roman" panose="02020603050405020304" pitchFamily="18" charset="0"/>
                            </a:rPr>
                          </m:ctrlPr>
                        </m:fPr>
                        <m:num>
                          <m:r>
                            <a:rPr lang="en-US" altLang="zh-CN" sz="1400" i="1">
                              <a:latin typeface="Cambria Math" panose="02040503050406030204" pitchFamily="18" charset="0"/>
                              <a:cs typeface="Times New Roman" panose="02020603050405020304" pitchFamily="18" charset="0"/>
                            </a:rPr>
                            <m:t>1</m:t>
                          </m:r>
                        </m:num>
                        <m:den>
                          <m:rad>
                            <m:radPr>
                              <m:degHide m:val="on"/>
                              <m:ctrlPr>
                                <a:rPr lang="en-US" altLang="zh-CN" sz="1400" i="1">
                                  <a:latin typeface="Cambria Math" panose="02040503050406030204" pitchFamily="18" charset="0"/>
                                  <a:cs typeface="Times New Roman" panose="02020603050405020304" pitchFamily="18" charset="0"/>
                                </a:rPr>
                              </m:ctrlPr>
                            </m:radPr>
                            <m:deg/>
                            <m:e>
                              <m:r>
                                <a:rPr lang="en-US" altLang="zh-CN" sz="1400" i="1">
                                  <a:latin typeface="Cambria Math" panose="02040503050406030204" pitchFamily="18" charset="0"/>
                                  <a:cs typeface="Times New Roman" panose="02020603050405020304" pitchFamily="18" charset="0"/>
                                </a:rPr>
                                <m:t>𝑁</m:t>
                              </m:r>
                            </m:e>
                          </m:rad>
                        </m:den>
                      </m:f>
                      <m:nary>
                        <m:naryPr>
                          <m:chr m:val="∑"/>
                          <m:supHide m:val="on"/>
                          <m:ctrlPr>
                            <a:rPr lang="en-US" altLang="zh-CN" sz="1400" i="1" smtClean="0">
                              <a:latin typeface="Cambria Math" panose="02040503050406030204" pitchFamily="18" charset="0"/>
                              <a:cs typeface="Times New Roman" panose="02020603050405020304" pitchFamily="18" charset="0"/>
                            </a:rPr>
                          </m:ctrlPr>
                        </m:naryPr>
                        <m:sub>
                          <m:r>
                            <m:rPr>
                              <m:brk m:alnAt="7"/>
                            </m:rPr>
                            <a:rPr lang="en-US" altLang="zh-CN" sz="1400" b="0" i="1" smtClean="0">
                              <a:latin typeface="Cambria Math" panose="02040503050406030204" pitchFamily="18" charset="0"/>
                              <a:cs typeface="Times New Roman" panose="02020603050405020304" pitchFamily="18" charset="0"/>
                            </a:rPr>
                            <m:t>𝑛</m:t>
                          </m:r>
                        </m:sub>
                        <m:sup/>
                        <m:e>
                          <m:sSup>
                            <m:sSupPr>
                              <m:ctrlPr>
                                <a:rPr lang="en-US" altLang="zh-CN" sz="1400" i="1">
                                  <a:latin typeface="Cambria Math" panose="02040503050406030204" pitchFamily="18" charset="0"/>
                                  <a:cs typeface="Times New Roman" panose="02020603050405020304" pitchFamily="18" charset="0"/>
                                </a:rPr>
                              </m:ctrlPr>
                            </m:sSupPr>
                            <m:e>
                              <m:r>
                                <a:rPr lang="en-US" altLang="zh-CN" sz="1400" i="1">
                                  <a:latin typeface="Cambria Math" panose="02040503050406030204" pitchFamily="18" charset="0"/>
                                  <a:cs typeface="Times New Roman" panose="02020603050405020304" pitchFamily="18" charset="0"/>
                                </a:rPr>
                                <m:t>𝑒</m:t>
                              </m:r>
                            </m:e>
                            <m:sup>
                              <m:r>
                                <a:rPr lang="en-US" altLang="zh-CN" sz="1400" i="1">
                                  <a:latin typeface="Cambria Math" panose="02040503050406030204" pitchFamily="18" charset="0"/>
                                  <a:cs typeface="Times New Roman" panose="02020603050405020304" pitchFamily="18" charset="0"/>
                                </a:rPr>
                                <m:t>𝑖𝑛𝑘𝑎</m:t>
                              </m:r>
                            </m:sup>
                          </m:sSup>
                          <m:r>
                            <a:rPr lang="en-US" altLang="zh-CN" sz="1400" i="1">
                              <a:latin typeface="Cambria Math" panose="02040503050406030204" pitchFamily="18" charset="0"/>
                              <a:cs typeface="Times New Roman" panose="02020603050405020304" pitchFamily="18" charset="0"/>
                            </a:rPr>
                            <m:t>𝐻</m:t>
                          </m:r>
                          <m:r>
                            <a:rPr lang="en-US" altLang="zh-CN" sz="1400" i="1">
                              <a:latin typeface="Cambria Math" panose="02040503050406030204" pitchFamily="18" charset="0"/>
                              <a:cs typeface="Times New Roman" panose="02020603050405020304" pitchFamily="18" charset="0"/>
                            </a:rPr>
                            <m:t>∣</m:t>
                          </m:r>
                          <m:r>
                            <a:rPr lang="en-US" altLang="zh-CN" sz="1400" i="1">
                              <a:latin typeface="Cambria Math" panose="02040503050406030204" pitchFamily="18" charset="0"/>
                              <a:cs typeface="Times New Roman" panose="02020603050405020304" pitchFamily="18" charset="0"/>
                            </a:rPr>
                            <m:t>𝑛</m:t>
                          </m:r>
                          <m:r>
                            <a:rPr lang="en-US" altLang="zh-CN" sz="1400" i="1">
                              <a:latin typeface="Cambria Math" panose="02040503050406030204" pitchFamily="18" charset="0"/>
                              <a:cs typeface="Times New Roman" panose="02020603050405020304" pitchFamily="18" charset="0"/>
                            </a:rPr>
                            <m:t>〉</m:t>
                          </m:r>
                        </m:e>
                      </m:nary>
                    </m:oMath>
                  </m:oMathPara>
                </a14:m>
                <a:endParaRPr lang="en-US" altLang="zh-CN" sz="1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
                    </m:oMathParaPr>
                    <m:oMath xmlns:m="http://schemas.openxmlformats.org/officeDocument/2006/math">
                      <m:d>
                        <m:dPr>
                          <m:begChr m:val="〈"/>
                          <m:endChr m:val="〉"/>
                          <m:sepChr m:val="∣"/>
                          <m:ctrlPr>
                            <a:rPr lang="en-US" altLang="zh-CN" sz="1400" b="0" i="1" smtClean="0">
                              <a:latin typeface="Cambria Math" panose="02040503050406030204" pitchFamily="18" charset="0"/>
                              <a:cs typeface="Times New Roman" panose="02020603050405020304" pitchFamily="18" charset="0"/>
                            </a:rPr>
                          </m:ctrlPr>
                        </m:dPr>
                        <m:e>
                          <m:r>
                            <a:rPr lang="en-US" altLang="zh-CN" sz="1400" b="0" i="1" smtClean="0">
                              <a:latin typeface="Cambria Math" panose="02040503050406030204" pitchFamily="18" charset="0"/>
                              <a:cs typeface="Times New Roman" panose="02020603050405020304" pitchFamily="18" charset="0"/>
                            </a:rPr>
                            <m:t>𝑘</m:t>
                          </m:r>
                        </m:e>
                        <m:e>
                          <m:r>
                            <a:rPr lang="en-US" altLang="zh-CN" sz="1400" i="1">
                              <a:latin typeface="Cambria Math" panose="02040503050406030204" pitchFamily="18" charset="0"/>
                              <a:cs typeface="Times New Roman" panose="02020603050405020304" pitchFamily="18" charset="0"/>
                            </a:rPr>
                            <m:t>𝐻</m:t>
                          </m:r>
                        </m:e>
                        <m:e>
                          <m:r>
                            <a:rPr lang="en-US" altLang="zh-CN" sz="1400" i="1">
                              <a:latin typeface="Cambria Math" panose="02040503050406030204" pitchFamily="18" charset="0"/>
                              <a:cs typeface="Times New Roman" panose="02020603050405020304" pitchFamily="18" charset="0"/>
                            </a:rPr>
                            <m:t>𝑘</m:t>
                          </m:r>
                        </m:e>
                      </m:d>
                      <m:r>
                        <a:rPr lang="en-US" altLang="zh-CN" sz="1400" i="1">
                          <a:latin typeface="Cambria Math" panose="02040503050406030204" pitchFamily="18" charset="0"/>
                          <a:cs typeface="Times New Roman" panose="02020603050405020304" pitchFamily="18" charset="0"/>
                        </a:rPr>
                        <m:t>=</m:t>
                      </m:r>
                      <m:f>
                        <m:fPr>
                          <m:ctrlPr>
                            <a:rPr lang="en-US" altLang="zh-CN" sz="1400" i="1">
                              <a:latin typeface="Cambria Math" panose="02040503050406030204" pitchFamily="18" charset="0"/>
                              <a:cs typeface="Times New Roman" panose="02020603050405020304" pitchFamily="18" charset="0"/>
                            </a:rPr>
                          </m:ctrlPr>
                        </m:fPr>
                        <m:num>
                          <m:r>
                            <a:rPr lang="en-US" altLang="zh-CN" sz="1400" i="1">
                              <a:latin typeface="Cambria Math" panose="02040503050406030204" pitchFamily="18" charset="0"/>
                              <a:cs typeface="Times New Roman" panose="02020603050405020304" pitchFamily="18" charset="0"/>
                            </a:rPr>
                            <m:t>1</m:t>
                          </m:r>
                        </m:num>
                        <m:den>
                          <m:r>
                            <a:rPr lang="en-US" altLang="zh-CN" sz="1400" b="0" i="1" smtClean="0">
                              <a:latin typeface="Cambria Math" panose="02040503050406030204" pitchFamily="18" charset="0"/>
                              <a:cs typeface="Times New Roman" panose="02020603050405020304" pitchFamily="18" charset="0"/>
                            </a:rPr>
                            <m:t>𝑁</m:t>
                          </m:r>
                        </m:den>
                      </m:f>
                      <m:nary>
                        <m:naryPr>
                          <m:chr m:val="∑"/>
                          <m:supHide m:val="on"/>
                          <m:ctrlPr>
                            <a:rPr lang="en-US" altLang="zh-CN" sz="1400" i="1" smtClean="0">
                              <a:latin typeface="Cambria Math" panose="02040503050406030204" pitchFamily="18" charset="0"/>
                              <a:cs typeface="Times New Roman" panose="02020603050405020304" pitchFamily="18" charset="0"/>
                            </a:rPr>
                          </m:ctrlPr>
                        </m:naryPr>
                        <m:sub>
                          <m:r>
                            <m:rPr>
                              <m:brk m:alnAt="7"/>
                            </m:rPr>
                            <a:rPr lang="en-US" altLang="zh-CN" sz="1400" b="0" i="1" smtClean="0">
                              <a:latin typeface="Cambria Math" panose="02040503050406030204" pitchFamily="18" charset="0"/>
                              <a:cs typeface="Times New Roman" panose="02020603050405020304" pitchFamily="18" charset="0"/>
                            </a:rPr>
                            <m:t>𝑛</m:t>
                          </m:r>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𝑚</m:t>
                          </m:r>
                        </m:sub>
                        <m:sup/>
                        <m:e>
                          <m:sSup>
                            <m:sSupPr>
                              <m:ctrlPr>
                                <a:rPr lang="en-US" altLang="zh-CN" sz="1400" b="0" i="1" smtClean="0">
                                  <a:latin typeface="Cambria Math" panose="02040503050406030204" pitchFamily="18" charset="0"/>
                                  <a:cs typeface="Times New Roman" panose="02020603050405020304" pitchFamily="18" charset="0"/>
                                </a:rPr>
                              </m:ctrlPr>
                            </m:sSupPr>
                            <m:e>
                              <m:r>
                                <a:rPr lang="en-US" altLang="zh-CN" sz="1400" b="0" i="1" smtClean="0">
                                  <a:latin typeface="Cambria Math" panose="02040503050406030204" pitchFamily="18" charset="0"/>
                                  <a:cs typeface="Times New Roman" panose="02020603050405020304" pitchFamily="18" charset="0"/>
                                </a:rPr>
                                <m:t>𝑒</m:t>
                              </m:r>
                            </m:e>
                            <m:sup>
                              <m:r>
                                <a:rPr lang="en-US" altLang="zh-CN" sz="1400" b="0" i="1" smtClean="0">
                                  <a:latin typeface="Cambria Math" panose="02040503050406030204" pitchFamily="18" charset="0"/>
                                  <a:cs typeface="Times New Roman" panose="02020603050405020304" pitchFamily="18" charset="0"/>
                                </a:rPr>
                                <m:t>𝑖</m:t>
                              </m:r>
                              <m:d>
                                <m:dPr>
                                  <m:ctrlPr>
                                    <a:rPr lang="en-US" altLang="zh-CN" sz="1400" b="0" i="1" smtClean="0">
                                      <a:latin typeface="Cambria Math" panose="02040503050406030204" pitchFamily="18" charset="0"/>
                                      <a:cs typeface="Times New Roman" panose="02020603050405020304" pitchFamily="18" charset="0"/>
                                    </a:rPr>
                                  </m:ctrlPr>
                                </m:dPr>
                                <m:e>
                                  <m:r>
                                    <a:rPr lang="en-US" altLang="zh-CN" sz="1400" b="0" i="1" smtClean="0">
                                      <a:latin typeface="Cambria Math" panose="02040503050406030204" pitchFamily="18" charset="0"/>
                                      <a:cs typeface="Times New Roman" panose="02020603050405020304" pitchFamily="18" charset="0"/>
                                    </a:rPr>
                                    <m:t>𝑛</m:t>
                                  </m:r>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𝑚</m:t>
                                  </m:r>
                                </m:e>
                              </m:d>
                              <m:r>
                                <a:rPr lang="en-US" altLang="zh-CN" sz="1400" b="0" i="1" smtClean="0">
                                  <a:latin typeface="Cambria Math" panose="02040503050406030204" pitchFamily="18" charset="0"/>
                                  <a:cs typeface="Times New Roman" panose="02020603050405020304" pitchFamily="18" charset="0"/>
                                </a:rPr>
                                <m:t>𝑘𝑎</m:t>
                              </m:r>
                            </m:sup>
                          </m:sSup>
                          <m:d>
                            <m:dPr>
                              <m:begChr m:val="〈"/>
                              <m:endChr m:val="〉"/>
                              <m:sepChr m:val="∣"/>
                              <m:ctrlPr>
                                <a:rPr lang="en-US" altLang="zh-CN" sz="1400" b="0" i="1" smtClean="0">
                                  <a:latin typeface="Cambria Math" panose="02040503050406030204" pitchFamily="18" charset="0"/>
                                  <a:cs typeface="Times New Roman" panose="02020603050405020304" pitchFamily="18" charset="0"/>
                                </a:rPr>
                              </m:ctrlPr>
                            </m:dPr>
                            <m:e>
                              <m:r>
                                <a:rPr lang="en-US" altLang="zh-CN" sz="1400" b="0" i="1" smtClean="0">
                                  <a:latin typeface="Cambria Math" panose="02040503050406030204" pitchFamily="18" charset="0"/>
                                  <a:cs typeface="Times New Roman" panose="02020603050405020304" pitchFamily="18" charset="0"/>
                                </a:rPr>
                                <m:t>𝑚</m:t>
                              </m:r>
                            </m:e>
                            <m:e>
                              <m:r>
                                <a:rPr lang="en-US" altLang="zh-CN" sz="1400" b="0" i="1" smtClean="0">
                                  <a:latin typeface="Cambria Math" panose="02040503050406030204" pitchFamily="18" charset="0"/>
                                  <a:cs typeface="Times New Roman" panose="02020603050405020304" pitchFamily="18" charset="0"/>
                                </a:rPr>
                                <m:t>𝐻</m:t>
                              </m:r>
                            </m:e>
                            <m:e>
                              <m:r>
                                <a:rPr lang="en-US" altLang="zh-CN" sz="1400" b="0" i="1" smtClean="0">
                                  <a:latin typeface="Cambria Math" panose="02040503050406030204" pitchFamily="18" charset="0"/>
                                  <a:cs typeface="Times New Roman" panose="02020603050405020304" pitchFamily="18" charset="0"/>
                                </a:rPr>
                                <m:t>𝑛</m:t>
                              </m:r>
                            </m:e>
                          </m:d>
                        </m:e>
                      </m:nary>
                      <m:r>
                        <a:rPr lang="en-US" altLang="zh-CN" sz="1400" b="0" i="1" smtClean="0">
                          <a:latin typeface="Cambria Math" panose="02040503050406030204" pitchFamily="18" charset="0"/>
                          <a:cs typeface="Times New Roman" panose="02020603050405020304" pitchFamily="18" charset="0"/>
                        </a:rPr>
                        <m:t>=</m:t>
                      </m:r>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𝐸</m:t>
                          </m:r>
                        </m:e>
                        <m:sub>
                          <m:r>
                            <a:rPr lang="en-US" altLang="zh-CN" sz="1400" b="0" i="1" smtClean="0">
                              <a:latin typeface="Cambria Math" panose="02040503050406030204" pitchFamily="18" charset="0"/>
                              <a:cs typeface="Times New Roman" panose="02020603050405020304" pitchFamily="18" charset="0"/>
                            </a:rPr>
                            <m:t>0</m:t>
                          </m:r>
                        </m:sub>
                      </m:sSub>
                      <m:r>
                        <a:rPr lang="en-US" altLang="zh-CN" sz="1400" b="0" i="1" smtClean="0">
                          <a:latin typeface="Cambria Math" panose="02040503050406030204" pitchFamily="18" charset="0"/>
                          <a:cs typeface="Times New Roman" panose="02020603050405020304" pitchFamily="18" charset="0"/>
                        </a:rPr>
                        <m:t>+2</m:t>
                      </m:r>
                      <m:r>
                        <a:rPr lang="en-US" altLang="zh-CN" sz="1400" b="0" i="1" smtClean="0">
                          <a:latin typeface="Cambria Math" panose="02040503050406030204" pitchFamily="18" charset="0"/>
                          <a:cs typeface="Times New Roman" panose="02020603050405020304" pitchFamily="18" charset="0"/>
                        </a:rPr>
                        <m:t>𝑡𝑐𝑜𝑠𝑘𝑎</m:t>
                      </m:r>
                    </m:oMath>
                  </m:oMathPara>
                </a14:m>
                <a:endParaRPr lang="en-US" altLang="zh-CN" sz="16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and</a:t>
                </a:r>
              </a:p>
              <a:p>
                <a:pPr/>
                <a14:m>
                  <m:oMathPara xmlns:m="http://schemas.openxmlformats.org/officeDocument/2006/math">
                    <m:oMathParaPr>
                      <m:jc m:val="center"/>
                    </m:oMathParaPr>
                    <m:oMath xmlns:m="http://schemas.openxmlformats.org/officeDocument/2006/math">
                      <m:d>
                        <m:dPr>
                          <m:begChr m:val="〈"/>
                          <m:endChr m:val="〉"/>
                          <m:sepChr m:val="∣"/>
                          <m:ctrlPr>
                            <a:rPr lang="en-US" altLang="zh-CN" sz="1400" b="0" i="1" smtClean="0">
                              <a:latin typeface="Cambria Math" panose="02040503050406030204" pitchFamily="18" charset="0"/>
                              <a:cs typeface="Times New Roman" panose="02020603050405020304" pitchFamily="18" charset="0"/>
                            </a:rPr>
                          </m:ctrlPr>
                        </m:dPr>
                        <m:e>
                          <m:r>
                            <a:rPr lang="en-US" altLang="zh-CN" sz="1400" b="0" i="1" smtClean="0">
                              <a:latin typeface="Cambria Math" panose="02040503050406030204" pitchFamily="18" charset="0"/>
                              <a:cs typeface="Times New Roman" panose="02020603050405020304" pitchFamily="18" charset="0"/>
                            </a:rPr>
                            <m:t>𝑘</m:t>
                          </m:r>
                        </m:e>
                        <m:e>
                          <m:r>
                            <a:rPr lang="en-US" altLang="zh-CN" sz="1400" b="0" i="1" smtClean="0">
                              <a:latin typeface="Cambria Math" panose="02040503050406030204" pitchFamily="18" charset="0"/>
                              <a:cs typeface="Times New Roman" panose="02020603050405020304" pitchFamily="18" charset="0"/>
                            </a:rPr>
                            <m:t>𝑘</m:t>
                          </m:r>
                        </m:e>
                      </m:d>
                      <m:r>
                        <a:rPr lang="en-US" altLang="zh-CN" sz="1400" b="0" i="1" smtClean="0">
                          <a:latin typeface="Cambria Math" panose="02040503050406030204" pitchFamily="18" charset="0"/>
                          <a:cs typeface="Times New Roman" panose="02020603050405020304" pitchFamily="18" charset="0"/>
                        </a:rPr>
                        <m:t>=</m:t>
                      </m:r>
                      <m:f>
                        <m:fPr>
                          <m:ctrlPr>
                            <a:rPr lang="en-US" altLang="zh-CN" sz="1400" i="1">
                              <a:latin typeface="Cambria Math" panose="02040503050406030204" pitchFamily="18" charset="0"/>
                              <a:cs typeface="Times New Roman" panose="02020603050405020304" pitchFamily="18" charset="0"/>
                            </a:rPr>
                          </m:ctrlPr>
                        </m:fPr>
                        <m:num>
                          <m:r>
                            <a:rPr lang="en-US" altLang="zh-CN" sz="1400" i="1">
                              <a:latin typeface="Cambria Math" panose="02040503050406030204" pitchFamily="18" charset="0"/>
                              <a:cs typeface="Times New Roman" panose="02020603050405020304" pitchFamily="18" charset="0"/>
                            </a:rPr>
                            <m:t>1</m:t>
                          </m:r>
                        </m:num>
                        <m:den>
                          <m:r>
                            <a:rPr lang="en-US" altLang="zh-CN" sz="1400" i="1">
                              <a:latin typeface="Cambria Math" panose="02040503050406030204" pitchFamily="18" charset="0"/>
                              <a:cs typeface="Times New Roman" panose="02020603050405020304" pitchFamily="18" charset="0"/>
                            </a:rPr>
                            <m:t>𝑁</m:t>
                          </m:r>
                        </m:den>
                      </m:f>
                      <m:nary>
                        <m:naryPr>
                          <m:chr m:val="∑"/>
                          <m:supHide m:val="on"/>
                          <m:ctrlPr>
                            <a:rPr lang="en-US" altLang="zh-CN" sz="1400" i="1">
                              <a:latin typeface="Cambria Math" panose="02040503050406030204" pitchFamily="18" charset="0"/>
                              <a:cs typeface="Times New Roman" panose="02020603050405020304" pitchFamily="18" charset="0"/>
                            </a:rPr>
                          </m:ctrlPr>
                        </m:naryPr>
                        <m:sub>
                          <m:r>
                            <m:rPr>
                              <m:brk m:alnAt="7"/>
                            </m:rPr>
                            <a:rPr lang="en-US" altLang="zh-CN" sz="1400" i="1">
                              <a:latin typeface="Cambria Math" panose="02040503050406030204" pitchFamily="18" charset="0"/>
                              <a:cs typeface="Times New Roman" panose="02020603050405020304" pitchFamily="18" charset="0"/>
                            </a:rPr>
                            <m:t>𝑛</m:t>
                          </m:r>
                          <m:r>
                            <a:rPr lang="en-US" altLang="zh-CN" sz="1400" i="1">
                              <a:latin typeface="Cambria Math" panose="02040503050406030204" pitchFamily="18" charset="0"/>
                              <a:cs typeface="Times New Roman" panose="02020603050405020304" pitchFamily="18" charset="0"/>
                            </a:rPr>
                            <m:t>,</m:t>
                          </m:r>
                          <m:r>
                            <a:rPr lang="en-US" altLang="zh-CN" sz="1400" i="1">
                              <a:latin typeface="Cambria Math" panose="02040503050406030204" pitchFamily="18" charset="0"/>
                              <a:cs typeface="Times New Roman" panose="02020603050405020304" pitchFamily="18" charset="0"/>
                            </a:rPr>
                            <m:t>𝑚</m:t>
                          </m:r>
                        </m:sub>
                        <m:sup/>
                        <m:e>
                          <m:sSup>
                            <m:sSupPr>
                              <m:ctrlPr>
                                <a:rPr lang="en-US" altLang="zh-CN" sz="1400" i="1">
                                  <a:latin typeface="Cambria Math" panose="02040503050406030204" pitchFamily="18" charset="0"/>
                                  <a:cs typeface="Times New Roman" panose="02020603050405020304" pitchFamily="18" charset="0"/>
                                </a:rPr>
                              </m:ctrlPr>
                            </m:sSupPr>
                            <m:e>
                              <m:r>
                                <a:rPr lang="en-US" altLang="zh-CN" sz="1400" i="1">
                                  <a:latin typeface="Cambria Math" panose="02040503050406030204" pitchFamily="18" charset="0"/>
                                  <a:cs typeface="Times New Roman" panose="02020603050405020304" pitchFamily="18" charset="0"/>
                                </a:rPr>
                                <m:t>𝑒</m:t>
                              </m:r>
                            </m:e>
                            <m:sup>
                              <m:r>
                                <a:rPr lang="en-US" altLang="zh-CN" sz="1400" i="1">
                                  <a:latin typeface="Cambria Math" panose="02040503050406030204" pitchFamily="18" charset="0"/>
                                  <a:cs typeface="Times New Roman" panose="02020603050405020304" pitchFamily="18" charset="0"/>
                                </a:rPr>
                                <m:t>𝑖</m:t>
                              </m:r>
                              <m:d>
                                <m:dPr>
                                  <m:ctrlPr>
                                    <a:rPr lang="en-US" altLang="zh-CN" sz="1400" i="1">
                                      <a:latin typeface="Cambria Math" panose="02040503050406030204" pitchFamily="18" charset="0"/>
                                      <a:cs typeface="Times New Roman" panose="02020603050405020304" pitchFamily="18" charset="0"/>
                                    </a:rPr>
                                  </m:ctrlPr>
                                </m:dPr>
                                <m:e>
                                  <m:r>
                                    <a:rPr lang="en-US" altLang="zh-CN" sz="1400" i="1">
                                      <a:latin typeface="Cambria Math" panose="02040503050406030204" pitchFamily="18" charset="0"/>
                                      <a:cs typeface="Times New Roman" panose="02020603050405020304" pitchFamily="18" charset="0"/>
                                    </a:rPr>
                                    <m:t>𝑛</m:t>
                                  </m:r>
                                  <m:r>
                                    <a:rPr lang="en-US" altLang="zh-CN" sz="1400" i="1">
                                      <a:latin typeface="Cambria Math" panose="02040503050406030204" pitchFamily="18" charset="0"/>
                                      <a:cs typeface="Times New Roman" panose="02020603050405020304" pitchFamily="18" charset="0"/>
                                    </a:rPr>
                                    <m:t>−</m:t>
                                  </m:r>
                                  <m:r>
                                    <a:rPr lang="en-US" altLang="zh-CN" sz="1400" i="1">
                                      <a:latin typeface="Cambria Math" panose="02040503050406030204" pitchFamily="18" charset="0"/>
                                      <a:cs typeface="Times New Roman" panose="02020603050405020304" pitchFamily="18" charset="0"/>
                                    </a:rPr>
                                    <m:t>𝑚</m:t>
                                  </m:r>
                                </m:e>
                              </m:d>
                              <m:r>
                                <a:rPr lang="en-US" altLang="zh-CN" sz="1400" i="1">
                                  <a:latin typeface="Cambria Math" panose="02040503050406030204" pitchFamily="18" charset="0"/>
                                  <a:cs typeface="Times New Roman" panose="02020603050405020304" pitchFamily="18" charset="0"/>
                                </a:rPr>
                                <m:t>𝑘𝑎</m:t>
                              </m:r>
                            </m:sup>
                          </m:sSup>
                          <m:d>
                            <m:dPr>
                              <m:begChr m:val="〈"/>
                              <m:endChr m:val="〉"/>
                              <m:sepChr m:val="∣"/>
                              <m:ctrlPr>
                                <a:rPr lang="en-US" altLang="zh-CN" sz="1400" b="0" i="1" smtClean="0">
                                  <a:latin typeface="Cambria Math" panose="02040503050406030204" pitchFamily="18" charset="0"/>
                                  <a:cs typeface="Times New Roman" panose="02020603050405020304" pitchFamily="18" charset="0"/>
                                </a:rPr>
                              </m:ctrlPr>
                            </m:dPr>
                            <m:e>
                              <m:r>
                                <a:rPr lang="en-US" altLang="zh-CN" sz="1400" b="0" i="1" smtClean="0">
                                  <a:latin typeface="Cambria Math" panose="02040503050406030204" pitchFamily="18" charset="0"/>
                                  <a:cs typeface="Times New Roman" panose="02020603050405020304" pitchFamily="18" charset="0"/>
                                </a:rPr>
                                <m:t>𝑚</m:t>
                              </m:r>
                            </m:e>
                            <m:e>
                              <m:r>
                                <a:rPr lang="en-US" altLang="zh-CN" sz="1400" b="0" i="1" smtClean="0">
                                  <a:latin typeface="Cambria Math" panose="02040503050406030204" pitchFamily="18" charset="0"/>
                                  <a:cs typeface="Times New Roman" panose="02020603050405020304" pitchFamily="18" charset="0"/>
                                </a:rPr>
                                <m:t>𝑛</m:t>
                              </m:r>
                            </m:e>
                          </m:d>
                          <m:r>
                            <a:rPr lang="en-US" altLang="zh-CN" sz="1400" b="0" i="1" smtClean="0">
                              <a:latin typeface="Cambria Math" panose="02040503050406030204" pitchFamily="18" charset="0"/>
                              <a:cs typeface="Times New Roman" panose="02020603050405020304" pitchFamily="18" charset="0"/>
                            </a:rPr>
                            <m:t>=1+2</m:t>
                          </m:r>
                          <m:r>
                            <a:rPr lang="en-US" altLang="zh-CN" sz="1400" b="0" i="1" smtClean="0">
                              <a:latin typeface="Cambria Math" panose="02040503050406030204" pitchFamily="18" charset="0"/>
                              <a:cs typeface="Times New Roman" panose="02020603050405020304" pitchFamily="18" charset="0"/>
                            </a:rPr>
                            <m:t>𝑠𝑐𝑜𝑠</m:t>
                          </m:r>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𝑘𝑎</m:t>
                          </m:r>
                          <m:r>
                            <a:rPr lang="en-US" altLang="zh-CN" sz="1400" b="0" i="1" smtClean="0">
                              <a:latin typeface="Cambria Math" panose="02040503050406030204" pitchFamily="18" charset="0"/>
                              <a:cs typeface="Times New Roman" panose="02020603050405020304" pitchFamily="18" charset="0"/>
                            </a:rPr>
                            <m:t>)</m:t>
                          </m:r>
                        </m:e>
                      </m:nary>
                    </m:oMath>
                  </m:oMathPara>
                </a14:m>
                <a:endParaRPr lang="en-US" altLang="zh-CN" sz="14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Thus, we arrive at the familiar form of the energy dispersion</a:t>
                </a:r>
              </a:p>
              <a:p>
                <a:pPr/>
                <a14:m>
                  <m:oMathPara xmlns:m="http://schemas.openxmlformats.org/officeDocument/2006/math">
                    <m:oMathParaPr>
                      <m:jc m:val="center"/>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𝐸</m:t>
                      </m:r>
                      <m:d>
                        <m:dPr>
                          <m:ctrlPr>
                            <a:rPr lang="en-US" altLang="zh-CN" sz="1400" b="0" i="1" smtClean="0">
                              <a:latin typeface="Cambria Math" panose="02040503050406030204" pitchFamily="18" charset="0"/>
                              <a:cs typeface="Times New Roman" panose="02020603050405020304" pitchFamily="18" charset="0"/>
                            </a:rPr>
                          </m:ctrlPr>
                        </m:dPr>
                        <m:e>
                          <m:r>
                            <a:rPr lang="en-US" altLang="zh-CN" sz="1400" b="0" i="1" smtClean="0">
                              <a:latin typeface="Cambria Math" panose="02040503050406030204" pitchFamily="18" charset="0"/>
                              <a:cs typeface="Times New Roman" panose="02020603050405020304" pitchFamily="18" charset="0"/>
                            </a:rPr>
                            <m:t>𝑘</m:t>
                          </m:r>
                        </m:e>
                      </m:d>
                      <m:r>
                        <a:rPr lang="en-US" altLang="zh-CN" sz="1400" b="0" i="1" smtClean="0">
                          <a:latin typeface="Cambria Math" panose="02040503050406030204" pitchFamily="18" charset="0"/>
                          <a:cs typeface="Times New Roman" panose="02020603050405020304" pitchFamily="18" charset="0"/>
                        </a:rPr>
                        <m:t>=</m:t>
                      </m:r>
                      <m:f>
                        <m:fPr>
                          <m:ctrlPr>
                            <a:rPr lang="en-US" altLang="zh-CN" sz="1400" b="0" i="1" smtClean="0">
                              <a:latin typeface="Cambria Math" panose="02040503050406030204" pitchFamily="18" charset="0"/>
                              <a:cs typeface="Times New Roman" panose="02020603050405020304" pitchFamily="18" charset="0"/>
                            </a:rPr>
                          </m:ctrlPr>
                        </m:fPr>
                        <m:num>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𝐸</m:t>
                              </m:r>
                            </m:e>
                            <m:sub>
                              <m:r>
                                <a:rPr lang="en-US" altLang="zh-CN" sz="1400" b="0" i="1" smtClean="0">
                                  <a:latin typeface="Cambria Math" panose="02040503050406030204" pitchFamily="18" charset="0"/>
                                  <a:cs typeface="Times New Roman" panose="02020603050405020304" pitchFamily="18" charset="0"/>
                                </a:rPr>
                                <m:t>0</m:t>
                              </m:r>
                            </m:sub>
                          </m:sSub>
                          <m:r>
                            <a:rPr lang="en-US" altLang="zh-CN" sz="1400" b="0" i="1" smtClean="0">
                              <a:latin typeface="Cambria Math" panose="02040503050406030204" pitchFamily="18" charset="0"/>
                              <a:cs typeface="Times New Roman" panose="02020603050405020304" pitchFamily="18" charset="0"/>
                            </a:rPr>
                            <m:t>+2</m:t>
                          </m:r>
                          <m:r>
                            <a:rPr lang="en-US" altLang="zh-CN" sz="1400" b="0" i="1" smtClean="0">
                              <a:latin typeface="Cambria Math" panose="02040503050406030204" pitchFamily="18" charset="0"/>
                              <a:cs typeface="Times New Roman" panose="02020603050405020304" pitchFamily="18" charset="0"/>
                            </a:rPr>
                            <m:t>𝑡</m:t>
                          </m:r>
                          <m:func>
                            <m:funcPr>
                              <m:ctrlPr>
                                <a:rPr lang="en-US" altLang="zh-CN" sz="1400" b="0" i="1" smtClean="0">
                                  <a:latin typeface="Cambria Math" panose="02040503050406030204" pitchFamily="18" charset="0"/>
                                  <a:cs typeface="Times New Roman" panose="02020603050405020304" pitchFamily="18" charset="0"/>
                                </a:rPr>
                              </m:ctrlPr>
                            </m:funcPr>
                            <m:fName>
                              <m:r>
                                <m:rPr>
                                  <m:sty m:val="p"/>
                                </m:rPr>
                                <a:rPr lang="en-US" altLang="zh-CN" sz="1400" b="0" i="0" smtClean="0">
                                  <a:latin typeface="Cambria Math" panose="02040503050406030204" pitchFamily="18" charset="0"/>
                                  <a:cs typeface="Times New Roman" panose="02020603050405020304" pitchFamily="18" charset="0"/>
                                </a:rPr>
                                <m:t>cos</m:t>
                              </m:r>
                            </m:fName>
                            <m:e>
                              <m:r>
                                <a:rPr lang="en-US" altLang="zh-CN" sz="1400" i="1">
                                  <a:latin typeface="Cambria Math" panose="02040503050406030204" pitchFamily="18" charset="0"/>
                                  <a:cs typeface="Times New Roman" panose="02020603050405020304" pitchFamily="18" charset="0"/>
                                </a:rPr>
                                <m:t>𝑘𝑎</m:t>
                              </m:r>
                            </m:e>
                          </m:func>
                          <m:r>
                            <a:rPr lang="en-US" altLang="zh-CN" sz="1400" b="0" i="1" smtClean="0">
                              <a:latin typeface="Cambria Math" panose="02040503050406030204" pitchFamily="18" charset="0"/>
                              <a:cs typeface="Times New Roman" panose="02020603050405020304" pitchFamily="18" charset="0"/>
                            </a:rPr>
                            <m:t> </m:t>
                          </m:r>
                        </m:num>
                        <m:den>
                          <m:r>
                            <a:rPr lang="en-US" altLang="zh-CN" sz="1400" b="0" i="1" smtClean="0">
                              <a:latin typeface="Cambria Math" panose="02040503050406030204" pitchFamily="18" charset="0"/>
                              <a:cs typeface="Times New Roman" panose="02020603050405020304" pitchFamily="18" charset="0"/>
                            </a:rPr>
                            <m:t>1+2</m:t>
                          </m:r>
                          <m:r>
                            <a:rPr lang="en-US" altLang="zh-CN" sz="1400" b="0" i="1" smtClean="0">
                              <a:latin typeface="Cambria Math" panose="02040503050406030204" pitchFamily="18" charset="0"/>
                              <a:cs typeface="Times New Roman" panose="02020603050405020304" pitchFamily="18" charset="0"/>
                            </a:rPr>
                            <m:t>𝑠</m:t>
                          </m:r>
                          <m:func>
                            <m:funcPr>
                              <m:ctrlPr>
                                <a:rPr lang="en-US" altLang="zh-CN" sz="1400" b="0" i="1" smtClean="0">
                                  <a:latin typeface="Cambria Math" panose="02040503050406030204" pitchFamily="18" charset="0"/>
                                  <a:cs typeface="Times New Roman" panose="02020603050405020304" pitchFamily="18" charset="0"/>
                                </a:rPr>
                              </m:ctrlPr>
                            </m:funcPr>
                            <m:fName>
                              <m:r>
                                <m:rPr>
                                  <m:sty m:val="p"/>
                                </m:rPr>
                                <a:rPr lang="en-US" altLang="zh-CN" sz="1400" b="0" i="0" smtClean="0">
                                  <a:latin typeface="Cambria Math" panose="02040503050406030204" pitchFamily="18" charset="0"/>
                                  <a:cs typeface="Times New Roman" panose="02020603050405020304" pitchFamily="18" charset="0"/>
                                </a:rPr>
                                <m:t>cos</m:t>
                              </m:r>
                            </m:fName>
                            <m:e>
                              <m:r>
                                <a:rPr lang="en-US" altLang="zh-CN" sz="1400" i="1">
                                  <a:latin typeface="Cambria Math" panose="02040503050406030204" pitchFamily="18" charset="0"/>
                                  <a:cs typeface="Times New Roman" panose="02020603050405020304" pitchFamily="18" charset="0"/>
                                </a:rPr>
                                <m:t>𝑘𝑎</m:t>
                              </m:r>
                            </m:e>
                          </m:func>
                        </m:den>
                      </m:f>
                    </m:oMath>
                  </m:oMathPara>
                </a14:m>
                <a:endParaRPr lang="en-US" altLang="zh-CN" sz="1400" dirty="0">
                  <a:latin typeface="Times New Roman" panose="02020603050405020304" pitchFamily="18" charset="0"/>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78995" y="962526"/>
                <a:ext cx="5227722" cy="3962623"/>
              </a:xfrm>
              <a:prstGeom prst="rect">
                <a:avLst/>
              </a:prstGeom>
              <a:blipFill>
                <a:blip r:embed="rId2"/>
                <a:stretch>
                  <a:fillRect l="-350" t="-1385" b="-8154"/>
                </a:stretch>
              </a:blipFill>
            </p:spPr>
            <p:txBody>
              <a:bodyPr/>
              <a:lstStyle/>
              <a:p>
                <a:r>
                  <a:rPr lang="zh-CN" altLang="en-US">
                    <a:noFill/>
                  </a:rPr>
                  <a:t> </a:t>
                </a:r>
              </a:p>
            </p:txBody>
          </p:sp>
        </mc:Fallback>
      </mc:AlternateContent>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t="6754"/>
          <a:stretch/>
        </p:blipFill>
        <p:spPr>
          <a:xfrm>
            <a:off x="5148338" y="488419"/>
            <a:ext cx="3951211" cy="1537873"/>
          </a:xfrm>
          <a:prstGeom prst="rect">
            <a:avLst/>
          </a:prstGeom>
        </p:spPr>
      </p:pic>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4703" t="8602" r="2736" b="9122"/>
          <a:stretch/>
        </p:blipFill>
        <p:spPr>
          <a:xfrm>
            <a:off x="5316788" y="1888957"/>
            <a:ext cx="3776411" cy="1118937"/>
          </a:xfrm>
          <a:prstGeom prst="rect">
            <a:avLst/>
          </a:prstGeom>
        </p:spPr>
      </p:pic>
      <p:pic>
        <p:nvPicPr>
          <p:cNvPr id="6" name="图片 5"/>
          <p:cNvPicPr>
            <a:picLocks noChangeAspect="1"/>
          </p:cNvPicPr>
          <p:nvPr/>
        </p:nvPicPr>
        <p:blipFill rotWithShape="1">
          <a:blip r:embed="rId5"/>
          <a:srcRect l="22025" t="38557" r="18715" b="35402"/>
          <a:stretch/>
        </p:blipFill>
        <p:spPr>
          <a:xfrm>
            <a:off x="5316788" y="3007894"/>
            <a:ext cx="3782761" cy="836195"/>
          </a:xfrm>
          <a:prstGeom prst="rect">
            <a:avLst/>
          </a:prstGeom>
        </p:spPr>
      </p:pic>
      <p:pic>
        <p:nvPicPr>
          <p:cNvPr id="7" name="图片 6"/>
          <p:cNvPicPr>
            <a:picLocks noChangeAspect="1"/>
          </p:cNvPicPr>
          <p:nvPr/>
        </p:nvPicPr>
        <p:blipFill>
          <a:blip r:embed="rId6"/>
          <a:stretch>
            <a:fillRect/>
          </a:stretch>
        </p:blipFill>
        <p:spPr>
          <a:xfrm>
            <a:off x="5453987" y="3934325"/>
            <a:ext cx="3502012" cy="2449862"/>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1218198" y="5025425"/>
                <a:ext cx="3549315" cy="1258486"/>
              </a:xfrm>
              <a:prstGeom prst="rect">
                <a:avLst/>
              </a:prstGeom>
              <a:noFill/>
            </p:spPr>
            <p:txBody>
              <a:bodyPr wrap="square" rtlCol="0">
                <a:spAutoFit/>
              </a:bodyPr>
              <a:lstStyle/>
              <a:p>
                <a:r>
                  <a:rPr lang="en-US" altLang="zh-CN" sz="1400" i="1" dirty="0">
                    <a:latin typeface="Times New Roman" panose="02020603050405020304" pitchFamily="18" charset="0"/>
                    <a:cs typeface="Times New Roman" panose="02020603050405020304" pitchFamily="18" charset="0"/>
                  </a:rPr>
                  <a:t>The Physics:</a:t>
                </a:r>
              </a:p>
              <a:p>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𝐸</m:t>
                    </m:r>
                    <m:d>
                      <m:dPr>
                        <m:ctrlPr>
                          <a:rPr lang="en-US" altLang="zh-CN" sz="1400" b="0" i="1" smtClean="0">
                            <a:latin typeface="Cambria Math" panose="02040503050406030204" pitchFamily="18" charset="0"/>
                            <a:cs typeface="Times New Roman" panose="02020603050405020304" pitchFamily="18" charset="0"/>
                          </a:rPr>
                        </m:ctrlPr>
                      </m:dPr>
                      <m:e>
                        <m:r>
                          <a:rPr lang="en-US" altLang="zh-CN" sz="1400" b="0" i="1" smtClean="0">
                            <a:latin typeface="Cambria Math" panose="02040503050406030204" pitchFamily="18" charset="0"/>
                            <a:cs typeface="Times New Roman" panose="02020603050405020304" pitchFamily="18" charset="0"/>
                          </a:rPr>
                          <m:t>𝑘</m:t>
                        </m:r>
                        <m:r>
                          <a:rPr lang="en-US" altLang="zh-CN" sz="1400" b="0" i="1" smtClean="0">
                            <a:latin typeface="Cambria Math" panose="02040503050406030204" pitchFamily="18" charset="0"/>
                            <a:cs typeface="Times New Roman" panose="02020603050405020304" pitchFamily="18" charset="0"/>
                          </a:rPr>
                          <m:t>=0</m:t>
                        </m:r>
                      </m:e>
                    </m:d>
                    <m:r>
                      <a:rPr lang="en-US" altLang="zh-CN" sz="1400" b="0" i="1" smtClean="0">
                        <a:latin typeface="Cambria Math" panose="02040503050406030204" pitchFamily="18" charset="0"/>
                        <a:cs typeface="Times New Roman" panose="02020603050405020304" pitchFamily="18" charset="0"/>
                      </a:rPr>
                      <m:t>=</m:t>
                    </m:r>
                    <m:f>
                      <m:fPr>
                        <m:ctrlPr>
                          <a:rPr lang="en-US" altLang="zh-CN" sz="1400" b="0" i="1" smtClean="0">
                            <a:latin typeface="Cambria Math" panose="02040503050406030204" pitchFamily="18" charset="0"/>
                            <a:cs typeface="Times New Roman" panose="02020603050405020304" pitchFamily="18" charset="0"/>
                          </a:rPr>
                        </m:ctrlPr>
                      </m:fPr>
                      <m:num>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𝐸</m:t>
                            </m:r>
                          </m:e>
                          <m:sub>
                            <m:r>
                              <a:rPr lang="en-US" altLang="zh-CN" sz="1400" b="0" i="1" smtClean="0">
                                <a:latin typeface="Cambria Math" panose="02040503050406030204" pitchFamily="18" charset="0"/>
                                <a:cs typeface="Times New Roman" panose="02020603050405020304" pitchFamily="18" charset="0"/>
                              </a:rPr>
                              <m:t>0</m:t>
                            </m:r>
                          </m:sub>
                        </m:sSub>
                        <m:r>
                          <a:rPr lang="en-US" altLang="zh-CN" sz="1400" b="0" i="1" smtClean="0">
                            <a:latin typeface="Cambria Math" panose="02040503050406030204" pitchFamily="18" charset="0"/>
                            <a:cs typeface="Times New Roman" panose="02020603050405020304" pitchFamily="18" charset="0"/>
                          </a:rPr>
                          <m:t>+2</m:t>
                        </m:r>
                        <m:r>
                          <a:rPr lang="en-US" altLang="zh-CN" sz="1400" b="0" i="1" smtClean="0">
                            <a:latin typeface="Cambria Math" panose="02040503050406030204" pitchFamily="18" charset="0"/>
                            <a:cs typeface="Times New Roman" panose="02020603050405020304" pitchFamily="18" charset="0"/>
                          </a:rPr>
                          <m:t>𝑡</m:t>
                        </m:r>
                      </m:num>
                      <m:den>
                        <m:r>
                          <a:rPr lang="en-US" altLang="zh-CN" sz="1400" b="0" i="1" smtClean="0">
                            <a:latin typeface="Cambria Math" panose="02040503050406030204" pitchFamily="18" charset="0"/>
                            <a:cs typeface="Times New Roman" panose="02020603050405020304" pitchFamily="18" charset="0"/>
                          </a:rPr>
                          <m:t>1+2</m:t>
                        </m:r>
                        <m:r>
                          <a:rPr lang="en-US" altLang="zh-CN" sz="1400" b="0" i="1" smtClean="0">
                            <a:latin typeface="Cambria Math" panose="02040503050406030204" pitchFamily="18" charset="0"/>
                            <a:cs typeface="Times New Roman" panose="02020603050405020304" pitchFamily="18" charset="0"/>
                          </a:rPr>
                          <m:t>𝑠</m:t>
                        </m:r>
                      </m:den>
                    </m:f>
                  </m:oMath>
                </a14:m>
                <a:r>
                  <a:rPr lang="en-US" altLang="zh-CN" sz="1400" dirty="0">
                    <a:latin typeface="Times New Roman" panose="02020603050405020304" pitchFamily="18" charset="0"/>
                    <a:cs typeface="Times New Roman" panose="02020603050405020304" pitchFamily="18" charset="0"/>
                  </a:rPr>
                  <a:t>, bonding orbitals;</a:t>
                </a:r>
              </a:p>
              <a:p>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𝐸</m:t>
                    </m:r>
                    <m:d>
                      <m:dPr>
                        <m:ctrlPr>
                          <a:rPr lang="en-US" altLang="zh-CN" sz="1400" b="0" i="1" smtClean="0">
                            <a:latin typeface="Cambria Math" panose="02040503050406030204" pitchFamily="18" charset="0"/>
                            <a:cs typeface="Times New Roman" panose="02020603050405020304" pitchFamily="18" charset="0"/>
                          </a:rPr>
                        </m:ctrlPr>
                      </m:dPr>
                      <m:e>
                        <m:r>
                          <a:rPr lang="en-US" altLang="zh-CN" sz="1400" b="0" i="1" smtClean="0">
                            <a:latin typeface="Cambria Math" panose="02040503050406030204" pitchFamily="18" charset="0"/>
                            <a:cs typeface="Times New Roman" panose="02020603050405020304" pitchFamily="18" charset="0"/>
                          </a:rPr>
                          <m:t>𝑘</m:t>
                        </m:r>
                        <m:r>
                          <a:rPr lang="en-US" altLang="zh-CN" sz="1400" b="0" i="1" smtClean="0">
                            <a:latin typeface="Cambria Math" panose="02040503050406030204" pitchFamily="18" charset="0"/>
                            <a:cs typeface="Times New Roman" panose="02020603050405020304" pitchFamily="18" charset="0"/>
                          </a:rPr>
                          <m:t>=±</m:t>
                        </m:r>
                        <m:f>
                          <m:fPr>
                            <m:ctrlPr>
                              <a:rPr lang="en-US" altLang="zh-CN" sz="1400" b="0" i="1" smtClean="0">
                                <a:latin typeface="Cambria Math" panose="02040503050406030204" pitchFamily="18" charset="0"/>
                                <a:cs typeface="Times New Roman" panose="02020603050405020304" pitchFamily="18" charset="0"/>
                              </a:rPr>
                            </m:ctrlPr>
                          </m:fPr>
                          <m:num>
                            <m:r>
                              <a:rPr lang="en-US" altLang="zh-CN" sz="1400" b="0" i="1" smtClean="0">
                                <a:latin typeface="Cambria Math" panose="02040503050406030204" pitchFamily="18" charset="0"/>
                                <a:cs typeface="Times New Roman" panose="02020603050405020304" pitchFamily="18" charset="0"/>
                              </a:rPr>
                              <m:t>𝜋</m:t>
                            </m:r>
                          </m:num>
                          <m:den>
                            <m:r>
                              <a:rPr lang="en-US" altLang="zh-CN" sz="1400" b="0" i="1" smtClean="0">
                                <a:latin typeface="Cambria Math" panose="02040503050406030204" pitchFamily="18" charset="0"/>
                                <a:cs typeface="Times New Roman" panose="02020603050405020304" pitchFamily="18" charset="0"/>
                              </a:rPr>
                              <m:t>2</m:t>
                            </m:r>
                            <m:r>
                              <a:rPr lang="en-US" altLang="zh-CN" sz="1400" b="0" i="1" smtClean="0">
                                <a:latin typeface="Cambria Math" panose="02040503050406030204" pitchFamily="18" charset="0"/>
                                <a:cs typeface="Times New Roman" panose="02020603050405020304" pitchFamily="18" charset="0"/>
                              </a:rPr>
                              <m:t>𝑎</m:t>
                            </m:r>
                          </m:den>
                        </m:f>
                      </m:e>
                    </m:d>
                    <m:r>
                      <a:rPr lang="en-US" altLang="zh-CN" sz="1400" b="0" i="1" smtClean="0">
                        <a:latin typeface="Cambria Math" panose="02040503050406030204" pitchFamily="18" charset="0"/>
                        <a:cs typeface="Times New Roman" panose="02020603050405020304" pitchFamily="18" charset="0"/>
                      </a:rPr>
                      <m:t>=</m:t>
                    </m:r>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𝐸</m:t>
                        </m:r>
                      </m:e>
                      <m:sub>
                        <m:r>
                          <a:rPr lang="en-US" altLang="zh-CN" sz="1400" b="0" i="1" smtClean="0">
                            <a:latin typeface="Cambria Math" panose="02040503050406030204" pitchFamily="18" charset="0"/>
                            <a:cs typeface="Times New Roman" panose="02020603050405020304" pitchFamily="18" charset="0"/>
                          </a:rPr>
                          <m:t>0</m:t>
                        </m:r>
                      </m:sub>
                    </m:sSub>
                  </m:oMath>
                </a14:m>
                <a:r>
                  <a:rPr lang="en-US" altLang="zh-CN" sz="1400" dirty="0">
                    <a:latin typeface="Times New Roman" panose="02020603050405020304" pitchFamily="18" charset="0"/>
                    <a:cs typeface="Times New Roman" panose="02020603050405020304" pitchFamily="18" charset="0"/>
                  </a:rPr>
                  <a:t>, non-bonding orbitals;</a:t>
                </a:r>
              </a:p>
              <a:p>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𝐸</m:t>
                    </m:r>
                    <m:d>
                      <m:dPr>
                        <m:ctrlPr>
                          <a:rPr lang="en-US" altLang="zh-CN" sz="1400" b="0" i="1" smtClean="0">
                            <a:latin typeface="Cambria Math" panose="02040503050406030204" pitchFamily="18" charset="0"/>
                            <a:cs typeface="Times New Roman" panose="02020603050405020304" pitchFamily="18" charset="0"/>
                          </a:rPr>
                        </m:ctrlPr>
                      </m:dPr>
                      <m:e>
                        <m:r>
                          <a:rPr lang="en-US" altLang="zh-CN" sz="1400" b="0" i="1" smtClean="0">
                            <a:latin typeface="Cambria Math" panose="02040503050406030204" pitchFamily="18" charset="0"/>
                            <a:cs typeface="Times New Roman" panose="02020603050405020304" pitchFamily="18" charset="0"/>
                          </a:rPr>
                          <m:t>𝑘</m:t>
                        </m:r>
                        <m:r>
                          <a:rPr lang="en-US" altLang="zh-CN" sz="1400" b="0" i="1" smtClean="0">
                            <a:latin typeface="Cambria Math" panose="02040503050406030204" pitchFamily="18" charset="0"/>
                            <a:cs typeface="Times New Roman" panose="02020603050405020304" pitchFamily="18" charset="0"/>
                          </a:rPr>
                          <m:t>=±</m:t>
                        </m:r>
                        <m:f>
                          <m:fPr>
                            <m:ctrlPr>
                              <a:rPr lang="en-US" altLang="zh-CN" sz="1400" b="0" i="1" smtClean="0">
                                <a:latin typeface="Cambria Math" panose="02040503050406030204" pitchFamily="18" charset="0"/>
                                <a:cs typeface="Times New Roman" panose="02020603050405020304" pitchFamily="18" charset="0"/>
                              </a:rPr>
                            </m:ctrlPr>
                          </m:fPr>
                          <m:num>
                            <m:r>
                              <a:rPr lang="en-US" altLang="zh-CN" sz="1400" b="0" i="1" smtClean="0">
                                <a:latin typeface="Cambria Math" panose="02040503050406030204" pitchFamily="18" charset="0"/>
                                <a:cs typeface="Times New Roman" panose="02020603050405020304" pitchFamily="18" charset="0"/>
                              </a:rPr>
                              <m:t>𝜋</m:t>
                            </m:r>
                          </m:num>
                          <m:den>
                            <m:r>
                              <a:rPr lang="en-US" altLang="zh-CN" sz="1400" b="0" i="1" smtClean="0">
                                <a:latin typeface="Cambria Math" panose="02040503050406030204" pitchFamily="18" charset="0"/>
                                <a:cs typeface="Times New Roman" panose="02020603050405020304" pitchFamily="18" charset="0"/>
                              </a:rPr>
                              <m:t>𝑎</m:t>
                            </m:r>
                          </m:den>
                        </m:f>
                      </m:e>
                    </m:d>
                    <m:r>
                      <a:rPr lang="en-US" altLang="zh-CN" sz="1400" b="0" i="1" smtClean="0">
                        <a:latin typeface="Cambria Math" panose="02040503050406030204" pitchFamily="18" charset="0"/>
                        <a:cs typeface="Times New Roman" panose="02020603050405020304" pitchFamily="18" charset="0"/>
                      </a:rPr>
                      <m:t>=</m:t>
                    </m:r>
                    <m:f>
                      <m:fPr>
                        <m:ctrlPr>
                          <a:rPr lang="en-US" altLang="zh-CN" sz="1400" b="0" i="1" smtClean="0">
                            <a:latin typeface="Cambria Math" panose="02040503050406030204" pitchFamily="18" charset="0"/>
                            <a:cs typeface="Times New Roman" panose="02020603050405020304" pitchFamily="18" charset="0"/>
                          </a:rPr>
                        </m:ctrlPr>
                      </m:fPr>
                      <m:num>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𝐸</m:t>
                            </m:r>
                          </m:e>
                          <m:sub>
                            <m:r>
                              <a:rPr lang="en-US" altLang="zh-CN" sz="1400" b="0" i="1" smtClean="0">
                                <a:latin typeface="Cambria Math" panose="02040503050406030204" pitchFamily="18" charset="0"/>
                                <a:cs typeface="Times New Roman" panose="02020603050405020304" pitchFamily="18" charset="0"/>
                              </a:rPr>
                              <m:t>0</m:t>
                            </m:r>
                          </m:sub>
                        </m:sSub>
                        <m:r>
                          <a:rPr lang="en-US" altLang="zh-CN" sz="1400" b="0" i="1" smtClean="0">
                            <a:latin typeface="Cambria Math" panose="02040503050406030204" pitchFamily="18" charset="0"/>
                            <a:cs typeface="Times New Roman" panose="02020603050405020304" pitchFamily="18" charset="0"/>
                          </a:rPr>
                          <m:t>−2</m:t>
                        </m:r>
                        <m:r>
                          <a:rPr lang="en-US" altLang="zh-CN" sz="1400" b="0" i="1" smtClean="0">
                            <a:latin typeface="Cambria Math" panose="02040503050406030204" pitchFamily="18" charset="0"/>
                            <a:cs typeface="Times New Roman" panose="02020603050405020304" pitchFamily="18" charset="0"/>
                          </a:rPr>
                          <m:t>𝑡</m:t>
                        </m:r>
                      </m:num>
                      <m:den>
                        <m:r>
                          <a:rPr lang="en-US" altLang="zh-CN" sz="1400" b="0" i="1" smtClean="0">
                            <a:latin typeface="Cambria Math" panose="02040503050406030204" pitchFamily="18" charset="0"/>
                            <a:cs typeface="Times New Roman" panose="02020603050405020304" pitchFamily="18" charset="0"/>
                          </a:rPr>
                          <m:t>1−2</m:t>
                        </m:r>
                        <m:r>
                          <a:rPr lang="en-US" altLang="zh-CN" sz="1400" b="0" i="1" smtClean="0">
                            <a:latin typeface="Cambria Math" panose="02040503050406030204" pitchFamily="18" charset="0"/>
                            <a:cs typeface="Times New Roman" panose="02020603050405020304" pitchFamily="18" charset="0"/>
                          </a:rPr>
                          <m:t>𝑠</m:t>
                        </m:r>
                      </m:den>
                    </m:f>
                  </m:oMath>
                </a14:m>
                <a:r>
                  <a:rPr lang="en-US" altLang="zh-CN" sz="1400" dirty="0">
                    <a:latin typeface="Times New Roman" panose="02020603050405020304" pitchFamily="18" charset="0"/>
                    <a:cs typeface="Times New Roman" panose="02020603050405020304" pitchFamily="18" charset="0"/>
                  </a:rPr>
                  <a:t>, anti-bonding orbitals.</a:t>
                </a:r>
              </a:p>
            </p:txBody>
          </p:sp>
        </mc:Choice>
        <mc:Fallback xmlns="">
          <p:sp>
            <p:nvSpPr>
              <p:cNvPr id="8" name="文本框 7"/>
              <p:cNvSpPr txBox="1">
                <a:spLocks noRot="1" noChangeAspect="1" noMove="1" noResize="1" noEditPoints="1" noAdjustHandles="1" noChangeArrowheads="1" noChangeShapeType="1" noTextEdit="1"/>
              </p:cNvSpPr>
              <p:nvPr/>
            </p:nvSpPr>
            <p:spPr>
              <a:xfrm>
                <a:off x="1218198" y="5025425"/>
                <a:ext cx="3549315" cy="1258486"/>
              </a:xfrm>
              <a:prstGeom prst="rect">
                <a:avLst/>
              </a:prstGeom>
              <a:blipFill>
                <a:blip r:embed="rId7"/>
                <a:stretch>
                  <a:fillRect l="-515" t="-4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6954523"/>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0" y="147098"/>
            <a:ext cx="9093199"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    Exercise: Graphene</a:t>
            </a:r>
          </a:p>
        </p:txBody>
      </p:sp>
      <p:pic>
        <p:nvPicPr>
          <p:cNvPr id="10" name="图片 9"/>
          <p:cNvPicPr>
            <a:picLocks noChangeAspect="1"/>
          </p:cNvPicPr>
          <p:nvPr/>
        </p:nvPicPr>
        <p:blipFill>
          <a:blip r:embed="rId2"/>
          <a:stretch>
            <a:fillRect/>
          </a:stretch>
        </p:blipFill>
        <p:spPr>
          <a:xfrm>
            <a:off x="5305896" y="147098"/>
            <a:ext cx="3695796" cy="2105955"/>
          </a:xfrm>
          <a:prstGeom prst="rect">
            <a:avLst/>
          </a:prstGeom>
        </p:spPr>
      </p:pic>
      <mc:AlternateContent xmlns:mc="http://schemas.openxmlformats.org/markup-compatibility/2006" xmlns:a14="http://schemas.microsoft.com/office/drawing/2010/main">
        <mc:Choice Requires="a14">
          <p:sp>
            <p:nvSpPr>
              <p:cNvPr id="11" name="文本框 10"/>
              <p:cNvSpPr txBox="1"/>
              <p:nvPr/>
            </p:nvSpPr>
            <p:spPr>
              <a:xfrm>
                <a:off x="353631" y="907687"/>
                <a:ext cx="4860758" cy="584775"/>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We start from the most general problem for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𝑧</m:t>
                        </m:r>
                      </m:sub>
                    </m:sSub>
                  </m:oMath>
                </a14:m>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orbital with generalized eigenvalue equation</a:t>
                </a:r>
                <a:endParaRPr lang="zh-CN" altLang="en-US" sz="1600" dirty="0">
                  <a:latin typeface="Times New Roman" panose="02020603050405020304" pitchFamily="18" charset="0"/>
                  <a:cs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353631" y="907687"/>
                <a:ext cx="4860758" cy="584775"/>
              </a:xfrm>
              <a:prstGeom prst="rect">
                <a:avLst/>
              </a:prstGeom>
              <a:blipFill>
                <a:blip r:embed="rId3"/>
                <a:stretch>
                  <a:fillRect l="-627" t="-3125"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1636294" y="1492462"/>
                <a:ext cx="13920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sz="1600" b="0" i="1" smtClean="0">
                              <a:latin typeface="Cambria Math" panose="02040503050406030204" pitchFamily="18" charset="0"/>
                            </a:rPr>
                          </m:ctrlPr>
                        </m:dPr>
                        <m:e>
                          <m:r>
                            <a:rPr lang="en-US" altLang="zh-CN" sz="1600" b="1" i="1" smtClean="0">
                              <a:latin typeface="Cambria Math" panose="02040503050406030204" pitchFamily="18" charset="0"/>
                            </a:rPr>
                            <m:t>𝑯</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𝐸</m:t>
                          </m:r>
                          <m:r>
                            <a:rPr lang="en-US" altLang="zh-CN" sz="1600" b="1" i="1" smtClean="0">
                              <a:latin typeface="Cambria Math" panose="02040503050406030204" pitchFamily="18" charset="0"/>
                            </a:rPr>
                            <m:t>𝑺</m:t>
                          </m:r>
                        </m:e>
                      </m:d>
                      <m:r>
                        <a:rPr lang="en-US" altLang="zh-CN" sz="1600" b="0" i="1" smtClean="0">
                          <a:latin typeface="Cambria Math" panose="02040503050406030204" pitchFamily="18" charset="0"/>
                        </a:rPr>
                        <m:t>𝜓</m:t>
                      </m:r>
                      <m:r>
                        <a:rPr lang="en-US" altLang="zh-CN" sz="1600" b="0" i="1" smtClean="0">
                          <a:latin typeface="Cambria Math" panose="02040503050406030204" pitchFamily="18" charset="0"/>
                        </a:rPr>
                        <m:t>=0</m:t>
                      </m:r>
                    </m:oMath>
                  </m:oMathPara>
                </a14:m>
                <a:endParaRPr lang="zh-CN" altLang="en-US" sz="1600" dirty="0">
                  <a:latin typeface="Times New Roman" panose="02020603050405020304" pitchFamily="18" charset="0"/>
                  <a:cs typeface="Times New Roman" panose="020206030504050203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1636294" y="1492462"/>
                <a:ext cx="1392048" cy="246221"/>
              </a:xfrm>
              <a:prstGeom prst="rect">
                <a:avLst/>
              </a:prstGeom>
              <a:blipFill>
                <a:blip r:embed="rId4"/>
                <a:stretch>
                  <a:fillRect r="-2620" b="-3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539773" y="1842413"/>
                <a:ext cx="4488473" cy="684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400" b="0" i="1" smtClean="0">
                              <a:latin typeface="Cambria Math" panose="02040503050406030204" pitchFamily="18" charset="0"/>
                            </a:rPr>
                          </m:ctrlPr>
                        </m:dPr>
                        <m:e>
                          <m:m>
                            <m:mPr>
                              <m:mcs>
                                <m:mc>
                                  <m:mcPr>
                                    <m:count m:val="2"/>
                                    <m:mcJc m:val="center"/>
                                  </m:mcPr>
                                </m:mc>
                              </m:mcs>
                              <m:ctrlPr>
                                <a:rPr lang="en-US" altLang="zh-CN" sz="1400" b="0" i="1" smtClean="0">
                                  <a:latin typeface="Cambria Math" panose="02040503050406030204" pitchFamily="18" charset="0"/>
                                </a:rPr>
                              </m:ctrlPr>
                            </m:mPr>
                            <m:mr>
                              <m:e>
                                <m:sSub>
                                  <m:sSubPr>
                                    <m:ctrlPr>
                                      <a:rPr lang="en-US" altLang="zh-CN" sz="1400" b="0" i="1" smtClean="0">
                                        <a:latin typeface="Cambria Math" panose="02040503050406030204" pitchFamily="18" charset="0"/>
                                      </a:rPr>
                                    </m:ctrlPr>
                                  </m:sSubPr>
                                  <m:e>
                                    <m:r>
                                      <m:rPr>
                                        <m:brk m:alnAt="7"/>
                                      </m:rPr>
                                      <a:rPr lang="en-US" altLang="zh-CN" sz="1400" b="0" i="1" smtClean="0">
                                        <a:latin typeface="Cambria Math" panose="02040503050406030204" pitchFamily="18" charset="0"/>
                                      </a:rPr>
                                      <m:t>𝐻</m:t>
                                    </m:r>
                                  </m:e>
                                  <m:sub>
                                    <m:r>
                                      <m:rPr>
                                        <m:brk m:alnAt="7"/>
                                      </m:rPr>
                                      <a:rPr lang="en-US" altLang="zh-CN" sz="1400" b="0" i="1" smtClean="0">
                                        <a:latin typeface="Cambria Math" panose="02040503050406030204" pitchFamily="18" charset="0"/>
                                      </a:rPr>
                                      <m:t>𝐴</m:t>
                                    </m:r>
                                    <m:r>
                                      <a:rPr lang="en-US" altLang="zh-CN" sz="1400" b="0" i="1" smtClean="0">
                                        <a:latin typeface="Cambria Math" panose="02040503050406030204" pitchFamily="18" charset="0"/>
                                      </a:rPr>
                                      <m:t>𝐴</m:t>
                                    </m:r>
                                  </m:sub>
                                </m:sSub>
                                <m:d>
                                  <m:dPr>
                                    <m:ctrlPr>
                                      <a:rPr lang="en-US" altLang="zh-CN" sz="1400" b="0" i="1" smtClean="0">
                                        <a:latin typeface="Cambria Math" panose="02040503050406030204" pitchFamily="18" charset="0"/>
                                      </a:rPr>
                                    </m:ctrlPr>
                                  </m:dPr>
                                  <m:e>
                                    <m:acc>
                                      <m:accPr>
                                        <m:chr m:val="⃗"/>
                                        <m:ctrlPr>
                                          <a:rPr lang="en-US" altLang="zh-CN" sz="1400" b="0" i="1" smtClean="0">
                                            <a:latin typeface="Cambria Math" panose="02040503050406030204" pitchFamily="18" charset="0"/>
                                          </a:rPr>
                                        </m:ctrlPr>
                                      </m:accPr>
                                      <m:e>
                                        <m:r>
                                          <m:rPr>
                                            <m:brk m:alnAt="7"/>
                                          </m:rPr>
                                          <a:rPr lang="en-US" altLang="zh-CN" sz="1400" b="0" i="1" smtClean="0">
                                            <a:latin typeface="Cambria Math" panose="02040503050406030204" pitchFamily="18" charset="0"/>
                                          </a:rPr>
                                          <m:t>𝑘</m:t>
                                        </m:r>
                                      </m:e>
                                    </m:acc>
                                  </m:e>
                                </m:d>
                                <m:r>
                                  <m:rPr>
                                    <m:brk m:alnAt="7"/>
                                  </m:rP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𝐸</m:t>
                                </m:r>
                                <m:d>
                                  <m:dPr>
                                    <m:ctrlPr>
                                      <a:rPr lang="en-US" altLang="zh-CN" sz="1400" b="0" i="1" smtClean="0">
                                        <a:latin typeface="Cambria Math" panose="02040503050406030204" pitchFamily="18" charset="0"/>
                                      </a:rPr>
                                    </m:ctrlPr>
                                  </m:dPr>
                                  <m:e>
                                    <m:acc>
                                      <m:accPr>
                                        <m:chr m:val="⃗"/>
                                        <m:ctrlPr>
                                          <a:rPr lang="en-US" altLang="zh-CN" sz="1400" b="0" i="1" smtClean="0">
                                            <a:latin typeface="Cambria Math" panose="02040503050406030204" pitchFamily="18" charset="0"/>
                                          </a:rPr>
                                        </m:ctrlPr>
                                      </m:accPr>
                                      <m:e>
                                        <m:r>
                                          <m:rPr>
                                            <m:brk m:alnAt="7"/>
                                          </m:rPr>
                                          <a:rPr lang="en-US" altLang="zh-CN" sz="1400" b="0" i="1" smtClean="0">
                                            <a:latin typeface="Cambria Math" panose="02040503050406030204" pitchFamily="18" charset="0"/>
                                          </a:rPr>
                                          <m:t>𝑘</m:t>
                                        </m:r>
                                      </m:e>
                                    </m:acc>
                                  </m:e>
                                </m:d>
                                <m:sSub>
                                  <m:sSubPr>
                                    <m:ctrlPr>
                                      <a:rPr lang="en-US" altLang="zh-CN" sz="1400" b="0" i="1" smtClean="0">
                                        <a:latin typeface="Cambria Math" panose="02040503050406030204" pitchFamily="18" charset="0"/>
                                      </a:rPr>
                                    </m:ctrlPr>
                                  </m:sSubPr>
                                  <m:e>
                                    <m:r>
                                      <m:rPr>
                                        <m:brk m:alnAt="7"/>
                                      </m:rPr>
                                      <a:rPr lang="en-US" altLang="zh-CN" sz="1400" b="0" i="1" smtClean="0">
                                        <a:latin typeface="Cambria Math" panose="02040503050406030204" pitchFamily="18" charset="0"/>
                                      </a:rPr>
                                      <m:t>𝑆</m:t>
                                    </m:r>
                                  </m:e>
                                  <m:sub>
                                    <m:r>
                                      <m:rPr>
                                        <m:brk m:alnAt="7"/>
                                      </m:rPr>
                                      <a:rPr lang="en-US" altLang="zh-CN" sz="1400" b="0" i="1" smtClean="0">
                                        <a:latin typeface="Cambria Math" panose="02040503050406030204" pitchFamily="18" charset="0"/>
                                      </a:rPr>
                                      <m:t>𝐴</m:t>
                                    </m:r>
                                    <m:r>
                                      <a:rPr lang="en-US" altLang="zh-CN" sz="1400" b="0" i="1" smtClean="0">
                                        <a:latin typeface="Cambria Math" panose="02040503050406030204" pitchFamily="18" charset="0"/>
                                      </a:rPr>
                                      <m:t>𝐴</m:t>
                                    </m:r>
                                  </m:sub>
                                </m:sSub>
                                <m:d>
                                  <m:dPr>
                                    <m:ctrlPr>
                                      <a:rPr lang="en-US" altLang="zh-CN" sz="1400" b="0" i="1" smtClean="0">
                                        <a:latin typeface="Cambria Math" panose="02040503050406030204" pitchFamily="18" charset="0"/>
                                      </a:rPr>
                                    </m:ctrlPr>
                                  </m:dPr>
                                  <m:e>
                                    <m:acc>
                                      <m:accPr>
                                        <m:chr m:val="⃗"/>
                                        <m:ctrlPr>
                                          <a:rPr lang="en-US" altLang="zh-CN" sz="1400" b="0" i="1" smtClean="0">
                                            <a:latin typeface="Cambria Math" panose="02040503050406030204" pitchFamily="18" charset="0"/>
                                          </a:rPr>
                                        </m:ctrlPr>
                                      </m:accPr>
                                      <m:e>
                                        <m:r>
                                          <m:rPr>
                                            <m:brk m:alnAt="7"/>
                                          </m:rPr>
                                          <a:rPr lang="en-US" altLang="zh-CN" sz="1400" b="0" i="1" smtClean="0">
                                            <a:latin typeface="Cambria Math" panose="02040503050406030204" pitchFamily="18" charset="0"/>
                                          </a:rPr>
                                          <m:t>𝑘</m:t>
                                        </m:r>
                                      </m:e>
                                    </m:acc>
                                  </m:e>
                                </m:d>
                              </m:e>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𝐻</m:t>
                                    </m:r>
                                  </m:e>
                                  <m:sub>
                                    <m:r>
                                      <a:rPr lang="en-US" altLang="zh-CN" sz="1400" b="0" i="1" smtClean="0">
                                        <a:latin typeface="Cambria Math" panose="02040503050406030204" pitchFamily="18" charset="0"/>
                                      </a:rPr>
                                      <m:t>𝐴𝐵</m:t>
                                    </m:r>
                                  </m:sub>
                                </m:sSub>
                                <m:d>
                                  <m:dPr>
                                    <m:ctrlPr>
                                      <a:rPr lang="en-US" altLang="zh-CN" sz="1400" b="0" i="1" smtClean="0">
                                        <a:latin typeface="Cambria Math" panose="02040503050406030204" pitchFamily="18" charset="0"/>
                                      </a:rPr>
                                    </m:ctrlPr>
                                  </m:d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𝑘</m:t>
                                        </m:r>
                                      </m:e>
                                    </m:acc>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𝐸</m:t>
                                </m:r>
                                <m:d>
                                  <m:dPr>
                                    <m:ctrlPr>
                                      <a:rPr lang="en-US" altLang="zh-CN" sz="1400" b="0" i="1" smtClean="0">
                                        <a:latin typeface="Cambria Math" panose="02040503050406030204" pitchFamily="18" charset="0"/>
                                      </a:rPr>
                                    </m:ctrlPr>
                                  </m:d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𝑘</m:t>
                                        </m:r>
                                      </m:e>
                                    </m:acc>
                                  </m:e>
                                </m:d>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𝐴𝐵</m:t>
                                    </m:r>
                                  </m:sub>
                                </m:sSub>
                                <m:d>
                                  <m:dPr>
                                    <m:ctrlPr>
                                      <a:rPr lang="en-US" altLang="zh-CN" sz="1400" b="0" i="1" smtClean="0">
                                        <a:latin typeface="Cambria Math" panose="02040503050406030204" pitchFamily="18" charset="0"/>
                                      </a:rPr>
                                    </m:ctrlPr>
                                  </m:d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𝑘</m:t>
                                        </m:r>
                                      </m:e>
                                    </m:acc>
                                  </m:e>
                                </m:d>
                              </m:e>
                            </m:mr>
                            <m:mr>
                              <m:e>
                                <m:sSubSup>
                                  <m:sSubSupPr>
                                    <m:ctrlPr>
                                      <a:rPr lang="en-US" altLang="zh-CN" sz="1400" b="0" i="1" smtClean="0">
                                        <a:latin typeface="Cambria Math" panose="02040503050406030204" pitchFamily="18" charset="0"/>
                                      </a:rPr>
                                    </m:ctrlPr>
                                  </m:sSubSupPr>
                                  <m:e>
                                    <m:r>
                                      <a:rPr lang="en-US" altLang="zh-CN" sz="1400" i="1">
                                        <a:latin typeface="Cambria Math" panose="02040503050406030204" pitchFamily="18" charset="0"/>
                                      </a:rPr>
                                      <m:t>𝐻</m:t>
                                    </m:r>
                                  </m:e>
                                  <m:sub>
                                    <m:r>
                                      <a:rPr lang="en-US" altLang="zh-CN" sz="1400" i="1">
                                        <a:latin typeface="Cambria Math" panose="02040503050406030204" pitchFamily="18" charset="0"/>
                                      </a:rPr>
                                      <m:t>𝐴𝐵</m:t>
                                    </m:r>
                                  </m:sub>
                                  <m:sup>
                                    <m:r>
                                      <m:rPr>
                                        <m:lit/>
                                      </m:rPr>
                                      <a:rPr lang="en-US" altLang="zh-CN" sz="1400" i="1">
                                        <a:latin typeface="Cambria Math" panose="02040503050406030204" pitchFamily="18" charset="0"/>
                                        <a:ea typeface="Cambria Math" panose="02040503050406030204" pitchFamily="18" charset="0"/>
                                      </a:rPr>
                                      <m:t>†</m:t>
                                    </m:r>
                                  </m:sup>
                                </m:sSubSup>
                                <m:d>
                                  <m:dPr>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e>
                                </m:d>
                                <m:r>
                                  <a:rPr lang="en-US" altLang="zh-CN" sz="1400" i="1">
                                    <a:latin typeface="Cambria Math" panose="02040503050406030204" pitchFamily="18" charset="0"/>
                                  </a:rPr>
                                  <m:t>−</m:t>
                                </m:r>
                                <m:r>
                                  <a:rPr lang="en-US" altLang="zh-CN" sz="1400" i="1">
                                    <a:latin typeface="Cambria Math" panose="02040503050406030204" pitchFamily="18" charset="0"/>
                                  </a:rPr>
                                  <m:t>𝐸</m:t>
                                </m:r>
                                <m:d>
                                  <m:dPr>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e>
                                </m:d>
                                <m:sSubSup>
                                  <m:sSubSupPr>
                                    <m:ctrlPr>
                                      <a:rPr lang="en-US" altLang="zh-CN" sz="1400" b="0" i="1" smtClean="0">
                                        <a:latin typeface="Cambria Math" panose="02040503050406030204" pitchFamily="18" charset="0"/>
                                      </a:rPr>
                                    </m:ctrlPr>
                                  </m:sSubSupPr>
                                  <m:e>
                                    <m:r>
                                      <a:rPr lang="en-US" altLang="zh-CN" sz="1400" i="1">
                                        <a:latin typeface="Cambria Math" panose="02040503050406030204" pitchFamily="18" charset="0"/>
                                      </a:rPr>
                                      <m:t>𝑆</m:t>
                                    </m:r>
                                  </m:e>
                                  <m:sub>
                                    <m:r>
                                      <a:rPr lang="en-US" altLang="zh-CN" sz="1400" i="1">
                                        <a:latin typeface="Cambria Math" panose="02040503050406030204" pitchFamily="18" charset="0"/>
                                      </a:rPr>
                                      <m:t>𝐴𝐵</m:t>
                                    </m:r>
                                  </m:sub>
                                  <m:sup>
                                    <m:r>
                                      <m:rPr>
                                        <m:lit/>
                                      </m:rPr>
                                      <a:rPr lang="en-US" altLang="zh-CN" sz="1400" i="1">
                                        <a:latin typeface="Cambria Math" panose="02040503050406030204" pitchFamily="18" charset="0"/>
                                        <a:ea typeface="Cambria Math" panose="02040503050406030204" pitchFamily="18" charset="0"/>
                                      </a:rPr>
                                      <m:t>†</m:t>
                                    </m:r>
                                  </m:sup>
                                </m:sSubSup>
                                <m:d>
                                  <m:dPr>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e>
                                </m:d>
                              </m:e>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𝐻</m:t>
                                    </m:r>
                                  </m:e>
                                  <m:sub>
                                    <m:r>
                                      <a:rPr lang="en-US" altLang="zh-CN" sz="1400" b="0" i="1" smtClean="0">
                                        <a:latin typeface="Cambria Math" panose="02040503050406030204" pitchFamily="18" charset="0"/>
                                      </a:rPr>
                                      <m:t>𝐵</m:t>
                                    </m:r>
                                    <m:r>
                                      <a:rPr lang="en-US" altLang="zh-CN" sz="1400" i="1">
                                        <a:latin typeface="Cambria Math" panose="02040503050406030204" pitchFamily="18" charset="0"/>
                                      </a:rPr>
                                      <m:t>𝐵</m:t>
                                    </m:r>
                                  </m:sub>
                                </m:sSub>
                                <m:d>
                                  <m:dPr>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e>
                                </m:d>
                                <m:r>
                                  <a:rPr lang="en-US" altLang="zh-CN" sz="1400" i="1">
                                    <a:latin typeface="Cambria Math" panose="02040503050406030204" pitchFamily="18" charset="0"/>
                                  </a:rPr>
                                  <m:t>−</m:t>
                                </m:r>
                                <m:r>
                                  <a:rPr lang="en-US" altLang="zh-CN" sz="1400" i="1">
                                    <a:latin typeface="Cambria Math" panose="02040503050406030204" pitchFamily="18" charset="0"/>
                                  </a:rPr>
                                  <m:t>𝐸</m:t>
                                </m:r>
                                <m:d>
                                  <m:dPr>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e>
                                </m:d>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𝑆</m:t>
                                    </m:r>
                                  </m:e>
                                  <m:sub>
                                    <m:r>
                                      <a:rPr lang="en-US" altLang="zh-CN" sz="1400" b="0" i="1" smtClean="0">
                                        <a:latin typeface="Cambria Math" panose="02040503050406030204" pitchFamily="18" charset="0"/>
                                      </a:rPr>
                                      <m:t>𝐵</m:t>
                                    </m:r>
                                    <m:r>
                                      <a:rPr lang="en-US" altLang="zh-CN" sz="1400" i="1">
                                        <a:latin typeface="Cambria Math" panose="02040503050406030204" pitchFamily="18" charset="0"/>
                                      </a:rPr>
                                      <m:t>𝐵</m:t>
                                    </m:r>
                                  </m:sub>
                                </m:sSub>
                                <m:d>
                                  <m:dPr>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e>
                                </m:d>
                              </m:e>
                            </m:mr>
                          </m:m>
                        </m:e>
                      </m:d>
                      <m:r>
                        <a:rPr lang="en-US" altLang="zh-CN" sz="1400" b="0" i="1" smtClean="0">
                          <a:latin typeface="Cambria Math" panose="02040503050406030204" pitchFamily="18" charset="0"/>
                        </a:rPr>
                        <m:t>=0</m:t>
                      </m:r>
                    </m:oMath>
                  </m:oMathPara>
                </a14:m>
                <a:endParaRPr lang="zh-CN" altLang="en-US" sz="14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539773" y="1842413"/>
                <a:ext cx="4488473" cy="68473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1024391" y="3074081"/>
                <a:ext cx="6521115" cy="344453"/>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with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𝐸</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𝐻</m:t>
                        </m:r>
                      </m:e>
                      <m:sub>
                        <m:r>
                          <a:rPr lang="en-US" altLang="zh-CN" sz="1400" b="0" i="1" smtClean="0">
                            <a:latin typeface="Cambria Math" panose="02040503050406030204" pitchFamily="18" charset="0"/>
                          </a:rPr>
                          <m:t>𝐴𝐴</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𝐴𝐴</m:t>
                        </m:r>
                      </m:sub>
                    </m:sSub>
                    <m:r>
                      <a:rPr lang="en-US" altLang="zh-CN" sz="1400" b="0" i="1" smtClean="0">
                        <a:latin typeface="Cambria Math" panose="02040503050406030204" pitchFamily="18" charset="0"/>
                      </a:rPr>
                      <m:t>, </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𝐸</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𝐴𝐵</m:t>
                        </m:r>
                      </m:sub>
                    </m:sSub>
                    <m:sSubSup>
                      <m:sSubSupPr>
                        <m:ctrlPr>
                          <a:rPr lang="en-US" altLang="zh-CN" sz="1400" b="0" i="1" smtClean="0">
                            <a:latin typeface="Cambria Math" panose="02040503050406030204" pitchFamily="18" charset="0"/>
                          </a:rPr>
                        </m:ctrlPr>
                      </m:sSubSupPr>
                      <m:e>
                        <m:r>
                          <a:rPr lang="en-US" altLang="zh-CN" sz="1400" b="0" i="1" smtClean="0">
                            <a:latin typeface="Cambria Math" panose="02040503050406030204" pitchFamily="18" charset="0"/>
                          </a:rPr>
                          <m:t>𝐻</m:t>
                        </m:r>
                      </m:e>
                      <m:sub>
                        <m:r>
                          <a:rPr lang="en-US" altLang="zh-CN" sz="1400" b="0" i="1" smtClean="0">
                            <a:latin typeface="Cambria Math" panose="02040503050406030204" pitchFamily="18" charset="0"/>
                          </a:rPr>
                          <m:t>𝐴𝐵</m:t>
                        </m:r>
                      </m:sub>
                      <m:sup>
                        <m:r>
                          <m:rPr>
                            <m:lit/>
                          </m:rPr>
                          <a:rPr lang="en-US" altLang="zh-CN" sz="1400" i="1">
                            <a:latin typeface="Cambria Math" panose="02040503050406030204" pitchFamily="18" charset="0"/>
                            <a:ea typeface="Cambria Math" panose="02040503050406030204" pitchFamily="18" charset="0"/>
                          </a:rPr>
                          <m:t>†</m:t>
                        </m:r>
                      </m:sup>
                    </m:sSubSup>
                    <m:r>
                      <a:rPr lang="en-US" altLang="zh-CN" sz="1400" b="0" i="1" smtClean="0">
                        <a:latin typeface="Cambria Math" panose="02040503050406030204" pitchFamily="18" charset="0"/>
                      </a:rPr>
                      <m:t>, </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𝐸</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Sup>
                      <m:sSubSupPr>
                        <m:ctrlPr>
                          <a:rPr lang="en-US" altLang="zh-CN" sz="1400" b="0" i="1" smtClean="0">
                            <a:latin typeface="Cambria Math" panose="02040503050406030204" pitchFamily="18" charset="0"/>
                          </a:rPr>
                        </m:ctrlPr>
                      </m:sSubSupPr>
                      <m:e>
                        <m:r>
                          <a:rPr lang="en-US" altLang="zh-CN" sz="1400" b="0" i="1" smtClean="0">
                            <a:latin typeface="Cambria Math" panose="02040503050406030204" pitchFamily="18" charset="0"/>
                          </a:rPr>
                          <m:t>𝐻</m:t>
                        </m:r>
                      </m:e>
                      <m:sub>
                        <m:r>
                          <a:rPr lang="en-US" altLang="zh-CN" sz="1400" b="0" i="1" smtClean="0">
                            <a:latin typeface="Cambria Math" panose="02040503050406030204" pitchFamily="18" charset="0"/>
                          </a:rPr>
                          <m:t>𝐴𝐴</m:t>
                        </m:r>
                      </m:sub>
                      <m:sup>
                        <m:r>
                          <a:rPr lang="en-US" altLang="zh-CN" sz="1400" b="0" i="1" smtClean="0">
                            <a:latin typeface="Cambria Math" panose="02040503050406030204" pitchFamily="18" charset="0"/>
                          </a:rPr>
                          <m:t>2</m:t>
                        </m:r>
                      </m:sup>
                    </m:sSubSup>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𝐻</m:t>
                        </m:r>
                      </m:e>
                      <m:sub>
                        <m:r>
                          <a:rPr lang="en-US" altLang="zh-CN" sz="1400" b="0" i="1" smtClean="0">
                            <a:latin typeface="Cambria Math" panose="02040503050406030204" pitchFamily="18" charset="0"/>
                          </a:rPr>
                          <m:t>𝐴𝐵</m:t>
                        </m:r>
                      </m:sub>
                    </m:sSub>
                    <m:sSubSup>
                      <m:sSubSupPr>
                        <m:ctrlPr>
                          <a:rPr lang="en-US" altLang="zh-CN" sz="1400" b="0" i="1" smtClean="0">
                            <a:latin typeface="Cambria Math" panose="02040503050406030204" pitchFamily="18" charset="0"/>
                          </a:rPr>
                        </m:ctrlPr>
                      </m:sSubSupPr>
                      <m:e>
                        <m:r>
                          <a:rPr lang="en-US" altLang="zh-CN" sz="1400" b="0" i="1" smtClean="0">
                            <a:latin typeface="Cambria Math" panose="02040503050406030204" pitchFamily="18" charset="0"/>
                          </a:rPr>
                          <m:t>𝐻</m:t>
                        </m:r>
                      </m:e>
                      <m:sub>
                        <m:r>
                          <a:rPr lang="en-US" altLang="zh-CN" sz="1400" b="0" i="1" smtClean="0">
                            <a:latin typeface="Cambria Math" panose="02040503050406030204" pitchFamily="18" charset="0"/>
                          </a:rPr>
                          <m:t>𝐴𝐵</m:t>
                        </m:r>
                      </m:sub>
                      <m:sup>
                        <m:r>
                          <m:rPr>
                            <m:lit/>
                          </m:rPr>
                          <a:rPr lang="en-US" altLang="zh-CN" sz="1400" i="1">
                            <a:latin typeface="Cambria Math" panose="02040503050406030204" pitchFamily="18" charset="0"/>
                            <a:ea typeface="Cambria Math" panose="02040503050406030204" pitchFamily="18" charset="0"/>
                          </a:rPr>
                          <m:t>†</m:t>
                        </m:r>
                      </m:sup>
                    </m:sSubSup>
                    <m:r>
                      <a:rPr lang="en-US" altLang="zh-CN" sz="1400" b="0" i="1" smtClean="0">
                        <a:latin typeface="Cambria Math" panose="02040503050406030204" pitchFamily="18" charset="0"/>
                      </a:rPr>
                      <m:t>, </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𝐸</m:t>
                        </m:r>
                      </m:e>
                      <m:sub>
                        <m:r>
                          <a:rPr lang="en-US" altLang="zh-CN" sz="1400" b="0" i="1" smtClean="0">
                            <a:latin typeface="Cambria Math" panose="02040503050406030204" pitchFamily="18" charset="0"/>
                          </a:rPr>
                          <m:t>3</m:t>
                        </m:r>
                      </m:sub>
                    </m:sSub>
                    <m:r>
                      <a:rPr lang="en-US" altLang="zh-CN" sz="1400" b="0" i="1" smtClean="0">
                        <a:latin typeface="Cambria Math" panose="02040503050406030204" pitchFamily="18" charset="0"/>
                      </a:rPr>
                      <m:t>=</m:t>
                    </m:r>
                    <m:sSubSup>
                      <m:sSubSupPr>
                        <m:ctrlPr>
                          <a:rPr lang="en-US" altLang="zh-CN" sz="1400" b="0" i="1" smtClean="0">
                            <a:latin typeface="Cambria Math" panose="02040503050406030204" pitchFamily="18" charset="0"/>
                          </a:rPr>
                        </m:ctrlPr>
                      </m:sSubSup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𝐴𝐴</m:t>
                        </m:r>
                      </m:sub>
                      <m:sup>
                        <m:r>
                          <a:rPr lang="en-US" altLang="zh-CN" sz="1400" b="0" i="1" smtClean="0">
                            <a:latin typeface="Cambria Math" panose="02040503050406030204" pitchFamily="18" charset="0"/>
                          </a:rPr>
                          <m:t>2</m:t>
                        </m:r>
                      </m:sup>
                    </m:sSubSup>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𝐴𝐵</m:t>
                        </m:r>
                      </m:sub>
                    </m:sSub>
                    <m:sSubSup>
                      <m:sSubSupPr>
                        <m:ctrlPr>
                          <a:rPr lang="en-US" altLang="zh-CN" sz="1400" b="0" i="1" smtClean="0">
                            <a:latin typeface="Cambria Math" panose="02040503050406030204" pitchFamily="18" charset="0"/>
                          </a:rPr>
                        </m:ctrlPr>
                      </m:sSubSup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𝐴𝐵</m:t>
                        </m:r>
                      </m:sub>
                      <m:sup>
                        <m:r>
                          <m:rPr>
                            <m:lit/>
                          </m:rPr>
                          <a:rPr lang="en-US" altLang="zh-CN" sz="1400" i="1">
                            <a:latin typeface="Cambria Math" panose="02040503050406030204" pitchFamily="18" charset="0"/>
                            <a:ea typeface="Cambria Math" panose="02040503050406030204" pitchFamily="18" charset="0"/>
                          </a:rPr>
                          <m:t>†</m:t>
                        </m:r>
                      </m:sup>
                    </m:sSubSup>
                  </m:oMath>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1024391" y="3074081"/>
                <a:ext cx="6521115" cy="344453"/>
              </a:xfrm>
              <a:prstGeom prst="rect">
                <a:avLst/>
              </a:prstGeom>
              <a:blipFill>
                <a:blip r:embed="rId6"/>
                <a:stretch>
                  <a:fillRect l="-280" b="-15789"/>
                </a:stretch>
              </a:blipFill>
            </p:spPr>
            <p:txBody>
              <a:bodyPr/>
              <a:lstStyle/>
              <a:p>
                <a:r>
                  <a:rPr lang="zh-CN" altLang="en-US">
                    <a:noFill/>
                  </a:rPr>
                  <a:t> </a:t>
                </a:r>
              </a:p>
            </p:txBody>
          </p:sp>
        </mc:Fallback>
      </mc:AlternateContent>
      <p:sp>
        <p:nvSpPr>
          <p:cNvPr id="16" name="文本框 15"/>
          <p:cNvSpPr txBox="1"/>
          <p:nvPr/>
        </p:nvSpPr>
        <p:spPr>
          <a:xfrm>
            <a:off x="5214389" y="6410138"/>
            <a:ext cx="3015248" cy="307777"/>
          </a:xfrm>
          <a:prstGeom prst="rect">
            <a:avLst/>
          </a:prstGeom>
          <a:noFill/>
        </p:spPr>
        <p:txBody>
          <a:bodyPr wrap="square" rtlCol="0">
            <a:spAutoFit/>
          </a:bodyPr>
          <a:lstStyle/>
          <a:p>
            <a:r>
              <a:rPr lang="en-US" altLang="zh-CN" sz="1400" i="1" dirty="0">
                <a:solidFill>
                  <a:srgbClr val="0070C0"/>
                </a:solidFill>
                <a:latin typeface="Times New Roman" panose="02020603050405020304" pitchFamily="18" charset="0"/>
                <a:cs typeface="Times New Roman" panose="02020603050405020304" pitchFamily="18" charset="0"/>
              </a:rPr>
              <a:t>S. Reich, et al. PRB 66, 035412 (2002)</a:t>
            </a:r>
            <a:endParaRPr lang="zh-CN" altLang="en-US" sz="1400" i="1" dirty="0">
              <a:solidFill>
                <a:srgbClr val="0070C0"/>
              </a:solidFill>
              <a:latin typeface="Times New Roman" panose="02020603050405020304" pitchFamily="18" charset="0"/>
              <a:cs typeface="Times New Roman" panose="02020603050405020304" pitchFamily="18" charset="0"/>
            </a:endParaRPr>
          </a:p>
        </p:txBody>
      </p:sp>
      <p:grpSp>
        <p:nvGrpSpPr>
          <p:cNvPr id="18" name="组合 17"/>
          <p:cNvGrpSpPr/>
          <p:nvPr/>
        </p:nvGrpSpPr>
        <p:grpSpPr>
          <a:xfrm>
            <a:off x="401757" y="2610601"/>
            <a:ext cx="5690562" cy="504177"/>
            <a:chOff x="463215" y="2625014"/>
            <a:chExt cx="5690562" cy="504177"/>
          </a:xfrm>
        </p:grpSpPr>
        <mc:AlternateContent xmlns:mc="http://schemas.openxmlformats.org/markup-compatibility/2006" xmlns:a14="http://schemas.microsoft.com/office/drawing/2010/main">
          <mc:Choice Requires="a14">
            <p:sp>
              <p:nvSpPr>
                <p:cNvPr id="14" name="文本框 13"/>
                <p:cNvSpPr txBox="1"/>
                <p:nvPr/>
              </p:nvSpPr>
              <p:spPr>
                <a:xfrm>
                  <a:off x="2183011" y="2625014"/>
                  <a:ext cx="3970766" cy="5041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𝐸</m:t>
                            </m:r>
                          </m:e>
                          <m:sub>
                            <m:r>
                              <a:rPr lang="en-US" altLang="zh-CN" sz="1400" b="0" i="1" smtClean="0">
                                <a:latin typeface="Cambria Math" panose="02040503050406030204" pitchFamily="18" charset="0"/>
                              </a:rPr>
                              <m:t>±</m:t>
                            </m:r>
                          </m:sub>
                        </m:sSub>
                        <m:d>
                          <m:dPr>
                            <m:ctrlPr>
                              <a:rPr lang="en-US" altLang="zh-CN" sz="1400" b="0" i="1" smtClean="0">
                                <a:latin typeface="Cambria Math" panose="02040503050406030204" pitchFamily="18" charset="0"/>
                              </a:rPr>
                            </m:ctrlPr>
                          </m:d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𝑘</m:t>
                                </m:r>
                              </m:e>
                            </m:acc>
                          </m:e>
                        </m:d>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𝐸</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𝐸</m:t>
                                    </m:r>
                                  </m:e>
                                  <m:sub>
                                    <m:r>
                                      <a:rPr lang="en-US" altLang="zh-CN" sz="1400" b="0" i="1" smtClean="0">
                                        <a:latin typeface="Cambria Math" panose="02040503050406030204" pitchFamily="18" charset="0"/>
                                      </a:rPr>
                                      <m:t>1</m:t>
                                    </m:r>
                                  </m:sub>
                                </m:sSub>
                              </m:e>
                            </m:d>
                            <m:r>
                              <a:rPr lang="en-US" altLang="zh-CN" sz="1400" b="0" i="1" smtClean="0">
                                <a:latin typeface="Cambria Math" panose="02040503050406030204" pitchFamily="18" charset="0"/>
                              </a:rPr>
                              <m:t>±</m:t>
                            </m:r>
                            <m:rad>
                              <m:radPr>
                                <m:degHide m:val="on"/>
                                <m:ctrlPr>
                                  <a:rPr lang="en-US" altLang="zh-CN" sz="1400" b="0" i="1" smtClean="0">
                                    <a:latin typeface="Cambria Math" panose="02040503050406030204" pitchFamily="18" charset="0"/>
                                  </a:rPr>
                                </m:ctrlPr>
                              </m:radPr>
                              <m:deg/>
                              <m:e>
                                <m:sSup>
                                  <m:sSupPr>
                                    <m:ctrlPr>
                                      <a:rPr lang="en-US" altLang="zh-CN" sz="1400" b="0" i="1" smtClean="0">
                                        <a:latin typeface="Cambria Math" panose="02040503050406030204" pitchFamily="18" charset="0"/>
                                      </a:rPr>
                                    </m:ctrlPr>
                                  </m:sSupPr>
                                  <m:e>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𝐸</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𝐸</m:t>
                                            </m:r>
                                          </m:e>
                                          <m:sub>
                                            <m:r>
                                              <a:rPr lang="en-US" altLang="zh-CN" sz="1400" b="0" i="1" smtClean="0">
                                                <a:latin typeface="Cambria Math" panose="02040503050406030204" pitchFamily="18" charset="0"/>
                                              </a:rPr>
                                              <m:t>1</m:t>
                                            </m:r>
                                          </m:sub>
                                        </m:sSub>
                                      </m:e>
                                    </m:d>
                                  </m:e>
                                  <m:sup>
                                    <m:r>
                                      <a:rPr lang="en-US" altLang="zh-CN" sz="1400" b="0" i="1" smtClean="0">
                                        <a:latin typeface="Cambria Math" panose="02040503050406030204" pitchFamily="18" charset="0"/>
                                      </a:rPr>
                                      <m:t>2</m:t>
                                    </m:r>
                                  </m:sup>
                                </m:sSup>
                                <m:r>
                                  <a:rPr lang="en-US" altLang="zh-CN" sz="1400" b="0" i="1" smtClean="0">
                                    <a:latin typeface="Cambria Math" panose="02040503050406030204" pitchFamily="18" charset="0"/>
                                  </a:rPr>
                                  <m:t>−4</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𝐸</m:t>
                                    </m:r>
                                  </m:e>
                                  <m:sub>
                                    <m:r>
                                      <a:rPr lang="en-US" altLang="zh-CN" sz="1400" b="0" i="1" smtClean="0">
                                        <a:latin typeface="Cambria Math" panose="02040503050406030204" pitchFamily="18" charset="0"/>
                                      </a:rPr>
                                      <m:t>2</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𝐸</m:t>
                                    </m:r>
                                  </m:e>
                                  <m:sub>
                                    <m:r>
                                      <a:rPr lang="en-US" altLang="zh-CN" sz="1400" b="0" i="1" smtClean="0">
                                        <a:latin typeface="Cambria Math" panose="02040503050406030204" pitchFamily="18" charset="0"/>
                                      </a:rPr>
                                      <m:t>3</m:t>
                                    </m:r>
                                  </m:sub>
                                </m:sSub>
                              </m:e>
                            </m:rad>
                          </m:num>
                          <m:den>
                            <m:r>
                              <a:rPr lang="en-US" altLang="zh-CN" sz="1400" b="0" i="1" smtClean="0">
                                <a:latin typeface="Cambria Math" panose="02040503050406030204" pitchFamily="18" charset="0"/>
                              </a:rPr>
                              <m:t>2</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𝐸</m:t>
                                </m:r>
                              </m:e>
                              <m:sub>
                                <m:r>
                                  <a:rPr lang="en-US" altLang="zh-CN" sz="1400" b="0" i="1" smtClean="0">
                                    <a:latin typeface="Cambria Math" panose="02040503050406030204" pitchFamily="18" charset="0"/>
                                  </a:rPr>
                                  <m:t>3</m:t>
                                </m:r>
                              </m:sub>
                            </m:sSub>
                          </m:den>
                        </m:f>
                      </m:oMath>
                    </m:oMathPara>
                  </a14:m>
                  <a:endParaRPr lang="zh-CN" altLang="en-US" sz="14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2183011" y="2625014"/>
                  <a:ext cx="3970766" cy="504177"/>
                </a:xfrm>
                <a:prstGeom prst="rect">
                  <a:avLst/>
                </a:prstGeom>
                <a:blipFill>
                  <a:blip r:embed="rId7"/>
                  <a:stretch>
                    <a:fillRect/>
                  </a:stretch>
                </a:blipFill>
              </p:spPr>
              <p:txBody>
                <a:bodyPr/>
                <a:lstStyle/>
                <a:p>
                  <a:r>
                    <a:rPr lang="zh-CN" altLang="en-US">
                      <a:noFill/>
                    </a:rPr>
                    <a:t> </a:t>
                  </a:r>
                </a:p>
              </p:txBody>
            </p:sp>
          </mc:Fallback>
        </mc:AlternateContent>
        <p:sp>
          <p:nvSpPr>
            <p:cNvPr id="17" name="文本框 16"/>
            <p:cNvSpPr txBox="1"/>
            <p:nvPr/>
          </p:nvSpPr>
          <p:spPr>
            <a:xfrm>
              <a:off x="463215" y="2707826"/>
              <a:ext cx="1858879"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General solution:</a:t>
              </a:r>
              <a:endParaRPr lang="zh-CN" altLang="en-US" sz="1600" dirty="0">
                <a:latin typeface="Times New Roman" panose="02020603050405020304" pitchFamily="18" charset="0"/>
                <a:cs typeface="Times New Roman" panose="02020603050405020304" pitchFamily="18" charset="0"/>
              </a:endParaRPr>
            </a:p>
          </p:txBody>
        </p:sp>
      </p:grpSp>
      <p:sp>
        <p:nvSpPr>
          <p:cNvPr id="19" name="文本框 18"/>
          <p:cNvSpPr txBox="1"/>
          <p:nvPr/>
        </p:nvSpPr>
        <p:spPr>
          <a:xfrm>
            <a:off x="353630" y="3506989"/>
            <a:ext cx="7862636" cy="33855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Take tight-binding approximation, namely, limit the sums to the first nearest-neighbors</a:t>
            </a:r>
            <a:endParaRPr lang="zh-CN" alt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文本框 19"/>
              <p:cNvSpPr txBox="1"/>
              <p:nvPr/>
            </p:nvSpPr>
            <p:spPr>
              <a:xfrm>
                <a:off x="718639" y="3840590"/>
                <a:ext cx="6567952"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𝐻</m:t>
                          </m:r>
                        </m:e>
                        <m:sub>
                          <m:r>
                            <a:rPr lang="en-US" altLang="zh-CN" sz="1400" b="0" i="1" smtClean="0">
                              <a:latin typeface="Cambria Math" panose="02040503050406030204" pitchFamily="18" charset="0"/>
                            </a:rPr>
                            <m:t>𝐴𝐵</m:t>
                          </m:r>
                        </m:sub>
                      </m:sSub>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𝑁</m:t>
                          </m:r>
                        </m:den>
                      </m:f>
                      <m:nary>
                        <m:naryPr>
                          <m:chr m:val="∑"/>
                          <m:supHide m:val="on"/>
                          <m:ctrlPr>
                            <a:rPr lang="en-US" altLang="zh-CN" sz="1400" b="0" i="1" smtClean="0">
                              <a:latin typeface="Cambria Math" panose="02040503050406030204" pitchFamily="18" charset="0"/>
                            </a:rPr>
                          </m:ctrlPr>
                        </m:naryPr>
                        <m:sub>
                          <m:sSub>
                            <m:sSubPr>
                              <m:ctrlPr>
                                <a:rPr lang="en-US" altLang="zh-CN" sz="1400" b="0" i="1" smtClean="0">
                                  <a:latin typeface="Cambria Math" panose="02040503050406030204" pitchFamily="18" charset="0"/>
                                </a:rPr>
                              </m:ctrlPr>
                            </m:sSubPr>
                            <m:e>
                              <m:acc>
                                <m:accPr>
                                  <m:chr m:val="⃗"/>
                                  <m:ctrlPr>
                                    <a:rPr lang="en-US" altLang="zh-CN" sz="1400" b="0" i="1" smtClean="0">
                                      <a:latin typeface="Cambria Math" panose="02040503050406030204" pitchFamily="18" charset="0"/>
                                    </a:rPr>
                                  </m:ctrlPr>
                                </m:accPr>
                                <m:e>
                                  <m:r>
                                    <m:rPr>
                                      <m:brk m:alnAt="7"/>
                                    </m:rPr>
                                    <a:rPr lang="en-US" altLang="zh-CN" sz="1400" b="0" i="1" smtClean="0">
                                      <a:latin typeface="Cambria Math" panose="02040503050406030204" pitchFamily="18" charset="0"/>
                                    </a:rPr>
                                    <m:t>𝑅</m:t>
                                  </m:r>
                                </m:e>
                              </m:acc>
                            </m:e>
                            <m:sub>
                              <m:r>
                                <m:rPr>
                                  <m:brk m:alnAt="7"/>
                                </m:rPr>
                                <a:rPr lang="en-US" altLang="zh-CN" sz="1400" b="0" i="1" smtClean="0">
                                  <a:latin typeface="Cambria Math" panose="02040503050406030204" pitchFamily="18" charset="0"/>
                                </a:rPr>
                                <m:t>𝐴</m:t>
                              </m:r>
                            </m:sub>
                          </m:sSub>
                        </m:sub>
                        <m:sup/>
                        <m:e>
                          <m:nary>
                            <m:naryPr>
                              <m:chr m:val="∑"/>
                              <m:supHide m:val="on"/>
                              <m:ctrlPr>
                                <a:rPr lang="en-US" altLang="zh-CN" sz="1400" b="0" i="1" smtClean="0">
                                  <a:latin typeface="Cambria Math" panose="02040503050406030204" pitchFamily="18" charset="0"/>
                                </a:rPr>
                              </m:ctrlPr>
                            </m:naryPr>
                            <m:sub>
                              <m:sSub>
                                <m:sSubPr>
                                  <m:ctrlPr>
                                    <a:rPr lang="en-US" altLang="zh-CN" sz="1400" b="0" i="1" smtClean="0">
                                      <a:latin typeface="Cambria Math" panose="02040503050406030204" pitchFamily="18" charset="0"/>
                                    </a:rPr>
                                  </m:ctrlPr>
                                </m:sSubPr>
                                <m:e>
                                  <m:acc>
                                    <m:accPr>
                                      <m:chr m:val="⃗"/>
                                      <m:ctrlPr>
                                        <a:rPr lang="en-US" altLang="zh-CN" sz="1400" b="0" i="1" smtClean="0">
                                          <a:latin typeface="Cambria Math" panose="02040503050406030204" pitchFamily="18" charset="0"/>
                                        </a:rPr>
                                      </m:ctrlPr>
                                    </m:accPr>
                                    <m:e>
                                      <m:r>
                                        <m:rPr>
                                          <m:brk m:alnAt="7"/>
                                        </m:rPr>
                                        <a:rPr lang="en-US" altLang="zh-CN" sz="1400" b="0" i="1" smtClean="0">
                                          <a:latin typeface="Cambria Math" panose="02040503050406030204" pitchFamily="18" charset="0"/>
                                        </a:rPr>
                                        <m:t>𝑅</m:t>
                                      </m:r>
                                    </m:e>
                                  </m:acc>
                                </m:e>
                                <m:sub>
                                  <m:r>
                                    <a:rPr lang="en-US" altLang="zh-CN" sz="1400" b="0" i="1" smtClean="0">
                                      <a:latin typeface="Cambria Math" panose="02040503050406030204" pitchFamily="18" charset="0"/>
                                    </a:rPr>
                                    <m:t>𝐵</m:t>
                                  </m:r>
                                </m:sub>
                              </m:sSub>
                            </m:sub>
                            <m:sup/>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𝑒</m:t>
                                  </m:r>
                                </m:e>
                                <m:sup>
                                  <m:r>
                                    <a:rPr lang="en-US" altLang="zh-CN" sz="1400" b="0" i="1" smtClean="0">
                                      <a:latin typeface="Cambria Math" panose="02040503050406030204" pitchFamily="18" charset="0"/>
                                    </a:rPr>
                                    <m:t>𝑖</m:t>
                                  </m:r>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𝑘</m:t>
                                      </m:r>
                                    </m:e>
                                  </m:acc>
                                  <m:r>
                                    <a:rPr lang="en-US" altLang="zh-CN" sz="1400" i="1">
                                      <a:latin typeface="Cambria Math" panose="02040503050406030204" pitchFamily="18" charset="0"/>
                                    </a:rPr>
                                    <m:t>·</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𝑅</m:t>
                                              </m:r>
                                            </m:e>
                                          </m:acc>
                                        </m:e>
                                        <m:sub>
                                          <m:r>
                                            <a:rPr lang="en-US" altLang="zh-CN" sz="1400" b="0" i="1" smtClean="0">
                                              <a:latin typeface="Cambria Math" panose="02040503050406030204" pitchFamily="18" charset="0"/>
                                            </a:rPr>
                                            <m:t>𝐵</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𝑅</m:t>
                                              </m:r>
                                            </m:e>
                                          </m:acc>
                                        </m:e>
                                        <m:sub>
                                          <m:r>
                                            <a:rPr lang="en-US" altLang="zh-CN" sz="1400" b="0" i="1" smtClean="0">
                                              <a:latin typeface="Cambria Math" panose="02040503050406030204" pitchFamily="18" charset="0"/>
                                            </a:rPr>
                                            <m:t>𝐴</m:t>
                                          </m:r>
                                        </m:sub>
                                      </m:sSub>
                                    </m:e>
                                  </m:d>
                                </m:sup>
                              </m:sSup>
                              <m:r>
                                <a:rPr lang="en-US" altLang="zh-CN" sz="1400" b="0" i="1" smtClean="0">
                                  <a:latin typeface="Cambria Math" panose="02040503050406030204" pitchFamily="18" charset="0"/>
                                </a:rPr>
                                <m:t>〈</m:t>
                              </m:r>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𝑟</m:t>
                                  </m:r>
                                </m:e>
                              </m:acc>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𝑅</m:t>
                                      </m:r>
                                    </m:e>
                                  </m:acc>
                                </m:e>
                                <m:sub>
                                  <m:r>
                                    <a:rPr lang="en-US" altLang="zh-CN" sz="1400" b="0" i="1" smtClean="0">
                                      <a:latin typeface="Cambria Math" panose="02040503050406030204" pitchFamily="18" charset="0"/>
                                    </a:rPr>
                                    <m:t>𝐴</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𝐻</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𝜑</m:t>
                              </m:r>
                              <m:r>
                                <a:rPr lang="en-US" altLang="zh-CN" sz="1400" b="0" i="1" smtClean="0">
                                  <a:latin typeface="Cambria Math" panose="02040503050406030204" pitchFamily="18" charset="0"/>
                                </a:rPr>
                                <m:t>(</m:t>
                              </m:r>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𝑟</m:t>
                                  </m:r>
                                </m:e>
                              </m:acc>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𝑅</m:t>
                                      </m:r>
                                    </m:e>
                                  </m:acc>
                                </m:e>
                                <m:sub>
                                  <m:r>
                                    <a:rPr lang="en-US" altLang="zh-CN" sz="1400" b="0" i="1" smtClean="0">
                                      <a:latin typeface="Cambria Math" panose="02040503050406030204" pitchFamily="18" charset="0"/>
                                    </a:rPr>
                                    <m:t>𝐵</m:t>
                                  </m:r>
                                </m:sub>
                              </m:sSub>
                              <m:r>
                                <a:rPr lang="en-US" altLang="zh-CN" sz="1400" b="0" i="1" smtClean="0">
                                  <a:latin typeface="Cambria Math" panose="02040503050406030204" pitchFamily="18" charset="0"/>
                                </a:rPr>
                                <m:t>)〉</m:t>
                              </m:r>
                            </m:e>
                          </m:nary>
                        </m:e>
                      </m:nary>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𝑡</m:t>
                          </m:r>
                        </m:e>
                        <m:sub>
                          <m:r>
                            <a:rPr lang="en-US" altLang="zh-CN" sz="1400" b="0" i="1" smtClean="0">
                              <a:latin typeface="Cambria Math" panose="02040503050406030204" pitchFamily="18" charset="0"/>
                            </a:rPr>
                            <m:t>1</m:t>
                          </m:r>
                        </m:sub>
                      </m:sSub>
                      <m:d>
                        <m:dPr>
                          <m:ctrlPr>
                            <a:rPr lang="en-US" altLang="zh-CN" sz="1400" b="0" i="1" smtClean="0">
                              <a:latin typeface="Cambria Math" panose="02040503050406030204" pitchFamily="18" charset="0"/>
                            </a:rPr>
                          </m:ctrlPr>
                        </m:d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𝑒</m:t>
                              </m:r>
                            </m:e>
                            <m:sup>
                              <m:r>
                                <a:rPr lang="en-US" altLang="zh-CN" sz="1400" b="0" i="1" smtClean="0">
                                  <a:latin typeface="Cambria Math" panose="02040503050406030204" pitchFamily="18" charset="0"/>
                                </a:rPr>
                                <m:t>𝑖</m:t>
                              </m:r>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b="0" i="1" smtClean="0">
                                      <a:latin typeface="Cambria Math" panose="02040503050406030204" pitchFamily="18" charset="0"/>
                                    </a:rPr>
                                  </m:ctrlPr>
                                </m:sSub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𝑅</m:t>
                                      </m:r>
                                    </m:e>
                                  </m:acc>
                                </m:e>
                                <m:sub>
                                  <m:r>
                                    <a:rPr lang="en-US" altLang="zh-CN" sz="1400" b="0" i="1" smtClean="0">
                                      <a:latin typeface="Cambria Math" panose="02040503050406030204" pitchFamily="18" charset="0"/>
                                    </a:rPr>
                                    <m:t>11</m:t>
                                  </m:r>
                                </m:sub>
                              </m:sSub>
                            </m:sup>
                          </m:sSup>
                          <m:r>
                            <a:rPr lang="en-US" altLang="zh-CN" sz="1400" b="0" i="1" smtClean="0">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sup>
                          </m:sSup>
                          <m:r>
                            <a:rPr lang="en-US" altLang="zh-CN" sz="1400" b="0" i="1" smtClean="0">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m:t>
                                  </m:r>
                                  <m:r>
                                    <a:rPr lang="en-US" altLang="zh-CN" sz="1400" b="0" i="1" smtClean="0">
                                      <a:latin typeface="Cambria Math" panose="02040503050406030204" pitchFamily="18" charset="0"/>
                                    </a:rPr>
                                    <m:t>3</m:t>
                                  </m:r>
                                </m:sub>
                              </m:sSub>
                            </m:sup>
                          </m:sSup>
                        </m:e>
                      </m:d>
                    </m:oMath>
                  </m:oMathPara>
                </a14:m>
                <a:endParaRPr lang="zh-CN" altLang="en-US" sz="1400" dirty="0"/>
              </a:p>
            </p:txBody>
          </p:sp>
        </mc:Choice>
        <mc:Fallback xmlns="">
          <p:sp>
            <p:nvSpPr>
              <p:cNvPr id="20" name="文本框 19"/>
              <p:cNvSpPr txBox="1">
                <a:spLocks noRot="1" noChangeAspect="1" noMove="1" noResize="1" noEditPoints="1" noAdjustHandles="1" noChangeArrowheads="1" noChangeShapeType="1" noTextEdit="1"/>
              </p:cNvSpPr>
              <p:nvPr/>
            </p:nvSpPr>
            <p:spPr>
              <a:xfrm>
                <a:off x="718639" y="3840590"/>
                <a:ext cx="6567952" cy="575157"/>
              </a:xfrm>
              <a:prstGeom prst="rect">
                <a:avLst/>
              </a:prstGeom>
              <a:blipFill>
                <a:blip r:embed="rId8"/>
                <a:stretch>
                  <a:fillRect t="-131915" b="-1787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784888" y="4415747"/>
                <a:ext cx="5040098" cy="258853"/>
              </a:xfrm>
              <a:prstGeom prst="rect">
                <a:avLst/>
              </a:prstGeom>
              <a:noFill/>
            </p:spPr>
            <p:txBody>
              <a:bodyPr wrap="none" lIns="0" tIns="0" rIns="0" bIns="0" rtlCol="0">
                <a:spAutoFit/>
              </a:bodyPr>
              <a:lstStyle/>
              <a:p>
                <a:r>
                  <a:rPr lang="en-US" altLang="zh-CN" sz="1400" b="0" dirty="0">
                    <a:latin typeface="Times New Roman" panose="02020603050405020304" pitchFamily="18" charset="0"/>
                    <a:cs typeface="Times New Roman" panose="02020603050405020304" pitchFamily="18" charset="0"/>
                  </a:rPr>
                  <a:t>Parameter: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𝑡</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d>
                      <m:dPr>
                        <m:begChr m:val="〈"/>
                        <m:endChr m:val="〉"/>
                        <m:sepChr m:val="∣"/>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𝜑</m:t>
                            </m:r>
                          </m:e>
                          <m:sub>
                            <m:r>
                              <a:rPr lang="en-US" altLang="zh-CN" sz="1400" b="0" i="1" smtClean="0">
                                <a:latin typeface="Cambria Math" panose="02040503050406030204" pitchFamily="18" charset="0"/>
                              </a:rPr>
                              <m:t>𝐴</m:t>
                            </m:r>
                          </m:sub>
                        </m:sSub>
                        <m:d>
                          <m:dPr>
                            <m:ctrlPr>
                              <a:rPr lang="en-US" altLang="zh-CN" sz="1400" b="0" i="1" smtClean="0">
                                <a:latin typeface="Cambria Math" panose="02040503050406030204" pitchFamily="18" charset="0"/>
                              </a:rPr>
                            </m:ctrlPr>
                          </m:d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𝑟</m:t>
                                </m:r>
                              </m:e>
                            </m:acc>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𝑅</m:t>
                                    </m:r>
                                  </m:e>
                                </m:acc>
                              </m:e>
                              <m:sub>
                                <m:r>
                                  <a:rPr lang="en-US" altLang="zh-CN" sz="1400" b="0" i="1" smtClean="0">
                                    <a:latin typeface="Cambria Math" panose="02040503050406030204" pitchFamily="18" charset="0"/>
                                  </a:rPr>
                                  <m:t>𝐴</m:t>
                                </m:r>
                              </m:sub>
                            </m:sSub>
                          </m:e>
                        </m:d>
                      </m:e>
                      <m:e>
                        <m:r>
                          <a:rPr lang="en-US" altLang="zh-CN" sz="1400" b="0" i="1" smtClean="0">
                            <a:latin typeface="Cambria Math" panose="02040503050406030204" pitchFamily="18" charset="0"/>
                          </a:rPr>
                          <m:t>𝐻</m:t>
                        </m:r>
                      </m:e>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𝜑</m:t>
                            </m:r>
                          </m:e>
                          <m:sub>
                            <m:r>
                              <a:rPr lang="en-US" altLang="zh-CN" sz="1400" b="0" i="1" smtClean="0">
                                <a:latin typeface="Cambria Math" panose="02040503050406030204" pitchFamily="18" charset="0"/>
                              </a:rPr>
                              <m:t>𝐵</m:t>
                            </m:r>
                          </m:sub>
                        </m:sSub>
                        <m:d>
                          <m:dPr>
                            <m:ctrlPr>
                              <a:rPr lang="en-US" altLang="zh-CN" sz="1400" b="0" i="1" smtClean="0">
                                <a:latin typeface="Cambria Math" panose="02040503050406030204" pitchFamily="18" charset="0"/>
                              </a:rPr>
                            </m:ctrlPr>
                          </m:d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𝑟</m:t>
                                </m:r>
                              </m:e>
                            </m:acc>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𝑅</m:t>
                                    </m:r>
                                  </m:e>
                                </m:acc>
                              </m:e>
                              <m:sub>
                                <m:r>
                                  <a:rPr lang="en-US" altLang="zh-CN" sz="1400" b="0" i="1" smtClean="0">
                                    <a:latin typeface="Cambria Math" panose="02040503050406030204" pitchFamily="18" charset="0"/>
                                  </a:rPr>
                                  <m:t>𝐴</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𝑅</m:t>
                                    </m:r>
                                  </m:e>
                                </m:acc>
                              </m:e>
                              <m:sub>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𝑖</m:t>
                                </m:r>
                              </m:sub>
                            </m:sSub>
                          </m:e>
                        </m:d>
                      </m:e>
                    </m:d>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=1,2,3)</m:t>
                    </m:r>
                  </m:oMath>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784888" y="4415747"/>
                <a:ext cx="5040098" cy="258853"/>
              </a:xfrm>
              <a:prstGeom prst="rect">
                <a:avLst/>
              </a:prstGeom>
              <a:blipFill>
                <a:blip r:embed="rId9"/>
                <a:stretch>
                  <a:fillRect l="-2177" t="-16279" b="-348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718639" y="4800937"/>
                <a:ext cx="2905154" cy="322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𝐴𝐵</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1</m:t>
                          </m:r>
                        </m:sub>
                      </m:sSub>
                      <m:d>
                        <m:dPr>
                          <m:ctrlPr>
                            <a:rPr lang="en-US" altLang="zh-CN" sz="1400" b="0" i="1" smtClean="0">
                              <a:latin typeface="Cambria Math" panose="02040503050406030204" pitchFamily="18" charset="0"/>
                            </a:rPr>
                          </m:ctrlPr>
                        </m:d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𝑒</m:t>
                              </m:r>
                            </m:e>
                            <m:sup>
                              <m:r>
                                <a:rPr lang="en-US" altLang="zh-CN" sz="1400" b="0" i="1" smtClean="0">
                                  <a:latin typeface="Cambria Math" panose="02040503050406030204" pitchFamily="18" charset="0"/>
                                </a:rPr>
                                <m:t>𝑖</m:t>
                              </m:r>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b="0" i="1" smtClean="0">
                                      <a:latin typeface="Cambria Math" panose="02040503050406030204" pitchFamily="18" charset="0"/>
                                    </a:rPr>
                                  </m:ctrlPr>
                                </m:sSub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𝑅</m:t>
                                      </m:r>
                                    </m:e>
                                  </m:acc>
                                </m:e>
                                <m:sub>
                                  <m:r>
                                    <a:rPr lang="en-US" altLang="zh-CN" sz="1400" b="0" i="1" smtClean="0">
                                      <a:latin typeface="Cambria Math" panose="02040503050406030204" pitchFamily="18" charset="0"/>
                                    </a:rPr>
                                    <m:t>11</m:t>
                                  </m:r>
                                </m:sub>
                              </m:sSub>
                            </m:sup>
                          </m:sSup>
                          <m:r>
                            <a:rPr lang="en-US" altLang="zh-CN" sz="1400" b="0" i="1" smtClean="0">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sup>
                          </m:sSup>
                          <m:r>
                            <a:rPr lang="en-US" altLang="zh-CN" sz="1400" b="0" i="1" smtClean="0">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m:t>
                                  </m:r>
                                  <m:r>
                                    <a:rPr lang="en-US" altLang="zh-CN" sz="1400" b="0" i="1" smtClean="0">
                                      <a:latin typeface="Cambria Math" panose="02040503050406030204" pitchFamily="18" charset="0"/>
                                    </a:rPr>
                                    <m:t>3</m:t>
                                  </m:r>
                                </m:sub>
                              </m:sSub>
                            </m:sup>
                          </m:sSup>
                        </m:e>
                      </m:d>
                    </m:oMath>
                  </m:oMathPara>
                </a14:m>
                <a:endParaRPr lang="zh-CN" altLang="en-US" sz="1400" dirty="0"/>
              </a:p>
            </p:txBody>
          </p:sp>
        </mc:Choice>
        <mc:Fallback xmlns="">
          <p:sp>
            <p:nvSpPr>
              <p:cNvPr id="22" name="文本框 21"/>
              <p:cNvSpPr txBox="1">
                <a:spLocks noRot="1" noChangeAspect="1" noMove="1" noResize="1" noEditPoints="1" noAdjustHandles="1" noChangeArrowheads="1" noChangeShapeType="1" noTextEdit="1"/>
              </p:cNvSpPr>
              <p:nvPr/>
            </p:nvSpPr>
            <p:spPr>
              <a:xfrm>
                <a:off x="718639" y="4800937"/>
                <a:ext cx="2905154" cy="322396"/>
              </a:xfrm>
              <a:prstGeom prst="rect">
                <a:avLst/>
              </a:prstGeom>
              <a:blipFill>
                <a:blip r:embed="rId10"/>
                <a:stretch>
                  <a:fillRect b="-1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784888" y="5180229"/>
                <a:ext cx="4653838" cy="258853"/>
              </a:xfrm>
              <a:prstGeom prst="rect">
                <a:avLst/>
              </a:prstGeom>
              <a:noFill/>
            </p:spPr>
            <p:txBody>
              <a:bodyPr wrap="none" lIns="0" tIns="0" rIns="0" bIns="0" rtlCol="0">
                <a:spAutoFit/>
              </a:bodyPr>
              <a:lstStyle/>
              <a:p>
                <a:r>
                  <a:rPr lang="en-US" altLang="zh-CN" sz="1400" b="0" dirty="0">
                    <a:latin typeface="Times New Roman" panose="02020603050405020304" pitchFamily="18" charset="0"/>
                    <a:cs typeface="Times New Roman" panose="02020603050405020304" pitchFamily="18" charset="0"/>
                  </a:rPr>
                  <a:t>Parameter: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𝜑</m:t>
                        </m:r>
                      </m:e>
                      <m:sub>
                        <m:r>
                          <a:rPr lang="en-US" altLang="zh-CN" sz="1400" i="1">
                            <a:latin typeface="Cambria Math" panose="02040503050406030204" pitchFamily="18" charset="0"/>
                          </a:rPr>
                          <m:t>𝐴</m:t>
                        </m:r>
                      </m:sub>
                    </m:sSub>
                    <m:d>
                      <m:dPr>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𝑟</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𝐴</m:t>
                            </m:r>
                          </m:sub>
                        </m:sSub>
                      </m:e>
                    </m:d>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𝜑</m:t>
                        </m:r>
                      </m:e>
                      <m:sub>
                        <m:r>
                          <a:rPr lang="en-US" altLang="zh-CN" sz="1400" i="1">
                            <a:latin typeface="Cambria Math" panose="02040503050406030204" pitchFamily="18" charset="0"/>
                          </a:rPr>
                          <m:t>𝐵</m:t>
                        </m:r>
                      </m:sub>
                    </m:sSub>
                    <m:d>
                      <m:dPr>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𝑟</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𝐴</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m:t>
                            </m:r>
                            <m:r>
                              <a:rPr lang="en-US" altLang="zh-CN" sz="1400" i="1">
                                <a:latin typeface="Cambria Math" panose="02040503050406030204" pitchFamily="18" charset="0"/>
                              </a:rPr>
                              <m:t>𝑖</m:t>
                            </m:r>
                          </m:sub>
                        </m:sSub>
                      </m:e>
                    </m:d>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=1,2,3)</m:t>
                    </m:r>
                  </m:oMath>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784888" y="5180229"/>
                <a:ext cx="4653838" cy="258853"/>
              </a:xfrm>
              <a:prstGeom prst="rect">
                <a:avLst/>
              </a:prstGeom>
              <a:blipFill>
                <a:blip r:embed="rId11"/>
                <a:stretch>
                  <a:fillRect l="-2359" t="-19048" b="-38095"/>
                </a:stretch>
              </a:blipFill>
            </p:spPr>
            <p:txBody>
              <a:bodyPr/>
              <a:lstStyle/>
              <a:p>
                <a:r>
                  <a:rPr lang="zh-CN" altLang="en-US">
                    <a:noFill/>
                  </a:rPr>
                  <a:t> </a:t>
                </a:r>
              </a:p>
            </p:txBody>
          </p:sp>
        </mc:Fallback>
      </mc:AlternateContent>
      <p:sp>
        <p:nvSpPr>
          <p:cNvPr id="25" name="文本框 24"/>
          <p:cNvSpPr txBox="1"/>
          <p:nvPr/>
        </p:nvSpPr>
        <p:spPr>
          <a:xfrm>
            <a:off x="1024391" y="5943600"/>
            <a:ext cx="6393077" cy="369332"/>
          </a:xfrm>
          <a:prstGeom prst="rect">
            <a:avLst/>
          </a:prstGeom>
          <a:noFill/>
        </p:spPr>
        <p:txBody>
          <a:bodyPr wrap="square" rtlCol="0">
            <a:spAutoFit/>
          </a:bodyPr>
          <a:lstStyle/>
          <a:p>
            <a:endParaRPr lang="zh-CN" altLang="en-US" dirty="0"/>
          </a:p>
        </p:txBody>
      </p:sp>
      <mc:AlternateContent xmlns:mc="http://schemas.openxmlformats.org/markup-compatibility/2006" xmlns:a14="http://schemas.microsoft.com/office/drawing/2010/main">
        <mc:Choice Requires="a14">
          <p:sp>
            <p:nvSpPr>
              <p:cNvPr id="26" name="文本框 25"/>
              <p:cNvSpPr txBox="1"/>
              <p:nvPr/>
            </p:nvSpPr>
            <p:spPr>
              <a:xfrm>
                <a:off x="718639" y="5529294"/>
                <a:ext cx="3410229"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𝐻</m:t>
                          </m:r>
                        </m:e>
                        <m:sub>
                          <m:r>
                            <a:rPr lang="en-US" altLang="zh-CN" sz="1400" b="0" i="1" smtClean="0">
                              <a:latin typeface="Cambria Math" panose="02040503050406030204" pitchFamily="18" charset="0"/>
                            </a:rPr>
                            <m:t>𝐴𝐴</m:t>
                          </m:r>
                        </m:sub>
                      </m:sSub>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𝑁</m:t>
                          </m:r>
                        </m:den>
                      </m:f>
                      <m:nary>
                        <m:naryPr>
                          <m:chr m:val="∑"/>
                          <m:supHide m:val="on"/>
                          <m:ctrlPr>
                            <a:rPr lang="en-US" altLang="zh-CN" sz="1400" b="0" i="1" smtClean="0">
                              <a:latin typeface="Cambria Math" panose="02040503050406030204" pitchFamily="18" charset="0"/>
                            </a:rPr>
                          </m:ctrlPr>
                        </m:naryPr>
                        <m:sub>
                          <m:sSub>
                            <m:sSubPr>
                              <m:ctrlPr>
                                <a:rPr lang="en-US" altLang="zh-CN" sz="1400" b="0" i="1" smtClean="0">
                                  <a:latin typeface="Cambria Math" panose="02040503050406030204" pitchFamily="18" charset="0"/>
                                </a:rPr>
                              </m:ctrlPr>
                            </m:sSubPr>
                            <m:e>
                              <m:acc>
                                <m:accPr>
                                  <m:chr m:val="⃗"/>
                                  <m:ctrlPr>
                                    <a:rPr lang="en-US" altLang="zh-CN" sz="1400" b="0" i="1" smtClean="0">
                                      <a:latin typeface="Cambria Math" panose="02040503050406030204" pitchFamily="18" charset="0"/>
                                    </a:rPr>
                                  </m:ctrlPr>
                                </m:accPr>
                                <m:e>
                                  <m:r>
                                    <m:rPr>
                                      <m:brk m:alnAt="7"/>
                                    </m:rPr>
                                    <a:rPr lang="en-US" altLang="zh-CN" sz="1400" b="0" i="1" smtClean="0">
                                      <a:latin typeface="Cambria Math" panose="02040503050406030204" pitchFamily="18" charset="0"/>
                                    </a:rPr>
                                    <m:t>𝑅</m:t>
                                  </m:r>
                                </m:e>
                              </m:acc>
                            </m:e>
                            <m:sub>
                              <m:r>
                                <a:rPr lang="en-US" altLang="zh-CN" sz="1400" b="0" i="1" smtClean="0">
                                  <a:latin typeface="Cambria Math" panose="02040503050406030204" pitchFamily="18" charset="0"/>
                                </a:rPr>
                                <m:t>𝐴</m:t>
                              </m:r>
                            </m:sub>
                          </m:sSub>
                        </m:sub>
                        <m:sup/>
                        <m:e>
                          <m:d>
                            <m:dPr>
                              <m:begChr m:val="〈"/>
                              <m:endChr m:val="〉"/>
                              <m:sepChr m:val="∣"/>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𝑟</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𝐴</m:t>
                                  </m:r>
                                </m:sub>
                              </m:sSub>
                            </m:e>
                            <m:e>
                              <m:r>
                                <a:rPr lang="en-US" altLang="zh-CN" sz="1400" i="1">
                                  <a:latin typeface="Cambria Math" panose="02040503050406030204" pitchFamily="18" charset="0"/>
                                </a:rPr>
                                <m:t>𝐻</m:t>
                              </m:r>
                            </m:e>
                            <m:e>
                              <m:r>
                                <a:rPr lang="en-US" altLang="zh-CN" sz="1400" i="1">
                                  <a:latin typeface="Cambria Math" panose="02040503050406030204" pitchFamily="18" charset="0"/>
                                </a:rPr>
                                <m:t>𝜑</m:t>
                              </m:r>
                              <m:d>
                                <m:dPr>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𝑟</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b="0" i="1" smtClean="0">
                                          <a:latin typeface="Cambria Math" panose="02040503050406030204" pitchFamily="18" charset="0"/>
                                        </a:rPr>
                                        <m:t>𝐴</m:t>
                                      </m:r>
                                    </m:sub>
                                  </m:sSub>
                                </m:e>
                              </m:d>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𝜇</m:t>
                              </m:r>
                            </m:e>
                            <m:sub>
                              <m:r>
                                <a:rPr lang="en-US" altLang="zh-CN" sz="1400" b="0" i="1" smtClean="0">
                                  <a:latin typeface="Cambria Math" panose="02040503050406030204" pitchFamily="18" charset="0"/>
                                </a:rPr>
                                <m:t>𝐴</m:t>
                              </m:r>
                            </m:sub>
                          </m:sSub>
                        </m:e>
                      </m:nary>
                    </m:oMath>
                  </m:oMathPara>
                </a14:m>
                <a:endParaRPr lang="zh-CN" altLang="en-US" sz="1400" dirty="0"/>
              </a:p>
            </p:txBody>
          </p:sp>
        </mc:Choice>
        <mc:Fallback xmlns="">
          <p:sp>
            <p:nvSpPr>
              <p:cNvPr id="26" name="文本框 25"/>
              <p:cNvSpPr txBox="1">
                <a:spLocks noRot="1" noChangeAspect="1" noMove="1" noResize="1" noEditPoints="1" noAdjustHandles="1" noChangeArrowheads="1" noChangeShapeType="1" noTextEdit="1"/>
              </p:cNvSpPr>
              <p:nvPr/>
            </p:nvSpPr>
            <p:spPr>
              <a:xfrm>
                <a:off x="718639" y="5529294"/>
                <a:ext cx="3410229" cy="575157"/>
              </a:xfrm>
              <a:prstGeom prst="rect">
                <a:avLst/>
              </a:prstGeom>
              <a:blipFill>
                <a:blip r:embed="rId12"/>
                <a:stretch>
                  <a:fillRect t="-131915" b="-1787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4380250" y="5531234"/>
                <a:ext cx="3362202"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𝐻</m:t>
                          </m:r>
                        </m:e>
                        <m:sub>
                          <m:r>
                            <a:rPr lang="en-US" altLang="zh-CN" sz="1400" b="0" i="1" smtClean="0">
                              <a:latin typeface="Cambria Math" panose="02040503050406030204" pitchFamily="18" charset="0"/>
                            </a:rPr>
                            <m:t>𝐴𝐴</m:t>
                          </m:r>
                        </m:sub>
                      </m:sSub>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𝑁</m:t>
                          </m:r>
                        </m:den>
                      </m:f>
                      <m:nary>
                        <m:naryPr>
                          <m:chr m:val="∑"/>
                          <m:supHide m:val="on"/>
                          <m:ctrlPr>
                            <a:rPr lang="en-US" altLang="zh-CN" sz="1400" b="0" i="1" smtClean="0">
                              <a:latin typeface="Cambria Math" panose="02040503050406030204" pitchFamily="18" charset="0"/>
                            </a:rPr>
                          </m:ctrlPr>
                        </m:naryPr>
                        <m:sub>
                          <m:sSub>
                            <m:sSubPr>
                              <m:ctrlPr>
                                <a:rPr lang="en-US" altLang="zh-CN" sz="1400" b="0" i="1" smtClean="0">
                                  <a:latin typeface="Cambria Math" panose="02040503050406030204" pitchFamily="18" charset="0"/>
                                </a:rPr>
                              </m:ctrlPr>
                            </m:sSubPr>
                            <m:e>
                              <m:acc>
                                <m:accPr>
                                  <m:chr m:val="⃗"/>
                                  <m:ctrlPr>
                                    <a:rPr lang="en-US" altLang="zh-CN" sz="1400" b="0" i="1" smtClean="0">
                                      <a:latin typeface="Cambria Math" panose="02040503050406030204" pitchFamily="18" charset="0"/>
                                    </a:rPr>
                                  </m:ctrlPr>
                                </m:accPr>
                                <m:e>
                                  <m:r>
                                    <m:rPr>
                                      <m:brk m:alnAt="7"/>
                                    </m:rPr>
                                    <a:rPr lang="en-US" altLang="zh-CN" sz="1400" b="0" i="1" smtClean="0">
                                      <a:latin typeface="Cambria Math" panose="02040503050406030204" pitchFamily="18" charset="0"/>
                                    </a:rPr>
                                    <m:t>𝑅</m:t>
                                  </m:r>
                                </m:e>
                              </m:acc>
                            </m:e>
                            <m:sub>
                              <m:r>
                                <a:rPr lang="en-US" altLang="zh-CN" sz="1400" b="0" i="1" smtClean="0">
                                  <a:latin typeface="Cambria Math" panose="02040503050406030204" pitchFamily="18" charset="0"/>
                                </a:rPr>
                                <m:t>𝐵</m:t>
                              </m:r>
                            </m:sub>
                          </m:sSub>
                        </m:sub>
                        <m:sup/>
                        <m:e>
                          <m:d>
                            <m:dPr>
                              <m:begChr m:val="〈"/>
                              <m:endChr m:val="〉"/>
                              <m:sepChr m:val="∣"/>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𝑟</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b="0" i="1" smtClean="0">
                                      <a:latin typeface="Cambria Math" panose="02040503050406030204" pitchFamily="18" charset="0"/>
                                    </a:rPr>
                                    <m:t>𝐵</m:t>
                                  </m:r>
                                </m:sub>
                              </m:sSub>
                            </m:e>
                            <m:e>
                              <m:r>
                                <a:rPr lang="en-US" altLang="zh-CN" sz="1400" i="1">
                                  <a:latin typeface="Cambria Math" panose="02040503050406030204" pitchFamily="18" charset="0"/>
                                </a:rPr>
                                <m:t>𝐻</m:t>
                              </m:r>
                            </m:e>
                            <m:e>
                              <m:r>
                                <a:rPr lang="en-US" altLang="zh-CN" sz="1400" i="1">
                                  <a:latin typeface="Cambria Math" panose="02040503050406030204" pitchFamily="18" charset="0"/>
                                </a:rPr>
                                <m:t>𝜑</m:t>
                              </m:r>
                              <m:d>
                                <m:dPr>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𝑟</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b="0" i="1" smtClean="0">
                                          <a:latin typeface="Cambria Math" panose="02040503050406030204" pitchFamily="18" charset="0"/>
                                        </a:rPr>
                                        <m:t>𝐵</m:t>
                                      </m:r>
                                    </m:sub>
                                  </m:sSub>
                                </m:e>
                              </m:d>
                            </m:e>
                          </m:d>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𝜇</m:t>
                              </m:r>
                            </m:e>
                            <m:sub>
                              <m:r>
                                <a:rPr lang="en-US" altLang="zh-CN" sz="1400" b="0" i="1" smtClean="0">
                                  <a:latin typeface="Cambria Math" panose="02040503050406030204" pitchFamily="18" charset="0"/>
                                </a:rPr>
                                <m:t>𝐵</m:t>
                              </m:r>
                            </m:sub>
                          </m:sSub>
                        </m:e>
                      </m:nary>
                    </m:oMath>
                  </m:oMathPara>
                </a14:m>
                <a:endParaRPr lang="zh-CN" altLang="en-US" sz="14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4380250" y="5531234"/>
                <a:ext cx="3362202" cy="575157"/>
              </a:xfrm>
              <a:prstGeom prst="rect">
                <a:avLst/>
              </a:prstGeom>
              <a:blipFill>
                <a:blip r:embed="rId13"/>
                <a:stretch>
                  <a:fillRect l="-544" t="-130526" b="-17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784888" y="6097488"/>
                <a:ext cx="114191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𝐴𝐴</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𝑆</m:t>
                          </m:r>
                        </m:e>
                        <m:sub>
                          <m:r>
                            <a:rPr lang="en-US" altLang="zh-CN" sz="1400" b="0" i="1" smtClean="0">
                              <a:latin typeface="Cambria Math" panose="02040503050406030204" pitchFamily="18" charset="0"/>
                            </a:rPr>
                            <m:t>𝐵𝐵</m:t>
                          </m:r>
                        </m:sub>
                      </m:sSub>
                      <m:r>
                        <a:rPr lang="en-US" altLang="zh-CN" sz="1400" b="0" i="1" smtClean="0">
                          <a:latin typeface="Cambria Math" panose="02040503050406030204" pitchFamily="18" charset="0"/>
                        </a:rPr>
                        <m:t>=1</m:t>
                      </m:r>
                    </m:oMath>
                  </m:oMathPara>
                </a14:m>
                <a:endParaRPr lang="zh-CN" altLang="en-US" sz="1400" dirty="0"/>
              </a:p>
            </p:txBody>
          </p:sp>
        </mc:Choice>
        <mc:Fallback xmlns="">
          <p:sp>
            <p:nvSpPr>
              <p:cNvPr id="28" name="文本框 27"/>
              <p:cNvSpPr txBox="1">
                <a:spLocks noRot="1" noChangeAspect="1" noMove="1" noResize="1" noEditPoints="1" noAdjustHandles="1" noChangeArrowheads="1" noChangeShapeType="1" noTextEdit="1"/>
              </p:cNvSpPr>
              <p:nvPr/>
            </p:nvSpPr>
            <p:spPr>
              <a:xfrm>
                <a:off x="784888" y="6097488"/>
                <a:ext cx="1141916" cy="215444"/>
              </a:xfrm>
              <a:prstGeom prst="rect">
                <a:avLst/>
              </a:prstGeom>
              <a:blipFill>
                <a:blip r:embed="rId14"/>
                <a:stretch>
                  <a:fillRect l="-3209" r="-3209" b="-13889"/>
                </a:stretch>
              </a:blipFill>
            </p:spPr>
            <p:txBody>
              <a:bodyPr/>
              <a:lstStyle/>
              <a:p>
                <a:r>
                  <a:rPr lang="zh-CN" altLang="en-US">
                    <a:noFill/>
                  </a:rPr>
                  <a:t> </a:t>
                </a:r>
              </a:p>
            </p:txBody>
          </p:sp>
        </mc:Fallback>
      </mc:AlternateContent>
      <p:sp>
        <p:nvSpPr>
          <p:cNvPr id="29" name="圆角矩形 28"/>
          <p:cNvSpPr/>
          <p:nvPr/>
        </p:nvSpPr>
        <p:spPr>
          <a:xfrm>
            <a:off x="1570121" y="4444878"/>
            <a:ext cx="222584" cy="2588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1564105" y="5205421"/>
            <a:ext cx="228600" cy="2588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3832097" y="5652237"/>
            <a:ext cx="228600" cy="2588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7483772" y="5652236"/>
            <a:ext cx="228600" cy="2588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721948"/>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0" y="147098"/>
            <a:ext cx="9093199"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    Exercise: Graphene</a:t>
            </a:r>
          </a:p>
        </p:txBody>
      </p:sp>
      <p:pic>
        <p:nvPicPr>
          <p:cNvPr id="10" name="图片 9"/>
          <p:cNvPicPr>
            <a:picLocks noChangeAspect="1"/>
          </p:cNvPicPr>
          <p:nvPr/>
        </p:nvPicPr>
        <p:blipFill>
          <a:blip r:embed="rId2"/>
          <a:stretch>
            <a:fillRect/>
          </a:stretch>
        </p:blipFill>
        <p:spPr>
          <a:xfrm>
            <a:off x="5305896" y="147098"/>
            <a:ext cx="3695796" cy="2105955"/>
          </a:xfrm>
          <a:prstGeom prst="rect">
            <a:avLst/>
          </a:prstGeom>
        </p:spPr>
      </p:pic>
      <p:sp>
        <p:nvSpPr>
          <p:cNvPr id="16" name="文本框 15"/>
          <p:cNvSpPr txBox="1"/>
          <p:nvPr/>
        </p:nvSpPr>
        <p:spPr>
          <a:xfrm>
            <a:off x="5214389" y="6410138"/>
            <a:ext cx="3015248" cy="307777"/>
          </a:xfrm>
          <a:prstGeom prst="rect">
            <a:avLst/>
          </a:prstGeom>
          <a:noFill/>
        </p:spPr>
        <p:txBody>
          <a:bodyPr wrap="square" rtlCol="0">
            <a:spAutoFit/>
          </a:bodyPr>
          <a:lstStyle/>
          <a:p>
            <a:r>
              <a:rPr lang="en-US" altLang="zh-CN" sz="1400" i="1" dirty="0">
                <a:solidFill>
                  <a:srgbClr val="0070C0"/>
                </a:solidFill>
                <a:latin typeface="Times New Roman" panose="02020603050405020304" pitchFamily="18" charset="0"/>
                <a:cs typeface="Times New Roman" panose="02020603050405020304" pitchFamily="18" charset="0"/>
              </a:rPr>
              <a:t>S. Reich, et al. PRB 66, 035412 (2002)</a:t>
            </a:r>
            <a:endParaRPr lang="zh-CN" altLang="en-US" sz="1400" i="1" dirty="0">
              <a:solidFill>
                <a:srgbClr val="0070C0"/>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226791" y="1369213"/>
            <a:ext cx="3609473" cy="584775"/>
          </a:xfrm>
          <a:prstGeom prst="rect">
            <a:avLst/>
          </a:prstGeom>
          <a:noFill/>
        </p:spPr>
        <p:txBody>
          <a:bodyPr wrap="square" rtlCol="0">
            <a:spAutoFit/>
          </a:bodyPr>
          <a:lstStyle/>
          <a:p>
            <a:endParaRPr lang="en-US" altLang="zh-CN" sz="1600" dirty="0">
              <a:latin typeface="Times New Roman" panose="02020603050405020304" pitchFamily="18" charset="0"/>
              <a:cs typeface="Times New Roman" panose="02020603050405020304" pitchFamily="18" charset="0"/>
            </a:endParaRPr>
          </a:p>
          <a:p>
            <a:endParaRPr lang="zh-CN" altLang="en-US" sz="16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366963" y="1114200"/>
            <a:ext cx="4469732" cy="584775"/>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Now, we arrive at a Slater-</a:t>
            </a:r>
            <a:r>
              <a:rPr lang="en-US" altLang="zh-CN" sz="1600" dirty="0" err="1">
                <a:latin typeface="Times New Roman" panose="02020603050405020304" pitchFamily="18" charset="0"/>
                <a:cs typeface="Times New Roman" panose="02020603050405020304" pitchFamily="18" charset="0"/>
              </a:rPr>
              <a:t>Koster</a:t>
            </a:r>
            <a:r>
              <a:rPr lang="en-US" altLang="zh-CN" sz="1600" dirty="0">
                <a:latin typeface="Times New Roman" panose="02020603050405020304" pitchFamily="18" charset="0"/>
                <a:cs typeface="Times New Roman" panose="02020603050405020304" pitchFamily="18" charset="0"/>
              </a:rPr>
              <a:t> Hamiltonian and its eigenvalue equation</a:t>
            </a:r>
            <a:endParaRPr lang="zh-CN" alt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p:cNvSpPr txBox="1"/>
              <p:nvPr/>
            </p:nvSpPr>
            <p:spPr>
              <a:xfrm>
                <a:off x="482680" y="2215957"/>
                <a:ext cx="6797437" cy="693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sz="1400" i="1" smtClean="0">
                              <a:latin typeface="Cambria Math" panose="02040503050406030204" pitchFamily="18" charset="0"/>
                            </a:rPr>
                          </m:ctrlPr>
                        </m:dPr>
                        <m:e>
                          <m:m>
                            <m:mPr>
                              <m:mcs>
                                <m:mc>
                                  <m:mcPr>
                                    <m:count m:val="2"/>
                                    <m:mcJc m:val="center"/>
                                  </m:mcPr>
                                </m:mc>
                              </m:mcs>
                              <m:ctrlPr>
                                <a:rPr lang="en-US" altLang="zh-CN" sz="1400" i="1" smtClean="0">
                                  <a:latin typeface="Cambria Math" panose="02040503050406030204" pitchFamily="18" charset="0"/>
                                </a:rPr>
                              </m:ctrlPr>
                            </m:mPr>
                            <m:m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𝜇</m:t>
                                    </m:r>
                                  </m:e>
                                  <m:sub>
                                    <m:r>
                                      <a:rPr lang="en-US" altLang="zh-CN" sz="1400" b="0" i="1" smtClean="0">
                                        <a:latin typeface="Cambria Math" panose="02040503050406030204" pitchFamily="18" charset="0"/>
                                      </a:rPr>
                                      <m:t>𝐴</m:t>
                                    </m:r>
                                  </m:sub>
                                </m:sSub>
                              </m:e>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𝑡</m:t>
                                    </m:r>
                                  </m:e>
                                  <m:sub>
                                    <m:r>
                                      <a:rPr lang="en-US" altLang="zh-CN" sz="1400" i="1">
                                        <a:latin typeface="Cambria Math" panose="02040503050406030204" pitchFamily="18" charset="0"/>
                                      </a:rPr>
                                      <m:t>1</m:t>
                                    </m:r>
                                  </m:sub>
                                </m:sSub>
                                <m:d>
                                  <m:dPr>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11</m:t>
                                            </m:r>
                                          </m:sub>
                                        </m:sSub>
                                      </m:sup>
                                    </m:sSup>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12</m:t>
                                            </m:r>
                                          </m:sub>
                                        </m:sSub>
                                      </m:sup>
                                    </m:sSup>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13</m:t>
                                            </m:r>
                                          </m:sub>
                                        </m:sSub>
                                      </m:sup>
                                    </m:sSup>
                                  </m:e>
                                </m:d>
                              </m:e>
                            </m:mr>
                            <m:mr>
                              <m:e>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𝑡</m:t>
                                    </m:r>
                                  </m:e>
                                  <m:sub>
                                    <m:r>
                                      <a:rPr lang="en-US" altLang="zh-CN" sz="1400" i="1">
                                        <a:latin typeface="Cambria Math" panose="02040503050406030204" pitchFamily="18" charset="0"/>
                                      </a:rPr>
                                      <m:t>1</m:t>
                                    </m:r>
                                  </m:sub>
                                  <m:sup>
                                    <m:r>
                                      <a:rPr lang="en-US" altLang="zh-CN" sz="1400" i="1">
                                        <a:latin typeface="Cambria Math" panose="02040503050406030204" pitchFamily="18" charset="0"/>
                                      </a:rPr>
                                      <m:t>∗</m:t>
                                    </m:r>
                                  </m:sup>
                                </m:sSubSup>
                                <m:d>
                                  <m:dPr>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m:t>
                                        </m:r>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11</m:t>
                                            </m:r>
                                          </m:sub>
                                        </m:sSub>
                                      </m:sup>
                                    </m:sSup>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m:t>
                                        </m:r>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12</m:t>
                                            </m:r>
                                          </m:sub>
                                        </m:sSub>
                                      </m:sup>
                                    </m:sSup>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m:t>
                                        </m:r>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13</m:t>
                                            </m:r>
                                          </m:sub>
                                        </m:sSub>
                                      </m:sup>
                                    </m:sSup>
                                  </m:e>
                                </m:d>
                              </m:e>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𝜇</m:t>
                                    </m:r>
                                  </m:e>
                                  <m:sub>
                                    <m:r>
                                      <a:rPr lang="en-US" altLang="zh-CN" sz="1400" b="0" i="1" smtClean="0">
                                        <a:latin typeface="Cambria Math" panose="02040503050406030204" pitchFamily="18" charset="0"/>
                                      </a:rPr>
                                      <m:t>𝐵</m:t>
                                    </m:r>
                                  </m:sub>
                                </m:sSub>
                              </m:e>
                            </m:mr>
                          </m:m>
                        </m:e>
                      </m:d>
                      <m:r>
                        <a:rPr lang="en-US" altLang="zh-CN" sz="1400" b="0" i="1" smtClean="0">
                          <a:latin typeface="Cambria Math" panose="02040503050406030204" pitchFamily="18" charset="0"/>
                        </a:rPr>
                        <m:t>𝜓</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𝐸</m:t>
                      </m:r>
                      <m:d>
                        <m:dPr>
                          <m:ctrlPr>
                            <a:rPr lang="en-US" altLang="zh-CN" sz="1400" b="0" i="1" smtClean="0">
                              <a:latin typeface="Cambria Math" panose="02040503050406030204" pitchFamily="18" charset="0"/>
                            </a:rPr>
                          </m:ctrlPr>
                        </m:dPr>
                        <m:e>
                          <m:m>
                            <m:mPr>
                              <m:mcs>
                                <m:mc>
                                  <m:mcPr>
                                    <m:count m:val="2"/>
                                    <m:mcJc m:val="center"/>
                                  </m:mcPr>
                                </m:mc>
                              </m:mcs>
                              <m:ctrlPr>
                                <a:rPr lang="en-US" altLang="zh-CN" sz="1400" b="0" i="1" smtClean="0">
                                  <a:latin typeface="Cambria Math" panose="02040503050406030204" pitchFamily="18" charset="0"/>
                                </a:rPr>
                              </m:ctrlPr>
                            </m:mPr>
                            <m:mr>
                              <m:e>
                                <m:r>
                                  <m:rPr>
                                    <m:brk m:alnAt="7"/>
                                  </m:rPr>
                                  <a:rPr lang="en-US" altLang="zh-CN" sz="1400" b="0" i="1" smtClean="0">
                                    <a:latin typeface="Cambria Math" panose="02040503050406030204" pitchFamily="18" charset="0"/>
                                  </a:rPr>
                                  <m:t>1</m:t>
                                </m:r>
                              </m:e>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1</m:t>
                                    </m:r>
                                  </m:sub>
                                </m:sSub>
                              </m:e>
                            </m:mr>
                            <m:mr>
                              <m:e>
                                <m:sSubSup>
                                  <m:sSubSupPr>
                                    <m:ctrlPr>
                                      <a:rPr lang="en-US" altLang="zh-CN" sz="1400" b="0" i="1" smtClean="0">
                                        <a:latin typeface="Cambria Math" panose="02040503050406030204" pitchFamily="18" charset="0"/>
                                      </a:rPr>
                                    </m:ctrlPr>
                                  </m:sSubSup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m:t>
                                    </m:r>
                                  </m:sup>
                                </m:sSubSup>
                              </m:e>
                              <m:e>
                                <m:r>
                                  <a:rPr lang="en-US" altLang="zh-CN" sz="1400" b="0" i="1" smtClean="0">
                                    <a:latin typeface="Cambria Math" panose="02040503050406030204" pitchFamily="18" charset="0"/>
                                  </a:rPr>
                                  <m:t>1</m:t>
                                </m:r>
                              </m:e>
                            </m:mr>
                          </m:m>
                        </m:e>
                      </m:d>
                      <m:r>
                        <a:rPr lang="en-US" altLang="zh-CN" sz="1400" b="0" i="1" smtClean="0">
                          <a:latin typeface="Cambria Math" panose="02040503050406030204" pitchFamily="18" charset="0"/>
                        </a:rPr>
                        <m:t>𝜓</m:t>
                      </m:r>
                    </m:oMath>
                  </m:oMathPara>
                </a14:m>
                <a:endParaRPr lang="zh-CN" altLang="en-US" sz="1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482680" y="2215957"/>
                <a:ext cx="6797437" cy="69358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366963" y="3029436"/>
                <a:ext cx="6098594"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No overlapping approximation, i.e. orthogonal tight-binding: </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𝑠</m:t>
                        </m:r>
                      </m:e>
                      <m:sub>
                        <m:r>
                          <a:rPr lang="en-US" altLang="zh-CN" sz="1600" b="0" i="1" smtClean="0">
                            <a:latin typeface="Cambria Math" panose="02040503050406030204" pitchFamily="18" charset="0"/>
                            <a:cs typeface="Times New Roman" panose="02020603050405020304" pitchFamily="18" charset="0"/>
                          </a:rPr>
                          <m:t>1</m:t>
                        </m:r>
                      </m:sub>
                    </m:sSub>
                    <m:r>
                      <a:rPr lang="en-US" altLang="zh-CN" sz="1600" b="0" i="1" smtClean="0">
                        <a:latin typeface="Cambria Math" panose="02040503050406030204" pitchFamily="18" charset="0"/>
                        <a:cs typeface="Times New Roman" panose="02020603050405020304" pitchFamily="18" charset="0"/>
                      </a:rPr>
                      <m:t>=0</m:t>
                    </m:r>
                  </m:oMath>
                </a14:m>
                <a:endParaRPr lang="zh-CN" altLang="en-US" sz="1600" dirty="0">
                  <a:latin typeface="Times New Roman" panose="02020603050405020304" pitchFamily="18" charset="0"/>
                  <a:cs typeface="Times New Roman" panose="020206030504050203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366963" y="3029436"/>
                <a:ext cx="6098594" cy="338554"/>
              </a:xfrm>
              <a:prstGeom prst="rect">
                <a:avLst/>
              </a:prstGeom>
              <a:blipFill>
                <a:blip r:embed="rId4"/>
                <a:stretch>
                  <a:fillRect l="-500"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1017279" y="3477323"/>
                <a:ext cx="5918928" cy="6935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sz="1400" i="1" smtClean="0">
                              <a:latin typeface="Cambria Math" panose="02040503050406030204" pitchFamily="18" charset="0"/>
                            </a:rPr>
                          </m:ctrlPr>
                        </m:dPr>
                        <m:e>
                          <m:m>
                            <m:mPr>
                              <m:mcs>
                                <m:mc>
                                  <m:mcPr>
                                    <m:count m:val="2"/>
                                    <m:mcJc m:val="center"/>
                                  </m:mcPr>
                                </m:mc>
                              </m:mcs>
                              <m:ctrlPr>
                                <a:rPr lang="en-US" altLang="zh-CN" sz="1400" i="1" smtClean="0">
                                  <a:latin typeface="Cambria Math" panose="02040503050406030204" pitchFamily="18" charset="0"/>
                                </a:rPr>
                              </m:ctrlPr>
                            </m:mPr>
                            <m:m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𝜇</m:t>
                                    </m:r>
                                  </m:e>
                                  <m:sub>
                                    <m:r>
                                      <a:rPr lang="en-US" altLang="zh-CN" sz="1400" b="0" i="1" smtClean="0">
                                        <a:latin typeface="Cambria Math" panose="02040503050406030204" pitchFamily="18" charset="0"/>
                                      </a:rPr>
                                      <m:t>𝐴</m:t>
                                    </m:r>
                                  </m:sub>
                                </m:sSub>
                              </m:e>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𝑡</m:t>
                                    </m:r>
                                  </m:e>
                                  <m:sub>
                                    <m:r>
                                      <a:rPr lang="en-US" altLang="zh-CN" sz="1400" i="1">
                                        <a:latin typeface="Cambria Math" panose="02040503050406030204" pitchFamily="18" charset="0"/>
                                      </a:rPr>
                                      <m:t>1</m:t>
                                    </m:r>
                                  </m:sub>
                                </m:sSub>
                                <m:d>
                                  <m:dPr>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11</m:t>
                                            </m:r>
                                          </m:sub>
                                        </m:sSub>
                                      </m:sup>
                                    </m:sSup>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12</m:t>
                                            </m:r>
                                          </m:sub>
                                        </m:sSub>
                                      </m:sup>
                                    </m:sSup>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13</m:t>
                                            </m:r>
                                          </m:sub>
                                        </m:sSub>
                                      </m:sup>
                                    </m:sSup>
                                  </m:e>
                                </m:d>
                              </m:e>
                            </m:mr>
                            <m:mr>
                              <m:e>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𝑡</m:t>
                                    </m:r>
                                  </m:e>
                                  <m:sub>
                                    <m:r>
                                      <a:rPr lang="en-US" altLang="zh-CN" sz="1400" i="1">
                                        <a:latin typeface="Cambria Math" panose="02040503050406030204" pitchFamily="18" charset="0"/>
                                      </a:rPr>
                                      <m:t>1</m:t>
                                    </m:r>
                                  </m:sub>
                                  <m:sup>
                                    <m:r>
                                      <a:rPr lang="en-US" altLang="zh-CN" sz="1400" i="1">
                                        <a:latin typeface="Cambria Math" panose="02040503050406030204" pitchFamily="18" charset="0"/>
                                      </a:rPr>
                                      <m:t>∗</m:t>
                                    </m:r>
                                  </m:sup>
                                </m:sSubSup>
                                <m:d>
                                  <m:dPr>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m:t>
                                        </m:r>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11</m:t>
                                            </m:r>
                                          </m:sub>
                                        </m:sSub>
                                      </m:sup>
                                    </m:sSup>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m:t>
                                        </m:r>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12</m:t>
                                            </m:r>
                                          </m:sub>
                                        </m:sSub>
                                      </m:sup>
                                    </m:sSup>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m:t>
                                        </m:r>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13</m:t>
                                            </m:r>
                                          </m:sub>
                                        </m:sSub>
                                      </m:sup>
                                    </m:sSup>
                                  </m:e>
                                </m:d>
                              </m:e>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𝜇</m:t>
                                    </m:r>
                                  </m:e>
                                  <m:sub>
                                    <m:r>
                                      <a:rPr lang="en-US" altLang="zh-CN" sz="1400" b="0" i="1" smtClean="0">
                                        <a:latin typeface="Cambria Math" panose="02040503050406030204" pitchFamily="18" charset="0"/>
                                      </a:rPr>
                                      <m:t>𝐵</m:t>
                                    </m:r>
                                  </m:sub>
                                </m:sSub>
                              </m:e>
                            </m:mr>
                          </m:m>
                        </m:e>
                      </m:d>
                      <m:r>
                        <a:rPr lang="en-US" altLang="zh-CN" sz="1400" b="0" i="1" smtClean="0">
                          <a:latin typeface="Cambria Math" panose="02040503050406030204" pitchFamily="18" charset="0"/>
                        </a:rPr>
                        <m:t>𝜓</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𝐸</m:t>
                      </m:r>
                      <m:r>
                        <a:rPr lang="en-US" altLang="zh-CN" sz="1400" b="0" i="1" smtClean="0">
                          <a:latin typeface="Cambria Math" panose="02040503050406030204" pitchFamily="18" charset="0"/>
                        </a:rPr>
                        <m:t>𝜓</m:t>
                      </m:r>
                    </m:oMath>
                  </m:oMathPara>
                </a14:m>
                <a:endParaRPr lang="zh-CN" altLang="en-US" sz="1400" dirty="0"/>
              </a:p>
            </p:txBody>
          </p:sp>
        </mc:Choice>
        <mc:Fallback xmlns="">
          <p:sp>
            <p:nvSpPr>
              <p:cNvPr id="35" name="文本框 34"/>
              <p:cNvSpPr txBox="1">
                <a:spLocks noRot="1" noChangeAspect="1" noMove="1" noResize="1" noEditPoints="1" noAdjustHandles="1" noChangeArrowheads="1" noChangeShapeType="1" noTextEdit="1"/>
              </p:cNvSpPr>
              <p:nvPr/>
            </p:nvSpPr>
            <p:spPr>
              <a:xfrm>
                <a:off x="1017279" y="3477323"/>
                <a:ext cx="5918928" cy="69358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861675" y="4301309"/>
                <a:ext cx="5654946" cy="108350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1400" b="0" i="1" smtClean="0">
                          <a:latin typeface="Cambria Math" panose="02040503050406030204" pitchFamily="18" charset="0"/>
                        </a:rPr>
                        <m:t>𝐻</m:t>
                      </m:r>
                      <m:r>
                        <a:rPr lang="en-US" altLang="zh-CN" sz="1400" b="0" i="1" smtClean="0">
                          <a:latin typeface="Cambria Math" panose="02040503050406030204" pitchFamily="18" charset="0"/>
                        </a:rPr>
                        <m:t>=</m:t>
                      </m:r>
                      <m:d>
                        <m:dPr>
                          <m:ctrlPr>
                            <a:rPr lang="en-US" altLang="zh-CN" sz="1400" i="1">
                              <a:latin typeface="Cambria Math" panose="02040503050406030204" pitchFamily="18" charset="0"/>
                            </a:rPr>
                          </m:ctrlPr>
                        </m:dPr>
                        <m:e>
                          <m:m>
                            <m:mPr>
                              <m:mcs>
                                <m:mc>
                                  <m:mcPr>
                                    <m:count m:val="2"/>
                                    <m:mcJc m:val="center"/>
                                  </m:mcPr>
                                </m:mc>
                              </m:mcs>
                              <m:ctrlPr>
                                <a:rPr lang="en-US" altLang="zh-CN" sz="1400" i="1">
                                  <a:latin typeface="Cambria Math" panose="02040503050406030204" pitchFamily="18" charset="0"/>
                                </a:rPr>
                              </m:ctrlPr>
                            </m:mPr>
                            <m:m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𝜇</m:t>
                                    </m:r>
                                  </m:e>
                                  <m:sub>
                                    <m:r>
                                      <a:rPr lang="en-US" altLang="zh-CN" sz="1400" i="1">
                                        <a:latin typeface="Cambria Math" panose="02040503050406030204" pitchFamily="18" charset="0"/>
                                      </a:rPr>
                                      <m:t>𝐴</m:t>
                                    </m:r>
                                  </m:sub>
                                </m:sSub>
                              </m:e>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𝑡</m:t>
                                    </m:r>
                                  </m:e>
                                  <m:sub>
                                    <m:r>
                                      <a:rPr lang="en-US" altLang="zh-CN" sz="1400" i="1">
                                        <a:latin typeface="Cambria Math" panose="02040503050406030204" pitchFamily="18" charset="0"/>
                                      </a:rPr>
                                      <m:t>1</m:t>
                                    </m:r>
                                  </m:sub>
                                </m:sSub>
                                <m:d>
                                  <m:dPr>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11</m:t>
                                            </m:r>
                                          </m:sub>
                                        </m:sSub>
                                      </m:sup>
                                    </m:sSup>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12</m:t>
                                            </m:r>
                                          </m:sub>
                                        </m:sSub>
                                      </m:sup>
                                    </m:sSup>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13</m:t>
                                            </m:r>
                                          </m:sub>
                                        </m:sSub>
                                      </m:sup>
                                    </m:sSup>
                                  </m:e>
                                </m:d>
                              </m:e>
                            </m:mr>
                            <m:mr>
                              <m:e>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𝑡</m:t>
                                    </m:r>
                                  </m:e>
                                  <m:sub>
                                    <m:r>
                                      <a:rPr lang="en-US" altLang="zh-CN" sz="1400" i="1">
                                        <a:latin typeface="Cambria Math" panose="02040503050406030204" pitchFamily="18" charset="0"/>
                                      </a:rPr>
                                      <m:t>1</m:t>
                                    </m:r>
                                  </m:sub>
                                  <m:sup>
                                    <m:r>
                                      <a:rPr lang="en-US" altLang="zh-CN" sz="1400" i="1">
                                        <a:latin typeface="Cambria Math" panose="02040503050406030204" pitchFamily="18" charset="0"/>
                                      </a:rPr>
                                      <m:t>∗</m:t>
                                    </m:r>
                                  </m:sup>
                                </m:sSubSup>
                                <m:d>
                                  <m:dPr>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m:t>
                                        </m:r>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11</m:t>
                                            </m:r>
                                          </m:sub>
                                        </m:sSub>
                                      </m:sup>
                                    </m:sSup>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m:t>
                                        </m:r>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12</m:t>
                                            </m:r>
                                          </m:sub>
                                        </m:sSub>
                                      </m:sup>
                                    </m:sSup>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𝑒</m:t>
                                        </m:r>
                                      </m:e>
                                      <m:sup>
                                        <m:r>
                                          <a:rPr lang="en-US" altLang="zh-CN" sz="1400" i="1">
                                            <a:latin typeface="Cambria Math" panose="02040503050406030204" pitchFamily="18" charset="0"/>
                                          </a:rPr>
                                          <m:t>−</m:t>
                                        </m:r>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13</m:t>
                                            </m:r>
                                          </m:sub>
                                        </m:sSub>
                                      </m:sup>
                                    </m:sSup>
                                  </m:e>
                                </m:d>
                              </m:e>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𝜇</m:t>
                                    </m:r>
                                  </m:e>
                                  <m:sub>
                                    <m:r>
                                      <a:rPr lang="en-US" altLang="zh-CN" sz="1400" i="1">
                                        <a:latin typeface="Cambria Math" panose="02040503050406030204" pitchFamily="18" charset="0"/>
                                      </a:rPr>
                                      <m:t>𝐵</m:t>
                                    </m:r>
                                  </m:sub>
                                </m:sSub>
                              </m:e>
                            </m:mr>
                          </m:m>
                        </m:e>
                      </m:d>
                    </m:oMath>
                  </m:oMathPara>
                </a14:m>
                <a:endParaRPr lang="en-US" altLang="zh-CN" sz="1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1400" b="0" i="0" smtClean="0">
                          <a:latin typeface="Cambria Math" panose="02040503050406030204" pitchFamily="18" charset="0"/>
                        </a:rPr>
                        <m:t>     =</m:t>
                      </m:r>
                      <m:f>
                        <m:fPr>
                          <m:ctrlPr>
                            <a:rPr lang="en-US" altLang="zh-CN" sz="1400" b="0" i="1" smtClean="0">
                              <a:latin typeface="Cambria Math" panose="02040503050406030204" pitchFamily="18" charset="0"/>
                            </a:rPr>
                          </m:ctrlPr>
                        </m:fPr>
                        <m:num>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𝜇</m:t>
                              </m:r>
                            </m:e>
                            <m:sub>
                              <m:r>
                                <a:rPr lang="en-US" altLang="zh-CN" sz="1400" b="0" i="1" smtClean="0">
                                  <a:latin typeface="Cambria Math" panose="02040503050406030204" pitchFamily="18" charset="0"/>
                                </a:rPr>
                                <m:t>𝐴</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𝜇</m:t>
                              </m:r>
                            </m:e>
                            <m:sub>
                              <m:r>
                                <a:rPr lang="en-US" altLang="zh-CN" sz="1400" b="0" i="1" smtClean="0">
                                  <a:latin typeface="Cambria Math" panose="02040503050406030204" pitchFamily="18" charset="0"/>
                                </a:rPr>
                                <m:t>𝐵</m:t>
                              </m:r>
                            </m:sub>
                          </m:sSub>
                        </m:num>
                        <m:den>
                          <m:r>
                            <a:rPr lang="en-US" altLang="zh-CN" sz="1400" b="0" i="0" smtClean="0">
                              <a:latin typeface="Cambria Math" panose="02040503050406030204" pitchFamily="18" charset="0"/>
                            </a:rPr>
                            <m:t>2</m:t>
                          </m:r>
                        </m:den>
                      </m:f>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𝜎</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sub>
                      </m:sSub>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𝜎</m:t>
                          </m:r>
                        </m:e>
                        <m:sub>
                          <m:r>
                            <a:rPr lang="en-US" altLang="zh-CN" sz="1400" b="0" i="1" smtClean="0">
                              <a:latin typeface="Cambria Math" panose="02040503050406030204" pitchFamily="18" charset="0"/>
                            </a:rPr>
                            <m:t>𝑖</m:t>
                          </m:r>
                        </m:sub>
                      </m:sSub>
                    </m:oMath>
                  </m:oMathPara>
                </a14:m>
                <a:endParaRPr lang="zh-CN" altLang="en-US" sz="1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861675" y="4301309"/>
                <a:ext cx="5654946" cy="1083502"/>
              </a:xfrm>
              <a:prstGeom prst="rect">
                <a:avLst/>
              </a:prstGeom>
              <a:blipFill>
                <a:blip r:embed="rId6"/>
                <a:stretch>
                  <a:fillRect l="-108" b="-50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76416" y="5553172"/>
                <a:ext cx="4134722" cy="1010854"/>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𝑡</m:t>
                          </m:r>
                        </m:e>
                        <m:sub>
                          <m:r>
                            <a:rPr lang="en-US" altLang="zh-CN" sz="1400" b="0" i="1" smtClean="0">
                              <a:latin typeface="Cambria Math" panose="02040503050406030204" pitchFamily="18" charset="0"/>
                            </a:rPr>
                            <m:t>1</m:t>
                          </m:r>
                        </m:sub>
                      </m:sSub>
                      <m:d>
                        <m:dPr>
                          <m:begChr m:val="["/>
                          <m:endChr m:val="]"/>
                          <m:ctrlPr>
                            <a:rPr lang="en-US" altLang="zh-CN" sz="1400" b="0" i="1" smtClean="0">
                              <a:latin typeface="Cambria Math" panose="02040503050406030204" pitchFamily="18" charset="0"/>
                            </a:rPr>
                          </m:ctrlPr>
                        </m:dPr>
                        <m:e>
                          <m:func>
                            <m:funcPr>
                              <m:ctrlPr>
                                <a:rPr lang="en-US" altLang="zh-CN" sz="1400" b="0" i="1" smtClean="0">
                                  <a:latin typeface="Cambria Math" panose="02040503050406030204" pitchFamily="18" charset="0"/>
                                </a:rPr>
                              </m:ctrlPr>
                            </m:funcPr>
                            <m:fName>
                              <m:r>
                                <m:rPr>
                                  <m:sty m:val="p"/>
                                </m:rPr>
                                <a:rPr lang="en-US" altLang="zh-CN" sz="1400" b="0" i="0" smtClean="0">
                                  <a:latin typeface="Cambria Math" panose="02040503050406030204" pitchFamily="18" charset="0"/>
                                </a:rPr>
                                <m:t>cos</m:t>
                              </m:r>
                            </m:fName>
                            <m:e>
                              <m:d>
                                <m:dPr>
                                  <m:ctrlPr>
                                    <a:rPr lang="en-US" altLang="zh-CN" sz="1400" b="0" i="1" smtClean="0">
                                      <a:latin typeface="Cambria Math" panose="02040503050406030204" pitchFamily="18" charset="0"/>
                                    </a:rPr>
                                  </m:ctrlPr>
                                </m:d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b="0" i="1" smtClean="0">
                                          <a:latin typeface="Cambria Math" panose="02040503050406030204" pitchFamily="18" charset="0"/>
                                        </a:rPr>
                                      </m:ctrlPr>
                                    </m:sSub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𝑅</m:t>
                                          </m:r>
                                        </m:e>
                                      </m:acc>
                                    </m:e>
                                    <m:sub>
                                      <m:r>
                                        <a:rPr lang="en-US" altLang="zh-CN" sz="1400" b="0" i="1" smtClean="0">
                                          <a:latin typeface="Cambria Math" panose="02040503050406030204" pitchFamily="18" charset="0"/>
                                        </a:rPr>
                                        <m:t>11</m:t>
                                      </m:r>
                                    </m:sub>
                                  </m:sSub>
                                </m:e>
                              </m:d>
                            </m:e>
                          </m:func>
                          <m:r>
                            <a:rPr lang="en-US" altLang="zh-CN" sz="1400" b="0" i="1" smtClean="0">
                              <a:latin typeface="Cambria Math" panose="02040503050406030204" pitchFamily="18" charset="0"/>
                            </a:rPr>
                            <m:t>+</m:t>
                          </m:r>
                          <m:func>
                            <m:funcPr>
                              <m:ctrlPr>
                                <a:rPr lang="en-US" altLang="zh-CN" sz="1400" b="0" i="1" smtClean="0">
                                  <a:latin typeface="Cambria Math" panose="02040503050406030204" pitchFamily="18" charset="0"/>
                                </a:rPr>
                              </m:ctrlPr>
                            </m:funcPr>
                            <m:fName>
                              <m:r>
                                <m:rPr>
                                  <m:sty m:val="p"/>
                                </m:rPr>
                                <a:rPr lang="en-US" altLang="zh-CN" sz="1400" b="0" i="0" smtClean="0">
                                  <a:latin typeface="Cambria Math" panose="02040503050406030204" pitchFamily="18" charset="0"/>
                                </a:rPr>
                                <m:t>cos</m:t>
                              </m:r>
                            </m:fName>
                            <m:e>
                              <m:d>
                                <m:dPr>
                                  <m:ctrlPr>
                                    <a:rPr lang="en-US" altLang="zh-CN" sz="1400" b="0" i="1" smtClean="0">
                                      <a:latin typeface="Cambria Math" panose="02040503050406030204" pitchFamily="18" charset="0"/>
                                    </a:rPr>
                                  </m:ctrlPr>
                                </m:d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b="0" i="1" smtClean="0">
                                          <a:latin typeface="Cambria Math" panose="02040503050406030204" pitchFamily="18" charset="0"/>
                                        </a:rPr>
                                      </m:ctrlPr>
                                    </m:sSub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𝑅</m:t>
                                          </m:r>
                                        </m:e>
                                      </m:acc>
                                    </m:e>
                                    <m:sub>
                                      <m:r>
                                        <a:rPr lang="en-US" altLang="zh-CN" sz="1400" b="0" i="1" smtClean="0">
                                          <a:latin typeface="Cambria Math" panose="02040503050406030204" pitchFamily="18" charset="0"/>
                                        </a:rPr>
                                        <m:t>12</m:t>
                                      </m:r>
                                    </m:sub>
                                  </m:sSub>
                                </m:e>
                              </m:d>
                            </m:e>
                          </m:func>
                          <m:r>
                            <a:rPr lang="en-US" altLang="zh-CN" sz="1400" b="0" i="1" smtClean="0">
                              <a:latin typeface="Cambria Math" panose="02040503050406030204" pitchFamily="18" charset="0"/>
                            </a:rPr>
                            <m:t>+</m:t>
                          </m:r>
                          <m:func>
                            <m:funcPr>
                              <m:ctrlPr>
                                <a:rPr lang="en-US" altLang="zh-CN" sz="1400" b="0" i="1" smtClean="0">
                                  <a:latin typeface="Cambria Math" panose="02040503050406030204" pitchFamily="18" charset="0"/>
                                </a:rPr>
                              </m:ctrlPr>
                            </m:funcPr>
                            <m:fName>
                              <m:r>
                                <m:rPr>
                                  <m:sty m:val="p"/>
                                </m:rPr>
                                <a:rPr lang="en-US" altLang="zh-CN" sz="1400" b="0" i="0" smtClean="0">
                                  <a:latin typeface="Cambria Math" panose="02040503050406030204" pitchFamily="18" charset="0"/>
                                </a:rPr>
                                <m:t>cos</m:t>
                              </m:r>
                            </m:fName>
                            <m:e>
                              <m:d>
                                <m:dPr>
                                  <m:ctrlPr>
                                    <a:rPr lang="en-US" altLang="zh-CN" sz="1400" b="0" i="1" smtClean="0">
                                      <a:latin typeface="Cambria Math" panose="02040503050406030204" pitchFamily="18" charset="0"/>
                                    </a:rPr>
                                  </m:ctrlPr>
                                </m:d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b="0" i="1" smtClean="0">
                                          <a:latin typeface="Cambria Math" panose="02040503050406030204" pitchFamily="18" charset="0"/>
                                        </a:rPr>
                                      </m:ctrlPr>
                                    </m:sSub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𝑅</m:t>
                                          </m:r>
                                        </m:e>
                                      </m:acc>
                                    </m:e>
                                    <m:sub>
                                      <m:r>
                                        <a:rPr lang="en-US" altLang="zh-CN" sz="1400" b="0" i="1" smtClean="0">
                                          <a:latin typeface="Cambria Math" panose="02040503050406030204" pitchFamily="18" charset="0"/>
                                        </a:rPr>
                                        <m:t>13</m:t>
                                      </m:r>
                                    </m:sub>
                                  </m:sSub>
                                </m:e>
                              </m:d>
                            </m:e>
                          </m:func>
                        </m:e>
                      </m:d>
                    </m:oMath>
                  </m:oMathPara>
                </a14:m>
                <a:endParaRPr lang="en-US" altLang="zh-CN" sz="1400" dirty="0"/>
              </a:p>
              <a:p>
                <a:pPr/>
                <a14:m>
                  <m:oMathPara xmlns:m="http://schemas.openxmlformats.org/officeDocument/2006/math">
                    <m:oMathParaPr>
                      <m:jc m:val="left"/>
                    </m:oMathParaPr>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b="0" i="1" smtClean="0">
                              <a:latin typeface="Cambria Math" panose="02040503050406030204" pitchFamily="18" charset="0"/>
                            </a:rPr>
                            <m:t>2</m:t>
                          </m:r>
                        </m:sub>
                      </m:sSub>
                      <m:r>
                        <a:rPr lang="en-US" altLang="zh-CN" sz="1400" i="1">
                          <a:latin typeface="Cambria Math" panose="02040503050406030204" pitchFamily="18" charset="0"/>
                        </a:rPr>
                        <m:t>=</m:t>
                      </m:r>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𝑡</m:t>
                          </m:r>
                        </m:e>
                        <m:sub>
                          <m:r>
                            <a:rPr lang="en-US" altLang="zh-CN" sz="1400" i="1">
                              <a:latin typeface="Cambria Math" panose="02040503050406030204" pitchFamily="18" charset="0"/>
                            </a:rPr>
                            <m:t>1</m:t>
                          </m:r>
                        </m:sub>
                      </m:sSub>
                      <m:d>
                        <m:dPr>
                          <m:begChr m:val="["/>
                          <m:endChr m:val="]"/>
                          <m:ctrlPr>
                            <a:rPr lang="en-US" altLang="zh-CN" sz="1400" i="1">
                              <a:latin typeface="Cambria Math" panose="02040503050406030204" pitchFamily="18" charset="0"/>
                            </a:rPr>
                          </m:ctrlPr>
                        </m:dPr>
                        <m:e>
                          <m:func>
                            <m:funcPr>
                              <m:ctrlPr>
                                <a:rPr lang="en-US" altLang="zh-CN" sz="1400" i="1">
                                  <a:latin typeface="Cambria Math" panose="02040503050406030204" pitchFamily="18" charset="0"/>
                                </a:rPr>
                              </m:ctrlPr>
                            </m:funcPr>
                            <m:fName>
                              <m:r>
                                <m:rPr>
                                  <m:sty m:val="p"/>
                                </m:rPr>
                                <a:rPr lang="en-US" altLang="zh-CN" sz="1400" b="0" i="0" smtClean="0">
                                  <a:latin typeface="Cambria Math" panose="02040503050406030204" pitchFamily="18" charset="0"/>
                                </a:rPr>
                                <m:t>sin</m:t>
                              </m:r>
                            </m:fName>
                            <m:e>
                              <m:d>
                                <m:dPr>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11</m:t>
                                      </m:r>
                                    </m:sub>
                                  </m:sSub>
                                </m:e>
                              </m:d>
                            </m:e>
                          </m:func>
                          <m:r>
                            <a:rPr lang="en-US" altLang="zh-CN" sz="1400" i="1">
                              <a:latin typeface="Cambria Math" panose="02040503050406030204" pitchFamily="18" charset="0"/>
                            </a:rPr>
                            <m:t>+</m:t>
                          </m:r>
                          <m:func>
                            <m:funcPr>
                              <m:ctrlPr>
                                <a:rPr lang="en-US" altLang="zh-CN" sz="1400" i="1">
                                  <a:latin typeface="Cambria Math" panose="02040503050406030204" pitchFamily="18" charset="0"/>
                                </a:rPr>
                              </m:ctrlPr>
                            </m:funcPr>
                            <m:fName>
                              <m:r>
                                <m:rPr>
                                  <m:sty m:val="p"/>
                                </m:rPr>
                                <a:rPr lang="en-US" altLang="zh-CN" sz="1400" b="0" i="0" smtClean="0">
                                  <a:latin typeface="Cambria Math" panose="02040503050406030204" pitchFamily="18" charset="0"/>
                                </a:rPr>
                                <m:t>sin</m:t>
                              </m:r>
                            </m:fName>
                            <m:e>
                              <m:d>
                                <m:dPr>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12</m:t>
                                      </m:r>
                                    </m:sub>
                                  </m:sSub>
                                </m:e>
                              </m:d>
                            </m:e>
                          </m:func>
                          <m:r>
                            <a:rPr lang="en-US" altLang="zh-CN" sz="1400" i="1">
                              <a:latin typeface="Cambria Math" panose="02040503050406030204" pitchFamily="18" charset="0"/>
                            </a:rPr>
                            <m:t>+</m:t>
                          </m:r>
                          <m:func>
                            <m:funcPr>
                              <m:ctrlPr>
                                <a:rPr lang="en-US" altLang="zh-CN" sz="1400" i="1">
                                  <a:latin typeface="Cambria Math" panose="02040503050406030204" pitchFamily="18" charset="0"/>
                                </a:rPr>
                              </m:ctrlPr>
                            </m:funcPr>
                            <m:fName>
                              <m:r>
                                <m:rPr>
                                  <m:sty m:val="p"/>
                                </m:rPr>
                                <a:rPr lang="en-US" altLang="zh-CN" sz="1400" b="0" i="0" smtClean="0">
                                  <a:latin typeface="Cambria Math" panose="02040503050406030204" pitchFamily="18" charset="0"/>
                                </a:rPr>
                                <m:t>sin</m:t>
                              </m:r>
                            </m:fName>
                            <m:e>
                              <m:d>
                                <m:dPr>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13</m:t>
                                      </m:r>
                                    </m:sub>
                                  </m:sSub>
                                </m:e>
                              </m:d>
                            </m:e>
                          </m:func>
                        </m:e>
                      </m:d>
                    </m:oMath>
                  </m:oMathPara>
                </a14:m>
                <a:endParaRPr lang="en-US" altLang="zh-CN" sz="1400" dirty="0"/>
              </a:p>
              <a:p>
                <a:pPr/>
                <a14:m>
                  <m:oMathPara xmlns:m="http://schemas.openxmlformats.org/officeDocument/2006/math">
                    <m:oMathParaPr>
                      <m:jc m:val="left"/>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m:t>
                          </m:r>
                        </m:sub>
                      </m:sSub>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𝜇</m:t>
                              </m:r>
                            </m:e>
                            <m:sub>
                              <m:r>
                                <a:rPr lang="en-US" altLang="zh-CN" sz="1400" b="0" i="1" smtClean="0">
                                  <a:latin typeface="Cambria Math" panose="02040503050406030204" pitchFamily="18" charset="0"/>
                                </a:rPr>
                                <m:t>𝐴</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𝜇</m:t>
                              </m:r>
                            </m:e>
                            <m:sub>
                              <m:r>
                                <a:rPr lang="en-US" altLang="zh-CN" sz="1400" b="0" i="1" smtClean="0">
                                  <a:latin typeface="Cambria Math" panose="02040503050406030204" pitchFamily="18" charset="0"/>
                                </a:rPr>
                                <m:t>𝐵</m:t>
                              </m:r>
                            </m:sub>
                          </m:sSub>
                        </m:num>
                        <m:den>
                          <m:r>
                            <a:rPr lang="en-US" altLang="zh-CN" sz="1400" b="0" i="1" smtClean="0">
                              <a:latin typeface="Cambria Math" panose="02040503050406030204" pitchFamily="18" charset="0"/>
                            </a:rPr>
                            <m:t>2</m:t>
                          </m:r>
                        </m:den>
                      </m:f>
                    </m:oMath>
                  </m:oMathPara>
                </a14:m>
                <a:endParaRPr lang="zh-CN" altLang="en-US" sz="1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576416" y="5553172"/>
                <a:ext cx="4134722" cy="1010854"/>
              </a:xfrm>
              <a:prstGeom prst="rect">
                <a:avLst/>
              </a:prstGeom>
              <a:blipFill>
                <a:blip r:embed="rId7"/>
                <a:stretch>
                  <a:fillRect l="-1471"/>
                </a:stretch>
              </a:blipFill>
              <a:ln>
                <a:solidFill>
                  <a:srgbClr val="FF00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5129935" y="5607217"/>
                <a:ext cx="2722540" cy="501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𝐸</m:t>
                          </m:r>
                        </m:e>
                        <m:sub>
                          <m:r>
                            <a:rPr lang="en-US" altLang="zh-CN" sz="1600" b="0" i="1" smtClean="0">
                              <a:latin typeface="Cambria Math" panose="02040503050406030204" pitchFamily="18" charset="0"/>
                            </a:rPr>
                            <m:t>±</m:t>
                          </m:r>
                        </m:sub>
                      </m:sSub>
                      <m:d>
                        <m:dPr>
                          <m:ctrlPr>
                            <a:rPr lang="en-US" altLang="zh-CN" sz="1600" b="0" i="1" smtClean="0">
                              <a:latin typeface="Cambria Math" panose="02040503050406030204" pitchFamily="18" charset="0"/>
                            </a:rPr>
                          </m:ctrlPr>
                        </m:d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𝑘</m:t>
                              </m:r>
                            </m:e>
                          </m:acc>
                        </m:e>
                      </m:d>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0</m:t>
                          </m:r>
                        </m:sub>
                      </m:sSub>
                      <m:r>
                        <a:rPr lang="en-US" altLang="zh-CN" sz="1600" b="0" i="1" smtClean="0">
                          <a:latin typeface="Cambria Math" panose="02040503050406030204" pitchFamily="18" charset="0"/>
                        </a:rPr>
                        <m:t>±</m:t>
                      </m:r>
                      <m:rad>
                        <m:radPr>
                          <m:degHide m:val="on"/>
                          <m:ctrlPr>
                            <a:rPr lang="en-US" altLang="zh-CN" sz="1600" b="0" i="1" smtClean="0">
                              <a:latin typeface="Cambria Math" panose="02040503050406030204" pitchFamily="18" charset="0"/>
                            </a:rPr>
                          </m:ctrlPr>
                        </m:radPr>
                        <m:deg/>
                        <m:e>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2</m:t>
                              </m:r>
                            </m:sup>
                          </m:sSubSup>
                          <m:r>
                            <a:rPr lang="en-US" altLang="zh-CN" sz="1600" b="0" i="1" smtClean="0">
                              <a:latin typeface="Cambria Math" panose="02040503050406030204" pitchFamily="18" charset="0"/>
                            </a:rPr>
                            <m:t>+</m:t>
                          </m:r>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2</m:t>
                              </m:r>
                            </m:sub>
                            <m:sup>
                              <m:r>
                                <a:rPr lang="en-US" altLang="zh-CN" sz="1600" b="0" i="1" smtClean="0">
                                  <a:latin typeface="Cambria Math" panose="02040503050406030204" pitchFamily="18" charset="0"/>
                                </a:rPr>
                                <m:t>2</m:t>
                              </m:r>
                            </m:sup>
                          </m:sSubSup>
                          <m:r>
                            <a:rPr lang="en-US" altLang="zh-CN" sz="1600" b="0" i="1" smtClean="0">
                              <a:latin typeface="Cambria Math" panose="02040503050406030204" pitchFamily="18" charset="0"/>
                            </a:rPr>
                            <m:t>+</m:t>
                          </m:r>
                          <m:sSubSup>
                            <m:sSubSupPr>
                              <m:ctrlPr>
                                <a:rPr lang="en-US" altLang="zh-CN" sz="1600" b="0" i="1" smtClean="0">
                                  <a:latin typeface="Cambria Math" panose="02040503050406030204" pitchFamily="18" charset="0"/>
                                </a:rPr>
                              </m:ctrlPr>
                            </m:sSubSup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3</m:t>
                              </m:r>
                            </m:sub>
                            <m:sup>
                              <m:r>
                                <a:rPr lang="en-US" altLang="zh-CN" sz="1600" b="0" i="1" smtClean="0">
                                  <a:latin typeface="Cambria Math" panose="02040503050406030204" pitchFamily="18" charset="0"/>
                                </a:rPr>
                                <m:t>2</m:t>
                              </m:r>
                            </m:sup>
                          </m:sSubSup>
                        </m:e>
                      </m:rad>
                    </m:oMath>
                  </m:oMathPara>
                </a14:m>
                <a:endParaRPr lang="zh-CN" altLang="en-US" sz="1600" dirty="0"/>
              </a:p>
            </p:txBody>
          </p:sp>
        </mc:Choice>
        <mc:Fallback xmlns="">
          <p:sp>
            <p:nvSpPr>
              <p:cNvPr id="9" name="文本框 8"/>
              <p:cNvSpPr txBox="1">
                <a:spLocks noRot="1" noChangeAspect="1" noMove="1" noResize="1" noEditPoints="1" noAdjustHandles="1" noChangeArrowheads="1" noChangeShapeType="1" noTextEdit="1"/>
              </p:cNvSpPr>
              <p:nvPr/>
            </p:nvSpPr>
            <p:spPr>
              <a:xfrm>
                <a:off x="5129935" y="5607217"/>
                <a:ext cx="2722540" cy="501099"/>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0139903"/>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p:cNvSpPr txBox="1"/>
              <p:nvPr/>
            </p:nvSpPr>
            <p:spPr>
              <a:xfrm>
                <a:off x="0" y="147098"/>
                <a:ext cx="9093199" cy="545214"/>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    </a:t>
                </a:r>
                <a14:m>
                  <m:oMath xmlns:m="http://schemas.openxmlformats.org/officeDocument/2006/math">
                    <m:r>
                      <m:rPr>
                        <m:nor/>
                      </m:rPr>
                      <a:rPr lang="en-US" altLang="zh-CN" sz="2800" spc="300" dirty="0">
                        <a:latin typeface="Cambria Math" panose="02040503050406030204" pitchFamily="18" charset="0"/>
                        <a:ea typeface="微软雅黑" panose="020B0503020204020204" pitchFamily="34" charset="-122"/>
                        <a:cs typeface="Arial" panose="020B0604020202020204" pitchFamily="34" charset="0"/>
                      </a:rPr>
                      <m:t>B</m:t>
                    </m:r>
                    <m:sSub>
                      <m:sSubPr>
                        <m:ctrlPr>
                          <a:rPr lang="en-US" altLang="zh-CN" sz="2800" i="1" spc="300" dirty="0">
                            <a:latin typeface="Cambria Math" panose="02040503050406030204" pitchFamily="18" charset="0"/>
                            <a:ea typeface="微软雅黑" panose="020B0503020204020204" pitchFamily="34" charset="-122"/>
                            <a:cs typeface="Arial" panose="020B0604020202020204" pitchFamily="34" charset="0"/>
                          </a:rPr>
                        </m:ctrlPr>
                      </m:sSubPr>
                      <m:e>
                        <m:r>
                          <m:rPr>
                            <m:nor/>
                          </m:rPr>
                          <a:rPr lang="en-US" altLang="zh-CN" sz="2800" spc="300" dirty="0">
                            <a:latin typeface="Cambria Math" panose="02040503050406030204" pitchFamily="18" charset="0"/>
                            <a:ea typeface="微软雅黑" panose="020B0503020204020204" pitchFamily="34" charset="-122"/>
                            <a:cs typeface="Arial" panose="020B0604020202020204" pitchFamily="34" charset="0"/>
                          </a:rPr>
                          <m:t>i</m:t>
                        </m:r>
                      </m:e>
                      <m:sub>
                        <m:r>
                          <m:rPr>
                            <m:nor/>
                          </m:rPr>
                          <a:rPr lang="en-US" altLang="zh-CN" sz="2800" spc="300" dirty="0">
                            <a:latin typeface="Cambria Math" panose="02040503050406030204" pitchFamily="18" charset="0"/>
                            <a:ea typeface="微软雅黑" panose="020B0503020204020204" pitchFamily="34" charset="-122"/>
                            <a:cs typeface="Arial" panose="020B0604020202020204" pitchFamily="34" charset="0"/>
                          </a:rPr>
                          <m:t>2</m:t>
                        </m:r>
                      </m:sub>
                    </m:sSub>
                    <m:r>
                      <m:rPr>
                        <m:nor/>
                      </m:rPr>
                      <a:rPr lang="en-US" altLang="zh-CN" sz="2800" spc="300" dirty="0">
                        <a:latin typeface="Cambria Math" panose="02040503050406030204" pitchFamily="18" charset="0"/>
                        <a:ea typeface="微软雅黑" panose="020B0503020204020204" pitchFamily="34" charset="-122"/>
                        <a:cs typeface="Arial" panose="020B0604020202020204" pitchFamily="34" charset="0"/>
                      </a:rPr>
                      <m:t>S</m:t>
                    </m:r>
                    <m:sSub>
                      <m:sSubPr>
                        <m:ctrlPr>
                          <a:rPr lang="en-US" altLang="zh-CN" sz="2800" i="1" spc="300" dirty="0">
                            <a:latin typeface="Cambria Math" panose="02040503050406030204" pitchFamily="18" charset="0"/>
                            <a:ea typeface="微软雅黑" panose="020B0503020204020204" pitchFamily="34" charset="-122"/>
                            <a:cs typeface="Arial" panose="020B0604020202020204" pitchFamily="34" charset="0"/>
                          </a:rPr>
                        </m:ctrlPr>
                      </m:sSubPr>
                      <m:e>
                        <m:r>
                          <m:rPr>
                            <m:nor/>
                          </m:rPr>
                          <a:rPr lang="en-US" altLang="zh-CN" sz="2800" spc="300" dirty="0">
                            <a:latin typeface="Cambria Math" panose="02040503050406030204" pitchFamily="18" charset="0"/>
                            <a:ea typeface="微软雅黑" panose="020B0503020204020204" pitchFamily="34" charset="-122"/>
                            <a:cs typeface="Arial" panose="020B0604020202020204" pitchFamily="34" charset="0"/>
                          </a:rPr>
                          <m:t>e</m:t>
                        </m:r>
                      </m:e>
                      <m:sub>
                        <m:r>
                          <m:rPr>
                            <m:nor/>
                          </m:rPr>
                          <a:rPr lang="en-US" altLang="zh-CN" sz="2800" spc="300" dirty="0">
                            <a:latin typeface="Cambria Math" panose="02040503050406030204" pitchFamily="18" charset="0"/>
                            <a:ea typeface="微软雅黑" panose="020B0503020204020204" pitchFamily="34" charset="-122"/>
                            <a:cs typeface="Arial" panose="020B0604020202020204" pitchFamily="34" charset="0"/>
                          </a:rPr>
                          <m:t>3</m:t>
                        </m:r>
                      </m:sub>
                    </m:sSub>
                    <m:r>
                      <a:rPr lang="en-US" altLang="zh-CN" sz="2800" b="0" i="1" spc="300" dirty="0" smtClean="0">
                        <a:latin typeface="Cambria Math" panose="02040503050406030204" pitchFamily="18" charset="0"/>
                        <a:ea typeface="微软雅黑" panose="020B0503020204020204" pitchFamily="34" charset="-122"/>
                        <a:cs typeface="Arial" panose="020B0604020202020204" pitchFamily="34" charset="0"/>
                      </a:rPr>
                      <m:t>/</m:t>
                    </m:r>
                    <m:r>
                      <m:rPr>
                        <m:nor/>
                      </m:rPr>
                      <a:rPr lang="en-US" altLang="zh-CN" sz="2800" spc="300" dirty="0">
                        <a:latin typeface="Cambria Math" panose="02040503050406030204" pitchFamily="18" charset="0"/>
                        <a:ea typeface="微软雅黑" panose="020B0503020204020204" pitchFamily="34" charset="-122"/>
                        <a:cs typeface="Arial" panose="020B0604020202020204" pitchFamily="34" charset="0"/>
                      </a:rPr>
                      <m:t>B</m:t>
                    </m:r>
                    <m:sSub>
                      <m:sSubPr>
                        <m:ctrlPr>
                          <a:rPr lang="en-US" altLang="zh-CN" sz="2800" i="1" spc="300" dirty="0">
                            <a:latin typeface="Cambria Math" panose="02040503050406030204" pitchFamily="18" charset="0"/>
                            <a:ea typeface="微软雅黑" panose="020B0503020204020204" pitchFamily="34" charset="-122"/>
                            <a:cs typeface="Arial" panose="020B0604020202020204" pitchFamily="34" charset="0"/>
                          </a:rPr>
                        </m:ctrlPr>
                      </m:sSubPr>
                      <m:e>
                        <m:r>
                          <m:rPr>
                            <m:nor/>
                          </m:rPr>
                          <a:rPr lang="en-US" altLang="zh-CN" sz="2800" spc="300" dirty="0">
                            <a:latin typeface="Cambria Math" panose="02040503050406030204" pitchFamily="18" charset="0"/>
                            <a:ea typeface="微软雅黑" panose="020B0503020204020204" pitchFamily="34" charset="-122"/>
                            <a:cs typeface="Arial" panose="020B0604020202020204" pitchFamily="34" charset="0"/>
                          </a:rPr>
                          <m:t>i</m:t>
                        </m:r>
                      </m:e>
                      <m:sub>
                        <m:r>
                          <m:rPr>
                            <m:nor/>
                          </m:rPr>
                          <a:rPr lang="en-US" altLang="zh-CN" sz="2800" spc="300" dirty="0">
                            <a:latin typeface="Cambria Math" panose="02040503050406030204" pitchFamily="18" charset="0"/>
                            <a:ea typeface="微软雅黑" panose="020B0503020204020204" pitchFamily="34" charset="-122"/>
                            <a:cs typeface="Arial" panose="020B0604020202020204" pitchFamily="34" charset="0"/>
                          </a:rPr>
                          <m:t>2</m:t>
                        </m:r>
                      </m:sub>
                    </m:sSub>
                    <m:r>
                      <m:rPr>
                        <m:nor/>
                      </m:rPr>
                      <a:rPr lang="en-US" altLang="zh-CN" sz="2800" b="0" i="0" spc="300" dirty="0" smtClean="0">
                        <a:latin typeface="Cambria Math" panose="02040503050406030204" pitchFamily="18" charset="0"/>
                        <a:ea typeface="微软雅黑" panose="020B0503020204020204" pitchFamily="34" charset="-122"/>
                        <a:cs typeface="Arial" panose="020B0604020202020204" pitchFamily="34" charset="0"/>
                      </a:rPr>
                      <m:t>T</m:t>
                    </m:r>
                    <m:sSub>
                      <m:sSubPr>
                        <m:ctrlPr>
                          <a:rPr lang="en-US" altLang="zh-CN" sz="2800" i="1" spc="300" dirty="0">
                            <a:latin typeface="Cambria Math" panose="02040503050406030204" pitchFamily="18" charset="0"/>
                            <a:ea typeface="微软雅黑" panose="020B0503020204020204" pitchFamily="34" charset="-122"/>
                            <a:cs typeface="Arial" panose="020B0604020202020204" pitchFamily="34" charset="0"/>
                          </a:rPr>
                        </m:ctrlPr>
                      </m:sSubPr>
                      <m:e>
                        <m:r>
                          <m:rPr>
                            <m:nor/>
                          </m:rPr>
                          <a:rPr lang="en-US" altLang="zh-CN" sz="2800" spc="300" dirty="0">
                            <a:latin typeface="Cambria Math" panose="02040503050406030204" pitchFamily="18" charset="0"/>
                            <a:ea typeface="微软雅黑" panose="020B0503020204020204" pitchFamily="34" charset="-122"/>
                            <a:cs typeface="Arial" panose="020B0604020202020204" pitchFamily="34" charset="0"/>
                          </a:rPr>
                          <m:t>e</m:t>
                        </m:r>
                      </m:e>
                      <m:sub>
                        <m:r>
                          <m:rPr>
                            <m:nor/>
                          </m:rPr>
                          <a:rPr lang="en-US" altLang="zh-CN" sz="2800" spc="300" dirty="0">
                            <a:latin typeface="Cambria Math" panose="02040503050406030204" pitchFamily="18" charset="0"/>
                            <a:ea typeface="微软雅黑" panose="020B0503020204020204" pitchFamily="34" charset="-122"/>
                            <a:cs typeface="Arial" panose="020B0604020202020204" pitchFamily="34" charset="0"/>
                          </a:rPr>
                          <m:t>3</m:t>
                        </m:r>
                      </m:sub>
                    </m:sSub>
                  </m:oMath>
                </a14:m>
                <a:endParaRPr lang="en-US" altLang="zh-CN" sz="2800" dirty="0">
                  <a:latin typeface="Arial" panose="020B0604020202020204" pitchFamily="34" charset="0"/>
                  <a:cs typeface="Arial" panose="020B0604020202020204" pitchFamily="34"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0" y="147098"/>
                <a:ext cx="9093199" cy="54521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391025" y="788069"/>
                <a:ext cx="5011154" cy="64690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Lattice: ABC-stacked honeycombs</a:t>
                </a:r>
              </a:p>
              <a:p>
                <a14:m>
                  <m:oMath xmlns:m="http://schemas.openxmlformats.org/officeDocument/2006/math">
                    <m:r>
                      <a:rPr lang="en-US" altLang="zh-CN" i="1">
                        <a:latin typeface="Cambria Math" panose="02040503050406030204" pitchFamily="18" charset="0"/>
                        <a:cs typeface="Times New Roman" panose="02020603050405020304" pitchFamily="18" charset="0"/>
                      </a:rPr>
                      <m:t>𝑅</m:t>
                    </m:r>
                    <m:acc>
                      <m:accPr>
                        <m:chr m:val="̅"/>
                        <m:ctrlPr>
                          <a:rPr lang="en-US" altLang="zh-CN" i="1">
                            <a:latin typeface="Cambria Math" panose="02040503050406030204" pitchFamily="18" charset="0"/>
                            <a:cs typeface="Times New Roman" panose="02020603050405020304" pitchFamily="18" charset="0"/>
                          </a:rPr>
                        </m:ctrlPr>
                      </m:accPr>
                      <m:e>
                        <m:r>
                          <a:rPr lang="en-US" altLang="zh-CN" i="1">
                            <a:latin typeface="Cambria Math" panose="02040503050406030204" pitchFamily="18" charset="0"/>
                            <a:cs typeface="Times New Roman" panose="02020603050405020304" pitchFamily="18" charset="0"/>
                          </a:rPr>
                          <m:t>3</m:t>
                        </m:r>
                      </m:e>
                    </m:acc>
                    <m:r>
                      <a:rPr lang="en-US" altLang="zh-CN" i="1" dirty="0">
                        <a:latin typeface="Cambria Math" panose="02040503050406030204" pitchFamily="18" charset="0"/>
                        <a:cs typeface="Times New Roman" panose="02020603050405020304" pitchFamily="18" charset="0"/>
                      </a:rPr>
                      <m:t>𝑚</m:t>
                    </m:r>
                  </m:oMath>
                </a14:m>
                <a:r>
                  <a:rPr lang="en-US" altLang="zh-CN" dirty="0">
                    <a:latin typeface="Times New Roman" panose="02020603050405020304" pitchFamily="18" charset="0"/>
                    <a:cs typeface="Times New Roman" panose="02020603050405020304" pitchFamily="18" charset="0"/>
                  </a:rPr>
                  <a:t> (No.166): 36 symmetries, including (</a:t>
                </a:r>
                <a:r>
                  <a:rPr lang="en-US" altLang="zh-CN" i="1" dirty="0">
                    <a:latin typeface="Times New Roman" panose="02020603050405020304" pitchFamily="18" charset="0"/>
                    <a:cs typeface="Times New Roman" panose="02020603050405020304" pitchFamily="18" charset="0"/>
                  </a:rPr>
                  <a:t>-x,-y,-z</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91025" y="788069"/>
                <a:ext cx="5011154" cy="646908"/>
              </a:xfrm>
              <a:prstGeom prst="rect">
                <a:avLst/>
              </a:prstGeom>
              <a:blipFill>
                <a:blip r:embed="rId3"/>
                <a:stretch>
                  <a:fillRect l="-730" t="-4717" b="-14151"/>
                </a:stretch>
              </a:blipFill>
            </p:spPr>
            <p:txBody>
              <a:bodyPr/>
              <a:lstStyle/>
              <a:p>
                <a:r>
                  <a:rPr lang="zh-CN" altLang="en-US">
                    <a:noFill/>
                  </a:rPr>
                  <a:t> </a:t>
                </a:r>
              </a:p>
            </p:txBody>
          </p:sp>
        </mc:Fallback>
      </mc:AlternateContent>
      <p:sp>
        <p:nvSpPr>
          <p:cNvPr id="6" name="文本框 5"/>
          <p:cNvSpPr txBox="1"/>
          <p:nvPr/>
        </p:nvSpPr>
        <p:spPr>
          <a:xfrm>
            <a:off x="1492849" y="4794650"/>
            <a:ext cx="2370220" cy="1323439"/>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Assignments:</a:t>
            </a:r>
          </a:p>
          <a:p>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Surface  state</a:t>
            </a: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Spin texture</a:t>
            </a:r>
          </a:p>
        </p:txBody>
      </p:sp>
      <p:pic>
        <p:nvPicPr>
          <p:cNvPr id="7" name="图片 6"/>
          <p:cNvPicPr>
            <a:picLocks noChangeAspect="1"/>
          </p:cNvPicPr>
          <p:nvPr/>
        </p:nvPicPr>
        <p:blipFill>
          <a:blip r:embed="rId4"/>
          <a:stretch>
            <a:fillRect/>
          </a:stretch>
        </p:blipFill>
        <p:spPr>
          <a:xfrm>
            <a:off x="6457596" y="56208"/>
            <a:ext cx="2635604" cy="2546863"/>
          </a:xfrm>
          <a:prstGeom prst="rect">
            <a:avLst/>
          </a:prstGeom>
        </p:spPr>
      </p:pic>
      <p:sp>
        <p:nvSpPr>
          <p:cNvPr id="8" name="文本框 7"/>
          <p:cNvSpPr txBox="1"/>
          <p:nvPr/>
        </p:nvSpPr>
        <p:spPr>
          <a:xfrm>
            <a:off x="391025" y="1455448"/>
            <a:ext cx="237022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Band structure</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8008" y="1765733"/>
            <a:ext cx="3610401" cy="2383030"/>
          </a:xfrm>
          <a:prstGeom prst="rect">
            <a:avLst/>
          </a:prstGeom>
        </p:spPr>
      </p:pic>
      <mc:AlternateContent xmlns:mc="http://schemas.openxmlformats.org/markup-compatibility/2006" xmlns:a14="http://schemas.microsoft.com/office/drawing/2010/main">
        <mc:Choice Requires="a14">
          <p:sp>
            <p:nvSpPr>
              <p:cNvPr id="9" name="文本框 8"/>
              <p:cNvSpPr txBox="1"/>
              <p:nvPr/>
            </p:nvSpPr>
            <p:spPr>
              <a:xfrm>
                <a:off x="5057529" y="2515003"/>
                <a:ext cx="2677029"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Wannier center (</a:t>
                </a:r>
                <a14:m>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ℤ</m:t>
                        </m:r>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US" altLang="zh-CN" dirty="0">
                    <a:latin typeface="Times New Roman" panose="02020603050405020304" pitchFamily="18" charset="0"/>
                    <a:cs typeface="Times New Roman" panose="02020603050405020304" pitchFamily="18" charset="0"/>
                  </a:rPr>
                  <a:t>)</a:t>
                </a:r>
              </a:p>
            </p:txBody>
          </p:sp>
        </mc:Choice>
        <mc:Fallback xmlns="">
          <p:sp>
            <p:nvSpPr>
              <p:cNvPr id="9" name="文本框 8"/>
              <p:cNvSpPr txBox="1">
                <a:spLocks noRot="1" noChangeAspect="1" noMove="1" noResize="1" noEditPoints="1" noAdjustHandles="1" noChangeArrowheads="1" noChangeShapeType="1" noTextEdit="1"/>
              </p:cNvSpPr>
              <p:nvPr/>
            </p:nvSpPr>
            <p:spPr>
              <a:xfrm>
                <a:off x="5057529" y="2515003"/>
                <a:ext cx="2677029" cy="369332"/>
              </a:xfrm>
              <a:prstGeom prst="rect">
                <a:avLst/>
              </a:prstGeom>
              <a:blipFill>
                <a:blip r:embed="rId6"/>
                <a:stretch>
                  <a:fillRect l="-1595" t="-10000" b="-26667"/>
                </a:stretch>
              </a:blipFill>
            </p:spPr>
            <p:txBody>
              <a:bodyPr/>
              <a:lstStyle/>
              <a:p>
                <a:r>
                  <a:rPr lang="zh-CN" altLang="en-US">
                    <a:noFill/>
                  </a:rPr>
                  <a:t> </a:t>
                </a:r>
              </a:p>
            </p:txBody>
          </p:sp>
        </mc:Fallback>
      </mc:AlternateContent>
      <p:pic>
        <p:nvPicPr>
          <p:cNvPr id="10" name="图片 9"/>
          <p:cNvPicPr>
            <a:picLocks noChangeAspect="1"/>
          </p:cNvPicPr>
          <p:nvPr/>
        </p:nvPicPr>
        <p:blipFill>
          <a:blip r:embed="rId7"/>
          <a:stretch>
            <a:fillRect/>
          </a:stretch>
        </p:blipFill>
        <p:spPr>
          <a:xfrm>
            <a:off x="5057530" y="2938818"/>
            <a:ext cx="3275922" cy="3777742"/>
          </a:xfrm>
          <a:prstGeom prst="rect">
            <a:avLst/>
          </a:prstGeom>
        </p:spPr>
      </p:pic>
    </p:spTree>
    <p:extLst>
      <p:ext uri="{BB962C8B-B14F-4D97-AF65-F5344CB8AC3E}">
        <p14:creationId xmlns:p14="http://schemas.microsoft.com/office/powerpoint/2010/main" val="2557827305"/>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47098"/>
            <a:ext cx="9093199"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    Improving the tight-binding model</a:t>
            </a:r>
          </a:p>
        </p:txBody>
      </p:sp>
      <p:sp>
        <p:nvSpPr>
          <p:cNvPr id="2" name="文本框 1"/>
          <p:cNvSpPr txBox="1"/>
          <p:nvPr/>
        </p:nvSpPr>
        <p:spPr>
          <a:xfrm>
            <a:off x="1219412" y="1474131"/>
            <a:ext cx="6203699" cy="4154984"/>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Linear-muffin-tin orbitals tight-binding (LMTO-TB)</a:t>
            </a:r>
          </a:p>
          <a:p>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err="1">
                <a:latin typeface="Times New Roman" panose="02020603050405020304" pitchFamily="18" charset="0"/>
                <a:cs typeface="Times New Roman" panose="02020603050405020304" pitchFamily="18" charset="0"/>
              </a:rPr>
              <a:t>Hartree</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Fock</a:t>
            </a:r>
            <a:r>
              <a:rPr lang="en-US" altLang="zh-CN" sz="2400" dirty="0">
                <a:latin typeface="Times New Roman" panose="02020603050405020304" pitchFamily="18" charset="0"/>
                <a:cs typeface="Times New Roman" panose="02020603050405020304" pitchFamily="18" charset="0"/>
              </a:rPr>
              <a:t>-based TB</a:t>
            </a:r>
          </a:p>
          <a:p>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Ab initio multicenter TB</a:t>
            </a:r>
          </a:p>
          <a:p>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DF-based TB (DFTB)</a:t>
            </a:r>
          </a:p>
          <a:p>
            <a:r>
              <a:rPr lang="en-US" altLang="zh-CN" sz="2400" dirty="0">
                <a:latin typeface="Times New Roman" panose="02020603050405020304" pitchFamily="18" charset="0"/>
                <a:cs typeface="Times New Roman" panose="02020603050405020304" pitchFamily="18" charset="0"/>
              </a:rPr>
              <a:t>DFT equations + tight-binding approximation</a:t>
            </a:r>
          </a:p>
          <a:p>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Self-consistent charge DFTB</a:t>
            </a:r>
          </a:p>
        </p:txBody>
      </p:sp>
    </p:spTree>
    <p:extLst>
      <p:ext uri="{BB962C8B-B14F-4D97-AF65-F5344CB8AC3E}">
        <p14:creationId xmlns:p14="http://schemas.microsoft.com/office/powerpoint/2010/main" val="3675342064"/>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47098"/>
            <a:ext cx="9093199"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    Outline</a:t>
            </a:r>
          </a:p>
        </p:txBody>
      </p:sp>
      <mc:AlternateContent xmlns:mc="http://schemas.openxmlformats.org/markup-compatibility/2006" xmlns:a14="http://schemas.microsoft.com/office/drawing/2010/main">
        <mc:Choice Requires="a14">
          <p:sp>
            <p:nvSpPr>
              <p:cNvPr id="2" name="文本框 1"/>
              <p:cNvSpPr txBox="1"/>
              <p:nvPr/>
            </p:nvSpPr>
            <p:spPr>
              <a:xfrm>
                <a:off x="1162646" y="1535370"/>
                <a:ext cx="6767906" cy="417550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Review of models to describe electrons’ behavior</a:t>
                </a: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Introduction to S-K TB model</a:t>
                </a: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Step-by-step procedure</a:t>
                </a: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Exercise: 1D s-band chain &amp; Graphene</a:t>
                </a: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An example: </a:t>
                </a:r>
                <a14:m>
                  <m:oMath xmlns:m="http://schemas.openxmlformats.org/officeDocument/2006/math">
                    <m:r>
                      <m:rPr>
                        <m:nor/>
                      </m:rPr>
                      <a:rPr lang="en-US" altLang="zh-CN" sz="2400" spc="300" dirty="0">
                        <a:latin typeface="Times New Roman" panose="02020603050405020304" pitchFamily="18" charset="0"/>
                        <a:ea typeface="微软雅黑" panose="020B0503020204020204" pitchFamily="34" charset="-122"/>
                        <a:cs typeface="Times New Roman" panose="02020603050405020304" pitchFamily="18" charset="0"/>
                      </a:rPr>
                      <m:t>B</m:t>
                    </m:r>
                    <m:sSub>
                      <m:sSubPr>
                        <m:ctrlPr>
                          <a:rPr lang="en-US" altLang="zh-CN" sz="2400" i="1" spc="300" dirty="0">
                            <a:latin typeface="Cambria Math" panose="02040503050406030204" pitchFamily="18" charset="0"/>
                            <a:ea typeface="微软雅黑" panose="020B0503020204020204" pitchFamily="34" charset="-122"/>
                            <a:cs typeface="Arial" panose="020B0604020202020204" pitchFamily="34" charset="0"/>
                          </a:rPr>
                        </m:ctrlPr>
                      </m:sSubPr>
                      <m:e>
                        <m:r>
                          <m:rPr>
                            <m:nor/>
                          </m:rPr>
                          <a:rPr lang="en-US" altLang="zh-CN" sz="2400" spc="300" dirty="0">
                            <a:latin typeface="Times New Roman" panose="02020603050405020304" pitchFamily="18" charset="0"/>
                            <a:ea typeface="微软雅黑" panose="020B0503020204020204" pitchFamily="34" charset="-122"/>
                            <a:cs typeface="Times New Roman" panose="02020603050405020304" pitchFamily="18" charset="0"/>
                          </a:rPr>
                          <m:t>i</m:t>
                        </m:r>
                      </m:e>
                      <m:sub>
                        <m:r>
                          <m:rPr>
                            <m:nor/>
                          </m:rPr>
                          <a:rPr lang="en-US" altLang="zh-CN" sz="2400" spc="300" dirty="0">
                            <a:latin typeface="Times New Roman" panose="02020603050405020304" pitchFamily="18" charset="0"/>
                            <a:ea typeface="微软雅黑" panose="020B0503020204020204" pitchFamily="34" charset="-122"/>
                            <a:cs typeface="Times New Roman" panose="02020603050405020304" pitchFamily="18" charset="0"/>
                          </a:rPr>
                          <m:t>2</m:t>
                        </m:r>
                      </m:sub>
                    </m:sSub>
                    <m:sSub>
                      <m:sSubPr>
                        <m:ctrlPr>
                          <a:rPr lang="en-US" altLang="zh-CN" sz="2400" i="1" spc="300" dirty="0">
                            <a:latin typeface="Cambria Math" panose="02040503050406030204" pitchFamily="18" charset="0"/>
                            <a:ea typeface="微软雅黑" panose="020B0503020204020204" pitchFamily="34" charset="-122"/>
                            <a:cs typeface="Arial" panose="020B0604020202020204" pitchFamily="34" charset="0"/>
                          </a:rPr>
                        </m:ctrlPr>
                      </m:sSubPr>
                      <m:e>
                        <m:r>
                          <a:rPr lang="en-US" altLang="zh-CN" sz="2400" b="0" i="1" spc="300" dirty="0" smtClean="0">
                            <a:latin typeface="Cambria Math" panose="02040503050406030204" pitchFamily="18" charset="0"/>
                            <a:ea typeface="微软雅黑" panose="020B0503020204020204" pitchFamily="34" charset="-122"/>
                            <a:cs typeface="Arial" panose="020B0604020202020204" pitchFamily="34" charset="0"/>
                          </a:rPr>
                          <m:t>𝑋</m:t>
                        </m:r>
                      </m:e>
                      <m:sub>
                        <m:r>
                          <m:rPr>
                            <m:nor/>
                          </m:rPr>
                          <a:rPr lang="en-US" altLang="zh-CN" sz="2400" spc="300" dirty="0">
                            <a:latin typeface="Times New Roman" panose="02020603050405020304" pitchFamily="18" charset="0"/>
                            <a:ea typeface="微软雅黑" panose="020B0503020204020204" pitchFamily="34" charset="-122"/>
                            <a:cs typeface="Times New Roman" panose="02020603050405020304" pitchFamily="18" charset="0"/>
                          </a:rPr>
                          <m:t>3</m:t>
                        </m:r>
                      </m:sub>
                    </m:sSub>
                    <m:r>
                      <a:rPr lang="en-US" altLang="zh-CN" sz="2400" b="0" i="1" spc="300" dirty="0" smtClean="0">
                        <a:latin typeface="Cambria Math" panose="02040503050406030204" pitchFamily="18" charset="0"/>
                        <a:ea typeface="微软雅黑" panose="020B0503020204020204" pitchFamily="34" charset="-122"/>
                        <a:cs typeface="Arial" panose="020B0604020202020204" pitchFamily="34" charset="0"/>
                      </a:rPr>
                      <m:t>(</m:t>
                    </m:r>
                    <m:r>
                      <a:rPr lang="en-US" altLang="zh-CN" sz="2400" b="0" i="1" spc="300" dirty="0" smtClean="0">
                        <a:latin typeface="Cambria Math" panose="02040503050406030204" pitchFamily="18" charset="0"/>
                        <a:ea typeface="微软雅黑" panose="020B0503020204020204" pitchFamily="34" charset="-122"/>
                        <a:cs typeface="Arial" panose="020B0604020202020204" pitchFamily="34" charset="0"/>
                      </a:rPr>
                      <m:t>𝑋</m:t>
                    </m:r>
                    <m:r>
                      <m:rPr>
                        <m:nor/>
                      </m:rPr>
                      <a:rPr lang="en-US" altLang="zh-CN" sz="2400" b="0" i="0" spc="300" dirty="0" smtClean="0">
                        <a:latin typeface="Times New Roman" panose="02020603050405020304" pitchFamily="18" charset="0"/>
                        <a:ea typeface="微软雅黑" panose="020B0503020204020204" pitchFamily="34" charset="-122"/>
                        <a:cs typeface="Times New Roman" panose="02020603050405020304" pitchFamily="18" charset="0"/>
                      </a:rPr>
                      <m:t>=</m:t>
                    </m:r>
                    <m:r>
                      <m:rPr>
                        <m:nor/>
                      </m:rPr>
                      <a:rPr lang="en-US" altLang="zh-CN" sz="2400" b="0" i="0" spc="300" dirty="0" smtClean="0">
                        <a:latin typeface="Times New Roman" panose="02020603050405020304" pitchFamily="18" charset="0"/>
                        <a:ea typeface="微软雅黑" panose="020B0503020204020204" pitchFamily="34" charset="-122"/>
                        <a:cs typeface="Times New Roman" panose="02020603050405020304" pitchFamily="18" charset="0"/>
                      </a:rPr>
                      <m:t>Se</m:t>
                    </m:r>
                    <m:r>
                      <m:rPr>
                        <m:nor/>
                      </m:rPr>
                      <a:rPr lang="en-US" altLang="zh-CN" sz="2400" b="0" i="0" spc="300" dirty="0" smtClean="0">
                        <a:latin typeface="Times New Roman" panose="02020603050405020304" pitchFamily="18" charset="0"/>
                        <a:ea typeface="微软雅黑" panose="020B0503020204020204" pitchFamily="34" charset="-122"/>
                        <a:cs typeface="Times New Roman" panose="02020603050405020304" pitchFamily="18" charset="0"/>
                      </a:rPr>
                      <m:t>,</m:t>
                    </m:r>
                    <m:r>
                      <m:rPr>
                        <m:nor/>
                      </m:rPr>
                      <a:rPr lang="en-US" altLang="zh-CN" sz="2400" spc="300" dirty="0">
                        <a:latin typeface="Times New Roman" panose="02020603050405020304" pitchFamily="18" charset="0"/>
                        <a:ea typeface="微软雅黑" panose="020B0503020204020204" pitchFamily="34" charset="-122"/>
                        <a:cs typeface="Times New Roman" panose="02020603050405020304" pitchFamily="18" charset="0"/>
                      </a:rPr>
                      <m:t>T</m:t>
                    </m:r>
                    <m:r>
                      <m:rPr>
                        <m:nor/>
                      </m:rPr>
                      <a:rPr lang="en-US" altLang="zh-CN" sz="2400" b="0" i="0" spc="300" dirty="0" smtClean="0">
                        <a:latin typeface="Times New Roman" panose="02020603050405020304" pitchFamily="18" charset="0"/>
                        <a:ea typeface="微软雅黑" panose="020B0503020204020204" pitchFamily="34" charset="-122"/>
                        <a:cs typeface="Times New Roman" panose="02020603050405020304" pitchFamily="18" charset="0"/>
                      </a:rPr>
                      <m:t>e</m:t>
                    </m:r>
                    <m:r>
                      <m:rPr>
                        <m:nor/>
                      </m:rPr>
                      <a:rPr lang="en-US" altLang="zh-CN" sz="2400" b="0" i="0" spc="300" dirty="0" smtClean="0">
                        <a:latin typeface="Times New Roman" panose="02020603050405020304" pitchFamily="18" charset="0"/>
                        <a:ea typeface="微软雅黑" panose="020B0503020204020204" pitchFamily="34" charset="-122"/>
                        <a:cs typeface="Times New Roman" panose="02020603050405020304" pitchFamily="18" charset="0"/>
                      </a:rPr>
                      <m:t>)</m:t>
                    </m:r>
                  </m:oMath>
                </a14:m>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Step further (waitlist)</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162646" y="1535370"/>
                <a:ext cx="6767906" cy="4175502"/>
              </a:xfrm>
              <a:prstGeom prst="rect">
                <a:avLst/>
              </a:prstGeom>
              <a:blipFill>
                <a:blip r:embed="rId2"/>
                <a:stretch>
                  <a:fillRect l="-1261" t="-1168" b="-24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3078854"/>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47098"/>
            <a:ext cx="9093199"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    Introduction to S-K TB model</a:t>
            </a:r>
          </a:p>
        </p:txBody>
      </p:sp>
      <p:sp>
        <p:nvSpPr>
          <p:cNvPr id="2" name="文本框 1"/>
          <p:cNvSpPr txBox="1"/>
          <p:nvPr/>
        </p:nvSpPr>
        <p:spPr>
          <a:xfrm>
            <a:off x="457532" y="2680638"/>
            <a:ext cx="8254826" cy="1354217"/>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Historical development</a:t>
            </a:r>
          </a:p>
          <a:p>
            <a:r>
              <a:rPr lang="en-US" altLang="zh-CN" sz="1600" dirty="0">
                <a:latin typeface="Times New Roman" panose="02020603050405020304" pitchFamily="18" charset="0"/>
                <a:cs typeface="Times New Roman" panose="02020603050405020304" pitchFamily="18" charset="0"/>
              </a:rPr>
              <a:t>1928, Robert </a:t>
            </a:r>
            <a:r>
              <a:rPr lang="en-US" altLang="zh-CN" sz="1600" dirty="0" err="1">
                <a:latin typeface="Times New Roman" panose="02020603050405020304" pitchFamily="18" charset="0"/>
                <a:cs typeface="Times New Roman" panose="02020603050405020304" pitchFamily="18" charset="0"/>
              </a:rPr>
              <a:t>Mulliken</a:t>
            </a:r>
            <a:r>
              <a:rPr lang="en-US" altLang="zh-CN" sz="1600" dirty="0">
                <a:latin typeface="Times New Roman" panose="02020603050405020304" pitchFamily="18" charset="0"/>
                <a:cs typeface="Times New Roman" panose="02020603050405020304" pitchFamily="18" charset="0"/>
              </a:rPr>
              <a:t>, the idea of a molecular orbital;</a:t>
            </a:r>
          </a:p>
          <a:p>
            <a:r>
              <a:rPr lang="en-US" altLang="zh-CN" sz="1600" dirty="0">
                <a:latin typeface="Times New Roman" panose="02020603050405020304" pitchFamily="18" charset="0"/>
                <a:cs typeface="Times New Roman" panose="02020603050405020304" pitchFamily="18" charset="0"/>
              </a:rPr>
              <a:t>1928, B. N. </a:t>
            </a:r>
            <a:r>
              <a:rPr lang="en-US" altLang="zh-CN" sz="1600" dirty="0" err="1">
                <a:latin typeface="Times New Roman" panose="02020603050405020304" pitchFamily="18" charset="0"/>
                <a:cs typeface="Times New Roman" panose="02020603050405020304" pitchFamily="18" charset="0"/>
              </a:rPr>
              <a:t>Finklestein</a:t>
            </a:r>
            <a:r>
              <a:rPr lang="en-US" altLang="zh-CN" sz="1600" dirty="0">
                <a:latin typeface="Times New Roman" panose="02020603050405020304" pitchFamily="18" charset="0"/>
                <a:cs typeface="Times New Roman" panose="02020603050405020304" pitchFamily="18" charset="0"/>
              </a:rPr>
              <a:t> et al, the LCAO method for approximating molecular orbitals;</a:t>
            </a:r>
          </a:p>
          <a:p>
            <a:r>
              <a:rPr lang="en-US" altLang="zh-CN" sz="1600" dirty="0">
                <a:latin typeface="Times New Roman" panose="02020603050405020304" pitchFamily="18" charset="0"/>
                <a:cs typeface="Times New Roman" panose="02020603050405020304" pitchFamily="18" charset="0"/>
              </a:rPr>
              <a:t>1928, Felix Bloch, extended to solids and called as LCAO-MO approach;</a:t>
            </a:r>
          </a:p>
          <a:p>
            <a:r>
              <a:rPr lang="en-US" altLang="zh-CN" sz="1600" dirty="0">
                <a:latin typeface="Times New Roman" panose="02020603050405020304" pitchFamily="18" charset="0"/>
                <a:cs typeface="Times New Roman" panose="02020603050405020304" pitchFamily="18" charset="0"/>
              </a:rPr>
              <a:t>1954, Slater and </a:t>
            </a:r>
            <a:r>
              <a:rPr lang="en-US" altLang="zh-CN" sz="1600" dirty="0" err="1">
                <a:latin typeface="Times New Roman" panose="02020603050405020304" pitchFamily="18" charset="0"/>
                <a:cs typeface="Times New Roman" panose="02020603050405020304" pitchFamily="18" charset="0"/>
              </a:rPr>
              <a:t>Koster</a:t>
            </a:r>
            <a:r>
              <a:rPr lang="en-US" altLang="zh-CN" sz="1600" dirty="0">
                <a:latin typeface="Times New Roman" panose="02020603050405020304" pitchFamily="18" charset="0"/>
                <a:cs typeface="Times New Roman" panose="02020603050405020304" pitchFamily="18" charset="0"/>
              </a:rPr>
              <a:t>, the parameterized TB model method with effective interpolation scheme.</a:t>
            </a:r>
          </a:p>
        </p:txBody>
      </p:sp>
      <p:sp>
        <p:nvSpPr>
          <p:cNvPr id="4" name="文本框 3"/>
          <p:cNvSpPr txBox="1"/>
          <p:nvPr/>
        </p:nvSpPr>
        <p:spPr>
          <a:xfrm>
            <a:off x="762997" y="5863717"/>
            <a:ext cx="6959750" cy="646331"/>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    “Building a tight binding Hamiltonian yourself, by hand, is certainly the surest way to learn and understand the method.”</a:t>
            </a:r>
            <a:endParaRPr lang="zh-CN" altLang="en-US" i="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457532" y="1687867"/>
            <a:ext cx="7302593" cy="830997"/>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    In solid state physics, the TB model is an approach to the calculation of electronic band structure using approximation set of  wave functions based on superposition of wave functions for isolated atoms located at each atomic site. ——wiki</a:t>
            </a:r>
            <a:endParaRPr lang="zh-CN" altLang="en-US" sz="16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457531" y="4328747"/>
            <a:ext cx="5454831"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Features</a:t>
            </a:r>
          </a:p>
          <a:p>
            <a:r>
              <a:rPr lang="en-US" altLang="zh-CN" dirty="0">
                <a:latin typeface="Times New Roman" panose="02020603050405020304" pitchFamily="18" charset="0"/>
                <a:cs typeface="Times New Roman" panose="02020603050405020304" pitchFamily="18" charset="0"/>
              </a:rPr>
              <a:t>Quantum mechanical; Single-electron</a:t>
            </a:r>
          </a:p>
        </p:txBody>
      </p:sp>
      <p:sp>
        <p:nvSpPr>
          <p:cNvPr id="6" name="文本框 5"/>
          <p:cNvSpPr txBox="1"/>
          <p:nvPr/>
        </p:nvSpPr>
        <p:spPr>
          <a:xfrm>
            <a:off x="460540" y="1047536"/>
            <a:ext cx="7571574"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What are (conventional) solid state materials?</a:t>
            </a:r>
          </a:p>
          <a:p>
            <a:r>
              <a:rPr lang="en-US" altLang="zh-CN" b="1" dirty="0">
                <a:latin typeface="Times New Roman" panose="02020603050405020304" pitchFamily="18" charset="0"/>
                <a:cs typeface="Times New Roman" panose="02020603050405020304" pitchFamily="18" charset="0"/>
              </a:rPr>
              <a:t>Bloch theorem for non-interacting electrons in a periodic potential.</a:t>
            </a:r>
            <a:endParaRPr lang="zh-CN" altLang="en-US"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762997" y="5136852"/>
            <a:ext cx="7114474"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    Like the many other physical models, tight-binding model is a typical and practical one, able to help us understand </a:t>
            </a:r>
            <a:r>
              <a:rPr lang="en-US" altLang="zh-CN" i="1" dirty="0">
                <a:latin typeface="Times New Roman" panose="02020603050405020304" pitchFamily="18" charset="0"/>
                <a:cs typeface="Times New Roman" panose="02020603050405020304" pitchFamily="18" charset="0"/>
              </a:rPr>
              <a:t>why</a:t>
            </a:r>
            <a:r>
              <a:rPr lang="en-US" altLang="zh-CN" dirty="0">
                <a:latin typeface="Times New Roman" panose="02020603050405020304" pitchFamily="18" charset="0"/>
                <a:cs typeface="Times New Roman" panose="02020603050405020304" pitchFamily="18" charset="0"/>
              </a:rPr>
              <a:t> solids behave as they are.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962868"/>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0" y="147098"/>
            <a:ext cx="9093199"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    Construction of LCAO Hamiltonian</a:t>
            </a:r>
          </a:p>
        </p:txBody>
      </p:sp>
      <p:sp>
        <p:nvSpPr>
          <p:cNvPr id="2" name="文本框 1"/>
          <p:cNvSpPr txBox="1"/>
          <p:nvPr/>
        </p:nvSpPr>
        <p:spPr>
          <a:xfrm>
            <a:off x="464886" y="896352"/>
            <a:ext cx="8163426" cy="33855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The LCAO idea is to express one-electron wave functions as a combination of atomic orbitals</a:t>
            </a:r>
            <a:endParaRPr lang="zh-CN" alt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本框 2"/>
              <p:cNvSpPr txBox="1"/>
              <p:nvPr/>
            </p:nvSpPr>
            <p:spPr>
              <a:xfrm>
                <a:off x="955028" y="1322885"/>
                <a:ext cx="3683144" cy="614720"/>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We consider a set of atomic-like orbitals located on atomic positions </a:t>
                </a:r>
                <a14:m>
                  <m:oMath xmlns:m="http://schemas.openxmlformats.org/officeDocument/2006/math">
                    <m:sSub>
                      <m:sSubPr>
                        <m:ctrlPr>
                          <a:rPr lang="en-US" altLang="zh-CN" sz="1600" b="0" i="1" dirty="0" smtClean="0">
                            <a:latin typeface="Cambria Math" panose="02040503050406030204" pitchFamily="18" charset="0"/>
                          </a:rPr>
                        </m:ctrlPr>
                      </m:sSub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𝑅</m:t>
                            </m:r>
                          </m:e>
                        </m:acc>
                      </m:e>
                      <m:sub>
                        <m:r>
                          <a:rPr lang="en-US" altLang="zh-CN" sz="1600" b="0" i="1" dirty="0" smtClean="0">
                            <a:latin typeface="Cambria Math" panose="02040503050406030204" pitchFamily="18" charset="0"/>
                          </a:rPr>
                          <m:t>𝑖</m:t>
                        </m:r>
                      </m:sub>
                    </m:sSub>
                  </m:oMath>
                </a14:m>
                <a:endParaRPr lang="zh-CN" altLang="en-US" sz="1600" dirty="0">
                  <a:latin typeface="Times New Roman" panose="02020603050405020304" pitchFamily="18" charset="0"/>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955028" y="1322885"/>
                <a:ext cx="3683144" cy="614720"/>
              </a:xfrm>
              <a:prstGeom prst="rect">
                <a:avLst/>
              </a:prstGeom>
              <a:blipFill>
                <a:blip r:embed="rId2"/>
                <a:stretch>
                  <a:fillRect l="-993" t="-2970" b="-118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737132" y="2025079"/>
                <a:ext cx="2299411" cy="6163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𝜓</m:t>
                      </m:r>
                      <m:d>
                        <m:dPr>
                          <m:ctrlPr>
                            <a:rPr lang="en-US" altLang="zh-CN" sz="1600" b="0" i="1" smtClean="0">
                              <a:latin typeface="Cambria Math" panose="02040503050406030204" pitchFamily="18" charset="0"/>
                            </a:rPr>
                          </m:ctrlPr>
                        </m:d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𝑟</m:t>
                              </m:r>
                            </m:e>
                          </m:acc>
                        </m:e>
                      </m:d>
                      <m:r>
                        <a:rPr lang="en-US" altLang="zh-CN" sz="1600" b="0" i="1" smtClean="0">
                          <a:latin typeface="Cambria Math" panose="02040503050406030204" pitchFamily="18" charset="0"/>
                        </a:rPr>
                        <m:t>=</m:t>
                      </m:r>
                      <m:nary>
                        <m:naryPr>
                          <m:chr m:val="∑"/>
                          <m:supHide m:val="on"/>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𝛼</m:t>
                          </m:r>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𝑖</m:t>
                          </m:r>
                        </m:sub>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b="0" i="1" smtClean="0">
                                  <a:latin typeface="Cambria Math" panose="02040503050406030204" pitchFamily="18" charset="0"/>
                                </a:rPr>
                                <m:t>𝛼</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sub>
                          </m:sSub>
                          <m:sSub>
                            <m:sSubPr>
                              <m:ctrlPr>
                                <a:rPr lang="en-US" altLang="zh-CN" sz="1600" b="0" i="1" smtClean="0">
                                  <a:latin typeface="Cambria Math" panose="02040503050406030204" pitchFamily="18" charset="0"/>
                                  <a:ea typeface="Cambria Math" panose="02040503050406030204" pitchFamily="18" charset="0"/>
                                </a:rPr>
                              </m:ctrlPr>
                            </m:sSubPr>
                            <m:e>
                              <m:r>
                                <m:rPr>
                                  <m:sty m:val="p"/>
                                </m:rPr>
                                <a:rPr lang="en-US" altLang="zh-CN" sz="1600">
                                  <a:latin typeface="Cambria Math" panose="02040503050406030204" pitchFamily="18" charset="0"/>
                                  <a:ea typeface="Cambria Math" panose="02040503050406030204" pitchFamily="18" charset="0"/>
                                </a:rPr>
                                <m:t>χ</m:t>
                              </m:r>
                            </m:e>
                            <m:sub>
                              <m:r>
                                <a:rPr lang="en-US" altLang="zh-CN" sz="1600" b="0" i="1" smtClean="0">
                                  <a:latin typeface="Cambria Math" panose="02040503050406030204" pitchFamily="18" charset="0"/>
                                  <a:ea typeface="Cambria Math" panose="02040503050406030204" pitchFamily="18" charset="0"/>
                                </a:rPr>
                                <m:t>𝛼</m:t>
                              </m:r>
                            </m:sub>
                          </m:sSub>
                          <m:r>
                            <a:rPr lang="en-US" altLang="zh-CN" sz="1600" b="0" i="1" smtClean="0">
                              <a:latin typeface="Cambria Math" panose="02040503050406030204" pitchFamily="18" charset="0"/>
                              <a:ea typeface="Cambria Math" panose="02040503050406030204" pitchFamily="18" charset="0"/>
                            </a:rPr>
                            <m:t>(</m:t>
                          </m:r>
                          <m:acc>
                            <m:accPr>
                              <m:chr m:val="⃗"/>
                              <m:ctrlPr>
                                <a:rPr lang="en-US" altLang="zh-CN" sz="1600" b="0" i="1" smtClean="0">
                                  <a:latin typeface="Cambria Math" panose="02040503050406030204" pitchFamily="18" charset="0"/>
                                  <a:ea typeface="Cambria Math" panose="02040503050406030204" pitchFamily="18" charset="0"/>
                                </a:rPr>
                              </m:ctrlPr>
                            </m:accPr>
                            <m:e>
                              <m:r>
                                <a:rPr lang="en-US" altLang="zh-CN" sz="1600" b="0" i="1" smtClean="0">
                                  <a:latin typeface="Cambria Math" panose="02040503050406030204" pitchFamily="18" charset="0"/>
                                  <a:ea typeface="Cambria Math" panose="02040503050406030204" pitchFamily="18" charset="0"/>
                                </a:rPr>
                                <m:t>𝑟</m:t>
                              </m:r>
                              <m:r>
                                <a:rPr lang="en-US" altLang="zh-CN" sz="1600" b="0" i="1" smtClean="0">
                                  <a:latin typeface="Cambria Math" panose="02040503050406030204" pitchFamily="18" charset="0"/>
                                  <a:ea typeface="Cambria Math" panose="02040503050406030204" pitchFamily="18" charset="0"/>
                                </a:rPr>
                                <m:t> </m:t>
                              </m:r>
                            </m:e>
                          </m:acc>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acc>
                                <m:accPr>
                                  <m:chr m:val="⃗"/>
                                  <m:ctrlPr>
                                    <a:rPr lang="en-US" altLang="zh-CN" sz="1600" b="0" i="1" smtClean="0">
                                      <a:latin typeface="Cambria Math" panose="02040503050406030204" pitchFamily="18" charset="0"/>
                                      <a:ea typeface="Cambria Math" panose="02040503050406030204" pitchFamily="18" charset="0"/>
                                    </a:rPr>
                                  </m:ctrlPr>
                                </m:accPr>
                                <m:e>
                                  <m:r>
                                    <a:rPr lang="en-US" altLang="zh-CN" sz="1600" b="0" i="1" smtClean="0">
                                      <a:latin typeface="Cambria Math" panose="02040503050406030204" pitchFamily="18" charset="0"/>
                                      <a:ea typeface="Cambria Math" panose="02040503050406030204" pitchFamily="18" charset="0"/>
                                    </a:rPr>
                                    <m:t>𝑅</m:t>
                                  </m:r>
                                </m:e>
                              </m:acc>
                            </m:e>
                            <m:sub>
                              <m:r>
                                <a:rPr lang="en-US" altLang="zh-CN" sz="1600" b="0" i="1" smtClean="0">
                                  <a:latin typeface="Cambria Math" panose="02040503050406030204" pitchFamily="18" charset="0"/>
                                  <a:ea typeface="Cambria Math" panose="02040503050406030204" pitchFamily="18" charset="0"/>
                                </a:rPr>
                                <m:t>𝑖</m:t>
                              </m:r>
                            </m:sub>
                          </m:sSub>
                          <m:r>
                            <a:rPr lang="en-US" altLang="zh-CN" sz="1600" b="0" i="1" smtClean="0">
                              <a:latin typeface="Cambria Math" panose="02040503050406030204" pitchFamily="18" charset="0"/>
                              <a:ea typeface="Cambria Math" panose="02040503050406030204" pitchFamily="18" charset="0"/>
                            </a:rPr>
                            <m:t>)</m:t>
                          </m:r>
                        </m:e>
                      </m:nary>
                    </m:oMath>
                  </m:oMathPara>
                </a14:m>
                <a:endParaRPr lang="zh-CN" altLang="en-US" sz="1600" dirty="0"/>
              </a:p>
            </p:txBody>
          </p:sp>
        </mc:Choice>
        <mc:Fallback xmlns="">
          <p:sp>
            <p:nvSpPr>
              <p:cNvPr id="4" name="文本框 3"/>
              <p:cNvSpPr txBox="1">
                <a:spLocks noRot="1" noChangeAspect="1" noMove="1" noResize="1" noEditPoints="1" noAdjustHandles="1" noChangeArrowheads="1" noChangeShapeType="1" noTextEdit="1"/>
              </p:cNvSpPr>
              <p:nvPr/>
            </p:nvSpPr>
            <p:spPr>
              <a:xfrm>
                <a:off x="1737132" y="2025079"/>
                <a:ext cx="2299411" cy="616323"/>
              </a:xfrm>
              <a:prstGeom prst="rect">
                <a:avLst/>
              </a:prstGeom>
              <a:blipFill>
                <a:blip r:embed="rId3"/>
                <a:stretch>
                  <a:fillRect/>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5672890" y="1220821"/>
            <a:ext cx="3063707" cy="2018480"/>
          </a:xfrm>
          <a:prstGeom prst="rect">
            <a:avLst/>
          </a:prstGeom>
        </p:spPr>
      </p:pic>
      <p:sp>
        <p:nvSpPr>
          <p:cNvPr id="7" name="文本框 6"/>
          <p:cNvSpPr txBox="1"/>
          <p:nvPr/>
        </p:nvSpPr>
        <p:spPr>
          <a:xfrm>
            <a:off x="464886" y="2803697"/>
            <a:ext cx="4720725" cy="33855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Construct physical quantities over </a:t>
            </a:r>
            <a:r>
              <a:rPr lang="en-US" altLang="zh-CN" sz="1600" b="1" dirty="0">
                <a:latin typeface="Times New Roman" panose="02020603050405020304" pitchFamily="18" charset="0"/>
                <a:cs typeface="Times New Roman" panose="02020603050405020304" pitchFamily="18" charset="0"/>
              </a:rPr>
              <a:t>atomic</a:t>
            </a:r>
            <a:r>
              <a:rPr lang="en-US" altLang="zh-CN" sz="1600" dirty="0">
                <a:latin typeface="Times New Roman" panose="02020603050405020304" pitchFamily="18" charset="0"/>
                <a:cs typeface="Times New Roman" panose="02020603050405020304" pitchFamily="18" charset="0"/>
              </a:rPr>
              <a:t> functions</a:t>
            </a:r>
            <a:endParaRPr lang="zh-CN" altLang="en-US" sz="1600" dirty="0">
              <a:latin typeface="Times New Roman" panose="02020603050405020304" pitchFamily="18" charset="0"/>
              <a:cs typeface="Times New Roman" panose="02020603050405020304" pitchFamily="18" charset="0"/>
            </a:endParaRPr>
          </a:p>
        </p:txBody>
      </p:sp>
      <p:grpSp>
        <p:nvGrpSpPr>
          <p:cNvPr id="13" name="组合 12"/>
          <p:cNvGrpSpPr/>
          <p:nvPr/>
        </p:nvGrpSpPr>
        <p:grpSpPr>
          <a:xfrm>
            <a:off x="617309" y="3272431"/>
            <a:ext cx="8214935" cy="347258"/>
            <a:chOff x="629340" y="3300003"/>
            <a:chExt cx="8214935" cy="347258"/>
          </a:xfrm>
        </p:grpSpPr>
        <p:sp>
          <p:nvSpPr>
            <p:cNvPr id="8" name="文本框 7"/>
            <p:cNvSpPr txBox="1"/>
            <p:nvPr/>
          </p:nvSpPr>
          <p:spPr>
            <a:xfrm>
              <a:off x="629340" y="3300003"/>
              <a:ext cx="2965784"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The Hamiltonian matrix elements</a:t>
              </a:r>
              <a:endParaRPr lang="zh-CN" alt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文本框 8"/>
                <p:cNvSpPr txBox="1"/>
                <p:nvPr/>
              </p:nvSpPr>
              <p:spPr>
                <a:xfrm>
                  <a:off x="3516919" y="3343523"/>
                  <a:ext cx="5327356" cy="3037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𝐻</m:t>
                            </m:r>
                          </m:e>
                          <m:sub>
                            <m:r>
                              <a:rPr lang="en-US" altLang="zh-CN" sz="1600" b="0" i="1" smtClean="0">
                                <a:latin typeface="Cambria Math" panose="02040503050406030204" pitchFamily="18" charset="0"/>
                              </a:rPr>
                              <m:t>𝛼𝛽</m:t>
                            </m:r>
                          </m:sub>
                        </m:sSub>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𝑅</m:t>
                                    </m:r>
                                  </m:e>
                                </m:acc>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𝑅</m:t>
                                    </m:r>
                                  </m:e>
                                </m:acc>
                              </m:e>
                              <m:sub>
                                <m:r>
                                  <a:rPr lang="en-US" altLang="zh-CN" sz="1600" b="0" i="1" smtClean="0">
                                    <a:latin typeface="Cambria Math" panose="02040503050406030204" pitchFamily="18" charset="0"/>
                                  </a:rPr>
                                  <m:t>𝑗</m:t>
                                </m:r>
                              </m:sub>
                            </m:sSub>
                          </m:e>
                        </m:d>
                        <m:r>
                          <a:rPr lang="en-US" altLang="zh-CN" sz="1600" b="0" i="1" smtClean="0">
                            <a:latin typeface="Cambria Math" panose="02040503050406030204" pitchFamily="18" charset="0"/>
                          </a:rPr>
                          <m:t>=</m:t>
                        </m:r>
                        <m:d>
                          <m:dPr>
                            <m:begChr m:val="〈"/>
                            <m:endChr m:val="〉"/>
                            <m:sepChr m:val="∣"/>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𝜒</m:t>
                                </m:r>
                              </m:e>
                              <m:sub>
                                <m:r>
                                  <a:rPr lang="en-US" altLang="zh-CN" sz="1600" b="0" i="1" smtClean="0">
                                    <a:latin typeface="Cambria Math" panose="02040503050406030204" pitchFamily="18" charset="0"/>
                                  </a:rPr>
                                  <m:t>𝛼</m:t>
                                </m:r>
                              </m:sub>
                            </m:sSub>
                          </m:e>
                          <m:e>
                            <m:r>
                              <a:rPr lang="en-US" altLang="zh-CN" sz="1600" b="0" i="1" smtClean="0">
                                <a:latin typeface="Cambria Math" panose="02040503050406030204" pitchFamily="18" charset="0"/>
                              </a:rPr>
                              <m:t>𝐻</m:t>
                            </m:r>
                          </m:e>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𝜒</m:t>
                                </m:r>
                              </m:e>
                              <m:sub>
                                <m:r>
                                  <a:rPr lang="en-US" altLang="zh-CN" sz="1600" b="0" i="1" smtClean="0">
                                    <a:latin typeface="Cambria Math" panose="02040503050406030204" pitchFamily="18" charset="0"/>
                                  </a:rPr>
                                  <m:t>𝛽</m:t>
                                </m:r>
                              </m:sub>
                            </m:sSub>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𝑑</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𝑟</m:t>
                            </m:r>
                          </m:e>
                        </m:acc>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𝜒</m:t>
                            </m:r>
                          </m:e>
                          <m:sub>
                            <m:r>
                              <a:rPr lang="en-US" altLang="zh-CN" sz="1600" b="0" i="1" smtClean="0">
                                <a:latin typeface="Cambria Math" panose="02040503050406030204" pitchFamily="18" charset="0"/>
                              </a:rPr>
                              <m:t>𝛼</m:t>
                            </m:r>
                          </m:sub>
                        </m:sSub>
                        <m:d>
                          <m:dPr>
                            <m:ctrlPr>
                              <a:rPr lang="en-US" altLang="zh-CN" sz="1600" b="0" i="1" smtClean="0">
                                <a:latin typeface="Cambria Math" panose="02040503050406030204" pitchFamily="18" charset="0"/>
                              </a:rPr>
                            </m:ctrlPr>
                          </m:d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𝑟</m:t>
                                </m:r>
                              </m:e>
                            </m:acc>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𝑅</m:t>
                                    </m:r>
                                  </m:e>
                                </m:acc>
                              </m:e>
                              <m:sub>
                                <m:r>
                                  <a:rPr lang="en-US" altLang="zh-CN" sz="1600" b="0" i="1" smtClean="0">
                                    <a:latin typeface="Cambria Math" panose="02040503050406030204" pitchFamily="18" charset="0"/>
                                  </a:rPr>
                                  <m:t>𝑖</m:t>
                                </m:r>
                              </m:sub>
                            </m:sSub>
                          </m:e>
                        </m:d>
                        <m:r>
                          <a:rPr lang="en-US" altLang="zh-CN" sz="1600" b="0" i="1" smtClean="0">
                            <a:latin typeface="Cambria Math" panose="02040503050406030204" pitchFamily="18" charset="0"/>
                          </a:rPr>
                          <m:t>𝐻</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𝜒</m:t>
                            </m:r>
                          </m:e>
                          <m:sub>
                            <m:r>
                              <a:rPr lang="en-US" altLang="zh-CN" sz="1600" b="0" i="1" smtClean="0">
                                <a:latin typeface="Cambria Math" panose="02040503050406030204" pitchFamily="18" charset="0"/>
                              </a:rPr>
                              <m:t>𝛽</m:t>
                            </m:r>
                          </m:sub>
                        </m:sSub>
                        <m:d>
                          <m:dPr>
                            <m:ctrlPr>
                              <a:rPr lang="en-US" altLang="zh-CN" sz="1600" b="0" i="1" smtClean="0">
                                <a:latin typeface="Cambria Math" panose="02040503050406030204" pitchFamily="18" charset="0"/>
                              </a:rPr>
                            </m:ctrlPr>
                          </m:d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𝑟</m:t>
                                </m:r>
                              </m:e>
                            </m:acc>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𝑅</m:t>
                                    </m:r>
                                  </m:e>
                                </m:acc>
                              </m:e>
                              <m:sub>
                                <m:r>
                                  <a:rPr lang="en-US" altLang="zh-CN" sz="1600" b="0" i="1" smtClean="0">
                                    <a:latin typeface="Cambria Math" panose="02040503050406030204" pitchFamily="18" charset="0"/>
                                  </a:rPr>
                                  <m:t>𝑗</m:t>
                                </m:r>
                              </m:sub>
                            </m:sSub>
                          </m:e>
                        </m:d>
                      </m:oMath>
                    </m:oMathPara>
                  </a14:m>
                  <a:endParaRPr lang="zh-CN" altLang="en-US" sz="1600" dirty="0"/>
                </a:p>
              </p:txBody>
            </p:sp>
          </mc:Choice>
          <mc:Fallback xmlns="">
            <p:sp>
              <p:nvSpPr>
                <p:cNvPr id="9" name="文本框 8"/>
                <p:cNvSpPr txBox="1">
                  <a:spLocks noRot="1" noChangeAspect="1" noMove="1" noResize="1" noEditPoints="1" noAdjustHandles="1" noChangeArrowheads="1" noChangeShapeType="1" noTextEdit="1"/>
                </p:cNvSpPr>
                <p:nvPr/>
              </p:nvSpPr>
              <p:spPr>
                <a:xfrm>
                  <a:off x="3516919" y="3343523"/>
                  <a:ext cx="5327356" cy="303738"/>
                </a:xfrm>
                <a:prstGeom prst="rect">
                  <a:avLst/>
                </a:prstGeom>
                <a:blipFill>
                  <a:blip r:embed="rId5"/>
                  <a:stretch>
                    <a:fillRect t="-20000" b="-24000"/>
                  </a:stretch>
                </a:blipFill>
              </p:spPr>
              <p:txBody>
                <a:bodyPr/>
                <a:lstStyle/>
                <a:p>
                  <a:r>
                    <a:rPr lang="zh-CN" altLang="en-US">
                      <a:noFill/>
                    </a:rPr>
                    <a:t> </a:t>
                  </a:r>
                </a:p>
              </p:txBody>
            </p:sp>
          </mc:Fallback>
        </mc:AlternateContent>
      </p:grpSp>
      <p:grpSp>
        <p:nvGrpSpPr>
          <p:cNvPr id="12" name="组合 11"/>
          <p:cNvGrpSpPr/>
          <p:nvPr/>
        </p:nvGrpSpPr>
        <p:grpSpPr>
          <a:xfrm>
            <a:off x="617309" y="3698459"/>
            <a:ext cx="7668453" cy="338554"/>
            <a:chOff x="629340" y="3774621"/>
            <a:chExt cx="7668453" cy="338554"/>
          </a:xfrm>
        </p:grpSpPr>
        <p:sp>
          <p:nvSpPr>
            <p:cNvPr id="10" name="文本框 9"/>
            <p:cNvSpPr txBox="1"/>
            <p:nvPr/>
          </p:nvSpPr>
          <p:spPr>
            <a:xfrm>
              <a:off x="629340" y="3774621"/>
              <a:ext cx="2965784"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The overlap matrix elements</a:t>
              </a:r>
              <a:endParaRPr lang="zh-CN" alt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文本框 10"/>
                <p:cNvSpPr txBox="1"/>
                <p:nvPr/>
              </p:nvSpPr>
              <p:spPr>
                <a:xfrm>
                  <a:off x="3564318" y="3792029"/>
                  <a:ext cx="4733475" cy="3037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𝑆</m:t>
                            </m:r>
                          </m:e>
                          <m:sub>
                            <m:r>
                              <a:rPr lang="en-US" altLang="zh-CN" sz="1600" b="0" i="1" smtClean="0">
                                <a:latin typeface="Cambria Math" panose="02040503050406030204" pitchFamily="18" charset="0"/>
                              </a:rPr>
                              <m:t>𝛼𝛽</m:t>
                            </m:r>
                          </m:sub>
                        </m:sSub>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𝑅</m:t>
                                    </m:r>
                                  </m:e>
                                </m:acc>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𝑅</m:t>
                                    </m:r>
                                  </m:e>
                                </m:acc>
                              </m:e>
                              <m:sub>
                                <m:r>
                                  <a:rPr lang="en-US" altLang="zh-CN" sz="1600" b="0" i="1" smtClean="0">
                                    <a:latin typeface="Cambria Math" panose="02040503050406030204" pitchFamily="18" charset="0"/>
                                  </a:rPr>
                                  <m:t>𝑗</m:t>
                                </m:r>
                              </m:sub>
                            </m:sSub>
                          </m:e>
                        </m:d>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𝜒</m:t>
                            </m:r>
                          </m:e>
                          <m:sub>
                            <m:r>
                              <a:rPr lang="en-US" altLang="zh-CN" sz="1600" b="0" i="1" smtClean="0">
                                <a:latin typeface="Cambria Math" panose="02040503050406030204" pitchFamily="18" charset="0"/>
                              </a:rPr>
                              <m:t>𝛼</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𝜒</m:t>
                            </m:r>
                          </m:e>
                          <m:sub>
                            <m:r>
                              <a:rPr lang="en-US" altLang="zh-CN" sz="1600" b="0" i="1" smtClean="0">
                                <a:latin typeface="Cambria Math" panose="02040503050406030204" pitchFamily="18" charset="0"/>
                              </a:rPr>
                              <m:t>𝛽</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𝑑</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𝑟</m:t>
                            </m:r>
                          </m:e>
                        </m:acc>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𝜒</m:t>
                            </m:r>
                          </m:e>
                          <m:sub>
                            <m:r>
                              <a:rPr lang="en-US" altLang="zh-CN" sz="1600" b="0" i="1" smtClean="0">
                                <a:latin typeface="Cambria Math" panose="02040503050406030204" pitchFamily="18" charset="0"/>
                              </a:rPr>
                              <m:t>𝛼</m:t>
                            </m:r>
                          </m:sub>
                        </m:sSub>
                        <m:d>
                          <m:dPr>
                            <m:ctrlPr>
                              <a:rPr lang="en-US" altLang="zh-CN" sz="1600" b="0" i="1" smtClean="0">
                                <a:latin typeface="Cambria Math" panose="02040503050406030204" pitchFamily="18" charset="0"/>
                              </a:rPr>
                            </m:ctrlPr>
                          </m:d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𝑟</m:t>
                                </m:r>
                              </m:e>
                            </m:acc>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𝑅</m:t>
                                    </m:r>
                                  </m:e>
                                </m:acc>
                              </m:e>
                              <m:sub>
                                <m:r>
                                  <a:rPr lang="en-US" altLang="zh-CN" sz="1600" b="0" i="1" smtClean="0">
                                    <a:latin typeface="Cambria Math" panose="02040503050406030204" pitchFamily="18" charset="0"/>
                                  </a:rPr>
                                  <m:t>𝑖</m:t>
                                </m:r>
                              </m:sub>
                            </m:sSub>
                          </m:e>
                        </m:d>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𝜒</m:t>
                            </m:r>
                          </m:e>
                          <m:sub>
                            <m:r>
                              <a:rPr lang="en-US" altLang="zh-CN" sz="1600" b="0" i="1" smtClean="0">
                                <a:latin typeface="Cambria Math" panose="02040503050406030204" pitchFamily="18" charset="0"/>
                              </a:rPr>
                              <m:t>𝛽</m:t>
                            </m:r>
                          </m:sub>
                        </m:sSub>
                        <m:d>
                          <m:dPr>
                            <m:ctrlPr>
                              <a:rPr lang="en-US" altLang="zh-CN" sz="1600" b="0" i="1" smtClean="0">
                                <a:latin typeface="Cambria Math" panose="02040503050406030204" pitchFamily="18" charset="0"/>
                              </a:rPr>
                            </m:ctrlPr>
                          </m:d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𝑟</m:t>
                                </m:r>
                              </m:e>
                            </m:acc>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𝑅</m:t>
                                    </m:r>
                                  </m:e>
                                </m:acc>
                              </m:e>
                              <m:sub>
                                <m:r>
                                  <a:rPr lang="en-US" altLang="zh-CN" sz="1600" b="0" i="1" smtClean="0">
                                    <a:latin typeface="Cambria Math" panose="02040503050406030204" pitchFamily="18" charset="0"/>
                                  </a:rPr>
                                  <m:t>𝑗</m:t>
                                </m:r>
                              </m:sub>
                            </m:sSub>
                          </m:e>
                        </m:d>
                      </m:oMath>
                    </m:oMathPara>
                  </a14:m>
                  <a:endParaRPr lang="zh-CN" altLang="en-US" sz="16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564318" y="3792029"/>
                  <a:ext cx="4733475" cy="303738"/>
                </a:xfrm>
                <a:prstGeom prst="rect">
                  <a:avLst/>
                </a:prstGeom>
                <a:blipFill>
                  <a:blip r:embed="rId6"/>
                  <a:stretch>
                    <a:fillRect t="-20408" b="-26531"/>
                  </a:stretch>
                </a:blipFill>
              </p:spPr>
              <p:txBody>
                <a:bodyPr/>
                <a:lstStyle/>
                <a:p>
                  <a:r>
                    <a:rPr lang="zh-CN" altLang="en-US">
                      <a:noFill/>
                    </a:rPr>
                    <a:t> </a:t>
                  </a:r>
                </a:p>
              </p:txBody>
            </p:sp>
          </mc:Fallback>
        </mc:AlternateContent>
      </p:grpSp>
      <p:sp>
        <p:nvSpPr>
          <p:cNvPr id="14" name="文本框 13"/>
          <p:cNvSpPr txBox="1"/>
          <p:nvPr/>
        </p:nvSpPr>
        <p:spPr>
          <a:xfrm>
            <a:off x="436237" y="4210193"/>
            <a:ext cx="4720725" cy="33855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Generalized eigenvalue problem</a:t>
            </a:r>
            <a:endParaRPr lang="zh-CN" altLang="en-US" sz="1600" dirty="0">
              <a:latin typeface="Times New Roman" panose="02020603050405020304" pitchFamily="18" charset="0"/>
              <a:cs typeface="Times New Roman" panose="02020603050405020304" pitchFamily="18" charset="0"/>
            </a:endParaRPr>
          </a:p>
        </p:txBody>
      </p:sp>
      <p:grpSp>
        <p:nvGrpSpPr>
          <p:cNvPr id="18" name="组合 17"/>
          <p:cNvGrpSpPr/>
          <p:nvPr/>
        </p:nvGrpSpPr>
        <p:grpSpPr>
          <a:xfrm>
            <a:off x="1694471" y="4477476"/>
            <a:ext cx="5704255" cy="627479"/>
            <a:chOff x="1737132" y="4491222"/>
            <a:chExt cx="5704255" cy="627479"/>
          </a:xfrm>
        </p:grpSpPr>
        <mc:AlternateContent xmlns:mc="http://schemas.openxmlformats.org/markup-compatibility/2006" xmlns:a14="http://schemas.microsoft.com/office/drawing/2010/main">
          <mc:Choice Requires="a14">
            <p:sp>
              <p:nvSpPr>
                <p:cNvPr id="15" name="文本框 14"/>
                <p:cNvSpPr txBox="1"/>
                <p:nvPr/>
              </p:nvSpPr>
              <p:spPr>
                <a:xfrm>
                  <a:off x="3610402" y="4491222"/>
                  <a:ext cx="3830985" cy="6274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i="1" smtClean="0">
                            <a:latin typeface="Cambria Math" panose="02040503050406030204" pitchFamily="18" charset="0"/>
                          </a:rPr>
                          <m:t>𝐻</m:t>
                        </m:r>
                        <m:nary>
                          <m:naryPr>
                            <m:chr m:val="∑"/>
                            <m:supHide m:val="on"/>
                            <m:ctrlPr>
                              <a:rPr lang="en-US" altLang="zh-CN" sz="1600" i="1">
                                <a:latin typeface="Cambria Math" panose="02040503050406030204" pitchFamily="18" charset="0"/>
                              </a:rPr>
                            </m:ctrlPr>
                          </m:naryPr>
                          <m:sub>
                            <m:r>
                              <a:rPr lang="en-US" altLang="zh-CN" sz="1600" b="0" i="1" smtClean="0">
                                <a:latin typeface="Cambria Math" panose="02040503050406030204" pitchFamily="18" charset="0"/>
                              </a:rPr>
                              <m:t>𝛽</m:t>
                            </m:r>
                            <m:r>
                              <a:rPr lang="en-US" altLang="zh-CN" sz="1600" i="1">
                                <a:latin typeface="Cambria Math" panose="02040503050406030204" pitchFamily="18" charset="0"/>
                              </a:rPr>
                              <m:t>, </m:t>
                            </m:r>
                            <m:r>
                              <a:rPr lang="en-US" altLang="zh-CN" sz="1600" b="0" i="1" smtClean="0">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b="0" i="1" smtClean="0">
                                    <a:latin typeface="Cambria Math" panose="02040503050406030204" pitchFamily="18" charset="0"/>
                                  </a:rPr>
                                  <m:t>𝛽</m:t>
                                </m:r>
                                <m:r>
                                  <a:rPr lang="en-US" altLang="zh-CN" sz="1600" i="1">
                                    <a:latin typeface="Cambria Math" panose="02040503050406030204" pitchFamily="18" charset="0"/>
                                  </a:rPr>
                                  <m:t>,</m:t>
                                </m:r>
                                <m:r>
                                  <a:rPr lang="en-US" altLang="zh-CN" sz="1600" b="0" i="1" smtClean="0">
                                    <a:latin typeface="Cambria Math" panose="02040503050406030204" pitchFamily="18" charset="0"/>
                                  </a:rPr>
                                  <m:t>𝑗</m:t>
                                </m:r>
                              </m:sub>
                            </m:sSub>
                            <m:sSub>
                              <m:sSubPr>
                                <m:ctrlPr>
                                  <a:rPr lang="en-US" altLang="zh-CN" sz="1600" i="1">
                                    <a:latin typeface="Cambria Math" panose="02040503050406030204" pitchFamily="18" charset="0"/>
                                    <a:ea typeface="Cambria Math" panose="02040503050406030204" pitchFamily="18" charset="0"/>
                                  </a:rPr>
                                </m:ctrlPr>
                              </m:sSubPr>
                              <m:e>
                                <m:r>
                                  <m:rPr>
                                    <m:sty m:val="p"/>
                                  </m:rPr>
                                  <a:rPr lang="en-US" altLang="zh-CN" sz="1600">
                                    <a:latin typeface="Cambria Math" panose="02040503050406030204" pitchFamily="18" charset="0"/>
                                    <a:ea typeface="Cambria Math" panose="02040503050406030204" pitchFamily="18" charset="0"/>
                                  </a:rPr>
                                  <m:t>χ</m:t>
                                </m:r>
                              </m:e>
                              <m:sub>
                                <m:r>
                                  <a:rPr lang="en-US" altLang="zh-CN" sz="1600" b="0" i="1" smtClean="0">
                                    <a:latin typeface="Cambria Math" panose="02040503050406030204" pitchFamily="18" charset="0"/>
                                    <a:ea typeface="Cambria Math" panose="02040503050406030204" pitchFamily="18" charset="0"/>
                                  </a:rPr>
                                  <m:t>𝛽</m:t>
                                </m:r>
                              </m:sub>
                            </m:sSub>
                            <m:r>
                              <a:rPr lang="en-US" altLang="zh-CN" sz="1600" i="1">
                                <a:latin typeface="Cambria Math" panose="02040503050406030204" pitchFamily="18" charset="0"/>
                                <a:ea typeface="Cambria Math" panose="02040503050406030204" pitchFamily="18" charset="0"/>
                              </a:rPr>
                              <m:t>(</m:t>
                            </m:r>
                            <m:acc>
                              <m:accPr>
                                <m:chr m:val="⃗"/>
                                <m:ctrlPr>
                                  <a:rPr lang="en-US" altLang="zh-CN" sz="1600" i="1">
                                    <a:latin typeface="Cambria Math" panose="02040503050406030204" pitchFamily="18" charset="0"/>
                                    <a:ea typeface="Cambria Math" panose="02040503050406030204" pitchFamily="18" charset="0"/>
                                  </a:rPr>
                                </m:ctrlPr>
                              </m:accPr>
                              <m:e>
                                <m:r>
                                  <a:rPr lang="en-US" altLang="zh-CN" sz="1600" i="1">
                                    <a:latin typeface="Cambria Math" panose="02040503050406030204" pitchFamily="18" charset="0"/>
                                    <a:ea typeface="Cambria Math" panose="02040503050406030204" pitchFamily="18" charset="0"/>
                                  </a:rPr>
                                  <m:t>𝑟</m:t>
                                </m:r>
                                <m:r>
                                  <a:rPr lang="en-US" altLang="zh-CN" sz="1600" i="1">
                                    <a:latin typeface="Cambria Math" panose="02040503050406030204" pitchFamily="18" charset="0"/>
                                    <a:ea typeface="Cambria Math" panose="02040503050406030204" pitchFamily="18" charset="0"/>
                                  </a:rPr>
                                  <m:t> </m:t>
                                </m:r>
                              </m:e>
                            </m:acc>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acc>
                                  <m:accPr>
                                    <m:chr m:val="⃗"/>
                                    <m:ctrlPr>
                                      <a:rPr lang="en-US" altLang="zh-CN" sz="1600" i="1">
                                        <a:latin typeface="Cambria Math" panose="02040503050406030204" pitchFamily="18" charset="0"/>
                                        <a:ea typeface="Cambria Math" panose="02040503050406030204" pitchFamily="18" charset="0"/>
                                      </a:rPr>
                                    </m:ctrlPr>
                                  </m:accPr>
                                  <m:e>
                                    <m:r>
                                      <a:rPr lang="en-US" altLang="zh-CN" sz="1600" i="1">
                                        <a:latin typeface="Cambria Math" panose="02040503050406030204" pitchFamily="18" charset="0"/>
                                        <a:ea typeface="Cambria Math" panose="02040503050406030204" pitchFamily="18" charset="0"/>
                                      </a:rPr>
                                      <m:t>𝑅</m:t>
                                    </m:r>
                                  </m:e>
                                </m:acc>
                              </m:e>
                              <m:sub>
                                <m:r>
                                  <a:rPr lang="en-US" altLang="zh-CN" sz="1600" b="0" i="1" smtClean="0">
                                    <a:latin typeface="Cambria Math" panose="02040503050406030204" pitchFamily="18" charset="0"/>
                                    <a:ea typeface="Cambria Math" panose="02040503050406030204" pitchFamily="18" charset="0"/>
                                  </a:rPr>
                                  <m:t>𝑗</m:t>
                                </m:r>
                              </m:sub>
                            </m:sSub>
                            <m:r>
                              <a:rPr lang="en-US" altLang="zh-CN" sz="1600" i="1">
                                <a:latin typeface="Cambria Math" panose="02040503050406030204" pitchFamily="18" charset="0"/>
                                <a:ea typeface="Cambria Math" panose="02040503050406030204" pitchFamily="18" charset="0"/>
                              </a:rPr>
                              <m:t>)</m:t>
                            </m:r>
                          </m:e>
                        </m:nary>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𝐸</m:t>
                        </m:r>
                        <m:nary>
                          <m:naryPr>
                            <m:chr m:val="∑"/>
                            <m:supHide m:val="on"/>
                            <m:ctrlPr>
                              <a:rPr lang="en-US" altLang="zh-CN" sz="1600" i="1">
                                <a:latin typeface="Cambria Math" panose="02040503050406030204" pitchFamily="18" charset="0"/>
                              </a:rPr>
                            </m:ctrlPr>
                          </m:naryPr>
                          <m:sub>
                            <m:r>
                              <a:rPr lang="en-US" altLang="zh-CN" sz="1600" i="1">
                                <a:latin typeface="Cambria Math" panose="02040503050406030204" pitchFamily="18" charset="0"/>
                              </a:rPr>
                              <m:t>𝛽</m:t>
                            </m:r>
                            <m:r>
                              <a:rPr lang="en-US" altLang="zh-CN" sz="1600" i="1">
                                <a:latin typeface="Cambria Math" panose="02040503050406030204" pitchFamily="18" charset="0"/>
                              </a:rPr>
                              <m:t>, </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𝛽</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sSub>
                              <m:sSubPr>
                                <m:ctrlPr>
                                  <a:rPr lang="en-US" altLang="zh-CN" sz="1600" i="1">
                                    <a:latin typeface="Cambria Math" panose="02040503050406030204" pitchFamily="18" charset="0"/>
                                    <a:ea typeface="Cambria Math" panose="02040503050406030204" pitchFamily="18" charset="0"/>
                                  </a:rPr>
                                </m:ctrlPr>
                              </m:sSubPr>
                              <m:e>
                                <m:r>
                                  <m:rPr>
                                    <m:sty m:val="p"/>
                                  </m:rPr>
                                  <a:rPr lang="en-US" altLang="zh-CN" sz="1600">
                                    <a:latin typeface="Cambria Math" panose="02040503050406030204" pitchFamily="18" charset="0"/>
                                    <a:ea typeface="Cambria Math" panose="02040503050406030204" pitchFamily="18" charset="0"/>
                                  </a:rPr>
                                  <m:t>χ</m:t>
                                </m:r>
                              </m:e>
                              <m:sub>
                                <m:r>
                                  <a:rPr lang="en-US" altLang="zh-CN" sz="1600" i="1">
                                    <a:latin typeface="Cambria Math" panose="02040503050406030204" pitchFamily="18" charset="0"/>
                                    <a:ea typeface="Cambria Math" panose="02040503050406030204" pitchFamily="18" charset="0"/>
                                  </a:rPr>
                                  <m:t>𝛽</m:t>
                                </m:r>
                              </m:sub>
                            </m:sSub>
                            <m:r>
                              <a:rPr lang="en-US" altLang="zh-CN" sz="1600" i="1">
                                <a:latin typeface="Cambria Math" panose="02040503050406030204" pitchFamily="18" charset="0"/>
                                <a:ea typeface="Cambria Math" panose="02040503050406030204" pitchFamily="18" charset="0"/>
                              </a:rPr>
                              <m:t>(</m:t>
                            </m:r>
                            <m:acc>
                              <m:accPr>
                                <m:chr m:val="⃗"/>
                                <m:ctrlPr>
                                  <a:rPr lang="en-US" altLang="zh-CN" sz="1600" i="1">
                                    <a:latin typeface="Cambria Math" panose="02040503050406030204" pitchFamily="18" charset="0"/>
                                    <a:ea typeface="Cambria Math" panose="02040503050406030204" pitchFamily="18" charset="0"/>
                                  </a:rPr>
                                </m:ctrlPr>
                              </m:accPr>
                              <m:e>
                                <m:r>
                                  <a:rPr lang="en-US" altLang="zh-CN" sz="1600" i="1">
                                    <a:latin typeface="Cambria Math" panose="02040503050406030204" pitchFamily="18" charset="0"/>
                                    <a:ea typeface="Cambria Math" panose="02040503050406030204" pitchFamily="18" charset="0"/>
                                  </a:rPr>
                                  <m:t>𝑟</m:t>
                                </m:r>
                                <m:r>
                                  <a:rPr lang="en-US" altLang="zh-CN" sz="1600" i="1">
                                    <a:latin typeface="Cambria Math" panose="02040503050406030204" pitchFamily="18" charset="0"/>
                                    <a:ea typeface="Cambria Math" panose="02040503050406030204" pitchFamily="18" charset="0"/>
                                  </a:rPr>
                                  <m:t> </m:t>
                                </m:r>
                              </m:e>
                            </m:acc>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acc>
                                  <m:accPr>
                                    <m:chr m:val="⃗"/>
                                    <m:ctrlPr>
                                      <a:rPr lang="en-US" altLang="zh-CN" sz="1600" i="1">
                                        <a:latin typeface="Cambria Math" panose="02040503050406030204" pitchFamily="18" charset="0"/>
                                        <a:ea typeface="Cambria Math" panose="02040503050406030204" pitchFamily="18" charset="0"/>
                                      </a:rPr>
                                    </m:ctrlPr>
                                  </m:accPr>
                                  <m:e>
                                    <m:r>
                                      <a:rPr lang="en-US" altLang="zh-CN" sz="1600" i="1">
                                        <a:latin typeface="Cambria Math" panose="02040503050406030204" pitchFamily="18" charset="0"/>
                                        <a:ea typeface="Cambria Math" panose="02040503050406030204" pitchFamily="18" charset="0"/>
                                      </a:rPr>
                                      <m:t>𝑅</m:t>
                                    </m:r>
                                  </m:e>
                                </m:acc>
                              </m:e>
                              <m:sub>
                                <m:r>
                                  <a:rPr lang="en-US" altLang="zh-CN" sz="1600" i="1">
                                    <a:latin typeface="Cambria Math" panose="02040503050406030204" pitchFamily="18" charset="0"/>
                                    <a:ea typeface="Cambria Math" panose="02040503050406030204" pitchFamily="18" charset="0"/>
                                  </a:rPr>
                                  <m:t>𝑗</m:t>
                                </m:r>
                              </m:sub>
                            </m:sSub>
                            <m:r>
                              <a:rPr lang="en-US" altLang="zh-CN" sz="1600" i="1">
                                <a:latin typeface="Cambria Math" panose="02040503050406030204" pitchFamily="18" charset="0"/>
                                <a:ea typeface="Cambria Math" panose="02040503050406030204" pitchFamily="18" charset="0"/>
                              </a:rPr>
                              <m:t>)</m:t>
                            </m:r>
                          </m:e>
                        </m:nary>
                      </m:oMath>
                    </m:oMathPara>
                  </a14:m>
                  <a:endParaRPr lang="zh-CN" altLang="en-US" sz="16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3610402" y="4491222"/>
                  <a:ext cx="3830985" cy="62747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1737132" y="4670585"/>
                  <a:ext cx="166635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𝐻</m:t>
                        </m:r>
                        <m:r>
                          <a:rPr lang="en-US" altLang="zh-CN" sz="1600" b="0" i="1" smtClean="0">
                            <a:latin typeface="Cambria Math" panose="02040503050406030204" pitchFamily="18" charset="0"/>
                          </a:rPr>
                          <m:t>𝜓</m:t>
                        </m:r>
                        <m:d>
                          <m:dPr>
                            <m:ctrlPr>
                              <a:rPr lang="en-US" altLang="zh-CN" sz="1600" b="0" i="1" smtClean="0">
                                <a:latin typeface="Cambria Math" panose="02040503050406030204" pitchFamily="18" charset="0"/>
                              </a:rPr>
                            </m:ctrlPr>
                          </m:d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𝑟</m:t>
                                </m:r>
                              </m:e>
                            </m:acc>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𝐸</m:t>
                        </m:r>
                        <m:r>
                          <a:rPr lang="en-US" altLang="zh-CN" sz="1600" b="0" i="1" smtClean="0">
                            <a:latin typeface="Cambria Math" panose="02040503050406030204" pitchFamily="18" charset="0"/>
                          </a:rPr>
                          <m:t>𝜓</m:t>
                        </m:r>
                        <m:d>
                          <m:dPr>
                            <m:ctrlPr>
                              <a:rPr lang="en-US" altLang="zh-CN" sz="1600" b="0" i="1" smtClean="0">
                                <a:latin typeface="Cambria Math" panose="02040503050406030204" pitchFamily="18" charset="0"/>
                              </a:rPr>
                            </m:ctrlPr>
                          </m:d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𝑟</m:t>
                                </m:r>
                              </m:e>
                            </m:acc>
                          </m:e>
                        </m:d>
                        <m:r>
                          <a:rPr lang="en-US" altLang="zh-CN" sz="1600" b="0" i="1" smtClean="0">
                            <a:latin typeface="Cambria Math" panose="02040503050406030204" pitchFamily="18" charset="0"/>
                          </a:rPr>
                          <m:t>⇒</m:t>
                        </m:r>
                      </m:oMath>
                    </m:oMathPara>
                  </a14:m>
                  <a:endParaRPr lang="zh-CN" altLang="en-US" sz="1600" dirty="0"/>
                </a:p>
              </p:txBody>
            </p:sp>
          </mc:Choice>
          <mc:Fallback xmlns="">
            <p:sp>
              <p:nvSpPr>
                <p:cNvPr id="16" name="文本框 15"/>
                <p:cNvSpPr txBox="1">
                  <a:spLocks noRot="1" noChangeAspect="1" noMove="1" noResize="1" noEditPoints="1" noAdjustHandles="1" noChangeArrowheads="1" noChangeShapeType="1" noTextEdit="1"/>
                </p:cNvSpPr>
                <p:nvPr/>
              </p:nvSpPr>
              <p:spPr>
                <a:xfrm>
                  <a:off x="1737132" y="4670585"/>
                  <a:ext cx="1666354" cy="246221"/>
                </a:xfrm>
                <a:prstGeom prst="rect">
                  <a:avLst/>
                </a:prstGeom>
                <a:blipFill>
                  <a:blip r:embed="rId8"/>
                  <a:stretch>
                    <a:fillRect l="-4029" t="-40000" r="-1465" b="-325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7" name="文本框 16"/>
              <p:cNvSpPr txBox="1"/>
              <p:nvPr/>
            </p:nvSpPr>
            <p:spPr>
              <a:xfrm>
                <a:off x="1554506" y="5163740"/>
                <a:ext cx="5796908" cy="6274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ea typeface="Cambria Math" panose="02040503050406030204" pitchFamily="18" charset="0"/>
                            </a:rPr>
                          </m:ctrlPr>
                        </m:sSubPr>
                        <m:e>
                          <m:r>
                            <m:rPr>
                              <m:sty m:val="p"/>
                            </m:rPr>
                            <a:rPr lang="en-US" altLang="zh-CN" sz="1600">
                              <a:latin typeface="Cambria Math" panose="02040503050406030204" pitchFamily="18" charset="0"/>
                              <a:ea typeface="Cambria Math" panose="02040503050406030204" pitchFamily="18" charset="0"/>
                            </a:rPr>
                            <m:t>χ</m:t>
                          </m:r>
                        </m:e>
                        <m:sub>
                          <m:r>
                            <a:rPr lang="en-US" altLang="zh-CN" sz="1600" i="1">
                              <a:latin typeface="Cambria Math" panose="02040503050406030204" pitchFamily="18" charset="0"/>
                              <a:ea typeface="Cambria Math" panose="02040503050406030204" pitchFamily="18" charset="0"/>
                            </a:rPr>
                            <m:t>𝛼</m:t>
                          </m:r>
                        </m:sub>
                      </m:sSub>
                      <m:d>
                        <m:dPr>
                          <m:ctrlPr>
                            <a:rPr lang="en-US" altLang="zh-CN" sz="1600" i="1">
                              <a:latin typeface="Cambria Math" panose="02040503050406030204" pitchFamily="18" charset="0"/>
                              <a:ea typeface="Cambria Math" panose="02040503050406030204" pitchFamily="18" charset="0"/>
                            </a:rPr>
                          </m:ctrlPr>
                        </m:dPr>
                        <m:e>
                          <m:acc>
                            <m:accPr>
                              <m:chr m:val="⃗"/>
                              <m:ctrlPr>
                                <a:rPr lang="en-US" altLang="zh-CN" sz="1600" i="1">
                                  <a:latin typeface="Cambria Math" panose="02040503050406030204" pitchFamily="18" charset="0"/>
                                  <a:ea typeface="Cambria Math" panose="02040503050406030204" pitchFamily="18" charset="0"/>
                                </a:rPr>
                              </m:ctrlPr>
                            </m:accPr>
                            <m:e>
                              <m:r>
                                <a:rPr lang="en-US" altLang="zh-CN" sz="1600" i="1">
                                  <a:latin typeface="Cambria Math" panose="02040503050406030204" pitchFamily="18" charset="0"/>
                                  <a:ea typeface="Cambria Math" panose="02040503050406030204" pitchFamily="18" charset="0"/>
                                </a:rPr>
                                <m:t>𝑟</m:t>
                              </m:r>
                              <m:r>
                                <a:rPr lang="en-US" altLang="zh-CN" sz="1600" i="1">
                                  <a:latin typeface="Cambria Math" panose="02040503050406030204" pitchFamily="18" charset="0"/>
                                  <a:ea typeface="Cambria Math" panose="02040503050406030204" pitchFamily="18" charset="0"/>
                                </a:rPr>
                                <m:t> </m:t>
                              </m:r>
                            </m:e>
                          </m:acc>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acc>
                                <m:accPr>
                                  <m:chr m:val="⃗"/>
                                  <m:ctrlPr>
                                    <a:rPr lang="en-US" altLang="zh-CN" sz="1600" i="1">
                                      <a:latin typeface="Cambria Math" panose="02040503050406030204" pitchFamily="18" charset="0"/>
                                      <a:ea typeface="Cambria Math" panose="02040503050406030204" pitchFamily="18" charset="0"/>
                                    </a:rPr>
                                  </m:ctrlPr>
                                </m:accPr>
                                <m:e>
                                  <m:r>
                                    <a:rPr lang="en-US" altLang="zh-CN" sz="1600" i="1">
                                      <a:latin typeface="Cambria Math" panose="02040503050406030204" pitchFamily="18" charset="0"/>
                                      <a:ea typeface="Cambria Math" panose="02040503050406030204" pitchFamily="18" charset="0"/>
                                    </a:rPr>
                                    <m:t>𝑅</m:t>
                                  </m:r>
                                </m:e>
                              </m:acc>
                            </m:e>
                            <m:sub>
                              <m:r>
                                <a:rPr lang="en-US" altLang="zh-CN" sz="1600" i="1">
                                  <a:latin typeface="Cambria Math" panose="02040503050406030204" pitchFamily="18" charset="0"/>
                                  <a:ea typeface="Cambria Math" panose="02040503050406030204" pitchFamily="18" charset="0"/>
                                </a:rPr>
                                <m:t>𝑖</m:t>
                              </m:r>
                            </m:sub>
                          </m:sSub>
                        </m:e>
                      </m:d>
                      <m:r>
                        <a:rPr lang="en-US" altLang="zh-CN" sz="1600" i="1" smtClean="0">
                          <a:latin typeface="Cambria Math" panose="02040503050406030204" pitchFamily="18" charset="0"/>
                        </a:rPr>
                        <m:t>𝐻</m:t>
                      </m:r>
                      <m:nary>
                        <m:naryPr>
                          <m:chr m:val="∑"/>
                          <m:supHide m:val="on"/>
                          <m:ctrlPr>
                            <a:rPr lang="en-US" altLang="zh-CN" sz="1600" i="1">
                              <a:latin typeface="Cambria Math" panose="02040503050406030204" pitchFamily="18" charset="0"/>
                            </a:rPr>
                          </m:ctrlPr>
                        </m:naryPr>
                        <m:sub>
                          <m:r>
                            <a:rPr lang="en-US" altLang="zh-CN" sz="1600" b="0" i="1" smtClean="0">
                              <a:latin typeface="Cambria Math" panose="02040503050406030204" pitchFamily="18" charset="0"/>
                            </a:rPr>
                            <m:t>𝛽</m:t>
                          </m:r>
                          <m:r>
                            <a:rPr lang="en-US" altLang="zh-CN" sz="1600" i="1">
                              <a:latin typeface="Cambria Math" panose="02040503050406030204" pitchFamily="18" charset="0"/>
                            </a:rPr>
                            <m:t>, </m:t>
                          </m:r>
                          <m:r>
                            <a:rPr lang="en-US" altLang="zh-CN" sz="1600" b="0" i="1" smtClean="0">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b="0" i="1" smtClean="0">
                                  <a:latin typeface="Cambria Math" panose="02040503050406030204" pitchFamily="18" charset="0"/>
                                </a:rPr>
                                <m:t>𝛽</m:t>
                              </m:r>
                              <m:r>
                                <a:rPr lang="en-US" altLang="zh-CN" sz="1600" i="1">
                                  <a:latin typeface="Cambria Math" panose="02040503050406030204" pitchFamily="18" charset="0"/>
                                </a:rPr>
                                <m:t>,</m:t>
                              </m:r>
                              <m:r>
                                <a:rPr lang="en-US" altLang="zh-CN" sz="1600" b="0" i="1" smtClean="0">
                                  <a:latin typeface="Cambria Math" panose="02040503050406030204" pitchFamily="18" charset="0"/>
                                </a:rPr>
                                <m:t>𝑗</m:t>
                              </m:r>
                            </m:sub>
                          </m:sSub>
                          <m:sSub>
                            <m:sSubPr>
                              <m:ctrlPr>
                                <a:rPr lang="en-US" altLang="zh-CN" sz="1600" i="1">
                                  <a:latin typeface="Cambria Math" panose="02040503050406030204" pitchFamily="18" charset="0"/>
                                  <a:ea typeface="Cambria Math" panose="02040503050406030204" pitchFamily="18" charset="0"/>
                                </a:rPr>
                              </m:ctrlPr>
                            </m:sSubPr>
                            <m:e>
                              <m:r>
                                <m:rPr>
                                  <m:sty m:val="p"/>
                                </m:rPr>
                                <a:rPr lang="en-US" altLang="zh-CN" sz="1600">
                                  <a:latin typeface="Cambria Math" panose="02040503050406030204" pitchFamily="18" charset="0"/>
                                  <a:ea typeface="Cambria Math" panose="02040503050406030204" pitchFamily="18" charset="0"/>
                                </a:rPr>
                                <m:t>χ</m:t>
                              </m:r>
                            </m:e>
                            <m:sub>
                              <m:r>
                                <a:rPr lang="en-US" altLang="zh-CN" sz="1600" b="0" i="1" smtClean="0">
                                  <a:latin typeface="Cambria Math" panose="02040503050406030204" pitchFamily="18" charset="0"/>
                                  <a:ea typeface="Cambria Math" panose="02040503050406030204" pitchFamily="18" charset="0"/>
                                </a:rPr>
                                <m:t>𝛽</m:t>
                              </m:r>
                            </m:sub>
                          </m:sSub>
                          <m:d>
                            <m:dPr>
                              <m:ctrlPr>
                                <a:rPr lang="en-US" altLang="zh-CN" sz="1600" i="1">
                                  <a:latin typeface="Cambria Math" panose="02040503050406030204" pitchFamily="18" charset="0"/>
                                  <a:ea typeface="Cambria Math" panose="02040503050406030204" pitchFamily="18" charset="0"/>
                                </a:rPr>
                              </m:ctrlPr>
                            </m:dPr>
                            <m:e>
                              <m:acc>
                                <m:accPr>
                                  <m:chr m:val="⃗"/>
                                  <m:ctrlPr>
                                    <a:rPr lang="en-US" altLang="zh-CN" sz="1600" i="1">
                                      <a:latin typeface="Cambria Math" panose="02040503050406030204" pitchFamily="18" charset="0"/>
                                      <a:ea typeface="Cambria Math" panose="02040503050406030204" pitchFamily="18" charset="0"/>
                                    </a:rPr>
                                  </m:ctrlPr>
                                </m:accPr>
                                <m:e>
                                  <m:r>
                                    <a:rPr lang="en-US" altLang="zh-CN" sz="1600" i="1">
                                      <a:latin typeface="Cambria Math" panose="02040503050406030204" pitchFamily="18" charset="0"/>
                                      <a:ea typeface="Cambria Math" panose="02040503050406030204" pitchFamily="18" charset="0"/>
                                    </a:rPr>
                                    <m:t>𝑟</m:t>
                                  </m:r>
                                  <m:r>
                                    <a:rPr lang="en-US" altLang="zh-CN" sz="1600" i="1">
                                      <a:latin typeface="Cambria Math" panose="02040503050406030204" pitchFamily="18" charset="0"/>
                                      <a:ea typeface="Cambria Math" panose="02040503050406030204" pitchFamily="18" charset="0"/>
                                    </a:rPr>
                                    <m:t> </m:t>
                                  </m:r>
                                </m:e>
                              </m:acc>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acc>
                                    <m:accPr>
                                      <m:chr m:val="⃗"/>
                                      <m:ctrlPr>
                                        <a:rPr lang="en-US" altLang="zh-CN" sz="1600" i="1">
                                          <a:latin typeface="Cambria Math" panose="02040503050406030204" pitchFamily="18" charset="0"/>
                                          <a:ea typeface="Cambria Math" panose="02040503050406030204" pitchFamily="18" charset="0"/>
                                        </a:rPr>
                                      </m:ctrlPr>
                                    </m:accPr>
                                    <m:e>
                                      <m:r>
                                        <a:rPr lang="en-US" altLang="zh-CN" sz="1600" i="1">
                                          <a:latin typeface="Cambria Math" panose="02040503050406030204" pitchFamily="18" charset="0"/>
                                          <a:ea typeface="Cambria Math" panose="02040503050406030204" pitchFamily="18" charset="0"/>
                                        </a:rPr>
                                        <m:t>𝑅</m:t>
                                      </m:r>
                                    </m:e>
                                  </m:acc>
                                </m:e>
                                <m:sub>
                                  <m:r>
                                    <a:rPr lang="en-US" altLang="zh-CN" sz="1600" b="0" i="1" smtClean="0">
                                      <a:latin typeface="Cambria Math" panose="02040503050406030204" pitchFamily="18" charset="0"/>
                                      <a:ea typeface="Cambria Math" panose="02040503050406030204" pitchFamily="18" charset="0"/>
                                    </a:rPr>
                                    <m:t>𝑗</m:t>
                                  </m:r>
                                </m:sub>
                              </m:sSub>
                            </m:e>
                          </m:d>
                        </m:e>
                      </m:nary>
                      <m:r>
                        <a:rPr lang="en-US" altLang="zh-CN" sz="1600" b="0" i="1" smtClean="0">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r>
                            <m:rPr>
                              <m:sty m:val="p"/>
                            </m:rPr>
                            <a:rPr lang="en-US" altLang="zh-CN" sz="1600">
                              <a:latin typeface="Cambria Math" panose="02040503050406030204" pitchFamily="18" charset="0"/>
                              <a:ea typeface="Cambria Math" panose="02040503050406030204" pitchFamily="18" charset="0"/>
                            </a:rPr>
                            <m:t>χ</m:t>
                          </m:r>
                        </m:e>
                        <m:sub>
                          <m:r>
                            <a:rPr lang="en-US" altLang="zh-CN" sz="1600" i="1">
                              <a:latin typeface="Cambria Math" panose="02040503050406030204" pitchFamily="18" charset="0"/>
                              <a:ea typeface="Cambria Math" panose="02040503050406030204" pitchFamily="18" charset="0"/>
                            </a:rPr>
                            <m:t>𝛼</m:t>
                          </m:r>
                        </m:sub>
                      </m:sSub>
                      <m:r>
                        <a:rPr lang="en-US" altLang="zh-CN" sz="1600" i="1">
                          <a:latin typeface="Cambria Math" panose="02040503050406030204" pitchFamily="18" charset="0"/>
                          <a:ea typeface="Cambria Math" panose="02040503050406030204" pitchFamily="18" charset="0"/>
                        </a:rPr>
                        <m:t>(</m:t>
                      </m:r>
                      <m:acc>
                        <m:accPr>
                          <m:chr m:val="⃗"/>
                          <m:ctrlPr>
                            <a:rPr lang="en-US" altLang="zh-CN" sz="1600" i="1">
                              <a:latin typeface="Cambria Math" panose="02040503050406030204" pitchFamily="18" charset="0"/>
                              <a:ea typeface="Cambria Math" panose="02040503050406030204" pitchFamily="18" charset="0"/>
                            </a:rPr>
                          </m:ctrlPr>
                        </m:accPr>
                        <m:e>
                          <m:r>
                            <a:rPr lang="en-US" altLang="zh-CN" sz="1600" i="1">
                              <a:latin typeface="Cambria Math" panose="02040503050406030204" pitchFamily="18" charset="0"/>
                              <a:ea typeface="Cambria Math" panose="02040503050406030204" pitchFamily="18" charset="0"/>
                            </a:rPr>
                            <m:t>𝑟</m:t>
                          </m:r>
                          <m:r>
                            <a:rPr lang="en-US" altLang="zh-CN" sz="1600" i="1">
                              <a:latin typeface="Cambria Math" panose="02040503050406030204" pitchFamily="18" charset="0"/>
                              <a:ea typeface="Cambria Math" panose="02040503050406030204" pitchFamily="18" charset="0"/>
                            </a:rPr>
                            <m:t> </m:t>
                          </m:r>
                        </m:e>
                      </m:acc>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acc>
                            <m:accPr>
                              <m:chr m:val="⃗"/>
                              <m:ctrlPr>
                                <a:rPr lang="en-US" altLang="zh-CN" sz="1600" i="1">
                                  <a:latin typeface="Cambria Math" panose="02040503050406030204" pitchFamily="18" charset="0"/>
                                  <a:ea typeface="Cambria Math" panose="02040503050406030204" pitchFamily="18" charset="0"/>
                                </a:rPr>
                              </m:ctrlPr>
                            </m:accPr>
                            <m:e>
                              <m:r>
                                <a:rPr lang="en-US" altLang="zh-CN" sz="1600" i="1">
                                  <a:latin typeface="Cambria Math" panose="02040503050406030204" pitchFamily="18" charset="0"/>
                                  <a:ea typeface="Cambria Math" panose="02040503050406030204" pitchFamily="18" charset="0"/>
                                </a:rPr>
                                <m:t>𝑅</m:t>
                              </m:r>
                            </m:e>
                          </m:acc>
                        </m:e>
                        <m:sub>
                          <m:r>
                            <a:rPr lang="en-US" altLang="zh-CN" sz="1600" i="1">
                              <a:latin typeface="Cambria Math" panose="02040503050406030204" pitchFamily="18" charset="0"/>
                              <a:ea typeface="Cambria Math" panose="02040503050406030204" pitchFamily="18" charset="0"/>
                            </a:rPr>
                            <m:t>𝑖</m:t>
                          </m:r>
                        </m:sub>
                      </m:sSub>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𝐸</m:t>
                      </m:r>
                      <m:nary>
                        <m:naryPr>
                          <m:chr m:val="∑"/>
                          <m:supHide m:val="on"/>
                          <m:ctrlPr>
                            <a:rPr lang="en-US" altLang="zh-CN" sz="1600" i="1">
                              <a:latin typeface="Cambria Math" panose="02040503050406030204" pitchFamily="18" charset="0"/>
                            </a:rPr>
                          </m:ctrlPr>
                        </m:naryPr>
                        <m:sub>
                          <m:r>
                            <a:rPr lang="en-US" altLang="zh-CN" sz="1600" i="1">
                              <a:latin typeface="Cambria Math" panose="02040503050406030204" pitchFamily="18" charset="0"/>
                            </a:rPr>
                            <m:t>𝛽</m:t>
                          </m:r>
                          <m:r>
                            <a:rPr lang="en-US" altLang="zh-CN" sz="1600" i="1">
                              <a:latin typeface="Cambria Math" panose="02040503050406030204" pitchFamily="18" charset="0"/>
                            </a:rPr>
                            <m:t>, </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𝛽</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sSub>
                            <m:sSubPr>
                              <m:ctrlPr>
                                <a:rPr lang="en-US" altLang="zh-CN" sz="1600" i="1">
                                  <a:latin typeface="Cambria Math" panose="02040503050406030204" pitchFamily="18" charset="0"/>
                                  <a:ea typeface="Cambria Math" panose="02040503050406030204" pitchFamily="18" charset="0"/>
                                </a:rPr>
                              </m:ctrlPr>
                            </m:sSubPr>
                            <m:e>
                              <m:r>
                                <m:rPr>
                                  <m:sty m:val="p"/>
                                </m:rPr>
                                <a:rPr lang="en-US" altLang="zh-CN" sz="1600">
                                  <a:latin typeface="Cambria Math" panose="02040503050406030204" pitchFamily="18" charset="0"/>
                                  <a:ea typeface="Cambria Math" panose="02040503050406030204" pitchFamily="18" charset="0"/>
                                </a:rPr>
                                <m:t>χ</m:t>
                              </m:r>
                            </m:e>
                            <m:sub>
                              <m:r>
                                <a:rPr lang="en-US" altLang="zh-CN" sz="1600" i="1">
                                  <a:latin typeface="Cambria Math" panose="02040503050406030204" pitchFamily="18" charset="0"/>
                                  <a:ea typeface="Cambria Math" panose="02040503050406030204" pitchFamily="18" charset="0"/>
                                </a:rPr>
                                <m:t>𝛽</m:t>
                              </m:r>
                            </m:sub>
                          </m:sSub>
                          <m:r>
                            <a:rPr lang="en-US" altLang="zh-CN" sz="1600" i="1">
                              <a:latin typeface="Cambria Math" panose="02040503050406030204" pitchFamily="18" charset="0"/>
                              <a:ea typeface="Cambria Math" panose="02040503050406030204" pitchFamily="18" charset="0"/>
                            </a:rPr>
                            <m:t>(</m:t>
                          </m:r>
                          <m:acc>
                            <m:accPr>
                              <m:chr m:val="⃗"/>
                              <m:ctrlPr>
                                <a:rPr lang="en-US" altLang="zh-CN" sz="1600" i="1">
                                  <a:latin typeface="Cambria Math" panose="02040503050406030204" pitchFamily="18" charset="0"/>
                                  <a:ea typeface="Cambria Math" panose="02040503050406030204" pitchFamily="18" charset="0"/>
                                </a:rPr>
                              </m:ctrlPr>
                            </m:accPr>
                            <m:e>
                              <m:r>
                                <a:rPr lang="en-US" altLang="zh-CN" sz="1600" i="1">
                                  <a:latin typeface="Cambria Math" panose="02040503050406030204" pitchFamily="18" charset="0"/>
                                  <a:ea typeface="Cambria Math" panose="02040503050406030204" pitchFamily="18" charset="0"/>
                                </a:rPr>
                                <m:t>𝑟</m:t>
                              </m:r>
                              <m:r>
                                <a:rPr lang="en-US" altLang="zh-CN" sz="1600" i="1">
                                  <a:latin typeface="Cambria Math" panose="02040503050406030204" pitchFamily="18" charset="0"/>
                                  <a:ea typeface="Cambria Math" panose="02040503050406030204" pitchFamily="18" charset="0"/>
                                </a:rPr>
                                <m:t> </m:t>
                              </m:r>
                            </m:e>
                          </m:acc>
                          <m:r>
                            <a:rPr lang="en-US" altLang="zh-CN" sz="1600" i="1">
                              <a:latin typeface="Cambria Math" panose="02040503050406030204" pitchFamily="18" charset="0"/>
                              <a:ea typeface="Cambria Math" panose="02040503050406030204" pitchFamily="18" charset="0"/>
                            </a:rPr>
                            <m:t>−</m:t>
                          </m:r>
                          <m:sSub>
                            <m:sSubPr>
                              <m:ctrlPr>
                                <a:rPr lang="en-US" altLang="zh-CN" sz="1600" i="1">
                                  <a:latin typeface="Cambria Math" panose="02040503050406030204" pitchFamily="18" charset="0"/>
                                  <a:ea typeface="Cambria Math" panose="02040503050406030204" pitchFamily="18" charset="0"/>
                                </a:rPr>
                              </m:ctrlPr>
                            </m:sSubPr>
                            <m:e>
                              <m:acc>
                                <m:accPr>
                                  <m:chr m:val="⃗"/>
                                  <m:ctrlPr>
                                    <a:rPr lang="en-US" altLang="zh-CN" sz="1600" i="1">
                                      <a:latin typeface="Cambria Math" panose="02040503050406030204" pitchFamily="18" charset="0"/>
                                      <a:ea typeface="Cambria Math" panose="02040503050406030204" pitchFamily="18" charset="0"/>
                                    </a:rPr>
                                  </m:ctrlPr>
                                </m:accPr>
                                <m:e>
                                  <m:r>
                                    <a:rPr lang="en-US" altLang="zh-CN" sz="1600" i="1">
                                      <a:latin typeface="Cambria Math" panose="02040503050406030204" pitchFamily="18" charset="0"/>
                                      <a:ea typeface="Cambria Math" panose="02040503050406030204" pitchFamily="18" charset="0"/>
                                    </a:rPr>
                                    <m:t>𝑅</m:t>
                                  </m:r>
                                </m:e>
                              </m:acc>
                            </m:e>
                            <m:sub>
                              <m:r>
                                <a:rPr lang="en-US" altLang="zh-CN" sz="1600" i="1">
                                  <a:latin typeface="Cambria Math" panose="02040503050406030204" pitchFamily="18" charset="0"/>
                                  <a:ea typeface="Cambria Math" panose="02040503050406030204" pitchFamily="18" charset="0"/>
                                </a:rPr>
                                <m:t>𝑗</m:t>
                              </m:r>
                            </m:sub>
                          </m:sSub>
                          <m:r>
                            <a:rPr lang="en-US" altLang="zh-CN" sz="1600" i="1">
                              <a:latin typeface="Cambria Math" panose="02040503050406030204" pitchFamily="18" charset="0"/>
                              <a:ea typeface="Cambria Math" panose="02040503050406030204" pitchFamily="18" charset="0"/>
                            </a:rPr>
                            <m:t>)</m:t>
                          </m:r>
                        </m:e>
                      </m:nary>
                    </m:oMath>
                  </m:oMathPara>
                </a14:m>
                <a:endParaRPr lang="zh-CN" altLang="en-US" sz="1600" dirty="0"/>
              </a:p>
            </p:txBody>
          </p:sp>
        </mc:Choice>
        <mc:Fallback xmlns="">
          <p:sp>
            <p:nvSpPr>
              <p:cNvPr id="17" name="文本框 16"/>
              <p:cNvSpPr txBox="1">
                <a:spLocks noRot="1" noChangeAspect="1" noMove="1" noResize="1" noEditPoints="1" noAdjustHandles="1" noChangeArrowheads="1" noChangeShapeType="1" noTextEdit="1"/>
              </p:cNvSpPr>
              <p:nvPr/>
            </p:nvSpPr>
            <p:spPr>
              <a:xfrm>
                <a:off x="1554506" y="5163740"/>
                <a:ext cx="5796908" cy="62747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865911" y="5913608"/>
                <a:ext cx="3933064" cy="6274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sz="1600" i="1" smtClean="0">
                              <a:latin typeface="Cambria Math" panose="02040503050406030204" pitchFamily="18" charset="0"/>
                            </a:rPr>
                          </m:ctrlPr>
                        </m:naryPr>
                        <m:sub>
                          <m:r>
                            <a:rPr lang="en-US" altLang="zh-CN" sz="1600" b="0" i="1" smtClean="0">
                              <a:latin typeface="Cambria Math" panose="02040503050406030204" pitchFamily="18" charset="0"/>
                            </a:rPr>
                            <m:t>𝛽</m:t>
                          </m:r>
                          <m:r>
                            <a:rPr lang="en-US" altLang="zh-CN" sz="1600" i="1">
                              <a:latin typeface="Cambria Math" panose="02040503050406030204" pitchFamily="18" charset="0"/>
                            </a:rPr>
                            <m:t>, </m:t>
                          </m:r>
                          <m:r>
                            <a:rPr lang="en-US" altLang="zh-CN" sz="1600" b="0" i="1" smtClean="0">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b="0" i="1" smtClean="0">
                                  <a:latin typeface="Cambria Math" panose="02040503050406030204" pitchFamily="18" charset="0"/>
                                </a:rPr>
                                <m:t>𝛽</m:t>
                              </m:r>
                              <m:r>
                                <a:rPr lang="en-US" altLang="zh-CN" sz="1600" i="1">
                                  <a:latin typeface="Cambria Math" panose="02040503050406030204" pitchFamily="18" charset="0"/>
                                </a:rPr>
                                <m:t>,</m:t>
                              </m:r>
                              <m:r>
                                <a:rPr lang="en-US" altLang="zh-CN" sz="1600" b="0" i="1" smtClean="0">
                                  <a:latin typeface="Cambria Math" panose="02040503050406030204" pitchFamily="18" charset="0"/>
                                </a:rPr>
                                <m:t>𝑗</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𝐻</m:t>
                              </m:r>
                            </m:e>
                            <m:sub>
                              <m:r>
                                <a:rPr lang="en-US" altLang="zh-CN" sz="1600" b="0" i="1" smtClean="0">
                                  <a:latin typeface="Cambria Math" panose="02040503050406030204" pitchFamily="18" charset="0"/>
                                </a:rPr>
                                <m:t>𝛼𝛽</m:t>
                              </m:r>
                            </m:sub>
                          </m:sSub>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𝑅</m:t>
                                      </m:r>
                                    </m:e>
                                  </m:acc>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𝑅</m:t>
                                      </m:r>
                                    </m:e>
                                  </m:acc>
                                </m:e>
                                <m:sub>
                                  <m:r>
                                    <a:rPr lang="en-US" altLang="zh-CN" sz="1600" b="0" i="1" smtClean="0">
                                      <a:latin typeface="Cambria Math" panose="02040503050406030204" pitchFamily="18" charset="0"/>
                                    </a:rPr>
                                    <m:t>𝑗</m:t>
                                  </m:r>
                                </m:sub>
                              </m:sSub>
                            </m:e>
                          </m:d>
                        </m:e>
                      </m:nary>
                      <m:r>
                        <a:rPr lang="en-US" altLang="zh-CN" sz="1600" b="0" i="1" smtClean="0">
                          <a:latin typeface="Cambria Math" panose="02040503050406030204" pitchFamily="18" charset="0"/>
                          <a:ea typeface="Cambria Math" panose="02040503050406030204" pitchFamily="18" charset="0"/>
                        </a:rPr>
                        <m:t>=</m:t>
                      </m:r>
                      <m:r>
                        <a:rPr lang="en-US" altLang="zh-CN" sz="1600" i="1" smtClean="0">
                          <a:latin typeface="Cambria Math" panose="02040503050406030204" pitchFamily="18" charset="0"/>
                          <a:ea typeface="Cambria Math" panose="02040503050406030204" pitchFamily="18" charset="0"/>
                        </a:rPr>
                        <m:t>𝐸</m:t>
                      </m:r>
                      <m:nary>
                        <m:naryPr>
                          <m:chr m:val="∑"/>
                          <m:supHide m:val="on"/>
                          <m:ctrlPr>
                            <a:rPr lang="en-US" altLang="zh-CN" sz="1600" i="1">
                              <a:latin typeface="Cambria Math" panose="02040503050406030204" pitchFamily="18" charset="0"/>
                            </a:rPr>
                          </m:ctrlPr>
                        </m:naryPr>
                        <m:sub>
                          <m:r>
                            <a:rPr lang="en-US" altLang="zh-CN" sz="1600" i="1">
                              <a:latin typeface="Cambria Math" panose="02040503050406030204" pitchFamily="18" charset="0"/>
                            </a:rPr>
                            <m:t>𝛽</m:t>
                          </m:r>
                          <m:r>
                            <a:rPr lang="en-US" altLang="zh-CN" sz="1600" i="1">
                              <a:latin typeface="Cambria Math" panose="02040503050406030204" pitchFamily="18" charset="0"/>
                            </a:rPr>
                            <m:t>, </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𝑐</m:t>
                              </m:r>
                            </m:e>
                            <m:sub>
                              <m:r>
                                <a:rPr lang="en-US" altLang="zh-CN" sz="1600" i="1">
                                  <a:latin typeface="Cambria Math" panose="02040503050406030204" pitchFamily="18" charset="0"/>
                                </a:rPr>
                                <m:t>𝛽</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𝑆</m:t>
                              </m:r>
                            </m:e>
                            <m:sub>
                              <m:r>
                                <a:rPr lang="en-US" altLang="zh-CN" sz="1600" b="0" i="1" smtClean="0">
                                  <a:latin typeface="Cambria Math" panose="02040503050406030204" pitchFamily="18" charset="0"/>
                                </a:rPr>
                                <m:t>𝛼𝛽</m:t>
                              </m:r>
                            </m:sub>
                          </m:sSub>
                        </m:e>
                      </m:nary>
                      <m:d>
                        <m:dPr>
                          <m:ctrlPr>
                            <a:rPr lang="en-US" altLang="zh-CN" sz="1600" b="0" i="1" smtClean="0">
                              <a:latin typeface="Cambria Math" panose="02040503050406030204" pitchFamily="18" charset="0"/>
                              <a:ea typeface="Cambria Math" panose="02040503050406030204" pitchFamily="18" charset="0"/>
                            </a:rPr>
                          </m:ctrlPr>
                        </m:dPr>
                        <m:e>
                          <m:sSub>
                            <m:sSubPr>
                              <m:ctrlPr>
                                <a:rPr lang="en-US" altLang="zh-CN" sz="1600" b="0" i="1" smtClean="0">
                                  <a:latin typeface="Cambria Math" panose="02040503050406030204" pitchFamily="18" charset="0"/>
                                  <a:ea typeface="Cambria Math" panose="02040503050406030204" pitchFamily="18" charset="0"/>
                                </a:rPr>
                              </m:ctrlPr>
                            </m:sSubPr>
                            <m:e>
                              <m:acc>
                                <m:accPr>
                                  <m:chr m:val="⃗"/>
                                  <m:ctrlPr>
                                    <a:rPr lang="en-US" altLang="zh-CN" sz="1600" b="0" i="1" smtClean="0">
                                      <a:latin typeface="Cambria Math" panose="02040503050406030204" pitchFamily="18" charset="0"/>
                                      <a:ea typeface="Cambria Math" panose="02040503050406030204" pitchFamily="18" charset="0"/>
                                    </a:rPr>
                                  </m:ctrlPr>
                                </m:accPr>
                                <m:e>
                                  <m:r>
                                    <a:rPr lang="en-US" altLang="zh-CN" sz="1600" b="0" i="1" smtClean="0">
                                      <a:latin typeface="Cambria Math" panose="02040503050406030204" pitchFamily="18" charset="0"/>
                                      <a:ea typeface="Cambria Math" panose="02040503050406030204" pitchFamily="18" charset="0"/>
                                    </a:rPr>
                                    <m:t>𝑅</m:t>
                                  </m:r>
                                </m:e>
                              </m:acc>
                            </m:e>
                            <m:sub>
                              <m:r>
                                <a:rPr lang="en-US" altLang="zh-CN" sz="1600" b="0" i="1" smtClean="0">
                                  <a:latin typeface="Cambria Math" panose="02040503050406030204" pitchFamily="18" charset="0"/>
                                  <a:ea typeface="Cambria Math" panose="02040503050406030204" pitchFamily="18" charset="0"/>
                                </a:rPr>
                                <m:t>𝑖</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acc>
                                <m:accPr>
                                  <m:chr m:val="⃗"/>
                                  <m:ctrlPr>
                                    <a:rPr lang="en-US" altLang="zh-CN" sz="1600" b="0" i="1" smtClean="0">
                                      <a:latin typeface="Cambria Math" panose="02040503050406030204" pitchFamily="18" charset="0"/>
                                      <a:ea typeface="Cambria Math" panose="02040503050406030204" pitchFamily="18" charset="0"/>
                                    </a:rPr>
                                  </m:ctrlPr>
                                </m:accPr>
                                <m:e>
                                  <m:r>
                                    <a:rPr lang="en-US" altLang="zh-CN" sz="1600" b="0" i="1" smtClean="0">
                                      <a:latin typeface="Cambria Math" panose="02040503050406030204" pitchFamily="18" charset="0"/>
                                      <a:ea typeface="Cambria Math" panose="02040503050406030204" pitchFamily="18" charset="0"/>
                                    </a:rPr>
                                    <m:t>𝑅</m:t>
                                  </m:r>
                                </m:e>
                              </m:acc>
                            </m:e>
                            <m:sub>
                              <m:r>
                                <a:rPr lang="en-US" altLang="zh-CN" sz="1600" b="0" i="1" smtClean="0">
                                  <a:latin typeface="Cambria Math" panose="02040503050406030204" pitchFamily="18" charset="0"/>
                                  <a:ea typeface="Cambria Math" panose="02040503050406030204" pitchFamily="18" charset="0"/>
                                </a:rPr>
                                <m:t>𝑗</m:t>
                              </m:r>
                            </m:sub>
                          </m:sSub>
                        </m:e>
                      </m:d>
                      <m:r>
                        <a:rPr lang="en-US" altLang="zh-CN" sz="1600" b="0" i="1" smtClean="0">
                          <a:latin typeface="Cambria Math" panose="02040503050406030204" pitchFamily="18" charset="0"/>
                          <a:ea typeface="Cambria Math" panose="02040503050406030204" pitchFamily="18" charset="0"/>
                        </a:rPr>
                        <m:t>⇒</m:t>
                      </m:r>
                    </m:oMath>
                  </m:oMathPara>
                </a14:m>
                <a:endParaRPr lang="zh-CN" altLang="en-US" sz="16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865911" y="5913608"/>
                <a:ext cx="3933064" cy="627479"/>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4798975" y="5980150"/>
                <a:ext cx="2599751" cy="396070"/>
              </a:xfrm>
              <a:prstGeom prst="rect">
                <a:avLst/>
              </a:prstGeom>
              <a:ln>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𝐻</m:t>
                          </m:r>
                        </m:e>
                        <m:sub>
                          <m:r>
                            <a:rPr lang="en-US" altLang="zh-CN" sz="1600" i="1">
                              <a:latin typeface="Cambria Math" panose="02040503050406030204" pitchFamily="18" charset="0"/>
                              <a:ea typeface="Cambria Math" panose="02040503050406030204" pitchFamily="18" charset="0"/>
                            </a:rPr>
                            <m:t>𝛼𝛽</m:t>
                          </m:r>
                        </m:sub>
                      </m:sSub>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𝑅</m:t>
                                  </m:r>
                                </m:e>
                              </m:acc>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𝑅</m:t>
                                  </m:r>
                                </m:e>
                              </m:acc>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m:t>
                      </m:r>
                      <m:r>
                        <a:rPr lang="en-US" altLang="zh-CN" sz="1600" i="1">
                          <a:latin typeface="Cambria Math" panose="02040503050406030204" pitchFamily="18" charset="0"/>
                        </a:rPr>
                        <m:t>𝐸</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𝑆</m:t>
                          </m:r>
                        </m:e>
                        <m:sub>
                          <m:r>
                            <a:rPr lang="en-US" altLang="zh-CN" sz="1600" i="1">
                              <a:latin typeface="Cambria Math" panose="02040503050406030204" pitchFamily="18" charset="0"/>
                            </a:rPr>
                            <m:t>𝛼𝛽</m:t>
                          </m:r>
                        </m:sub>
                      </m:sSub>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𝑅</m:t>
                                  </m:r>
                                </m:e>
                              </m:acc>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𝑅</m:t>
                                  </m:r>
                                </m:e>
                              </m:acc>
                            </m:e>
                            <m:sub>
                              <m:r>
                                <a:rPr lang="en-US" altLang="zh-CN" sz="1600" i="1">
                                  <a:latin typeface="Cambria Math" panose="02040503050406030204" pitchFamily="18" charset="0"/>
                                </a:rPr>
                                <m:t>𝑗</m:t>
                              </m:r>
                            </m:sub>
                          </m:sSub>
                        </m:e>
                      </m:d>
                    </m:oMath>
                  </m:oMathPara>
                </a14:m>
                <a:endParaRPr lang="zh-CN" altLang="en-US" sz="1600" dirty="0"/>
              </a:p>
            </p:txBody>
          </p:sp>
        </mc:Choice>
        <mc:Fallback xmlns="">
          <p:sp>
            <p:nvSpPr>
              <p:cNvPr id="20" name="矩形 19"/>
              <p:cNvSpPr>
                <a:spLocks noRot="1" noChangeAspect="1" noMove="1" noResize="1" noEditPoints="1" noAdjustHandles="1" noChangeArrowheads="1" noChangeShapeType="1" noTextEdit="1"/>
              </p:cNvSpPr>
              <p:nvPr/>
            </p:nvSpPr>
            <p:spPr>
              <a:xfrm>
                <a:off x="4798975" y="5980150"/>
                <a:ext cx="2599751" cy="396070"/>
              </a:xfrm>
              <a:prstGeom prst="rect">
                <a:avLst/>
              </a:prstGeom>
              <a:blipFill>
                <a:blip r:embed="rId11"/>
                <a:stretch>
                  <a:fillRect b="-2985"/>
                </a:stretch>
              </a:blipFill>
              <a:ln>
                <a:solidFill>
                  <a:srgbClr val="FF00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7260362" y="5980150"/>
                <a:ext cx="16769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𝑯</m:t>
                      </m:r>
                      <m:r>
                        <a:rPr lang="en-US" altLang="zh-CN" b="0" i="1" smtClean="0">
                          <a:latin typeface="Cambria Math" panose="02040503050406030204" pitchFamily="18" charset="0"/>
                        </a:rPr>
                        <m:t>𝜓</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1" i="1" smtClean="0">
                          <a:latin typeface="Cambria Math" panose="02040503050406030204" pitchFamily="18" charset="0"/>
                        </a:rPr>
                        <m:t>𝑺</m:t>
                      </m:r>
                      <m:r>
                        <a:rPr lang="en-US" altLang="zh-CN" b="0" i="1" smtClean="0">
                          <a:latin typeface="Cambria Math" panose="02040503050406030204" pitchFamily="18" charset="0"/>
                        </a:rPr>
                        <m:t>𝜓</m:t>
                      </m:r>
                    </m:oMath>
                  </m:oMathPara>
                </a14:m>
                <a:endParaRPr lang="zh-CN" altLang="en-US" dirty="0"/>
              </a:p>
            </p:txBody>
          </p:sp>
        </mc:Choice>
        <mc:Fallback xmlns="">
          <p:sp>
            <p:nvSpPr>
              <p:cNvPr id="21" name="文本框 20"/>
              <p:cNvSpPr txBox="1">
                <a:spLocks noRot="1" noChangeAspect="1" noMove="1" noResize="1" noEditPoints="1" noAdjustHandles="1" noChangeArrowheads="1" noChangeShapeType="1" noTextEdit="1"/>
              </p:cNvSpPr>
              <p:nvPr/>
            </p:nvSpPr>
            <p:spPr>
              <a:xfrm>
                <a:off x="7260362" y="5980150"/>
                <a:ext cx="1676975" cy="369332"/>
              </a:xfrm>
              <a:prstGeom prst="rect">
                <a:avLst/>
              </a:prstGeom>
              <a:blipFill>
                <a:blip r:embed="rId12"/>
                <a:stretch>
                  <a:fillRect b="-11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29406494"/>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47098"/>
            <a:ext cx="9093199"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    Construction of LCAO Hamiltonian</a:t>
            </a:r>
          </a:p>
        </p:txBody>
      </p:sp>
      <p:sp>
        <p:nvSpPr>
          <p:cNvPr id="2" name="文本框 1"/>
          <p:cNvSpPr txBox="1"/>
          <p:nvPr/>
        </p:nvSpPr>
        <p:spPr>
          <a:xfrm>
            <a:off x="433136" y="896352"/>
            <a:ext cx="6605337" cy="33855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Take periodicity into consideration, and new set of orbitals can be defined</a:t>
            </a:r>
            <a:endParaRPr lang="zh-CN" alt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本框 2"/>
              <p:cNvSpPr txBox="1"/>
              <p:nvPr/>
            </p:nvSpPr>
            <p:spPr>
              <a:xfrm>
                <a:off x="1395663" y="1254529"/>
                <a:ext cx="3463192" cy="6268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𝜒</m:t>
                          </m:r>
                        </m:e>
                        <m:sub>
                          <m:r>
                            <a:rPr lang="en-US" altLang="zh-CN" sz="1600" b="0" i="1" smtClean="0">
                              <a:latin typeface="Cambria Math" panose="02040503050406030204" pitchFamily="18" charset="0"/>
                            </a:rPr>
                            <m:t>𝛼</m:t>
                          </m:r>
                          <m:r>
                            <a:rPr lang="en-US" altLang="zh-CN" sz="1600" b="0" i="1" smtClean="0">
                              <a:latin typeface="Cambria Math" panose="02040503050406030204" pitchFamily="18" charset="0"/>
                            </a:rPr>
                            <m:t>𝑖</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𝑘</m:t>
                              </m:r>
                            </m:e>
                          </m:acc>
                        </m:sub>
                      </m:sSub>
                      <m:d>
                        <m:dPr>
                          <m:ctrlPr>
                            <a:rPr lang="en-US" altLang="zh-CN" sz="1600" b="0" i="1" smtClean="0">
                              <a:latin typeface="Cambria Math" panose="02040503050406030204" pitchFamily="18" charset="0"/>
                            </a:rPr>
                          </m:ctrlPr>
                        </m:d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𝑟</m:t>
                              </m:r>
                            </m:e>
                          </m:acc>
                        </m:e>
                      </m:d>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ad>
                            <m:radPr>
                              <m:degHide m:val="on"/>
                              <m:ctrlPr>
                                <a:rPr lang="en-US" altLang="zh-CN" sz="1600" b="0" i="1" smtClean="0">
                                  <a:latin typeface="Cambria Math" panose="02040503050406030204" pitchFamily="18" charset="0"/>
                                </a:rPr>
                              </m:ctrlPr>
                            </m:radPr>
                            <m:deg/>
                            <m:e>
                              <m:r>
                                <a:rPr lang="en-US" altLang="zh-CN" sz="1600" b="0" i="1" smtClean="0">
                                  <a:latin typeface="Cambria Math" panose="02040503050406030204" pitchFamily="18" charset="0"/>
                                </a:rPr>
                                <m:t>𝑁</m:t>
                              </m:r>
                            </m:e>
                          </m:rad>
                        </m:den>
                      </m:f>
                      <m:nary>
                        <m:naryPr>
                          <m:chr m:val="∑"/>
                          <m:supHide m:val="on"/>
                          <m:ctrlPr>
                            <a:rPr lang="en-US" altLang="zh-CN" sz="1600" b="0" i="1" smtClean="0">
                              <a:latin typeface="Cambria Math" panose="02040503050406030204" pitchFamily="18" charset="0"/>
                            </a:rPr>
                          </m:ctrlPr>
                        </m:naryPr>
                        <m:sub>
                          <m:acc>
                            <m:accPr>
                              <m:chr m:val="⃗"/>
                              <m:ctrlPr>
                                <a:rPr lang="en-US" altLang="zh-CN" sz="1600" b="0" i="1" smtClean="0">
                                  <a:latin typeface="Cambria Math" panose="02040503050406030204" pitchFamily="18" charset="0"/>
                                </a:rPr>
                              </m:ctrlPr>
                            </m:accPr>
                            <m:e>
                              <m:r>
                                <m:rPr>
                                  <m:brk m:alnAt="7"/>
                                </m:rPr>
                                <a:rPr lang="en-US" altLang="zh-CN" sz="1600" b="0" i="1" smtClean="0">
                                  <a:latin typeface="Cambria Math" panose="02040503050406030204" pitchFamily="18" charset="0"/>
                                </a:rPr>
                                <m:t>𝑇</m:t>
                              </m:r>
                            </m:e>
                          </m:acc>
                        </m:sub>
                        <m:sup/>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𝑒</m:t>
                              </m:r>
                            </m:e>
                            <m:sup>
                              <m:r>
                                <a:rPr lang="en-US" altLang="zh-CN" sz="1600" b="0" i="1" smtClean="0">
                                  <a:latin typeface="Cambria Math" panose="02040503050406030204" pitchFamily="18" charset="0"/>
                                </a:rPr>
                                <m:t>𝑖</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𝑘</m:t>
                                  </m:r>
                                </m:e>
                              </m:acc>
                              <m:r>
                                <a:rPr lang="en-US" altLang="zh-CN" sz="1600" i="1">
                                  <a:latin typeface="Cambria Math" panose="02040503050406030204" pitchFamily="18" charset="0"/>
                                </a:rPr>
                                <m:t>·</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𝑇</m:t>
                                  </m:r>
                                </m:e>
                              </m:acc>
                            </m:sup>
                          </m:sSup>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𝜒</m:t>
                              </m:r>
                            </m:e>
                            <m:sub>
                              <m:r>
                                <a:rPr lang="en-US" altLang="zh-CN" sz="1600" b="0" i="1" smtClean="0">
                                  <a:latin typeface="Cambria Math" panose="02040503050406030204" pitchFamily="18" charset="0"/>
                                </a:rPr>
                                <m:t>𝛼</m:t>
                              </m:r>
                            </m:sub>
                          </m:sSub>
                          <m:r>
                            <a:rPr lang="en-US" altLang="zh-CN" sz="1600" b="0" i="1" smtClean="0">
                              <a:latin typeface="Cambria Math" panose="02040503050406030204" pitchFamily="18" charset="0"/>
                            </a:rPr>
                            <m:t>(</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𝑟</m:t>
                              </m:r>
                            </m:e>
                          </m:acc>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𝜏</m:t>
                                  </m:r>
                                </m:e>
                              </m:acc>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𝑇</m:t>
                              </m:r>
                            </m:e>
                          </m:acc>
                          <m:r>
                            <a:rPr lang="en-US" altLang="zh-CN" sz="1600" b="0" i="1" smtClean="0">
                              <a:latin typeface="Cambria Math" panose="02040503050406030204" pitchFamily="18" charset="0"/>
                            </a:rPr>
                            <m:t>))</m:t>
                          </m:r>
                        </m:e>
                      </m:nary>
                    </m:oMath>
                  </m:oMathPara>
                </a14:m>
                <a:endParaRPr lang="zh-CN" altLang="en-US" sz="16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395663" y="1254529"/>
                <a:ext cx="3463192" cy="62683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5498432" y="1228890"/>
                <a:ext cx="2646948" cy="1141595"/>
              </a:xfrm>
              <a:prstGeom prst="rect">
                <a:avLst/>
              </a:prstGeom>
              <a:noFill/>
            </p:spPr>
            <p:txBody>
              <a:bodyPr wrap="square" rtlCol="0">
                <a:spAutoFit/>
              </a:bodyPr>
              <a:lstStyle/>
              <a:p>
                <a14:m>
                  <m:oMath xmlns:m="http://schemas.openxmlformats.org/officeDocument/2006/math">
                    <m:r>
                      <a:rPr lang="en-US" altLang="zh-CN" sz="1600" b="0" i="1" smtClean="0">
                        <a:latin typeface="Cambria Math" panose="02040503050406030204" pitchFamily="18" charset="0"/>
                      </a:rPr>
                      <m:t>𝛼</m:t>
                    </m:r>
                  </m:oMath>
                </a14:m>
                <a:r>
                  <a:rPr lang="en-US" altLang="zh-CN" sz="1600" dirty="0">
                    <a:latin typeface="Times New Roman" panose="02020603050405020304" pitchFamily="18" charset="0"/>
                    <a:cs typeface="Times New Roman" panose="02020603050405020304" pitchFamily="18" charset="0"/>
                  </a:rPr>
                  <a:t>: index of orbitals</a:t>
                </a:r>
              </a:p>
              <a:p>
                <a14:m>
                  <m:oMath xmlns:m="http://schemas.openxmlformats.org/officeDocument/2006/math">
                    <m:r>
                      <a:rPr lang="en-US" altLang="zh-CN" sz="1600" b="0" i="1" smtClean="0">
                        <a:latin typeface="Cambria Math" panose="02040503050406030204" pitchFamily="18" charset="0"/>
                      </a:rPr>
                      <m:t>𝑖</m:t>
                    </m:r>
                  </m:oMath>
                </a14:m>
                <a:r>
                  <a:rPr lang="en-US" altLang="zh-CN" sz="1600" dirty="0">
                    <a:latin typeface="Times New Roman" panose="02020603050405020304" pitchFamily="18" charset="0"/>
                    <a:cs typeface="Times New Roman" panose="02020603050405020304" pitchFamily="18" charset="0"/>
                  </a:rPr>
                  <a:t>: index of atoms</a:t>
                </a:r>
              </a:p>
              <a:p>
                <a14:m>
                  <m:oMath xmlns:m="http://schemas.openxmlformats.org/officeDocument/2006/math">
                    <m:sSub>
                      <m:sSubPr>
                        <m:ctrlPr>
                          <a:rPr lang="en-US" altLang="zh-CN" sz="1600" b="0" i="1" smtClean="0">
                            <a:latin typeface="Cambria Math" panose="02040503050406030204" pitchFamily="18" charset="0"/>
                          </a:rPr>
                        </m:ctrlPr>
                      </m:sSub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𝜏</m:t>
                            </m:r>
                          </m:e>
                        </m:acc>
                      </m:e>
                      <m:sub>
                        <m:r>
                          <a:rPr lang="en-US" altLang="zh-CN" sz="1600" b="0" i="1" smtClean="0">
                            <a:latin typeface="Cambria Math" panose="02040503050406030204" pitchFamily="18" charset="0"/>
                          </a:rPr>
                          <m:t>𝑖</m:t>
                        </m:r>
                      </m:sub>
                    </m:sSub>
                  </m:oMath>
                </a14:m>
                <a:r>
                  <a:rPr lang="en-US" altLang="zh-CN" sz="1600" dirty="0">
                    <a:latin typeface="Times New Roman" panose="02020603050405020304" pitchFamily="18" charset="0"/>
                    <a:cs typeface="Times New Roman" panose="02020603050405020304" pitchFamily="18" charset="0"/>
                  </a:rPr>
                  <a:t>: atom position in </a:t>
                </a:r>
                <a:r>
                  <a:rPr lang="en-US" altLang="zh-CN" sz="1600" b="1" dirty="0">
                    <a:latin typeface="Times New Roman" panose="02020603050405020304" pitchFamily="18" charset="0"/>
                    <a:cs typeface="Times New Roman" panose="02020603050405020304" pitchFamily="18" charset="0"/>
                  </a:rPr>
                  <a:t>unit cell</a:t>
                </a:r>
              </a:p>
              <a:p>
                <a14:m>
                  <m:oMath xmlns:m="http://schemas.openxmlformats.org/officeDocument/2006/math">
                    <m:acc>
                      <m:accPr>
                        <m:chr m:val="⃗"/>
                        <m:ctrlPr>
                          <a:rPr lang="en-US" altLang="zh-CN" sz="1600" i="1" smtClean="0">
                            <a:latin typeface="Cambria Math" panose="02040503050406030204" pitchFamily="18" charset="0"/>
                          </a:rPr>
                        </m:ctrlPr>
                      </m:accPr>
                      <m:e>
                        <m:r>
                          <a:rPr lang="en-US" altLang="zh-CN" sz="1600" b="0" i="1" smtClean="0">
                            <a:latin typeface="Cambria Math" panose="02040503050406030204" pitchFamily="18" charset="0"/>
                          </a:rPr>
                          <m:t>𝑇</m:t>
                        </m:r>
                      </m:e>
                    </m:acc>
                  </m:oMath>
                </a14:m>
                <a:r>
                  <a:rPr lang="en-US" altLang="zh-CN" sz="1600" dirty="0">
                    <a:latin typeface="Times New Roman" panose="02020603050405020304" pitchFamily="18" charset="0"/>
                    <a:cs typeface="Times New Roman" panose="02020603050405020304" pitchFamily="18" charset="0"/>
                  </a:rPr>
                  <a:t>: translation vector</a:t>
                </a:r>
                <a:endParaRPr lang="zh-CN" altLang="en-US" sz="1600" dirty="0">
                  <a:latin typeface="Times New Roman" panose="02020603050405020304" pitchFamily="18" charset="0"/>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5498432" y="1228890"/>
                <a:ext cx="2646948" cy="1141595"/>
              </a:xfrm>
              <a:prstGeom prst="rect">
                <a:avLst/>
              </a:prstGeom>
              <a:blipFill>
                <a:blip r:embed="rId3"/>
                <a:stretch>
                  <a:fillRect t="-1604" b="-32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449805" y="1828191"/>
                <a:ext cx="2704009" cy="6163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𝜓</m:t>
                          </m:r>
                        </m:e>
                        <m:sub>
                          <m:r>
                            <a:rPr lang="en-US" altLang="zh-CN" sz="1600" b="0" i="1" smtClean="0">
                              <a:latin typeface="Cambria Math" panose="02040503050406030204" pitchFamily="18" charset="0"/>
                            </a:rPr>
                            <m:t>𝑛</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𝑘</m:t>
                              </m:r>
                            </m:e>
                          </m:acc>
                        </m:sub>
                      </m:sSub>
                      <m:d>
                        <m:dPr>
                          <m:ctrlPr>
                            <a:rPr lang="en-US" altLang="zh-CN" sz="1600" b="0" i="1" smtClean="0">
                              <a:latin typeface="Cambria Math" panose="02040503050406030204" pitchFamily="18" charset="0"/>
                            </a:rPr>
                          </m:ctrlPr>
                        </m:d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𝑟</m:t>
                              </m:r>
                            </m:e>
                          </m:acc>
                        </m:e>
                      </m:d>
                      <m:r>
                        <a:rPr lang="en-US" altLang="zh-CN" sz="1600" b="0" i="1" smtClean="0">
                          <a:latin typeface="Cambria Math" panose="02040503050406030204" pitchFamily="18" charset="0"/>
                        </a:rPr>
                        <m:t>=</m:t>
                      </m:r>
                      <m:nary>
                        <m:naryPr>
                          <m:chr m:val="∑"/>
                          <m:supHide m:val="on"/>
                          <m:ctrlPr>
                            <a:rPr lang="en-US" altLang="zh-CN" sz="1600" b="0" i="1" smtClean="0">
                              <a:latin typeface="Cambria Math" panose="02040503050406030204" pitchFamily="18" charset="0"/>
                            </a:rPr>
                          </m:ctrlPr>
                        </m:naryPr>
                        <m:sub>
                          <m:r>
                            <a:rPr lang="en-US" altLang="zh-CN" sz="1600" b="0" i="1" smtClean="0">
                              <a:latin typeface="Cambria Math" panose="02040503050406030204" pitchFamily="18" charset="0"/>
                            </a:rPr>
                            <m:t>𝛼</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sub>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𝛼</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sub>
                          </m:sSub>
                          <m:d>
                            <m:dPr>
                              <m:ctrlPr>
                                <a:rPr lang="en-US" altLang="zh-CN" sz="1600" b="0" i="1" smtClean="0">
                                  <a:latin typeface="Cambria Math" panose="02040503050406030204" pitchFamily="18" charset="0"/>
                                </a:rPr>
                              </m:ctrlPr>
                            </m:d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𝑘</m:t>
                                  </m:r>
                                </m:e>
                              </m:acc>
                            </m:e>
                          </m:d>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𝜒</m:t>
                              </m:r>
                            </m:e>
                            <m:sub>
                              <m:r>
                                <a:rPr lang="en-US" altLang="zh-CN" sz="1600" b="0" i="1" smtClean="0">
                                  <a:latin typeface="Cambria Math" panose="02040503050406030204" pitchFamily="18" charset="0"/>
                                </a:rPr>
                                <m:t>𝑎𝑖</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𝑘</m:t>
                                  </m:r>
                                </m:e>
                              </m:acc>
                            </m:sub>
                          </m:sSub>
                          <m:d>
                            <m:dPr>
                              <m:ctrlPr>
                                <a:rPr lang="en-US" altLang="zh-CN" sz="1600" b="0" i="1" smtClean="0">
                                  <a:latin typeface="Cambria Math" panose="02040503050406030204" pitchFamily="18" charset="0"/>
                                </a:rPr>
                              </m:ctrlPr>
                            </m:d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𝑟</m:t>
                                  </m:r>
                                </m:e>
                              </m:acc>
                            </m:e>
                          </m:d>
                        </m:e>
                      </m:nary>
                    </m:oMath>
                  </m:oMathPara>
                </a14:m>
                <a:endParaRPr lang="zh-CN" altLang="en-US" sz="16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449805" y="1828191"/>
                <a:ext cx="2704009" cy="61632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595562" y="2489225"/>
                <a:ext cx="8422105" cy="325667"/>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Note</a:t>
                </a:r>
                <a:r>
                  <a:rPr lang="en-US" altLang="zh-CN" sz="1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𝜒</m:t>
                        </m:r>
                      </m:e>
                      <m:sub>
                        <m:r>
                          <a:rPr lang="en-US" altLang="zh-CN" sz="1400" i="1">
                            <a:latin typeface="Cambria Math" panose="02040503050406030204" pitchFamily="18" charset="0"/>
                          </a:rPr>
                          <m:t>𝛼</m:t>
                        </m:r>
                        <m:r>
                          <a:rPr lang="en-US" altLang="zh-CN" sz="1400" i="1">
                            <a:latin typeface="Cambria Math" panose="02040503050406030204" pitchFamily="18" charset="0"/>
                          </a:rPr>
                          <m:t>𝑖</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sub>
                    </m:sSub>
                    <m:d>
                      <m:dPr>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𝑟</m:t>
                            </m:r>
                          </m:e>
                        </m:acc>
                      </m:e>
                    </m:d>
                  </m:oMath>
                </a14:m>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𝜓</m:t>
                        </m:r>
                      </m:e>
                      <m:sub>
                        <m:r>
                          <a:rPr lang="en-US" altLang="zh-CN" sz="1400" i="1">
                            <a:latin typeface="Cambria Math" panose="02040503050406030204" pitchFamily="18" charset="0"/>
                          </a:rPr>
                          <m:t>𝑛</m:t>
                        </m:r>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𝑘</m:t>
                            </m:r>
                          </m:e>
                        </m:acc>
                      </m:sub>
                    </m:sSub>
                    <m:d>
                      <m:dPr>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𝑟</m:t>
                            </m:r>
                          </m:e>
                        </m:acc>
                      </m:e>
                    </m:d>
                  </m:oMath>
                </a14:m>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are functions in k-space, while </a:t>
                </a:r>
                <a14:m>
                  <m:oMath xmlns:m="http://schemas.openxmlformats.org/officeDocument/2006/math">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𝑟</m:t>
                        </m:r>
                      </m:e>
                    </m:acc>
                  </m:oMath>
                </a14:m>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 just a label fixed with frame of coordinates of lattice.</a:t>
                </a:r>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595562" y="2489225"/>
                <a:ext cx="8422105" cy="325667"/>
              </a:xfrm>
              <a:prstGeom prst="rect">
                <a:avLst/>
              </a:prstGeom>
              <a:blipFill>
                <a:blip r:embed="rId5"/>
                <a:stretch>
                  <a:fillRect l="-217" t="-9259" b="-12963"/>
                </a:stretch>
              </a:blipFill>
            </p:spPr>
            <p:txBody>
              <a:bodyPr/>
              <a:lstStyle/>
              <a:p>
                <a:r>
                  <a:rPr lang="zh-CN" altLang="en-US">
                    <a:noFill/>
                  </a:rPr>
                  <a:t> </a:t>
                </a:r>
              </a:p>
            </p:txBody>
          </p:sp>
        </mc:Fallback>
      </mc:AlternateContent>
      <p:sp>
        <p:nvSpPr>
          <p:cNvPr id="8" name="文本框 7"/>
          <p:cNvSpPr txBox="1"/>
          <p:nvPr/>
        </p:nvSpPr>
        <p:spPr>
          <a:xfrm>
            <a:off x="708911" y="2839482"/>
            <a:ext cx="2677978"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(Bloch) Hamiltonian becomes</a:t>
            </a:r>
            <a:endParaRPr lang="zh-CN" alt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文本框 8"/>
              <p:cNvSpPr txBox="1"/>
              <p:nvPr/>
            </p:nvSpPr>
            <p:spPr>
              <a:xfrm>
                <a:off x="1429207" y="3191527"/>
                <a:ext cx="6208751" cy="109953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𝐻</m:t>
                          </m:r>
                        </m:e>
                        <m:sub>
                          <m:r>
                            <a:rPr lang="en-US" altLang="zh-CN" sz="1600" b="0" i="1" smtClean="0">
                              <a:latin typeface="Cambria Math" panose="02040503050406030204" pitchFamily="18" charset="0"/>
                            </a:rPr>
                            <m:t>𝛼𝛽</m:t>
                          </m:r>
                          <m:r>
                            <a:rPr lang="en-US" altLang="zh-CN" sz="1600" b="0" i="1" smtClean="0">
                              <a:latin typeface="Cambria Math" panose="02040503050406030204" pitchFamily="18" charset="0"/>
                            </a:rPr>
                            <m:t>𝑖𝑗</m:t>
                          </m:r>
                        </m:sub>
                      </m:sSub>
                      <m:d>
                        <m:dPr>
                          <m:ctrlPr>
                            <a:rPr lang="en-US" altLang="zh-CN" sz="1600" b="0" i="1" smtClean="0">
                              <a:latin typeface="Cambria Math" panose="02040503050406030204" pitchFamily="18" charset="0"/>
                            </a:rPr>
                          </m:ctrlPr>
                        </m:d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𝑘</m:t>
                              </m:r>
                            </m:e>
                          </m:acc>
                        </m:e>
                      </m:d>
                      <m:r>
                        <a:rPr lang="en-US" altLang="zh-CN" sz="1600" b="0" i="1" smtClean="0">
                          <a:latin typeface="Cambria Math" panose="02040503050406030204" pitchFamily="18" charset="0"/>
                        </a:rPr>
                        <m:t>=</m:t>
                      </m:r>
                      <m:d>
                        <m:dPr>
                          <m:begChr m:val="〈"/>
                          <m:endChr m:val="〉"/>
                          <m:sepChr m:val="∣"/>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𝜒</m:t>
                              </m:r>
                            </m:e>
                            <m:sub>
                              <m:r>
                                <a:rPr lang="en-US" altLang="zh-CN" sz="1600" i="1">
                                  <a:latin typeface="Cambria Math" panose="02040503050406030204" pitchFamily="18" charset="0"/>
                                </a:rPr>
                                <m:t>𝛼</m:t>
                              </m:r>
                              <m:r>
                                <a:rPr lang="en-US" altLang="zh-CN" sz="1600" b="0" i="1" smtClean="0">
                                  <a:latin typeface="Cambria Math" panose="02040503050406030204" pitchFamily="18" charset="0"/>
                                </a:rPr>
                                <m:t>𝑖</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𝑘</m:t>
                                  </m:r>
                                </m:e>
                              </m:acc>
                            </m:sub>
                          </m:sSub>
                        </m:e>
                        <m:e>
                          <m:r>
                            <a:rPr lang="en-US" altLang="zh-CN" sz="1600" i="1">
                              <a:latin typeface="Cambria Math" panose="02040503050406030204" pitchFamily="18" charset="0"/>
                            </a:rPr>
                            <m:t>𝐻</m:t>
                          </m:r>
                        </m:e>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𝜒</m:t>
                              </m:r>
                            </m:e>
                            <m:sub>
                              <m:r>
                                <a:rPr lang="en-US" altLang="zh-CN" sz="1600" i="1">
                                  <a:latin typeface="Cambria Math" panose="02040503050406030204" pitchFamily="18" charset="0"/>
                                </a:rPr>
                                <m:t>𝛽</m:t>
                              </m:r>
                              <m:r>
                                <a:rPr lang="en-US" altLang="zh-CN" sz="1600" b="0" i="1" smtClean="0">
                                  <a:latin typeface="Cambria Math" panose="02040503050406030204" pitchFamily="18" charset="0"/>
                                </a:rPr>
                                <m:t>𝑗</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𝑘</m:t>
                                  </m:r>
                                </m:e>
                              </m:acc>
                            </m:sub>
                          </m:sSub>
                        </m:e>
                      </m:d>
                    </m:oMath>
                  </m:oMathPara>
                </a14:m>
                <a:endParaRPr lang="en-US" altLang="zh-CN" sz="1600" i="1" dirty="0">
                  <a:latin typeface="Cambria Math" panose="02040503050406030204" pitchFamily="18" charset="0"/>
                </a:endParaRPr>
              </a:p>
              <a:p>
                <a:r>
                  <a:rPr lang="en-US" altLang="zh-CN" sz="1600" b="0" dirty="0"/>
                  <a:t>                   </a:t>
                </a:r>
                <a14:m>
                  <m:oMath xmlns:m="http://schemas.openxmlformats.org/officeDocument/2006/math">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ad>
                              <m:radPr>
                                <m:degHide m:val="on"/>
                                <m:ctrlPr>
                                  <a:rPr lang="en-US" altLang="zh-CN" sz="1600" i="1">
                                    <a:latin typeface="Cambria Math" panose="02040503050406030204" pitchFamily="18" charset="0"/>
                                  </a:rPr>
                                </m:ctrlPr>
                              </m:radPr>
                              <m:deg/>
                              <m:e>
                                <m:r>
                                  <a:rPr lang="en-US" altLang="zh-CN" sz="1600" i="1">
                                    <a:latin typeface="Cambria Math" panose="02040503050406030204" pitchFamily="18" charset="0"/>
                                  </a:rPr>
                                  <m:t>𝑁</m:t>
                                </m:r>
                              </m:e>
                            </m:rad>
                          </m:den>
                        </m:f>
                        <m:nary>
                          <m:naryPr>
                            <m:chr m:val="∑"/>
                            <m:supHide m:val="on"/>
                            <m:ctrlPr>
                              <a:rPr lang="en-US" altLang="zh-CN" sz="1600" i="1">
                                <a:latin typeface="Cambria Math" panose="02040503050406030204" pitchFamily="18" charset="0"/>
                              </a:rPr>
                            </m:ctrlPr>
                          </m:naryPr>
                          <m:sub>
                            <m:acc>
                              <m:accPr>
                                <m:chr m:val="⃗"/>
                                <m:ctrlPr>
                                  <a:rPr lang="en-US" altLang="zh-CN" sz="1600" i="1">
                                    <a:latin typeface="Cambria Math" panose="02040503050406030204" pitchFamily="18" charset="0"/>
                                  </a:rPr>
                                </m:ctrlPr>
                              </m:accPr>
                              <m:e>
                                <m:r>
                                  <m:rPr>
                                    <m:brk m:alnAt="7"/>
                                  </m:rPr>
                                  <a:rPr lang="en-US" altLang="zh-CN" sz="1600" i="1">
                                    <a:latin typeface="Cambria Math" panose="02040503050406030204" pitchFamily="18" charset="0"/>
                                  </a:rPr>
                                  <m:t>𝑇</m:t>
                                </m:r>
                              </m:e>
                            </m:acc>
                          </m: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r>
                                  <a:rPr lang="en-US" altLang="zh-CN" sz="1600" b="0" i="1" smtClean="0">
                                    <a:latin typeface="Cambria Math" panose="02040503050406030204" pitchFamily="18" charset="0"/>
                                  </a:rPr>
                                  <m:t>−</m:t>
                                </m:r>
                                <m:r>
                                  <a:rPr lang="en-US" altLang="zh-CN" sz="1600" i="1">
                                    <a:latin typeface="Cambria Math" panose="02040503050406030204" pitchFamily="18" charset="0"/>
                                  </a:rPr>
                                  <m:t>𝑖</m:t>
                                </m:r>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𝑘</m:t>
                                    </m:r>
                                  </m:e>
                                </m:acc>
                                <m:r>
                                  <a:rPr lang="en-US" altLang="zh-CN" sz="1600" i="1">
                                    <a:latin typeface="Cambria Math" panose="02040503050406030204" pitchFamily="18" charset="0"/>
                                  </a:rPr>
                                  <m:t>·</m:t>
                                </m:r>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𝑇</m:t>
                                    </m:r>
                                  </m:e>
                                </m:acc>
                              </m:sup>
                            </m:sSup>
                          </m:e>
                        </m:nary>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𝜒</m:t>
                                </m:r>
                              </m:e>
                              <m:sub>
                                <m:r>
                                  <m:rPr>
                                    <m:lit/>
                                  </m:rPr>
                                  <a:rPr lang="en-US" altLang="zh-CN" sz="1600" i="1">
                                    <a:latin typeface="Cambria Math" panose="02040503050406030204" pitchFamily="18" charset="0"/>
                                  </a:rPr>
                                  <m:t> </m:t>
                                </m:r>
                              </m:sub>
                            </m:sSub>
                          </m:e>
                          <m:sub>
                            <m:r>
                              <a:rPr lang="en-US" altLang="zh-CN" sz="1600" b="0" i="1" smtClean="0">
                                <a:latin typeface="Cambria Math" panose="02040503050406030204" pitchFamily="18" charset="0"/>
                              </a:rPr>
                              <m:t>𝛼</m:t>
                            </m:r>
                          </m:sub>
                        </m:sSub>
                        <m:r>
                          <a:rPr lang="en-US" altLang="zh-CN" sz="1600" b="0" i="1" smtClean="0">
                            <a:latin typeface="Cambria Math" panose="02040503050406030204" pitchFamily="18" charset="0"/>
                          </a:rPr>
                          <m:t>∣</m:t>
                        </m:r>
                      </m:e>
                    </m:d>
                    <m:r>
                      <a:rPr lang="en-US" altLang="zh-CN" sz="1600" b="0" i="1" smtClean="0">
                        <a:latin typeface="Cambria Math" panose="02040503050406030204" pitchFamily="18" charset="0"/>
                      </a:rPr>
                      <m:t>𝐻</m:t>
                    </m:r>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𝜏</m:t>
                            </m:r>
                          </m:e>
                        </m:acc>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𝑇</m:t>
                        </m:r>
                      </m:e>
                    </m:acc>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𝜏</m:t>
                            </m:r>
                          </m:e>
                        </m:acc>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𝑇</m:t>
                        </m:r>
                      </m:e>
                    </m:acc>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ad>
                              <m:radPr>
                                <m:degHide m:val="on"/>
                                <m:ctrlPr>
                                  <a:rPr lang="en-US" altLang="zh-CN" sz="1600" i="1">
                                    <a:latin typeface="Cambria Math" panose="02040503050406030204" pitchFamily="18" charset="0"/>
                                  </a:rPr>
                                </m:ctrlPr>
                              </m:radPr>
                              <m:deg/>
                              <m:e>
                                <m:r>
                                  <a:rPr lang="en-US" altLang="zh-CN" sz="1600" i="1">
                                    <a:latin typeface="Cambria Math" panose="02040503050406030204" pitchFamily="18" charset="0"/>
                                  </a:rPr>
                                  <m:t>𝑁</m:t>
                                </m:r>
                              </m:e>
                            </m:rad>
                          </m:den>
                        </m:f>
                        <m:nary>
                          <m:naryPr>
                            <m:chr m:val="∑"/>
                            <m:supHide m:val="on"/>
                            <m:ctrlPr>
                              <a:rPr lang="en-US" altLang="zh-CN" sz="1600" i="1">
                                <a:latin typeface="Cambria Math" panose="02040503050406030204" pitchFamily="18" charset="0"/>
                              </a:rPr>
                            </m:ctrlPr>
                          </m:naryPr>
                          <m:sub>
                            <m:sSup>
                              <m:sSupPr>
                                <m:ctrlPr>
                                  <a:rPr lang="en-US" altLang="zh-CN" sz="1600" b="0" i="1" smtClean="0">
                                    <a:latin typeface="Cambria Math" panose="02040503050406030204" pitchFamily="18" charset="0"/>
                                  </a:rPr>
                                </m:ctrlPr>
                              </m:sSupPr>
                              <m:e>
                                <m:acc>
                                  <m:accPr>
                                    <m:chr m:val="⃗"/>
                                    <m:ctrlPr>
                                      <a:rPr lang="en-US" altLang="zh-CN" sz="1600" i="1">
                                        <a:latin typeface="Cambria Math" panose="02040503050406030204" pitchFamily="18" charset="0"/>
                                      </a:rPr>
                                    </m:ctrlPr>
                                  </m:accPr>
                                  <m:e>
                                    <m:r>
                                      <m:rPr>
                                        <m:brk m:alnAt="7"/>
                                      </m:rPr>
                                      <a:rPr lang="en-US" altLang="zh-CN" sz="1600" i="1">
                                        <a:latin typeface="Cambria Math" panose="02040503050406030204" pitchFamily="18" charset="0"/>
                                      </a:rPr>
                                      <m:t>𝑇</m:t>
                                    </m:r>
                                  </m:e>
                                </m:acc>
                              </m:e>
                              <m:sup>
                                <m:r>
                                  <a:rPr lang="en-US" altLang="zh-CN" sz="1600" b="0" i="1" smtClean="0">
                                    <a:latin typeface="Cambria Math" panose="02040503050406030204" pitchFamily="18" charset="0"/>
                                  </a:rPr>
                                  <m:t>′</m:t>
                                </m:r>
                              </m:sup>
                            </m:sSup>
                          </m:sub>
                          <m:sup/>
                          <m:e>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𝑒</m:t>
                                </m:r>
                              </m:e>
                              <m:sup>
                                <m:r>
                                  <a:rPr lang="en-US" altLang="zh-CN" sz="1600" i="1">
                                    <a:latin typeface="Cambria Math" panose="02040503050406030204" pitchFamily="18" charset="0"/>
                                  </a:rPr>
                                  <m:t>𝑖</m:t>
                                </m:r>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𝑘</m:t>
                                    </m:r>
                                  </m:e>
                                </m:acc>
                                <m:r>
                                  <a:rPr lang="en-US" altLang="zh-CN" sz="1600" i="1">
                                    <a:latin typeface="Cambria Math" panose="02040503050406030204" pitchFamily="18" charset="0"/>
                                  </a:rPr>
                                  <m:t>·</m:t>
                                </m:r>
                                <m:sSup>
                                  <m:sSupPr>
                                    <m:ctrlPr>
                                      <a:rPr lang="en-US" altLang="zh-CN" sz="1600" b="0" i="1" smtClean="0">
                                        <a:latin typeface="Cambria Math" panose="02040503050406030204" pitchFamily="18" charset="0"/>
                                      </a:rPr>
                                    </m:ctrlPr>
                                  </m:sSup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𝑇</m:t>
                                        </m:r>
                                      </m:e>
                                    </m:acc>
                                  </m:e>
                                  <m:sup>
                                    <m:r>
                                      <a:rPr lang="en-US" altLang="zh-CN" sz="1600" b="0" i="1" smtClean="0">
                                        <a:latin typeface="Cambria Math" panose="02040503050406030204" pitchFamily="18" charset="0"/>
                                      </a:rPr>
                                      <m:t>′</m:t>
                                    </m:r>
                                  </m:sup>
                                </m:sSup>
                              </m:sup>
                            </m:sSup>
                          </m:e>
                        </m:nary>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𝜒</m:t>
                                </m:r>
                              </m:e>
                              <m:sub>
                                <m:r>
                                  <m:rPr>
                                    <m:lit/>
                                  </m:rPr>
                                  <a:rPr lang="en-US" altLang="zh-CN" sz="1600" i="1">
                                    <a:latin typeface="Cambria Math" panose="02040503050406030204" pitchFamily="18" charset="0"/>
                                  </a:rPr>
                                  <m:t> </m:t>
                                </m:r>
                              </m:sub>
                            </m:sSub>
                          </m:e>
                          <m:sub>
                            <m:r>
                              <a:rPr lang="en-US" altLang="zh-CN" sz="1600" i="1">
                                <a:latin typeface="Cambria Math" panose="02040503050406030204" pitchFamily="18" charset="0"/>
                              </a:rPr>
                              <m:t>𝛽</m:t>
                            </m:r>
                          </m:sub>
                        </m:sSub>
                        <m:r>
                          <a:rPr lang="en-US" altLang="zh-CN" sz="1600" i="1">
                            <a:latin typeface="Cambria Math" panose="02040503050406030204" pitchFamily="18" charset="0"/>
                          </a:rPr>
                          <m:t>〉</m:t>
                        </m:r>
                      </m:e>
                    </m:d>
                  </m:oMath>
                </a14:m>
                <a:endParaRPr lang="en-US" altLang="zh-CN"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𝑁</m:t>
                        </m:r>
                      </m:den>
                    </m:f>
                    <m:nary>
                      <m:naryPr>
                        <m:chr m:val="∑"/>
                        <m:supHide m:val="on"/>
                        <m:ctrlPr>
                          <a:rPr lang="en-US" altLang="zh-CN" sz="1600" b="0" i="1" smtClean="0">
                            <a:latin typeface="Cambria Math" panose="02040503050406030204" pitchFamily="18" charset="0"/>
                          </a:rPr>
                        </m:ctrlPr>
                      </m:naryPr>
                      <m:sub>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𝑇</m:t>
                            </m:r>
                          </m:e>
                        </m:acc>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𝑇</m:t>
                                </m:r>
                              </m:e>
                            </m:acc>
                          </m:e>
                          <m:sup>
                            <m:r>
                              <a:rPr lang="en-US" altLang="zh-CN" sz="1600" b="0" i="1" smtClean="0">
                                <a:latin typeface="Cambria Math" panose="02040503050406030204" pitchFamily="18" charset="0"/>
                              </a:rPr>
                              <m:t>′</m:t>
                            </m:r>
                          </m:sup>
                        </m:sSup>
                      </m:sub>
                      <m:sup/>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𝑒</m:t>
                            </m:r>
                          </m:e>
                          <m:sup>
                            <m:r>
                              <a:rPr lang="en-US" altLang="zh-CN" sz="1600" b="0" i="1" smtClean="0">
                                <a:latin typeface="Cambria Math" panose="02040503050406030204" pitchFamily="18" charset="0"/>
                              </a:rPr>
                              <m:t>𝑖</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𝑘</m:t>
                                </m:r>
                              </m:e>
                            </m:acc>
                            <m:r>
                              <a:rPr lang="en-US" altLang="zh-CN" sz="1600" i="1">
                                <a:latin typeface="Cambria Math" panose="02040503050406030204" pitchFamily="18" charset="0"/>
                              </a:rPr>
                              <m:t>·</m:t>
                            </m:r>
                            <m:d>
                              <m:dPr>
                                <m:ctrlPr>
                                  <a:rPr lang="en-US" altLang="zh-CN" sz="1600" b="0" i="1" smtClean="0">
                                    <a:latin typeface="Cambria Math" panose="02040503050406030204" pitchFamily="18" charset="0"/>
                                  </a:rPr>
                                </m:ctrlPr>
                              </m:dPr>
                              <m:e>
                                <m:sSup>
                                  <m:sSupPr>
                                    <m:ctrlPr>
                                      <a:rPr lang="en-US" altLang="zh-CN" sz="1600" b="0" i="1" smtClean="0">
                                        <a:latin typeface="Cambria Math" panose="02040503050406030204" pitchFamily="18" charset="0"/>
                                      </a:rPr>
                                    </m:ctrlPr>
                                  </m:sSup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𝑇</m:t>
                                        </m:r>
                                      </m:e>
                                    </m:acc>
                                  </m:e>
                                  <m:sup>
                                    <m:r>
                                      <a:rPr lang="en-US" altLang="zh-CN" sz="1600" b="0" i="1" smtClean="0">
                                        <a:latin typeface="Cambria Math" panose="02040503050406030204" pitchFamily="18" charset="0"/>
                                      </a:rPr>
                                      <m:t>′</m:t>
                                    </m:r>
                                  </m:sup>
                                </m:sSup>
                                <m:r>
                                  <a:rPr lang="en-US" altLang="zh-CN" sz="1600" b="0" i="1" smtClean="0">
                                    <a:latin typeface="Cambria Math" panose="02040503050406030204" pitchFamily="18" charset="0"/>
                                  </a:rPr>
                                  <m:t>−</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𝑇</m:t>
                                    </m:r>
                                  </m:e>
                                </m:acc>
                              </m:e>
                            </m:d>
                          </m:sup>
                        </m:sSup>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𝐻</m:t>
                            </m:r>
                          </m:e>
                          <m:sub>
                            <m:r>
                              <a:rPr lang="en-US" altLang="zh-CN" sz="1600" b="0" i="1" smtClean="0">
                                <a:latin typeface="Cambria Math" panose="02040503050406030204" pitchFamily="18" charset="0"/>
                              </a:rPr>
                              <m:t>𝛼𝛽</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𝜏</m:t>
                                </m:r>
                              </m:e>
                            </m:acc>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𝑇</m:t>
                            </m:r>
                          </m:e>
                        </m:acc>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𝜏</m:t>
                                </m:r>
                              </m:e>
                            </m:acc>
                          </m:e>
                          <m:sub>
                            <m:r>
                              <a:rPr lang="en-US" altLang="zh-CN" sz="1600" i="1">
                                <a:latin typeface="Cambria Math" panose="02040503050406030204" pitchFamily="18" charset="0"/>
                              </a:rPr>
                              <m:t>𝑗</m:t>
                            </m:r>
                          </m:sub>
                        </m:sSub>
                        <m:r>
                          <a:rPr lang="en-US" altLang="zh-CN" sz="1600" i="1">
                            <a:latin typeface="Cambria Math" panose="02040503050406030204" pitchFamily="18" charset="0"/>
                          </a:rPr>
                          <m:t>+</m:t>
                        </m:r>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𝑇</m:t>
                            </m:r>
                          </m:e>
                        </m:acc>
                        <m:r>
                          <a:rPr lang="en-US" altLang="zh-CN" sz="1600" i="1">
                            <a:latin typeface="Cambria Math" panose="02040503050406030204" pitchFamily="18" charset="0"/>
                          </a:rPr>
                          <m:t>′)</m:t>
                        </m:r>
                      </m:e>
                    </m:nary>
                  </m:oMath>
                </a14:m>
                <a:endParaRPr lang="zh-CN" altLang="en-US" sz="1600" dirty="0"/>
              </a:p>
            </p:txBody>
          </p:sp>
        </mc:Choice>
        <mc:Fallback xmlns="">
          <p:sp>
            <p:nvSpPr>
              <p:cNvPr id="9" name="文本框 8"/>
              <p:cNvSpPr txBox="1">
                <a:spLocks noRot="1" noChangeAspect="1" noMove="1" noResize="1" noEditPoints="1" noAdjustHandles="1" noChangeArrowheads="1" noChangeShapeType="1" noTextEdit="1"/>
              </p:cNvSpPr>
              <p:nvPr/>
            </p:nvSpPr>
            <p:spPr>
              <a:xfrm>
                <a:off x="1429207" y="3191527"/>
                <a:ext cx="6208751" cy="1099532"/>
              </a:xfrm>
              <a:prstGeom prst="rect">
                <a:avLst/>
              </a:prstGeom>
              <a:blipFill>
                <a:blip r:embed="rId6"/>
                <a:stretch>
                  <a:fillRect l="-1079" b="-51667"/>
                </a:stretch>
              </a:blipFill>
            </p:spPr>
            <p:txBody>
              <a:bodyPr/>
              <a:lstStyle/>
              <a:p>
                <a:r>
                  <a:rPr lang="zh-CN" altLang="en-US">
                    <a:noFill/>
                  </a:rPr>
                  <a:t> </a:t>
                </a:r>
              </a:p>
            </p:txBody>
          </p:sp>
        </mc:Fallback>
      </mc:AlternateContent>
      <p:sp>
        <p:nvSpPr>
          <p:cNvPr id="10" name="文本框 9"/>
          <p:cNvSpPr txBox="1"/>
          <p:nvPr/>
        </p:nvSpPr>
        <p:spPr>
          <a:xfrm>
            <a:off x="433136" y="4498417"/>
            <a:ext cx="5167563" cy="33855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What’s the insight?</a:t>
            </a:r>
            <a:endParaRPr lang="zh-CN" altLang="en-US" sz="16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720272" y="4852490"/>
            <a:ext cx="7942181" cy="830997"/>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1. The so-called electronic materials, are just electrons flying inside periodic lattice. LCAO method presents a very rough way to show that, once the wave function of atoms are known, you just need to pick them up and build blocks as children do. </a:t>
            </a:r>
            <a:endParaRPr lang="zh-CN" altLang="en-US" sz="1600"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708911" y="5743882"/>
            <a:ext cx="7964905" cy="584775"/>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2. LCAO method is a paradigm to feel the philosophy and methodology of reductionism, though it made relatively little achievements for it is too demanding in terms of calculation.</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8188376"/>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47098"/>
            <a:ext cx="9093199"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    Two Key Approximations</a:t>
            </a:r>
          </a:p>
        </p:txBody>
      </p:sp>
      <p:sp>
        <p:nvSpPr>
          <p:cNvPr id="2" name="文本框 1"/>
          <p:cNvSpPr txBox="1"/>
          <p:nvPr/>
        </p:nvSpPr>
        <p:spPr>
          <a:xfrm>
            <a:off x="3092114" y="6403001"/>
            <a:ext cx="5245769" cy="307777"/>
          </a:xfrm>
          <a:prstGeom prst="rect">
            <a:avLst/>
          </a:prstGeom>
          <a:noFill/>
        </p:spPr>
        <p:txBody>
          <a:bodyPr wrap="square" rtlCol="0">
            <a:spAutoFit/>
          </a:bodyPr>
          <a:lstStyle/>
          <a:p>
            <a:r>
              <a:rPr lang="en-US" altLang="zh-CN" sz="1400" i="1" dirty="0">
                <a:solidFill>
                  <a:srgbClr val="0070C0"/>
                </a:solidFill>
                <a:latin typeface="Times New Roman" panose="02020603050405020304" pitchFamily="18" charset="0"/>
                <a:cs typeface="Times New Roman" panose="02020603050405020304" pitchFamily="18" charset="0"/>
              </a:rPr>
              <a:t>Phys. Rev 94, 1498 (1956); P. O </a:t>
            </a:r>
            <a:r>
              <a:rPr lang="en-US" altLang="zh-CN" sz="1400" i="1" dirty="0" err="1">
                <a:solidFill>
                  <a:srgbClr val="0070C0"/>
                </a:solidFill>
                <a:latin typeface="Times New Roman" panose="02020603050405020304" pitchFamily="18" charset="0"/>
                <a:cs typeface="Times New Roman" panose="02020603050405020304" pitchFamily="18" charset="0"/>
              </a:rPr>
              <a:t>Löwdin</a:t>
            </a:r>
            <a:r>
              <a:rPr lang="en-US" altLang="zh-CN" sz="1400" i="1" dirty="0">
                <a:solidFill>
                  <a:srgbClr val="0070C0"/>
                </a:solidFill>
                <a:latin typeface="Times New Roman" panose="02020603050405020304" pitchFamily="18" charset="0"/>
                <a:cs typeface="Times New Roman" panose="02020603050405020304" pitchFamily="18" charset="0"/>
              </a:rPr>
              <a:t>, J. Chem. Phys. 18, 365(1950)</a:t>
            </a:r>
            <a:endParaRPr lang="zh-CN" altLang="en-US" sz="1400" i="1" dirty="0">
              <a:solidFill>
                <a:srgbClr val="0070C0"/>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1840830" y="1208707"/>
            <a:ext cx="4728411" cy="584775"/>
          </a:xfrm>
          <a:prstGeom prst="rect">
            <a:avLst/>
          </a:prstGeom>
          <a:noFill/>
        </p:spPr>
        <p:txBody>
          <a:bodyPr wrap="square" rtlCol="0">
            <a:spAutoFit/>
          </a:bodyPr>
          <a:lstStyle/>
          <a:p>
            <a:r>
              <a:rPr lang="en-US" altLang="zh-CN" sz="1600" i="1" dirty="0">
                <a:latin typeface="Times New Roman" panose="02020603050405020304" pitchFamily="18" charset="0"/>
                <a:cs typeface="Times New Roman" panose="02020603050405020304" pitchFamily="18" charset="0"/>
              </a:rPr>
              <a:t>All overlap terms and Hamiltonian matrix elements involve only orbitals and potentials on two atomic sites.</a:t>
            </a:r>
            <a:endParaRPr lang="zh-CN" altLang="en-US" sz="1600" i="1"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415088" y="2753684"/>
            <a:ext cx="3050006" cy="33855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What does two centers mean?</a:t>
            </a:r>
            <a:endParaRPr lang="zh-CN" altLang="en-US" sz="1600" dirty="0">
              <a:latin typeface="Times New Roman" panose="02020603050405020304" pitchFamily="18" charset="0"/>
              <a:cs typeface="Times New Roman" panose="02020603050405020304" pitchFamily="18" charset="0"/>
            </a:endParaRPr>
          </a:p>
        </p:txBody>
      </p:sp>
      <p:grpSp>
        <p:nvGrpSpPr>
          <p:cNvPr id="8" name="组合 7"/>
          <p:cNvGrpSpPr/>
          <p:nvPr/>
        </p:nvGrpSpPr>
        <p:grpSpPr>
          <a:xfrm>
            <a:off x="968543" y="1797195"/>
            <a:ext cx="7432548" cy="948721"/>
            <a:chOff x="1076828" y="1600276"/>
            <a:chExt cx="7432548" cy="948721"/>
          </a:xfrm>
        </p:grpSpPr>
        <mc:AlternateContent xmlns:mc="http://schemas.openxmlformats.org/markup-compatibility/2006" xmlns:a14="http://schemas.microsoft.com/office/drawing/2010/main">
          <mc:Choice Requires="a14">
            <p:sp>
              <p:nvSpPr>
                <p:cNvPr id="4" name="文本框 3"/>
                <p:cNvSpPr txBox="1"/>
                <p:nvPr/>
              </p:nvSpPr>
              <p:spPr>
                <a:xfrm>
                  <a:off x="1076828" y="1600276"/>
                  <a:ext cx="7432548" cy="94872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𝐻</m:t>
                            </m:r>
                          </m:e>
                          <m:sub>
                            <m:r>
                              <a:rPr lang="en-US" altLang="zh-CN" sz="1400" b="0" i="1" smtClean="0">
                                <a:latin typeface="Cambria Math" panose="02040503050406030204" pitchFamily="18" charset="0"/>
                              </a:rPr>
                              <m:t>𝛼𝛽</m:t>
                            </m:r>
                          </m:sub>
                        </m:sSub>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𝑅</m:t>
                                    </m:r>
                                  </m:e>
                                </m:acc>
                              </m:e>
                              <m:sub>
                                <m:r>
                                  <a:rPr lang="en-US" altLang="zh-CN" sz="1400" b="0" i="1" smtClean="0">
                                    <a:latin typeface="Cambria Math" panose="02040503050406030204" pitchFamily="18" charset="0"/>
                                  </a:rPr>
                                  <m:t>𝑖</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𝑅</m:t>
                                    </m:r>
                                  </m:e>
                                </m:acc>
                              </m:e>
                              <m:sub>
                                <m:r>
                                  <a:rPr lang="en-US" altLang="zh-CN" sz="1400" b="0" i="1" smtClean="0">
                                    <a:latin typeface="Cambria Math" panose="02040503050406030204" pitchFamily="18" charset="0"/>
                                  </a:rPr>
                                  <m:t>𝑗</m:t>
                                </m:r>
                              </m:sub>
                            </m:sSub>
                          </m:e>
                        </m:d>
                        <m:r>
                          <a:rPr lang="en-US" altLang="zh-CN" sz="1400" b="0" i="1" smtClean="0">
                            <a:latin typeface="Cambria Math" panose="02040503050406030204" pitchFamily="18" charset="0"/>
                          </a:rPr>
                          <m:t>=</m:t>
                        </m:r>
                        <m:d>
                          <m:dPr>
                            <m:begChr m:val="〈"/>
                            <m:endChr m:val="〉"/>
                            <m:sepChr m:val="∣"/>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𝜓</m:t>
                                </m:r>
                              </m:e>
                              <m:sub>
                                <m:r>
                                  <a:rPr lang="en-US" altLang="zh-CN" sz="1400" b="0" i="1" smtClean="0">
                                    <a:latin typeface="Cambria Math" panose="02040503050406030204" pitchFamily="18" charset="0"/>
                                  </a:rPr>
                                  <m:t>𝛼</m:t>
                                </m:r>
                              </m:sub>
                            </m:sSub>
                            <m:d>
                              <m:dPr>
                                <m:ctrlPr>
                                  <a:rPr lang="en-US" altLang="zh-CN" sz="1400" b="0" i="1" smtClean="0">
                                    <a:latin typeface="Cambria Math" panose="02040503050406030204" pitchFamily="18" charset="0"/>
                                  </a:rPr>
                                </m:ctrlPr>
                              </m:d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𝑟</m:t>
                                    </m:r>
                                  </m:e>
                                </m:acc>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𝑅</m:t>
                                        </m:r>
                                      </m:e>
                                    </m:acc>
                                  </m:e>
                                  <m:sub>
                                    <m:r>
                                      <a:rPr lang="en-US" altLang="zh-CN" sz="1400" b="0" i="1" smtClean="0">
                                        <a:latin typeface="Cambria Math" panose="02040503050406030204" pitchFamily="18" charset="0"/>
                                      </a:rPr>
                                      <m:t>𝑖</m:t>
                                    </m:r>
                                  </m:sub>
                                </m:sSub>
                              </m:e>
                            </m:d>
                          </m:e>
                          <m:e>
                            <m:r>
                              <a:rPr lang="en-US" altLang="zh-CN" sz="1400" b="0" i="1" smtClean="0">
                                <a:latin typeface="Cambria Math" panose="02040503050406030204" pitchFamily="18" charset="0"/>
                              </a:rPr>
                              <m:t>𝐻</m:t>
                            </m:r>
                          </m:e>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𝜓</m:t>
                                </m:r>
                              </m:e>
                              <m:sub>
                                <m:r>
                                  <a:rPr lang="en-US" altLang="zh-CN" sz="1400" b="0" i="1" smtClean="0">
                                    <a:latin typeface="Cambria Math" panose="02040503050406030204" pitchFamily="18" charset="0"/>
                                  </a:rPr>
                                  <m:t>𝛽</m:t>
                                </m:r>
                              </m:sub>
                            </m:sSub>
                            <m:d>
                              <m:dPr>
                                <m:ctrlPr>
                                  <a:rPr lang="en-US" altLang="zh-CN" sz="1400" b="0" i="1" smtClean="0">
                                    <a:latin typeface="Cambria Math" panose="02040503050406030204" pitchFamily="18" charset="0"/>
                                  </a:rPr>
                                </m:ctrlPr>
                              </m:d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𝑟</m:t>
                                    </m:r>
                                  </m:e>
                                </m:acc>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𝑅</m:t>
                                        </m:r>
                                      </m:e>
                                    </m:acc>
                                  </m:e>
                                  <m:sub>
                                    <m:r>
                                      <a:rPr lang="en-US" altLang="zh-CN" sz="1400" b="0" i="1" smtClean="0">
                                        <a:latin typeface="Cambria Math" panose="02040503050406030204" pitchFamily="18" charset="0"/>
                                      </a:rPr>
                                      <m:t>𝑗</m:t>
                                    </m:r>
                                  </m:sub>
                                </m:sSub>
                              </m:e>
                            </m:d>
                          </m:e>
                        </m:d>
                      </m:oMath>
                    </m:oMathPara>
                  </a14:m>
                  <a:endParaRPr lang="en-US" altLang="zh-CN" sz="1400" b="0" dirty="0"/>
                </a:p>
                <a:p>
                  <a:r>
                    <a:rPr lang="en-US" altLang="zh-CN" sz="1400" b="0" dirty="0"/>
                    <a:t>                      </a:t>
                  </a:r>
                  <a14:m>
                    <m:oMath xmlns:m="http://schemas.openxmlformats.org/officeDocument/2006/math">
                      <m:r>
                        <a:rPr lang="en-US" altLang="zh-CN" sz="1400" b="0" i="1" smtClean="0">
                          <a:latin typeface="Cambria Math" panose="02040503050406030204" pitchFamily="18" charset="0"/>
                        </a:rPr>
                        <m:t>=</m:t>
                      </m:r>
                      <m:d>
                        <m:dPr>
                          <m:begChr m:val="〈"/>
                          <m:endChr m:val="〉"/>
                          <m:sepChr m:val="∣"/>
                          <m:ctrlPr>
                            <a:rPr lang="en-US" altLang="zh-CN" sz="1400" b="0" i="1" smtClean="0">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𝜓</m:t>
                              </m:r>
                            </m:e>
                            <m:sub>
                              <m:r>
                                <a:rPr lang="en-US" altLang="zh-CN" sz="1400" i="1">
                                  <a:latin typeface="Cambria Math" panose="02040503050406030204" pitchFamily="18" charset="0"/>
                                </a:rPr>
                                <m:t>𝛼</m:t>
                              </m:r>
                            </m:sub>
                          </m:sSub>
                          <m:d>
                            <m:dPr>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𝑟</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𝑖</m:t>
                                  </m:r>
                                </m:sub>
                              </m:sSub>
                            </m:e>
                          </m:d>
                        </m:e>
                        <m:e>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ℏ</m:t>
                                  </m:r>
                                </m:e>
                                <m:sup>
                                  <m:r>
                                    <a:rPr lang="en-US" altLang="zh-CN" sz="1400" b="0" i="1" smtClean="0">
                                      <a:latin typeface="Cambria Math" panose="02040503050406030204" pitchFamily="18" charset="0"/>
                                    </a:rPr>
                                    <m:t>2</m:t>
                                  </m:r>
                                </m:sup>
                              </m:sSup>
                            </m:num>
                            <m:den>
                              <m:r>
                                <a:rPr lang="en-US" altLang="zh-CN" sz="1400" b="0" i="1" smtClean="0">
                                  <a:latin typeface="Cambria Math" panose="02040503050406030204" pitchFamily="18" charset="0"/>
                                </a:rPr>
                                <m:t>2</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𝑚</m:t>
                                  </m:r>
                                </m:e>
                                <m:sup>
                                  <m:r>
                                    <a:rPr lang="en-US" altLang="zh-CN" sz="1400" b="0" i="1" smtClean="0">
                                      <a:latin typeface="Cambria Math" panose="02040503050406030204" pitchFamily="18" charset="0"/>
                                    </a:rPr>
                                    <m:t>∗</m:t>
                                  </m:r>
                                </m:sup>
                              </m:sSup>
                            </m:den>
                          </m:f>
                          <m:sSubSup>
                            <m:sSubSupPr>
                              <m:ctrlPr>
                                <a:rPr lang="en-US" altLang="zh-CN" sz="1400" b="0" i="1" smtClean="0">
                                  <a:latin typeface="Cambria Math" panose="02040503050406030204" pitchFamily="18" charset="0"/>
                                </a:rPr>
                              </m:ctrlPr>
                            </m:sSubSupPr>
                            <m:e>
                              <m:r>
                                <a:rPr lang="en-US" altLang="zh-CN" sz="1400" b="0" i="0" smtClean="0">
                                  <a:latin typeface="Cambria Math" panose="02040503050406030204" pitchFamily="18" charset="0"/>
                                </a:rPr>
                                <m:t>𝛻</m:t>
                              </m:r>
                            </m:e>
                            <m:sub>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𝑟</m:t>
                                  </m:r>
                                </m:e>
                              </m:acc>
                            </m:sub>
                            <m:sup>
                              <m:r>
                                <a:rPr lang="en-US" altLang="zh-CN" sz="1400" b="0" i="1" smtClean="0">
                                  <a:latin typeface="Cambria Math" panose="02040503050406030204" pitchFamily="18" charset="0"/>
                                </a:rPr>
                                <m:t>2</m:t>
                              </m:r>
                            </m:sup>
                          </m:sSubSup>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𝑘</m:t>
                                  </m:r>
                                </m:e>
                              </m:acc>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𝑉</m:t>
                                  </m:r>
                                </m:e>
                                <m:sub>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𝑘</m:t>
                                      </m:r>
                                    </m:e>
                                  </m:acc>
                                </m:sub>
                              </m:sSub>
                              <m:d>
                                <m:dPr>
                                  <m:ctrlPr>
                                    <a:rPr lang="en-US" altLang="zh-CN" sz="1400" b="0" i="1" smtClean="0">
                                      <a:latin typeface="Cambria Math" panose="02040503050406030204" pitchFamily="18" charset="0"/>
                                    </a:rPr>
                                  </m:ctrlPr>
                                </m:d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𝑟</m:t>
                                      </m:r>
                                    </m:e>
                                  </m:acc>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acc>
                                        <m:accPr>
                                          <m:chr m:val="⃗"/>
                                          <m:ctrlPr>
                                            <a:rPr lang="en-US" altLang="zh-CN" sz="1400" b="0" i="1" smtClean="0">
                                              <a:latin typeface="Cambria Math" panose="02040503050406030204" pitchFamily="18" charset="0"/>
                                            </a:rPr>
                                          </m:ctrlPr>
                                        </m:accPr>
                                        <m:e>
                                          <m:r>
                                            <a:rPr lang="en-US" altLang="zh-CN" sz="1400" b="0" i="1" smtClean="0">
                                              <a:latin typeface="Cambria Math" panose="02040503050406030204" pitchFamily="18" charset="0"/>
                                            </a:rPr>
                                            <m:t>𝑅</m:t>
                                          </m:r>
                                        </m:e>
                                      </m:acc>
                                    </m:e>
                                    <m:sub>
                                      <m:r>
                                        <a:rPr lang="en-US" altLang="zh-CN" sz="1400" b="0" i="1" smtClean="0">
                                          <a:latin typeface="Cambria Math" panose="02040503050406030204" pitchFamily="18" charset="0"/>
                                        </a:rPr>
                                        <m:t>𝑘</m:t>
                                      </m:r>
                                    </m:sub>
                                  </m:sSub>
                                </m:e>
                              </m:d>
                            </m:e>
                          </m:nary>
                        </m:e>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𝜓</m:t>
                              </m:r>
                            </m:e>
                            <m:sub>
                              <m:r>
                                <a:rPr lang="en-US" altLang="zh-CN" sz="1400" i="1">
                                  <a:latin typeface="Cambria Math" panose="02040503050406030204" pitchFamily="18" charset="0"/>
                                </a:rPr>
                                <m:t>𝛽</m:t>
                              </m:r>
                            </m:sub>
                          </m:sSub>
                          <m:d>
                            <m:dPr>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𝑟</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𝑗</m:t>
                                  </m:r>
                                </m:sub>
                              </m:sSub>
                            </m:e>
                          </m:d>
                        </m:e>
                      </m:d>
                    </m:oMath>
                  </a14:m>
                  <a:endParaRPr lang="en-US" altLang="zh-CN" sz="1400" b="0" dirty="0"/>
                </a:p>
                <a:p>
                  <a:r>
                    <a:rPr lang="en-US" altLang="zh-CN" sz="1400" b="0" dirty="0"/>
                    <a:t>                      </a:t>
                  </a:r>
                  <a14:m>
                    <m:oMath xmlns:m="http://schemas.openxmlformats.org/officeDocument/2006/math">
                      <m:r>
                        <a:rPr lang="en-US" altLang="zh-CN" sz="1400" b="0" i="1" smtClean="0">
                          <a:latin typeface="Cambria Math" panose="02040503050406030204" pitchFamily="18" charset="0"/>
                        </a:rPr>
                        <m:t>=</m:t>
                      </m:r>
                      <m:d>
                        <m:dPr>
                          <m:begChr m:val="〈"/>
                          <m:endChr m:val="〉"/>
                          <m:sep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𝜓</m:t>
                              </m:r>
                            </m:e>
                            <m:sub>
                              <m:r>
                                <a:rPr lang="en-US" altLang="zh-CN" sz="1400" i="1">
                                  <a:latin typeface="Cambria Math" panose="02040503050406030204" pitchFamily="18" charset="0"/>
                                </a:rPr>
                                <m:t>𝛼</m:t>
                              </m:r>
                            </m:sub>
                          </m:sSub>
                          <m:d>
                            <m:dPr>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𝑟</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𝑖</m:t>
                                  </m:r>
                                </m:sub>
                              </m:sSub>
                            </m:e>
                          </m:d>
                        </m:e>
                        <m:e>
                          <m:r>
                            <a:rPr lang="en-US" altLang="zh-CN" sz="1400" i="1">
                              <a:latin typeface="Cambria Math" panose="02040503050406030204" pitchFamily="18" charset="0"/>
                            </a:rPr>
                            <m:t>−</m:t>
                          </m:r>
                          <m:f>
                            <m:fPr>
                              <m:ctrlPr>
                                <a:rPr lang="en-US" altLang="zh-CN" sz="1400" i="1">
                                  <a:latin typeface="Cambria Math" panose="02040503050406030204" pitchFamily="18" charset="0"/>
                                </a:rPr>
                              </m:ctrlPr>
                            </m:fPr>
                            <m:num>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ℏ</m:t>
                                  </m:r>
                                </m:e>
                                <m:sup>
                                  <m:r>
                                    <a:rPr lang="en-US" altLang="zh-CN" sz="1400" i="1">
                                      <a:latin typeface="Cambria Math" panose="02040503050406030204" pitchFamily="18" charset="0"/>
                                    </a:rPr>
                                    <m:t>2</m:t>
                                  </m:r>
                                </m:sup>
                              </m:sSup>
                            </m:num>
                            <m:den>
                              <m:r>
                                <a:rPr lang="en-US" altLang="zh-CN" sz="1400" i="1">
                                  <a:latin typeface="Cambria Math" panose="02040503050406030204" pitchFamily="18" charset="0"/>
                                </a:rPr>
                                <m:t>2</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𝑚</m:t>
                                  </m:r>
                                </m:e>
                                <m:sup>
                                  <m:r>
                                    <a:rPr lang="en-US" altLang="zh-CN" sz="1400" i="1">
                                      <a:latin typeface="Cambria Math" panose="02040503050406030204" pitchFamily="18" charset="0"/>
                                    </a:rPr>
                                    <m:t>∗</m:t>
                                  </m:r>
                                </m:sup>
                              </m:sSup>
                            </m:den>
                          </m:f>
                          <m:sSubSup>
                            <m:sSubSupPr>
                              <m:ctrlPr>
                                <a:rPr lang="en-US" altLang="zh-CN" sz="1400" i="1">
                                  <a:latin typeface="Cambria Math" panose="02040503050406030204" pitchFamily="18" charset="0"/>
                                </a:rPr>
                              </m:ctrlPr>
                            </m:sSubSupPr>
                            <m:e>
                              <m:r>
                                <a:rPr lang="en-US" altLang="zh-CN" sz="1400">
                                  <a:latin typeface="Cambria Math" panose="02040503050406030204" pitchFamily="18" charset="0"/>
                                </a:rPr>
                                <m:t>𝛻</m:t>
                              </m:r>
                            </m:e>
                            <m:sub>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𝑟</m:t>
                                  </m:r>
                                </m:e>
                              </m:acc>
                            </m:sub>
                            <m:sup>
                              <m:r>
                                <a:rPr lang="en-US" altLang="zh-CN" sz="1400" i="1">
                                  <a:latin typeface="Cambria Math" panose="02040503050406030204" pitchFamily="18" charset="0"/>
                                </a:rPr>
                                <m:t>2</m:t>
                              </m:r>
                            </m:sup>
                          </m:sSubSup>
                        </m:e>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𝜓</m:t>
                              </m:r>
                            </m:e>
                            <m:sub>
                              <m:r>
                                <a:rPr lang="en-US" altLang="zh-CN" sz="1400" i="1">
                                  <a:latin typeface="Cambria Math" panose="02040503050406030204" pitchFamily="18" charset="0"/>
                                </a:rPr>
                                <m:t>𝛽</m:t>
                              </m:r>
                            </m:sub>
                          </m:sSub>
                          <m:d>
                            <m:dPr>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𝑟</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𝑗</m:t>
                                  </m:r>
                                </m:sub>
                              </m:sSub>
                            </m:e>
                          </m:d>
                        </m:e>
                      </m:d>
                      <m:r>
                        <a:rPr lang="en-US" altLang="zh-CN" sz="1400" b="0" i="1" smtClean="0">
                          <a:latin typeface="Cambria Math" panose="02040503050406030204" pitchFamily="18" charset="0"/>
                        </a:rPr>
                        <m:t>+</m:t>
                      </m:r>
                      <m:nary>
                        <m:naryPr>
                          <m:chr m:val="∑"/>
                          <m:supHide m:val="on"/>
                          <m:ctrlPr>
                            <a:rPr lang="en-US" altLang="zh-CN" sz="1400" b="0" i="1" smtClean="0">
                              <a:latin typeface="Cambria Math" panose="02040503050406030204" pitchFamily="18" charset="0"/>
                            </a:rPr>
                          </m:ctrlPr>
                        </m:naryPr>
                        <m:sub>
                          <m:r>
                            <m:rPr>
                              <m:brk m:alnAt="7"/>
                            </m:rPr>
                            <a:rPr lang="en-US" altLang="zh-CN" sz="1400" b="0" i="1" smtClean="0">
                              <a:latin typeface="Cambria Math" panose="02040503050406030204" pitchFamily="18" charset="0"/>
                            </a:rPr>
                            <m:t>𝑘</m:t>
                          </m:r>
                        </m:sub>
                        <m:sup/>
                        <m:e>
                          <m:d>
                            <m:dPr>
                              <m:begChr m:val="〈"/>
                              <m:endChr m:val="〉"/>
                              <m:sep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𝜓</m:t>
                                  </m:r>
                                </m:e>
                                <m:sub>
                                  <m:r>
                                    <a:rPr lang="en-US" altLang="zh-CN" sz="1400" i="1">
                                      <a:latin typeface="Cambria Math" panose="02040503050406030204" pitchFamily="18" charset="0"/>
                                    </a:rPr>
                                    <m:t>𝛼</m:t>
                                  </m:r>
                                </m:sub>
                              </m:sSub>
                              <m:d>
                                <m:dPr>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𝑟</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𝑖</m:t>
                                      </m:r>
                                    </m:sub>
                                  </m:sSub>
                                </m:e>
                              </m:d>
                            </m:e>
                            <m:e>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𝑉</m:t>
                                  </m:r>
                                </m:e>
                                <m:sub>
                                  <m:r>
                                    <a:rPr lang="en-US" altLang="zh-CN" sz="1400" b="0" i="1" smtClean="0">
                                      <a:latin typeface="Cambria Math" panose="02040503050406030204" pitchFamily="18" charset="0"/>
                                    </a:rPr>
                                    <m:t>𝑘</m:t>
                                  </m:r>
                                </m:sub>
                              </m:sSub>
                              <m:d>
                                <m:dPr>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𝑟</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𝑘</m:t>
                                      </m:r>
                                    </m:sub>
                                  </m:sSub>
                                </m:e>
                              </m:d>
                            </m:e>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𝜓</m:t>
                                  </m:r>
                                </m:e>
                                <m:sub>
                                  <m:r>
                                    <a:rPr lang="en-US" altLang="zh-CN" sz="1400" i="1">
                                      <a:latin typeface="Cambria Math" panose="02040503050406030204" pitchFamily="18" charset="0"/>
                                    </a:rPr>
                                    <m:t>𝛽</m:t>
                                  </m:r>
                                </m:sub>
                              </m:sSub>
                              <m:d>
                                <m:dPr>
                                  <m:ctrlPr>
                                    <a:rPr lang="en-US" altLang="zh-CN" sz="1400" i="1">
                                      <a:latin typeface="Cambria Math" panose="02040503050406030204" pitchFamily="18" charset="0"/>
                                    </a:rPr>
                                  </m:ctrlPr>
                                </m:d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𝑟</m:t>
                                      </m:r>
                                    </m:e>
                                  </m:acc>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acc>
                                        <m:accPr>
                                          <m:chr m:val="⃗"/>
                                          <m:ctrlPr>
                                            <a:rPr lang="en-US" altLang="zh-CN" sz="1400" i="1">
                                              <a:latin typeface="Cambria Math" panose="02040503050406030204" pitchFamily="18" charset="0"/>
                                            </a:rPr>
                                          </m:ctrlPr>
                                        </m:accPr>
                                        <m:e>
                                          <m:r>
                                            <a:rPr lang="en-US" altLang="zh-CN" sz="1400" i="1">
                                              <a:latin typeface="Cambria Math" panose="02040503050406030204" pitchFamily="18" charset="0"/>
                                            </a:rPr>
                                            <m:t>𝑅</m:t>
                                          </m:r>
                                        </m:e>
                                      </m:acc>
                                    </m:e>
                                    <m:sub>
                                      <m:r>
                                        <a:rPr lang="en-US" altLang="zh-CN" sz="1400" i="1">
                                          <a:latin typeface="Cambria Math" panose="02040503050406030204" pitchFamily="18" charset="0"/>
                                        </a:rPr>
                                        <m:t>𝑗</m:t>
                                      </m:r>
                                    </m:sub>
                                  </m:sSub>
                                </m:e>
                              </m:d>
                            </m:e>
                          </m:d>
                          <m:r>
                            <m:rPr>
                              <m:nor/>
                            </m:rPr>
                            <a:rPr lang="zh-CN" altLang="en-US" sz="1400" dirty="0"/>
                            <m:t> </m:t>
                          </m:r>
                        </m:e>
                      </m:nary>
                    </m:oMath>
                  </a14:m>
                  <a:endParaRPr lang="zh-CN" altLang="en-US" sz="1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1076828" y="1600276"/>
                  <a:ext cx="7432548" cy="948721"/>
                </a:xfrm>
                <a:prstGeom prst="rect">
                  <a:avLst/>
                </a:prstGeom>
                <a:blipFill>
                  <a:blip r:embed="rId2"/>
                  <a:stretch>
                    <a:fillRect l="-820" t="-5161" b="-50968"/>
                  </a:stretch>
                </a:blipFill>
              </p:spPr>
              <p:txBody>
                <a:bodyPr/>
                <a:lstStyle/>
                <a:p>
                  <a:r>
                    <a:rPr lang="zh-CN" altLang="en-US">
                      <a:noFill/>
                    </a:rPr>
                    <a:t> </a:t>
                  </a:r>
                </a:p>
              </p:txBody>
            </p:sp>
          </mc:Fallback>
        </mc:AlternateContent>
        <p:sp>
          <p:nvSpPr>
            <p:cNvPr id="7" name="矩形 6"/>
            <p:cNvSpPr/>
            <p:nvPr/>
          </p:nvSpPr>
          <p:spPr>
            <a:xfrm>
              <a:off x="5131468" y="2225842"/>
              <a:ext cx="3314700" cy="3231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9" name="文本框 8"/>
              <p:cNvSpPr txBox="1"/>
              <p:nvPr/>
            </p:nvSpPr>
            <p:spPr>
              <a:xfrm>
                <a:off x="751973" y="3125793"/>
                <a:ext cx="6906126" cy="584775"/>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    Keeping only </a:t>
                </a:r>
                <a14:m>
                  <m:oMath xmlns:m="http://schemas.openxmlformats.org/officeDocument/2006/math">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𝑖</m:t>
                    </m:r>
                  </m:oMath>
                </a14:m>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or </a:t>
                </a:r>
                <a14:m>
                  <m:oMath xmlns:m="http://schemas.openxmlformats.org/officeDocument/2006/math">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oMath>
                </a14:m>
                <a:r>
                  <a:rPr lang="en-US" altLang="zh-CN" sz="1600" dirty="0">
                    <a:latin typeface="Times New Roman" panose="02020603050405020304" pitchFamily="18" charset="0"/>
                    <a:cs typeface="Times New Roman" panose="02020603050405020304" pitchFamily="18" charset="0"/>
                  </a:rPr>
                  <a:t>, gives the two-center approximation, or else it is a three center tight-binding model.</a:t>
                </a:r>
                <a:endParaRPr lang="zh-CN" altLang="en-US" sz="1600"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751973" y="3125793"/>
                <a:ext cx="6906126" cy="584775"/>
              </a:xfrm>
              <a:prstGeom prst="rect">
                <a:avLst/>
              </a:prstGeom>
              <a:blipFill>
                <a:blip r:embed="rId3"/>
                <a:stretch>
                  <a:fillRect l="-441" t="-3125" r="-530" b="-12500"/>
                </a:stretch>
              </a:blipFill>
            </p:spPr>
            <p:txBody>
              <a:bodyPr/>
              <a:lstStyle/>
              <a:p>
                <a:r>
                  <a:rPr lang="zh-CN" altLang="en-US">
                    <a:noFill/>
                  </a:rPr>
                  <a:t> </a:t>
                </a:r>
              </a:p>
            </p:txBody>
          </p:sp>
        </mc:Fallback>
      </mc:AlternateContent>
      <p:cxnSp>
        <p:nvCxnSpPr>
          <p:cNvPr id="11" name="直接箭头连接符 10"/>
          <p:cNvCxnSpPr/>
          <p:nvPr/>
        </p:nvCxnSpPr>
        <p:spPr>
          <a:xfrm flipV="1">
            <a:off x="3212431" y="2807772"/>
            <a:ext cx="3031958" cy="39704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15088" y="880918"/>
            <a:ext cx="4626142" cy="33855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Two centers approximation (Slater-</a:t>
            </a:r>
            <a:r>
              <a:rPr lang="en-US" altLang="zh-CN" sz="1600" dirty="0" err="1">
                <a:latin typeface="Times New Roman" panose="02020603050405020304" pitchFamily="18" charset="0"/>
                <a:cs typeface="Times New Roman" panose="02020603050405020304" pitchFamily="18" charset="0"/>
              </a:rPr>
              <a:t>Koster</a:t>
            </a: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
        <p:nvSpPr>
          <p:cNvPr id="13" name="文本框 12"/>
          <p:cNvSpPr txBox="1"/>
          <p:nvPr/>
        </p:nvSpPr>
        <p:spPr>
          <a:xfrm>
            <a:off x="415088" y="3830652"/>
            <a:ext cx="4969043" cy="33855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Orthogonal approximation</a:t>
            </a:r>
            <a:endParaRPr lang="zh-CN" alt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文本框 13"/>
              <p:cNvSpPr txBox="1"/>
              <p:nvPr/>
            </p:nvSpPr>
            <p:spPr>
              <a:xfrm>
                <a:off x="751973" y="4153436"/>
                <a:ext cx="7285122" cy="946028"/>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For overlapping term:</a:t>
                </a:r>
              </a:p>
              <a:p>
                <a:r>
                  <a:rPr lang="en-US" altLang="zh-CN" sz="1600" dirty="0">
                    <a:latin typeface="Times New Roman" panose="02020603050405020304" pitchFamily="18" charset="0"/>
                    <a:cs typeface="Times New Roman" panose="02020603050405020304" pitchFamily="18" charset="0"/>
                  </a:rPr>
                  <a:t>on the same atomic site   </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𝑆</m:t>
                        </m:r>
                      </m:e>
                      <m:sub>
                        <m:r>
                          <a:rPr lang="en-US" altLang="zh-CN" sz="1600" b="0" i="1" smtClean="0">
                            <a:latin typeface="Cambria Math" panose="02040503050406030204" pitchFamily="18" charset="0"/>
                            <a:cs typeface="Times New Roman" panose="02020603050405020304" pitchFamily="18" charset="0"/>
                          </a:rPr>
                          <m:t>𝛼𝛽</m:t>
                        </m:r>
                      </m:sub>
                    </m:sSub>
                    <m:d>
                      <m:dPr>
                        <m:ctrlPr>
                          <a:rPr lang="en-US" altLang="zh-CN" sz="1600" b="0" i="1" smtClean="0">
                            <a:latin typeface="Cambria Math" panose="02040503050406030204" pitchFamily="18" charset="0"/>
                            <a:cs typeface="Times New Roman" panose="02020603050405020304" pitchFamily="18" charset="0"/>
                          </a:rPr>
                        </m:ctrlPr>
                      </m:dPr>
                      <m:e>
                        <m:sSub>
                          <m:sSubPr>
                            <m:ctrlPr>
                              <a:rPr lang="en-US" altLang="zh-CN" sz="1600" b="0" i="1" smtClean="0">
                                <a:latin typeface="Cambria Math" panose="02040503050406030204" pitchFamily="18" charset="0"/>
                                <a:cs typeface="Times New Roman" panose="02020603050405020304" pitchFamily="18" charset="0"/>
                              </a:rPr>
                            </m:ctrlPr>
                          </m:sSubPr>
                          <m:e>
                            <m:acc>
                              <m:accPr>
                                <m:chr m:val="⃗"/>
                                <m:ctrlPr>
                                  <a:rPr lang="en-US" altLang="zh-CN" sz="1600" b="0" i="1" smtClean="0">
                                    <a:latin typeface="Cambria Math" panose="02040503050406030204" pitchFamily="18" charset="0"/>
                                    <a:cs typeface="Times New Roman" panose="02020603050405020304" pitchFamily="18" charset="0"/>
                                  </a:rPr>
                                </m:ctrlPr>
                              </m:accPr>
                              <m:e>
                                <m:r>
                                  <a:rPr lang="en-US" altLang="zh-CN" sz="1600" b="0" i="1" smtClean="0">
                                    <a:latin typeface="Cambria Math" panose="02040503050406030204" pitchFamily="18" charset="0"/>
                                    <a:cs typeface="Times New Roman" panose="02020603050405020304" pitchFamily="18" charset="0"/>
                                  </a:rPr>
                                  <m:t>𝑅</m:t>
                                </m:r>
                              </m:e>
                            </m:acc>
                          </m:e>
                          <m:sub>
                            <m:r>
                              <a:rPr lang="en-US" altLang="zh-CN" sz="1600" b="0" i="1" smtClean="0">
                                <a:latin typeface="Cambria Math" panose="02040503050406030204" pitchFamily="18" charset="0"/>
                                <a:cs typeface="Times New Roman" panose="02020603050405020304" pitchFamily="18" charset="0"/>
                              </a:rPr>
                              <m:t>𝑖</m:t>
                            </m:r>
                          </m:sub>
                        </m:sSub>
                        <m:r>
                          <a:rPr lang="en-US" altLang="zh-CN" sz="1600" b="0" i="1" smtClean="0">
                            <a:latin typeface="Cambria Math" panose="02040503050406030204" pitchFamily="18" charset="0"/>
                            <a:cs typeface="Times New Roman" panose="02020603050405020304" pitchFamily="18" charset="0"/>
                          </a:rPr>
                          <m:t>,</m:t>
                        </m:r>
                        <m:sSub>
                          <m:sSubPr>
                            <m:ctrlPr>
                              <a:rPr lang="en-US" altLang="zh-CN" sz="1600" b="0" i="1" smtClean="0">
                                <a:latin typeface="Cambria Math" panose="02040503050406030204" pitchFamily="18" charset="0"/>
                                <a:cs typeface="Times New Roman" panose="02020603050405020304" pitchFamily="18" charset="0"/>
                              </a:rPr>
                            </m:ctrlPr>
                          </m:sSubPr>
                          <m:e>
                            <m:acc>
                              <m:accPr>
                                <m:chr m:val="⃗"/>
                                <m:ctrlPr>
                                  <a:rPr lang="en-US" altLang="zh-CN" sz="1600" b="0" i="1" smtClean="0">
                                    <a:latin typeface="Cambria Math" panose="02040503050406030204" pitchFamily="18" charset="0"/>
                                    <a:cs typeface="Times New Roman" panose="02020603050405020304" pitchFamily="18" charset="0"/>
                                  </a:rPr>
                                </m:ctrlPr>
                              </m:accPr>
                              <m:e>
                                <m:r>
                                  <a:rPr lang="en-US" altLang="zh-CN" sz="1600" b="0" i="1" smtClean="0">
                                    <a:latin typeface="Cambria Math" panose="02040503050406030204" pitchFamily="18" charset="0"/>
                                    <a:cs typeface="Times New Roman" panose="02020603050405020304" pitchFamily="18" charset="0"/>
                                  </a:rPr>
                                  <m:t>𝑅</m:t>
                                </m:r>
                              </m:e>
                            </m:acc>
                          </m:e>
                          <m:sub>
                            <m:r>
                              <a:rPr lang="en-US" altLang="zh-CN" sz="1600" b="0" i="1" smtClean="0">
                                <a:latin typeface="Cambria Math" panose="02040503050406030204" pitchFamily="18" charset="0"/>
                                <a:cs typeface="Times New Roman" panose="02020603050405020304" pitchFamily="18" charset="0"/>
                              </a:rPr>
                              <m:t>𝑖</m:t>
                            </m:r>
                          </m:sub>
                        </m:sSub>
                      </m:e>
                    </m:d>
                    <m:r>
                      <a:rPr lang="en-US" altLang="zh-CN" sz="1600" b="0" i="1" smtClean="0">
                        <a:latin typeface="Cambria Math" panose="02040503050406030204" pitchFamily="18" charset="0"/>
                        <a:cs typeface="Times New Roman" panose="02020603050405020304" pitchFamily="18" charset="0"/>
                      </a:rPr>
                      <m:t>=</m:t>
                    </m:r>
                    <m:d>
                      <m:dPr>
                        <m:begChr m:val="〈"/>
                        <m:endChr m:val="〉"/>
                        <m:sepChr m:val="∣"/>
                        <m:ctrlPr>
                          <a:rPr lang="en-US" altLang="zh-CN" sz="1600" b="0" i="1" smtClean="0">
                            <a:latin typeface="Cambria Math" panose="02040503050406030204" pitchFamily="18" charset="0"/>
                            <a:cs typeface="Times New Roman" panose="02020603050405020304" pitchFamily="18" charset="0"/>
                          </a:rPr>
                        </m:ctrlPr>
                      </m:dPr>
                      <m:e>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𝜓</m:t>
                            </m:r>
                          </m:e>
                          <m:sub>
                            <m:r>
                              <a:rPr lang="en-US" altLang="zh-CN" sz="1600" b="0" i="1" smtClean="0">
                                <a:latin typeface="Cambria Math" panose="02040503050406030204" pitchFamily="18" charset="0"/>
                                <a:cs typeface="Times New Roman" panose="02020603050405020304" pitchFamily="18" charset="0"/>
                              </a:rPr>
                              <m:t>𝛼</m:t>
                            </m:r>
                          </m:sub>
                        </m:sSub>
                        <m:d>
                          <m:dPr>
                            <m:ctrlPr>
                              <a:rPr lang="en-US" altLang="zh-CN" sz="1600" i="1">
                                <a:latin typeface="Cambria Math" panose="02040503050406030204" pitchFamily="18" charset="0"/>
                                <a:cs typeface="Times New Roman" panose="02020603050405020304" pitchFamily="18" charset="0"/>
                              </a:rPr>
                            </m:ctrlPr>
                          </m:dPr>
                          <m:e>
                            <m:acc>
                              <m:accPr>
                                <m:chr m:val="⃗"/>
                                <m:ctrlPr>
                                  <a:rPr lang="en-US" altLang="zh-CN" sz="1600" i="1">
                                    <a:latin typeface="Cambria Math" panose="02040503050406030204" pitchFamily="18" charset="0"/>
                                    <a:cs typeface="Times New Roman" panose="02020603050405020304" pitchFamily="18" charset="0"/>
                                  </a:rPr>
                                </m:ctrlPr>
                              </m:accPr>
                              <m:e>
                                <m:r>
                                  <a:rPr lang="en-US" altLang="zh-CN" sz="1600" i="1">
                                    <a:latin typeface="Cambria Math" panose="02040503050406030204" pitchFamily="18" charset="0"/>
                                    <a:cs typeface="Times New Roman" panose="02020603050405020304" pitchFamily="18" charset="0"/>
                                  </a:rPr>
                                  <m:t>𝑟</m:t>
                                </m:r>
                              </m:e>
                            </m:acc>
                            <m:r>
                              <a:rPr lang="en-US" altLang="zh-CN" sz="1600" i="1">
                                <a:latin typeface="Cambria Math" panose="02040503050406030204" pitchFamily="18" charset="0"/>
                                <a:cs typeface="Times New Roman" panose="02020603050405020304" pitchFamily="18" charset="0"/>
                              </a:rPr>
                              <m:t>−</m:t>
                            </m:r>
                            <m:sSub>
                              <m:sSubPr>
                                <m:ctrlPr>
                                  <a:rPr lang="en-US" altLang="zh-CN" sz="1600" i="1">
                                    <a:latin typeface="Cambria Math" panose="02040503050406030204" pitchFamily="18" charset="0"/>
                                    <a:cs typeface="Times New Roman" panose="02020603050405020304" pitchFamily="18" charset="0"/>
                                  </a:rPr>
                                </m:ctrlPr>
                              </m:sSubPr>
                              <m:e>
                                <m:acc>
                                  <m:accPr>
                                    <m:chr m:val="⃗"/>
                                    <m:ctrlPr>
                                      <a:rPr lang="en-US" altLang="zh-CN" sz="1600" i="1">
                                        <a:latin typeface="Cambria Math" panose="02040503050406030204" pitchFamily="18" charset="0"/>
                                        <a:cs typeface="Times New Roman" panose="02020603050405020304" pitchFamily="18" charset="0"/>
                                      </a:rPr>
                                    </m:ctrlPr>
                                  </m:accPr>
                                  <m:e>
                                    <m:r>
                                      <a:rPr lang="en-US" altLang="zh-CN" sz="1600" i="1">
                                        <a:latin typeface="Cambria Math" panose="02040503050406030204" pitchFamily="18" charset="0"/>
                                        <a:cs typeface="Times New Roman" panose="02020603050405020304" pitchFamily="18" charset="0"/>
                                      </a:rPr>
                                      <m:t>𝑅</m:t>
                                    </m:r>
                                  </m:e>
                                </m:acc>
                              </m:e>
                              <m:sub>
                                <m:r>
                                  <a:rPr lang="en-US" altLang="zh-CN" sz="1600" i="1">
                                    <a:latin typeface="Cambria Math" panose="02040503050406030204" pitchFamily="18" charset="0"/>
                                    <a:cs typeface="Times New Roman" panose="02020603050405020304" pitchFamily="18" charset="0"/>
                                  </a:rPr>
                                  <m:t>𝑖</m:t>
                                </m:r>
                              </m:sub>
                            </m:sSub>
                          </m:e>
                        </m:d>
                      </m:e>
                      <m:e>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𝜓</m:t>
                            </m:r>
                          </m:e>
                          <m:sub>
                            <m:r>
                              <a:rPr lang="en-US" altLang="zh-CN" sz="1600" b="0" i="1" smtClean="0">
                                <a:latin typeface="Cambria Math" panose="02040503050406030204" pitchFamily="18" charset="0"/>
                                <a:cs typeface="Times New Roman" panose="02020603050405020304" pitchFamily="18" charset="0"/>
                              </a:rPr>
                              <m:t>𝛽</m:t>
                            </m:r>
                          </m:sub>
                        </m:sSub>
                        <m:d>
                          <m:dPr>
                            <m:ctrlPr>
                              <a:rPr lang="en-US" altLang="zh-CN" sz="1600" b="0" i="1" smtClean="0">
                                <a:latin typeface="Cambria Math" panose="02040503050406030204" pitchFamily="18" charset="0"/>
                                <a:cs typeface="Times New Roman" panose="02020603050405020304" pitchFamily="18" charset="0"/>
                              </a:rPr>
                            </m:ctrlPr>
                          </m:dPr>
                          <m:e>
                            <m:acc>
                              <m:accPr>
                                <m:chr m:val="⃗"/>
                                <m:ctrlPr>
                                  <a:rPr lang="en-US" altLang="zh-CN" sz="1600" b="0" i="1" smtClean="0">
                                    <a:latin typeface="Cambria Math" panose="02040503050406030204" pitchFamily="18" charset="0"/>
                                    <a:cs typeface="Times New Roman" panose="02020603050405020304" pitchFamily="18" charset="0"/>
                                  </a:rPr>
                                </m:ctrlPr>
                              </m:accPr>
                              <m:e>
                                <m:r>
                                  <a:rPr lang="en-US" altLang="zh-CN" sz="1600" b="0" i="1" smtClean="0">
                                    <a:latin typeface="Cambria Math" panose="02040503050406030204" pitchFamily="18" charset="0"/>
                                    <a:cs typeface="Times New Roman" panose="02020603050405020304" pitchFamily="18" charset="0"/>
                                  </a:rPr>
                                  <m:t>𝑟</m:t>
                                </m:r>
                              </m:e>
                            </m:acc>
                            <m:r>
                              <a:rPr lang="en-US" altLang="zh-CN" sz="1600" b="0" i="1" smtClean="0">
                                <a:latin typeface="Cambria Math" panose="02040503050406030204" pitchFamily="18" charset="0"/>
                                <a:cs typeface="Times New Roman" panose="02020603050405020304" pitchFamily="18" charset="0"/>
                              </a:rPr>
                              <m:t>−</m:t>
                            </m:r>
                            <m:sSub>
                              <m:sSubPr>
                                <m:ctrlPr>
                                  <a:rPr lang="en-US" altLang="zh-CN" sz="1600" b="0" i="1" smtClean="0">
                                    <a:latin typeface="Cambria Math" panose="02040503050406030204" pitchFamily="18" charset="0"/>
                                    <a:cs typeface="Times New Roman" panose="02020603050405020304" pitchFamily="18" charset="0"/>
                                  </a:rPr>
                                </m:ctrlPr>
                              </m:sSubPr>
                              <m:e>
                                <m:acc>
                                  <m:accPr>
                                    <m:chr m:val="⃗"/>
                                    <m:ctrlPr>
                                      <a:rPr lang="en-US" altLang="zh-CN" sz="1600" b="0" i="1" smtClean="0">
                                        <a:latin typeface="Cambria Math" panose="02040503050406030204" pitchFamily="18" charset="0"/>
                                        <a:cs typeface="Times New Roman" panose="02020603050405020304" pitchFamily="18" charset="0"/>
                                      </a:rPr>
                                    </m:ctrlPr>
                                  </m:accPr>
                                  <m:e>
                                    <m:r>
                                      <a:rPr lang="en-US" altLang="zh-CN" sz="1600" b="0" i="1" smtClean="0">
                                        <a:latin typeface="Cambria Math" panose="02040503050406030204" pitchFamily="18" charset="0"/>
                                        <a:cs typeface="Times New Roman" panose="02020603050405020304" pitchFamily="18" charset="0"/>
                                      </a:rPr>
                                      <m:t>𝑅</m:t>
                                    </m:r>
                                  </m:e>
                                </m:acc>
                              </m:e>
                              <m:sub>
                                <m:r>
                                  <a:rPr lang="en-US" altLang="zh-CN" sz="1600" b="0" i="1" smtClean="0">
                                    <a:latin typeface="Cambria Math" panose="02040503050406030204" pitchFamily="18" charset="0"/>
                                    <a:cs typeface="Times New Roman" panose="02020603050405020304" pitchFamily="18" charset="0"/>
                                  </a:rPr>
                                  <m:t>𝑖</m:t>
                                </m:r>
                              </m:sub>
                            </m:sSub>
                          </m:e>
                        </m:d>
                      </m:e>
                    </m:d>
                    <m:r>
                      <a:rPr lang="en-US" altLang="zh-CN" sz="1600" b="0" i="1" smtClean="0">
                        <a:latin typeface="Cambria Math" panose="02040503050406030204" pitchFamily="18" charset="0"/>
                        <a:cs typeface="Times New Roman" panose="02020603050405020304" pitchFamily="18" charset="0"/>
                      </a:rPr>
                      <m:t>=</m:t>
                    </m:r>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𝛿</m:t>
                        </m:r>
                      </m:e>
                      <m:sub>
                        <m:r>
                          <a:rPr lang="en-US" altLang="zh-CN" sz="1600" b="0" i="1" smtClean="0">
                            <a:latin typeface="Cambria Math" panose="02040503050406030204" pitchFamily="18" charset="0"/>
                            <a:cs typeface="Times New Roman" panose="02020603050405020304" pitchFamily="18" charset="0"/>
                          </a:rPr>
                          <m:t>𝛼𝛽</m:t>
                        </m:r>
                      </m:sub>
                    </m:sSub>
                  </m:oMath>
                </a14:m>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on two different sites       </a:t>
                </a:r>
                <a14:m>
                  <m:oMath xmlns:m="http://schemas.openxmlformats.org/officeDocument/2006/math">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𝑆</m:t>
                        </m:r>
                      </m:e>
                      <m:sub>
                        <m:r>
                          <a:rPr lang="en-US" altLang="zh-CN" sz="1600" i="1">
                            <a:latin typeface="Cambria Math" panose="02040503050406030204" pitchFamily="18" charset="0"/>
                            <a:cs typeface="Times New Roman" panose="02020603050405020304" pitchFamily="18" charset="0"/>
                          </a:rPr>
                          <m:t>𝛼𝛽</m:t>
                        </m:r>
                      </m:sub>
                    </m:sSub>
                    <m:d>
                      <m:dPr>
                        <m:ctrlPr>
                          <a:rPr lang="en-US" altLang="zh-CN" sz="1600" i="1">
                            <a:latin typeface="Cambria Math" panose="02040503050406030204" pitchFamily="18" charset="0"/>
                            <a:cs typeface="Times New Roman" panose="02020603050405020304" pitchFamily="18" charset="0"/>
                          </a:rPr>
                        </m:ctrlPr>
                      </m:dPr>
                      <m:e>
                        <m:sSub>
                          <m:sSubPr>
                            <m:ctrlPr>
                              <a:rPr lang="en-US" altLang="zh-CN" sz="1600" i="1">
                                <a:latin typeface="Cambria Math" panose="02040503050406030204" pitchFamily="18" charset="0"/>
                                <a:cs typeface="Times New Roman" panose="02020603050405020304" pitchFamily="18" charset="0"/>
                              </a:rPr>
                            </m:ctrlPr>
                          </m:sSubPr>
                          <m:e>
                            <m:acc>
                              <m:accPr>
                                <m:chr m:val="⃗"/>
                                <m:ctrlPr>
                                  <a:rPr lang="en-US" altLang="zh-CN" sz="1600" i="1">
                                    <a:latin typeface="Cambria Math" panose="02040503050406030204" pitchFamily="18" charset="0"/>
                                    <a:cs typeface="Times New Roman" panose="02020603050405020304" pitchFamily="18" charset="0"/>
                                  </a:rPr>
                                </m:ctrlPr>
                              </m:accPr>
                              <m:e>
                                <m:r>
                                  <a:rPr lang="en-US" altLang="zh-CN" sz="1600" i="1">
                                    <a:latin typeface="Cambria Math" panose="02040503050406030204" pitchFamily="18" charset="0"/>
                                    <a:cs typeface="Times New Roman" panose="02020603050405020304" pitchFamily="18" charset="0"/>
                                  </a:rPr>
                                  <m:t>𝑅</m:t>
                                </m:r>
                              </m:e>
                            </m:acc>
                          </m:e>
                          <m:sub>
                            <m:r>
                              <a:rPr lang="en-US" altLang="zh-CN" sz="1600" i="1">
                                <a:latin typeface="Cambria Math" panose="02040503050406030204" pitchFamily="18" charset="0"/>
                                <a:cs typeface="Times New Roman" panose="02020603050405020304" pitchFamily="18" charset="0"/>
                              </a:rPr>
                              <m:t>𝑖</m:t>
                            </m:r>
                          </m:sub>
                        </m:sSub>
                        <m:r>
                          <a:rPr lang="en-US" altLang="zh-CN" sz="1600" i="1">
                            <a:latin typeface="Cambria Math" panose="02040503050406030204" pitchFamily="18" charset="0"/>
                            <a:cs typeface="Times New Roman" panose="02020603050405020304" pitchFamily="18" charset="0"/>
                          </a:rPr>
                          <m:t>,</m:t>
                        </m:r>
                        <m:sSub>
                          <m:sSubPr>
                            <m:ctrlPr>
                              <a:rPr lang="en-US" altLang="zh-CN" sz="1600" i="1">
                                <a:latin typeface="Cambria Math" panose="02040503050406030204" pitchFamily="18" charset="0"/>
                                <a:cs typeface="Times New Roman" panose="02020603050405020304" pitchFamily="18" charset="0"/>
                              </a:rPr>
                            </m:ctrlPr>
                          </m:sSubPr>
                          <m:e>
                            <m:acc>
                              <m:accPr>
                                <m:chr m:val="⃗"/>
                                <m:ctrlPr>
                                  <a:rPr lang="en-US" altLang="zh-CN" sz="1600" i="1">
                                    <a:latin typeface="Cambria Math" panose="02040503050406030204" pitchFamily="18" charset="0"/>
                                    <a:cs typeface="Times New Roman" panose="02020603050405020304" pitchFamily="18" charset="0"/>
                                  </a:rPr>
                                </m:ctrlPr>
                              </m:accPr>
                              <m:e>
                                <m:r>
                                  <a:rPr lang="en-US" altLang="zh-CN" sz="1600" i="1">
                                    <a:latin typeface="Cambria Math" panose="02040503050406030204" pitchFamily="18" charset="0"/>
                                    <a:cs typeface="Times New Roman" panose="02020603050405020304" pitchFamily="18" charset="0"/>
                                  </a:rPr>
                                  <m:t>𝑅</m:t>
                                </m:r>
                              </m:e>
                            </m:acc>
                          </m:e>
                          <m:sub>
                            <m:r>
                              <a:rPr lang="en-US" altLang="zh-CN" sz="1600" i="1">
                                <a:latin typeface="Cambria Math" panose="02040503050406030204" pitchFamily="18" charset="0"/>
                                <a:cs typeface="Times New Roman" panose="02020603050405020304" pitchFamily="18" charset="0"/>
                              </a:rPr>
                              <m:t>𝑗</m:t>
                            </m:r>
                          </m:sub>
                        </m:sSub>
                      </m:e>
                    </m:d>
                    <m:r>
                      <a:rPr lang="en-US" altLang="zh-CN" sz="1600" i="1">
                        <a:latin typeface="Cambria Math" panose="02040503050406030204" pitchFamily="18" charset="0"/>
                        <a:cs typeface="Times New Roman" panose="02020603050405020304" pitchFamily="18" charset="0"/>
                      </a:rPr>
                      <m:t>=</m:t>
                    </m:r>
                    <m:d>
                      <m:dPr>
                        <m:begChr m:val="〈"/>
                        <m:endChr m:val="〉"/>
                        <m:sepChr m:val="∣"/>
                        <m:ctrlPr>
                          <a:rPr lang="en-US" altLang="zh-CN" sz="1600" i="1">
                            <a:latin typeface="Cambria Math" panose="02040503050406030204" pitchFamily="18" charset="0"/>
                            <a:cs typeface="Times New Roman" panose="02020603050405020304" pitchFamily="18" charset="0"/>
                          </a:rPr>
                        </m:ctrlPr>
                      </m:dPr>
                      <m:e>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𝜓</m:t>
                            </m:r>
                          </m:e>
                          <m:sub>
                            <m:r>
                              <a:rPr lang="en-US" altLang="zh-CN" sz="1600" i="1">
                                <a:latin typeface="Cambria Math" panose="02040503050406030204" pitchFamily="18" charset="0"/>
                                <a:cs typeface="Times New Roman" panose="02020603050405020304" pitchFamily="18" charset="0"/>
                              </a:rPr>
                              <m:t>𝛼</m:t>
                            </m:r>
                          </m:sub>
                        </m:sSub>
                        <m:d>
                          <m:dPr>
                            <m:ctrlPr>
                              <a:rPr lang="en-US" altLang="zh-CN" sz="1600" i="1">
                                <a:latin typeface="Cambria Math" panose="02040503050406030204" pitchFamily="18" charset="0"/>
                                <a:cs typeface="Times New Roman" panose="02020603050405020304" pitchFamily="18" charset="0"/>
                              </a:rPr>
                            </m:ctrlPr>
                          </m:dPr>
                          <m:e>
                            <m:acc>
                              <m:accPr>
                                <m:chr m:val="⃗"/>
                                <m:ctrlPr>
                                  <a:rPr lang="en-US" altLang="zh-CN" sz="1600" i="1">
                                    <a:latin typeface="Cambria Math" panose="02040503050406030204" pitchFamily="18" charset="0"/>
                                    <a:cs typeface="Times New Roman" panose="02020603050405020304" pitchFamily="18" charset="0"/>
                                  </a:rPr>
                                </m:ctrlPr>
                              </m:accPr>
                              <m:e>
                                <m:r>
                                  <a:rPr lang="en-US" altLang="zh-CN" sz="1600" i="1">
                                    <a:latin typeface="Cambria Math" panose="02040503050406030204" pitchFamily="18" charset="0"/>
                                    <a:cs typeface="Times New Roman" panose="02020603050405020304" pitchFamily="18" charset="0"/>
                                  </a:rPr>
                                  <m:t>𝑟</m:t>
                                </m:r>
                              </m:e>
                            </m:acc>
                            <m:r>
                              <a:rPr lang="en-US" altLang="zh-CN" sz="1600" i="1">
                                <a:latin typeface="Cambria Math" panose="02040503050406030204" pitchFamily="18" charset="0"/>
                                <a:cs typeface="Times New Roman" panose="02020603050405020304" pitchFamily="18" charset="0"/>
                              </a:rPr>
                              <m:t>−</m:t>
                            </m:r>
                            <m:sSub>
                              <m:sSubPr>
                                <m:ctrlPr>
                                  <a:rPr lang="en-US" altLang="zh-CN" sz="1600" i="1">
                                    <a:latin typeface="Cambria Math" panose="02040503050406030204" pitchFamily="18" charset="0"/>
                                    <a:cs typeface="Times New Roman" panose="02020603050405020304" pitchFamily="18" charset="0"/>
                                  </a:rPr>
                                </m:ctrlPr>
                              </m:sSubPr>
                              <m:e>
                                <m:acc>
                                  <m:accPr>
                                    <m:chr m:val="⃗"/>
                                    <m:ctrlPr>
                                      <a:rPr lang="en-US" altLang="zh-CN" sz="1600" i="1">
                                        <a:latin typeface="Cambria Math" panose="02040503050406030204" pitchFamily="18" charset="0"/>
                                        <a:cs typeface="Times New Roman" panose="02020603050405020304" pitchFamily="18" charset="0"/>
                                      </a:rPr>
                                    </m:ctrlPr>
                                  </m:accPr>
                                  <m:e>
                                    <m:r>
                                      <a:rPr lang="en-US" altLang="zh-CN" sz="1600" i="1">
                                        <a:latin typeface="Cambria Math" panose="02040503050406030204" pitchFamily="18" charset="0"/>
                                        <a:cs typeface="Times New Roman" panose="02020603050405020304" pitchFamily="18" charset="0"/>
                                      </a:rPr>
                                      <m:t>𝑅</m:t>
                                    </m:r>
                                  </m:e>
                                </m:acc>
                              </m:e>
                              <m:sub>
                                <m:r>
                                  <a:rPr lang="en-US" altLang="zh-CN" sz="1600" i="1">
                                    <a:latin typeface="Cambria Math" panose="02040503050406030204" pitchFamily="18" charset="0"/>
                                    <a:cs typeface="Times New Roman" panose="02020603050405020304" pitchFamily="18" charset="0"/>
                                  </a:rPr>
                                  <m:t>𝑖</m:t>
                                </m:r>
                              </m:sub>
                            </m:sSub>
                          </m:e>
                        </m:d>
                      </m:e>
                      <m:e>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𝜓</m:t>
                            </m:r>
                          </m:e>
                          <m:sub>
                            <m:r>
                              <a:rPr lang="en-US" altLang="zh-CN" sz="1600" i="1">
                                <a:latin typeface="Cambria Math" panose="02040503050406030204" pitchFamily="18" charset="0"/>
                                <a:cs typeface="Times New Roman" panose="02020603050405020304" pitchFamily="18" charset="0"/>
                              </a:rPr>
                              <m:t>𝛽</m:t>
                            </m:r>
                          </m:sub>
                        </m:sSub>
                        <m:d>
                          <m:dPr>
                            <m:ctrlPr>
                              <a:rPr lang="en-US" altLang="zh-CN" sz="1600" i="1">
                                <a:latin typeface="Cambria Math" panose="02040503050406030204" pitchFamily="18" charset="0"/>
                                <a:cs typeface="Times New Roman" panose="02020603050405020304" pitchFamily="18" charset="0"/>
                              </a:rPr>
                            </m:ctrlPr>
                          </m:dPr>
                          <m:e>
                            <m:acc>
                              <m:accPr>
                                <m:chr m:val="⃗"/>
                                <m:ctrlPr>
                                  <a:rPr lang="en-US" altLang="zh-CN" sz="1600" i="1">
                                    <a:latin typeface="Cambria Math" panose="02040503050406030204" pitchFamily="18" charset="0"/>
                                    <a:cs typeface="Times New Roman" panose="02020603050405020304" pitchFamily="18" charset="0"/>
                                  </a:rPr>
                                </m:ctrlPr>
                              </m:accPr>
                              <m:e>
                                <m:r>
                                  <a:rPr lang="en-US" altLang="zh-CN" sz="1600" i="1">
                                    <a:latin typeface="Cambria Math" panose="02040503050406030204" pitchFamily="18" charset="0"/>
                                    <a:cs typeface="Times New Roman" panose="02020603050405020304" pitchFamily="18" charset="0"/>
                                  </a:rPr>
                                  <m:t>𝑟</m:t>
                                </m:r>
                              </m:e>
                            </m:acc>
                            <m:r>
                              <a:rPr lang="en-US" altLang="zh-CN" sz="1600" i="1">
                                <a:latin typeface="Cambria Math" panose="02040503050406030204" pitchFamily="18" charset="0"/>
                                <a:cs typeface="Times New Roman" panose="02020603050405020304" pitchFamily="18" charset="0"/>
                              </a:rPr>
                              <m:t>−</m:t>
                            </m:r>
                            <m:sSub>
                              <m:sSubPr>
                                <m:ctrlPr>
                                  <a:rPr lang="en-US" altLang="zh-CN" sz="1600" i="1">
                                    <a:latin typeface="Cambria Math" panose="02040503050406030204" pitchFamily="18" charset="0"/>
                                    <a:cs typeface="Times New Roman" panose="02020603050405020304" pitchFamily="18" charset="0"/>
                                  </a:rPr>
                                </m:ctrlPr>
                              </m:sSubPr>
                              <m:e>
                                <m:acc>
                                  <m:accPr>
                                    <m:chr m:val="⃗"/>
                                    <m:ctrlPr>
                                      <a:rPr lang="en-US" altLang="zh-CN" sz="1600" i="1">
                                        <a:latin typeface="Cambria Math" panose="02040503050406030204" pitchFamily="18" charset="0"/>
                                        <a:cs typeface="Times New Roman" panose="02020603050405020304" pitchFamily="18" charset="0"/>
                                      </a:rPr>
                                    </m:ctrlPr>
                                  </m:accPr>
                                  <m:e>
                                    <m:r>
                                      <a:rPr lang="en-US" altLang="zh-CN" sz="1600" i="1">
                                        <a:latin typeface="Cambria Math" panose="02040503050406030204" pitchFamily="18" charset="0"/>
                                        <a:cs typeface="Times New Roman" panose="02020603050405020304" pitchFamily="18" charset="0"/>
                                      </a:rPr>
                                      <m:t>𝑅</m:t>
                                    </m:r>
                                  </m:e>
                                </m:acc>
                              </m:e>
                              <m:sub>
                                <m:r>
                                  <a:rPr lang="en-US" altLang="zh-CN" sz="1600" b="0" i="1" smtClean="0">
                                    <a:latin typeface="Cambria Math" panose="02040503050406030204" pitchFamily="18" charset="0"/>
                                    <a:cs typeface="Times New Roman" panose="02020603050405020304" pitchFamily="18" charset="0"/>
                                  </a:rPr>
                                  <m:t>𝑗</m:t>
                                </m:r>
                              </m:sub>
                            </m:sSub>
                          </m:e>
                        </m:d>
                      </m:e>
                    </m:d>
                    <m:r>
                      <a:rPr lang="en-US" altLang="zh-CN" sz="1600" b="0" i="1" smtClean="0">
                        <a:latin typeface="Cambria Math" panose="02040503050406030204" pitchFamily="18" charset="0"/>
                        <a:cs typeface="Times New Roman" panose="02020603050405020304" pitchFamily="18" charset="0"/>
                      </a:rPr>
                      <m:t>≈</m:t>
                    </m:r>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𝛿</m:t>
                        </m:r>
                      </m:e>
                      <m:sub>
                        <m:r>
                          <a:rPr lang="en-US" altLang="zh-CN" sz="1600" b="0" i="1" smtClean="0">
                            <a:latin typeface="Cambria Math" panose="02040503050406030204" pitchFamily="18" charset="0"/>
                            <a:cs typeface="Times New Roman" panose="02020603050405020304" pitchFamily="18" charset="0"/>
                          </a:rPr>
                          <m:t>𝑖𝑗</m:t>
                        </m:r>
                      </m:sub>
                    </m:sSub>
                    <m:sSub>
                      <m:sSubPr>
                        <m:ctrlPr>
                          <a:rPr lang="en-US" altLang="zh-CN" sz="1600" i="1">
                            <a:latin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cs typeface="Times New Roman" panose="02020603050405020304" pitchFamily="18" charset="0"/>
                          </a:rPr>
                          <m:t>𝛿</m:t>
                        </m:r>
                      </m:e>
                      <m:sub>
                        <m:r>
                          <a:rPr lang="en-US" altLang="zh-CN" sz="1600" i="1">
                            <a:latin typeface="Cambria Math" panose="02040503050406030204" pitchFamily="18" charset="0"/>
                            <a:cs typeface="Times New Roman" panose="02020603050405020304" pitchFamily="18" charset="0"/>
                          </a:rPr>
                          <m:t>𝛼𝛽</m:t>
                        </m:r>
                      </m:sub>
                    </m:sSub>
                    <m:r>
                      <a:rPr lang="en-US" altLang="zh-CN" sz="1600" b="0" i="1" smtClean="0">
                        <a:solidFill>
                          <a:srgbClr val="FF0000"/>
                        </a:solidFill>
                        <a:latin typeface="Cambria Math" panose="02040503050406030204" pitchFamily="18" charset="0"/>
                        <a:cs typeface="Times New Roman" panose="02020603050405020304" pitchFamily="18" charset="0"/>
                      </a:rPr>
                      <m:t>→</m:t>
                    </m:r>
                    <m:sSub>
                      <m:sSubPr>
                        <m:ctrlPr>
                          <a:rPr lang="en-US" altLang="zh-CN" sz="1600" b="0" i="1" smtClean="0">
                            <a:solidFill>
                              <a:srgbClr val="FF0000"/>
                            </a:solidFill>
                            <a:latin typeface="Cambria Math" panose="02040503050406030204" pitchFamily="18" charset="0"/>
                            <a:cs typeface="Times New Roman" panose="02020603050405020304" pitchFamily="18" charset="0"/>
                          </a:rPr>
                        </m:ctrlPr>
                      </m:sSubPr>
                      <m:e>
                        <m:r>
                          <a:rPr lang="en-US" altLang="zh-CN" sz="1600" b="0" i="1" smtClean="0">
                            <a:solidFill>
                              <a:srgbClr val="FF0000"/>
                            </a:solidFill>
                            <a:latin typeface="Cambria Math" panose="02040503050406030204" pitchFamily="18" charset="0"/>
                            <a:cs typeface="Times New Roman" panose="02020603050405020304" pitchFamily="18" charset="0"/>
                          </a:rPr>
                          <m:t>𝛿</m:t>
                        </m:r>
                      </m:e>
                      <m:sub>
                        <m:r>
                          <a:rPr lang="en-US" altLang="zh-CN" sz="1600" b="0" i="1" smtClean="0">
                            <a:solidFill>
                              <a:srgbClr val="FF0000"/>
                            </a:solidFill>
                            <a:latin typeface="Cambria Math" panose="02040503050406030204" pitchFamily="18" charset="0"/>
                            <a:cs typeface="Times New Roman" panose="02020603050405020304" pitchFamily="18" charset="0"/>
                          </a:rPr>
                          <m:t>𝛼𝛽</m:t>
                        </m:r>
                      </m:sub>
                    </m:sSub>
                  </m:oMath>
                </a14:m>
                <a:endParaRPr lang="zh-CN" altLang="en-US" sz="1600" dirty="0">
                  <a:latin typeface="Times New Roman" panose="02020603050405020304" pitchFamily="18" charset="0"/>
                  <a:cs typeface="Times New Roman" panose="02020603050405020304" pitchFamily="18" charset="0"/>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751973" y="4153436"/>
                <a:ext cx="7285122" cy="946028"/>
              </a:xfrm>
              <a:prstGeom prst="rect">
                <a:avLst/>
              </a:prstGeom>
              <a:blipFill>
                <a:blip r:embed="rId4"/>
                <a:stretch>
                  <a:fillRect l="-418" t="-1923" b="-4487"/>
                </a:stretch>
              </a:blipFill>
            </p:spPr>
            <p:txBody>
              <a:bodyPr/>
              <a:lstStyle/>
              <a:p>
                <a:r>
                  <a:rPr lang="zh-CN" altLang="en-US">
                    <a:noFill/>
                  </a:rPr>
                  <a:t> </a:t>
                </a:r>
              </a:p>
            </p:txBody>
          </p:sp>
        </mc:Fallback>
      </mc:AlternateContent>
      <p:sp>
        <p:nvSpPr>
          <p:cNvPr id="15" name="文本框 14"/>
          <p:cNvSpPr txBox="1"/>
          <p:nvPr/>
        </p:nvSpPr>
        <p:spPr>
          <a:xfrm>
            <a:off x="711388" y="5014105"/>
            <a:ext cx="7946858" cy="584775"/>
          </a:xfrm>
          <a:prstGeom prst="rect">
            <a:avLst/>
          </a:prstGeom>
          <a:noFill/>
        </p:spPr>
        <p:txBody>
          <a:bodyPr wrap="square" rtlCol="0">
            <a:spAutoFit/>
          </a:bodyPr>
          <a:lstStyle/>
          <a:p>
            <a:r>
              <a:rPr lang="en-US" altLang="zh-CN" sz="1600" b="1" dirty="0" err="1">
                <a:latin typeface="Times New Roman" panose="02020603050405020304" pitchFamily="18" charset="0"/>
                <a:cs typeface="Times New Roman" panose="02020603050405020304" pitchFamily="18" charset="0"/>
              </a:rPr>
              <a:t>Löwdin</a:t>
            </a:r>
            <a:r>
              <a:rPr lang="en-US" altLang="zh-CN" sz="1600" b="1" dirty="0">
                <a:latin typeface="Times New Roman" panose="02020603050405020304" pitchFamily="18" charset="0"/>
                <a:cs typeface="Times New Roman" panose="02020603050405020304" pitchFamily="18" charset="0"/>
              </a:rPr>
              <a:t> theorem:</a:t>
            </a:r>
          </a:p>
          <a:p>
            <a:r>
              <a:rPr lang="en-US" altLang="zh-CN" sz="1600" dirty="0">
                <a:latin typeface="Times New Roman" panose="02020603050405020304" pitchFamily="18" charset="0"/>
                <a:cs typeface="Times New Roman" panose="02020603050405020304" pitchFamily="18" charset="0"/>
              </a:rPr>
              <a:t>This is not an </a:t>
            </a:r>
            <a:r>
              <a:rPr lang="en-US" altLang="zh-CN" sz="1600" i="1" dirty="0" err="1">
                <a:latin typeface="Times New Roman" panose="02020603050405020304" pitchFamily="18" charset="0"/>
                <a:cs typeface="Times New Roman" panose="02020603050405020304" pitchFamily="18" charset="0"/>
              </a:rPr>
              <a:t>orthogonalized</a:t>
            </a:r>
            <a:r>
              <a:rPr lang="en-US" altLang="zh-CN" sz="1600" i="1"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tight-binding where you transform your orbitals to be orthogonal.</a:t>
            </a:r>
            <a:endParaRPr lang="zh-CN" alt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矩形 15"/>
              <p:cNvSpPr/>
              <p:nvPr/>
            </p:nvSpPr>
            <p:spPr>
              <a:xfrm>
                <a:off x="2502102" y="5548293"/>
                <a:ext cx="3320332" cy="396070"/>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Cambria Math" panose="02040503050406030204" pitchFamily="18" charset="0"/>
                            </a:rPr>
                            <m:t>𝐻</m:t>
                          </m:r>
                        </m:e>
                        <m:sub>
                          <m:r>
                            <a:rPr lang="en-US" altLang="zh-CN" sz="1600" i="1">
                              <a:latin typeface="Cambria Math" panose="02040503050406030204" pitchFamily="18" charset="0"/>
                              <a:ea typeface="Cambria Math" panose="02040503050406030204" pitchFamily="18" charset="0"/>
                            </a:rPr>
                            <m:t>𝛼𝛽</m:t>
                          </m:r>
                        </m:sub>
                      </m:sSub>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𝑅</m:t>
                                  </m:r>
                                </m:e>
                              </m:acc>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𝑅</m:t>
                                  </m:r>
                                </m:e>
                              </m:acc>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m:t>
                      </m:r>
                      <m:r>
                        <a:rPr lang="en-US" altLang="zh-CN" sz="1600" i="1">
                          <a:latin typeface="Cambria Math" panose="02040503050406030204" pitchFamily="18" charset="0"/>
                        </a:rPr>
                        <m:t>𝐸</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𝑆</m:t>
                          </m:r>
                        </m:e>
                        <m:sub>
                          <m:r>
                            <a:rPr lang="en-US" altLang="zh-CN" sz="1600" i="1">
                              <a:latin typeface="Cambria Math" panose="02040503050406030204" pitchFamily="18" charset="0"/>
                            </a:rPr>
                            <m:t>𝛼𝛽</m:t>
                          </m:r>
                        </m:sub>
                      </m:sSub>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𝑅</m:t>
                                  </m:r>
                                </m:e>
                              </m:acc>
                            </m:e>
                            <m:sub>
                              <m:r>
                                <a:rPr lang="en-US" altLang="zh-CN" sz="1600" i="1">
                                  <a:latin typeface="Cambria Math" panose="02040503050406030204" pitchFamily="18" charset="0"/>
                                </a:rPr>
                                <m:t>𝑖</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acc>
                                <m:accPr>
                                  <m:chr m:val="⃗"/>
                                  <m:ctrlPr>
                                    <a:rPr lang="en-US" altLang="zh-CN" sz="1600" i="1">
                                      <a:latin typeface="Cambria Math" panose="02040503050406030204" pitchFamily="18" charset="0"/>
                                    </a:rPr>
                                  </m:ctrlPr>
                                </m:accPr>
                                <m:e>
                                  <m:r>
                                    <a:rPr lang="en-US" altLang="zh-CN" sz="1600" i="1">
                                      <a:latin typeface="Cambria Math" panose="02040503050406030204" pitchFamily="18" charset="0"/>
                                    </a:rPr>
                                    <m:t>𝑅</m:t>
                                  </m:r>
                                </m:e>
                              </m:acc>
                            </m:e>
                            <m:sub>
                              <m:r>
                                <a:rPr lang="en-US" altLang="zh-CN" sz="1600" i="1">
                                  <a:latin typeface="Cambria Math" panose="02040503050406030204" pitchFamily="18" charset="0"/>
                                </a:rPr>
                                <m:t>𝑗</m:t>
                              </m:r>
                            </m:sub>
                          </m:sSub>
                        </m:e>
                      </m:d>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𝐸</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𝛿</m:t>
                          </m:r>
                        </m:e>
                        <m:sub>
                          <m:r>
                            <a:rPr lang="en-US" altLang="zh-CN" sz="1600" b="0" i="1" smtClean="0">
                              <a:latin typeface="Cambria Math" panose="02040503050406030204" pitchFamily="18" charset="0"/>
                            </a:rPr>
                            <m:t>𝛼𝛽</m:t>
                          </m:r>
                        </m:sub>
                      </m:sSub>
                    </m:oMath>
                  </m:oMathPara>
                </a14:m>
                <a:endParaRPr lang="zh-CN" altLang="en-US" sz="1600" dirty="0"/>
              </a:p>
            </p:txBody>
          </p:sp>
        </mc:Choice>
        <mc:Fallback xmlns="">
          <p:sp>
            <p:nvSpPr>
              <p:cNvPr id="16" name="矩形 15"/>
              <p:cNvSpPr>
                <a:spLocks noRot="1" noChangeAspect="1" noMove="1" noResize="1" noEditPoints="1" noAdjustHandles="1" noChangeArrowheads="1" noChangeShapeType="1" noTextEdit="1"/>
              </p:cNvSpPr>
              <p:nvPr/>
            </p:nvSpPr>
            <p:spPr>
              <a:xfrm>
                <a:off x="2502102" y="5548293"/>
                <a:ext cx="3320332" cy="396070"/>
              </a:xfrm>
              <a:prstGeom prst="rect">
                <a:avLst/>
              </a:prstGeom>
              <a:blipFill>
                <a:blip r:embed="rId5"/>
                <a:stretch>
                  <a:fillRect b="-461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2543530" y="5933094"/>
                <a:ext cx="3323010" cy="369332"/>
              </a:xfrm>
              <a:prstGeom prst="rect">
                <a:avLst/>
              </a:prstGeom>
              <a:noFill/>
            </p:spPr>
            <p:txBody>
              <a:bodyPr wrap="square" rtlCol="0">
                <a:spAutoFit/>
              </a:bodyPr>
              <a:lstStyle/>
              <a:p>
                <a:pPr algn="ctr"/>
                <a14:m>
                  <m:oMath xmlns:m="http://schemas.openxmlformats.org/officeDocument/2006/math">
                    <m:r>
                      <a:rPr lang="en-US" altLang="zh-CN" b="1" i="1" smtClean="0">
                        <a:latin typeface="Cambria Math" panose="02040503050406030204" pitchFamily="18" charset="0"/>
                      </a:rPr>
                      <m:t>𝑯</m:t>
                    </m:r>
                    <m:r>
                      <a:rPr lang="en-US" altLang="zh-CN" b="0" i="1" smtClean="0">
                        <a:latin typeface="Cambria Math" panose="02040503050406030204" pitchFamily="18" charset="0"/>
                      </a:rPr>
                      <m:t>𝜓</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1" i="1" smtClean="0">
                        <a:latin typeface="Cambria Math" panose="02040503050406030204" pitchFamily="18" charset="0"/>
                      </a:rPr>
                      <m:t>𝑺</m:t>
                    </m:r>
                    <m:r>
                      <a:rPr lang="en-US" altLang="zh-CN" b="0" i="1" smtClean="0">
                        <a:latin typeface="Cambria Math" panose="02040503050406030204" pitchFamily="18" charset="0"/>
                      </a:rPr>
                      <m:t>𝜓</m:t>
                    </m:r>
                    <m:r>
                      <a:rPr lang="en-US" altLang="zh-CN" b="0" i="1" smtClean="0">
                        <a:latin typeface="Cambria Math" panose="02040503050406030204" pitchFamily="18" charset="0"/>
                      </a:rPr>
                      <m:t>⇒</m:t>
                    </m:r>
                  </m:oMath>
                </a14:m>
                <a:r>
                  <a:rPr lang="en-US" altLang="zh-CN" b="1" dirty="0"/>
                  <a:t> </a:t>
                </a:r>
                <a14:m>
                  <m:oMath xmlns:m="http://schemas.openxmlformats.org/officeDocument/2006/math">
                    <m:r>
                      <a:rPr lang="en-US" altLang="zh-CN" b="1" i="1">
                        <a:latin typeface="Cambria Math" panose="02040503050406030204" pitchFamily="18" charset="0"/>
                      </a:rPr>
                      <m:t>𝑯</m:t>
                    </m:r>
                    <m:r>
                      <a:rPr lang="en-US" altLang="zh-CN" i="1">
                        <a:latin typeface="Cambria Math" panose="02040503050406030204" pitchFamily="18" charset="0"/>
                      </a:rPr>
                      <m:t>𝜓</m:t>
                    </m:r>
                    <m:r>
                      <a:rPr lang="en-US" altLang="zh-CN" i="1">
                        <a:latin typeface="Cambria Math" panose="02040503050406030204" pitchFamily="18" charset="0"/>
                      </a:rPr>
                      <m:t>=</m:t>
                    </m:r>
                    <m:r>
                      <a:rPr lang="en-US" altLang="zh-CN" i="1">
                        <a:latin typeface="Cambria Math" panose="02040503050406030204" pitchFamily="18" charset="0"/>
                      </a:rPr>
                      <m:t>𝐸</m:t>
                    </m:r>
                    <m:r>
                      <a:rPr lang="en-US" altLang="zh-CN" i="1">
                        <a:latin typeface="Cambria Math" panose="02040503050406030204" pitchFamily="18" charset="0"/>
                      </a:rPr>
                      <m:t>𝜓</m:t>
                    </m:r>
                  </m:oMath>
                </a14:m>
                <a:endParaRPr lang="zh-CN" altLang="en-US" dirty="0"/>
              </a:p>
            </p:txBody>
          </p:sp>
        </mc:Choice>
        <mc:Fallback xmlns="">
          <p:sp>
            <p:nvSpPr>
              <p:cNvPr id="18" name="文本框 17"/>
              <p:cNvSpPr txBox="1">
                <a:spLocks noRot="1" noChangeAspect="1" noMove="1" noResize="1" noEditPoints="1" noAdjustHandles="1" noChangeArrowheads="1" noChangeShapeType="1" noTextEdit="1"/>
              </p:cNvSpPr>
              <p:nvPr/>
            </p:nvSpPr>
            <p:spPr>
              <a:xfrm>
                <a:off x="2543530" y="5933094"/>
                <a:ext cx="3323010" cy="369332"/>
              </a:xfrm>
              <a:prstGeom prst="rect">
                <a:avLst/>
              </a:prstGeom>
              <a:blipFill>
                <a:blip r:embed="rId6"/>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5583983"/>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0" y="147098"/>
            <a:ext cx="9093199"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    Schematics of three kinds of “hopping”</a:t>
            </a:r>
          </a:p>
        </p:txBody>
      </p:sp>
      <p:grpSp>
        <p:nvGrpSpPr>
          <p:cNvPr id="17" name="Group 24"/>
          <p:cNvGrpSpPr>
            <a:grpSpLocks/>
          </p:cNvGrpSpPr>
          <p:nvPr/>
        </p:nvGrpSpPr>
        <p:grpSpPr bwMode="auto">
          <a:xfrm>
            <a:off x="6172200" y="1727712"/>
            <a:ext cx="2706287" cy="1657350"/>
            <a:chOff x="5652120" y="1484784"/>
            <a:chExt cx="2824360" cy="1656184"/>
          </a:xfrm>
        </p:grpSpPr>
        <p:grpSp>
          <p:nvGrpSpPr>
            <p:cNvPr id="19" name="Group 22"/>
            <p:cNvGrpSpPr>
              <a:grpSpLocks/>
            </p:cNvGrpSpPr>
            <p:nvPr/>
          </p:nvGrpSpPr>
          <p:grpSpPr bwMode="auto">
            <a:xfrm>
              <a:off x="5652120" y="1484784"/>
              <a:ext cx="2824360" cy="1656184"/>
              <a:chOff x="5780088" y="1628800"/>
              <a:chExt cx="2824360" cy="1656184"/>
            </a:xfrm>
          </p:grpSpPr>
          <p:grpSp>
            <p:nvGrpSpPr>
              <p:cNvPr id="22" name="Group 1"/>
              <p:cNvGrpSpPr>
                <a:grpSpLocks/>
              </p:cNvGrpSpPr>
              <p:nvPr/>
            </p:nvGrpSpPr>
            <p:grpSpPr bwMode="auto">
              <a:xfrm>
                <a:off x="5780088" y="1628800"/>
                <a:ext cx="2824360" cy="1393701"/>
                <a:chOff x="5780088" y="5074245"/>
                <a:chExt cx="2824360" cy="1393701"/>
              </a:xfrm>
            </p:grpSpPr>
            <p:sp>
              <p:nvSpPr>
                <p:cNvPr id="27" name="Freeform 8"/>
                <p:cNvSpPr/>
                <p:nvPr/>
              </p:nvSpPr>
              <p:spPr bwMode="auto">
                <a:xfrm>
                  <a:off x="5780088" y="5559678"/>
                  <a:ext cx="1370925" cy="750359"/>
                </a:xfrm>
                <a:custGeom>
                  <a:avLst/>
                  <a:gdLst>
                    <a:gd name="connsiteX0" fmla="*/ 0 w 1382486"/>
                    <a:gd name="connsiteY0" fmla="*/ 708330 h 754331"/>
                    <a:gd name="connsiteX1" fmla="*/ 261257 w 1382486"/>
                    <a:gd name="connsiteY1" fmla="*/ 719216 h 754331"/>
                    <a:gd name="connsiteX2" fmla="*/ 435429 w 1382486"/>
                    <a:gd name="connsiteY2" fmla="*/ 621245 h 754331"/>
                    <a:gd name="connsiteX3" fmla="*/ 674915 w 1382486"/>
                    <a:gd name="connsiteY3" fmla="*/ 66073 h 754331"/>
                    <a:gd name="connsiteX4" fmla="*/ 892629 w 1382486"/>
                    <a:gd name="connsiteY4" fmla="*/ 76959 h 754331"/>
                    <a:gd name="connsiteX5" fmla="*/ 1088572 w 1382486"/>
                    <a:gd name="connsiteY5" fmla="*/ 664788 h 754331"/>
                    <a:gd name="connsiteX6" fmla="*/ 1382486 w 1382486"/>
                    <a:gd name="connsiteY6" fmla="*/ 751873 h 754331"/>
                    <a:gd name="connsiteX7" fmla="*/ 1382486 w 1382486"/>
                    <a:gd name="connsiteY7" fmla="*/ 751873 h 754331"/>
                    <a:gd name="connsiteX0" fmla="*/ 0 w 1121229"/>
                    <a:gd name="connsiteY0" fmla="*/ 719216 h 754331"/>
                    <a:gd name="connsiteX1" fmla="*/ 174172 w 1121229"/>
                    <a:gd name="connsiteY1" fmla="*/ 621245 h 754331"/>
                    <a:gd name="connsiteX2" fmla="*/ 413658 w 1121229"/>
                    <a:gd name="connsiteY2" fmla="*/ 66073 h 754331"/>
                    <a:gd name="connsiteX3" fmla="*/ 631372 w 1121229"/>
                    <a:gd name="connsiteY3" fmla="*/ 76959 h 754331"/>
                    <a:gd name="connsiteX4" fmla="*/ 827315 w 1121229"/>
                    <a:gd name="connsiteY4" fmla="*/ 664788 h 754331"/>
                    <a:gd name="connsiteX5" fmla="*/ 1121229 w 1121229"/>
                    <a:gd name="connsiteY5" fmla="*/ 751873 h 754331"/>
                    <a:gd name="connsiteX6" fmla="*/ 1121229 w 1121229"/>
                    <a:gd name="connsiteY6" fmla="*/ 751873 h 754331"/>
                    <a:gd name="connsiteX0" fmla="*/ 0 w 1306286"/>
                    <a:gd name="connsiteY0" fmla="*/ 730102 h 754331"/>
                    <a:gd name="connsiteX1" fmla="*/ 359229 w 1306286"/>
                    <a:gd name="connsiteY1" fmla="*/ 621245 h 754331"/>
                    <a:gd name="connsiteX2" fmla="*/ 598715 w 1306286"/>
                    <a:gd name="connsiteY2" fmla="*/ 66073 h 754331"/>
                    <a:gd name="connsiteX3" fmla="*/ 816429 w 1306286"/>
                    <a:gd name="connsiteY3" fmla="*/ 76959 h 754331"/>
                    <a:gd name="connsiteX4" fmla="*/ 1012372 w 1306286"/>
                    <a:gd name="connsiteY4" fmla="*/ 664788 h 754331"/>
                    <a:gd name="connsiteX5" fmla="*/ 1306286 w 1306286"/>
                    <a:gd name="connsiteY5" fmla="*/ 751873 h 754331"/>
                    <a:gd name="connsiteX6" fmla="*/ 1306286 w 1306286"/>
                    <a:gd name="connsiteY6" fmla="*/ 751873 h 754331"/>
                    <a:gd name="connsiteX0" fmla="*/ 0 w 1306286"/>
                    <a:gd name="connsiteY0" fmla="*/ 728149 h 749920"/>
                    <a:gd name="connsiteX1" fmla="*/ 359229 w 1306286"/>
                    <a:gd name="connsiteY1" fmla="*/ 619292 h 749920"/>
                    <a:gd name="connsiteX2" fmla="*/ 598715 w 1306286"/>
                    <a:gd name="connsiteY2" fmla="*/ 64120 h 749920"/>
                    <a:gd name="connsiteX3" fmla="*/ 816429 w 1306286"/>
                    <a:gd name="connsiteY3" fmla="*/ 75006 h 749920"/>
                    <a:gd name="connsiteX4" fmla="*/ 1012372 w 1306286"/>
                    <a:gd name="connsiteY4" fmla="*/ 630178 h 749920"/>
                    <a:gd name="connsiteX5" fmla="*/ 1306286 w 1306286"/>
                    <a:gd name="connsiteY5" fmla="*/ 749920 h 749920"/>
                    <a:gd name="connsiteX6" fmla="*/ 1306286 w 1306286"/>
                    <a:gd name="connsiteY6" fmla="*/ 749920 h 749920"/>
                    <a:gd name="connsiteX0" fmla="*/ 0 w 1360715"/>
                    <a:gd name="connsiteY0" fmla="*/ 728149 h 751531"/>
                    <a:gd name="connsiteX1" fmla="*/ 359229 w 1360715"/>
                    <a:gd name="connsiteY1" fmla="*/ 619292 h 751531"/>
                    <a:gd name="connsiteX2" fmla="*/ 598715 w 1360715"/>
                    <a:gd name="connsiteY2" fmla="*/ 64120 h 751531"/>
                    <a:gd name="connsiteX3" fmla="*/ 816429 w 1360715"/>
                    <a:gd name="connsiteY3" fmla="*/ 75006 h 751531"/>
                    <a:gd name="connsiteX4" fmla="*/ 1012372 w 1360715"/>
                    <a:gd name="connsiteY4" fmla="*/ 630178 h 751531"/>
                    <a:gd name="connsiteX5" fmla="*/ 1306286 w 1360715"/>
                    <a:gd name="connsiteY5" fmla="*/ 749920 h 751531"/>
                    <a:gd name="connsiteX6" fmla="*/ 1360715 w 1360715"/>
                    <a:gd name="connsiteY6" fmla="*/ 695492 h 751531"/>
                    <a:gd name="connsiteX0" fmla="*/ 0 w 1306286"/>
                    <a:gd name="connsiteY0" fmla="*/ 728149 h 749920"/>
                    <a:gd name="connsiteX1" fmla="*/ 359229 w 1306286"/>
                    <a:gd name="connsiteY1" fmla="*/ 619292 h 749920"/>
                    <a:gd name="connsiteX2" fmla="*/ 598715 w 1306286"/>
                    <a:gd name="connsiteY2" fmla="*/ 64120 h 749920"/>
                    <a:gd name="connsiteX3" fmla="*/ 816429 w 1306286"/>
                    <a:gd name="connsiteY3" fmla="*/ 75006 h 749920"/>
                    <a:gd name="connsiteX4" fmla="*/ 1012372 w 1306286"/>
                    <a:gd name="connsiteY4" fmla="*/ 630178 h 749920"/>
                    <a:gd name="connsiteX5" fmla="*/ 1306286 w 1306286"/>
                    <a:gd name="connsiteY5" fmla="*/ 749920 h 749920"/>
                    <a:gd name="connsiteX0" fmla="*/ 0 w 1458686"/>
                    <a:gd name="connsiteY0" fmla="*/ 728149 h 749920"/>
                    <a:gd name="connsiteX1" fmla="*/ 359229 w 1458686"/>
                    <a:gd name="connsiteY1" fmla="*/ 619292 h 749920"/>
                    <a:gd name="connsiteX2" fmla="*/ 598715 w 1458686"/>
                    <a:gd name="connsiteY2" fmla="*/ 64120 h 749920"/>
                    <a:gd name="connsiteX3" fmla="*/ 816429 w 1458686"/>
                    <a:gd name="connsiteY3" fmla="*/ 75006 h 749920"/>
                    <a:gd name="connsiteX4" fmla="*/ 1012372 w 1458686"/>
                    <a:gd name="connsiteY4" fmla="*/ 630178 h 749920"/>
                    <a:gd name="connsiteX5" fmla="*/ 1458686 w 1458686"/>
                    <a:gd name="connsiteY5" fmla="*/ 749920 h 749920"/>
                    <a:gd name="connsiteX0" fmla="*/ 0 w 1371600"/>
                    <a:gd name="connsiteY0" fmla="*/ 728149 h 749920"/>
                    <a:gd name="connsiteX1" fmla="*/ 359229 w 1371600"/>
                    <a:gd name="connsiteY1" fmla="*/ 619292 h 749920"/>
                    <a:gd name="connsiteX2" fmla="*/ 598715 w 1371600"/>
                    <a:gd name="connsiteY2" fmla="*/ 64120 h 749920"/>
                    <a:gd name="connsiteX3" fmla="*/ 816429 w 1371600"/>
                    <a:gd name="connsiteY3" fmla="*/ 75006 h 749920"/>
                    <a:gd name="connsiteX4" fmla="*/ 1012372 w 1371600"/>
                    <a:gd name="connsiteY4" fmla="*/ 630178 h 749920"/>
                    <a:gd name="connsiteX5" fmla="*/ 1371600 w 1371600"/>
                    <a:gd name="connsiteY5" fmla="*/ 749920 h 74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600" h="749920">
                      <a:moveTo>
                        <a:pt x="0" y="728149"/>
                      </a:moveTo>
                      <a:cubicBezTo>
                        <a:pt x="72571" y="713635"/>
                        <a:pt x="259443" y="729963"/>
                        <a:pt x="359229" y="619292"/>
                      </a:cubicBezTo>
                      <a:cubicBezTo>
                        <a:pt x="459015" y="508621"/>
                        <a:pt x="522515" y="154834"/>
                        <a:pt x="598715" y="64120"/>
                      </a:cubicBezTo>
                      <a:cubicBezTo>
                        <a:pt x="674915" y="-26594"/>
                        <a:pt x="747486" y="-19337"/>
                        <a:pt x="816429" y="75006"/>
                      </a:cubicBezTo>
                      <a:cubicBezTo>
                        <a:pt x="885372" y="169349"/>
                        <a:pt x="919843" y="517692"/>
                        <a:pt x="1012372" y="630178"/>
                      </a:cubicBezTo>
                      <a:cubicBezTo>
                        <a:pt x="1104901" y="742664"/>
                        <a:pt x="1313543" y="739034"/>
                        <a:pt x="1371600" y="749920"/>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8" name="Freeform 9"/>
                <p:cNvSpPr/>
                <p:nvPr/>
              </p:nvSpPr>
              <p:spPr bwMode="auto">
                <a:xfrm>
                  <a:off x="7233523" y="5559678"/>
                  <a:ext cx="1370925" cy="750359"/>
                </a:xfrm>
                <a:custGeom>
                  <a:avLst/>
                  <a:gdLst>
                    <a:gd name="connsiteX0" fmla="*/ 0 w 1382486"/>
                    <a:gd name="connsiteY0" fmla="*/ 708330 h 754331"/>
                    <a:gd name="connsiteX1" fmla="*/ 261257 w 1382486"/>
                    <a:gd name="connsiteY1" fmla="*/ 719216 h 754331"/>
                    <a:gd name="connsiteX2" fmla="*/ 435429 w 1382486"/>
                    <a:gd name="connsiteY2" fmla="*/ 621245 h 754331"/>
                    <a:gd name="connsiteX3" fmla="*/ 674915 w 1382486"/>
                    <a:gd name="connsiteY3" fmla="*/ 66073 h 754331"/>
                    <a:gd name="connsiteX4" fmla="*/ 892629 w 1382486"/>
                    <a:gd name="connsiteY4" fmla="*/ 76959 h 754331"/>
                    <a:gd name="connsiteX5" fmla="*/ 1088572 w 1382486"/>
                    <a:gd name="connsiteY5" fmla="*/ 664788 h 754331"/>
                    <a:gd name="connsiteX6" fmla="*/ 1382486 w 1382486"/>
                    <a:gd name="connsiteY6" fmla="*/ 751873 h 754331"/>
                    <a:gd name="connsiteX7" fmla="*/ 1382486 w 1382486"/>
                    <a:gd name="connsiteY7" fmla="*/ 751873 h 754331"/>
                    <a:gd name="connsiteX0" fmla="*/ 0 w 1121229"/>
                    <a:gd name="connsiteY0" fmla="*/ 719216 h 754331"/>
                    <a:gd name="connsiteX1" fmla="*/ 174172 w 1121229"/>
                    <a:gd name="connsiteY1" fmla="*/ 621245 h 754331"/>
                    <a:gd name="connsiteX2" fmla="*/ 413658 w 1121229"/>
                    <a:gd name="connsiteY2" fmla="*/ 66073 h 754331"/>
                    <a:gd name="connsiteX3" fmla="*/ 631372 w 1121229"/>
                    <a:gd name="connsiteY3" fmla="*/ 76959 h 754331"/>
                    <a:gd name="connsiteX4" fmla="*/ 827315 w 1121229"/>
                    <a:gd name="connsiteY4" fmla="*/ 664788 h 754331"/>
                    <a:gd name="connsiteX5" fmla="*/ 1121229 w 1121229"/>
                    <a:gd name="connsiteY5" fmla="*/ 751873 h 754331"/>
                    <a:gd name="connsiteX6" fmla="*/ 1121229 w 1121229"/>
                    <a:gd name="connsiteY6" fmla="*/ 751873 h 754331"/>
                    <a:gd name="connsiteX0" fmla="*/ 0 w 1306286"/>
                    <a:gd name="connsiteY0" fmla="*/ 730102 h 754331"/>
                    <a:gd name="connsiteX1" fmla="*/ 359229 w 1306286"/>
                    <a:gd name="connsiteY1" fmla="*/ 621245 h 754331"/>
                    <a:gd name="connsiteX2" fmla="*/ 598715 w 1306286"/>
                    <a:gd name="connsiteY2" fmla="*/ 66073 h 754331"/>
                    <a:gd name="connsiteX3" fmla="*/ 816429 w 1306286"/>
                    <a:gd name="connsiteY3" fmla="*/ 76959 h 754331"/>
                    <a:gd name="connsiteX4" fmla="*/ 1012372 w 1306286"/>
                    <a:gd name="connsiteY4" fmla="*/ 664788 h 754331"/>
                    <a:gd name="connsiteX5" fmla="*/ 1306286 w 1306286"/>
                    <a:gd name="connsiteY5" fmla="*/ 751873 h 754331"/>
                    <a:gd name="connsiteX6" fmla="*/ 1306286 w 1306286"/>
                    <a:gd name="connsiteY6" fmla="*/ 751873 h 754331"/>
                    <a:gd name="connsiteX0" fmla="*/ 0 w 1306286"/>
                    <a:gd name="connsiteY0" fmla="*/ 728149 h 749920"/>
                    <a:gd name="connsiteX1" fmla="*/ 359229 w 1306286"/>
                    <a:gd name="connsiteY1" fmla="*/ 619292 h 749920"/>
                    <a:gd name="connsiteX2" fmla="*/ 598715 w 1306286"/>
                    <a:gd name="connsiteY2" fmla="*/ 64120 h 749920"/>
                    <a:gd name="connsiteX3" fmla="*/ 816429 w 1306286"/>
                    <a:gd name="connsiteY3" fmla="*/ 75006 h 749920"/>
                    <a:gd name="connsiteX4" fmla="*/ 1012372 w 1306286"/>
                    <a:gd name="connsiteY4" fmla="*/ 630178 h 749920"/>
                    <a:gd name="connsiteX5" fmla="*/ 1306286 w 1306286"/>
                    <a:gd name="connsiteY5" fmla="*/ 749920 h 749920"/>
                    <a:gd name="connsiteX6" fmla="*/ 1306286 w 1306286"/>
                    <a:gd name="connsiteY6" fmla="*/ 749920 h 749920"/>
                    <a:gd name="connsiteX0" fmla="*/ 0 w 1360715"/>
                    <a:gd name="connsiteY0" fmla="*/ 728149 h 751531"/>
                    <a:gd name="connsiteX1" fmla="*/ 359229 w 1360715"/>
                    <a:gd name="connsiteY1" fmla="*/ 619292 h 751531"/>
                    <a:gd name="connsiteX2" fmla="*/ 598715 w 1360715"/>
                    <a:gd name="connsiteY2" fmla="*/ 64120 h 751531"/>
                    <a:gd name="connsiteX3" fmla="*/ 816429 w 1360715"/>
                    <a:gd name="connsiteY3" fmla="*/ 75006 h 751531"/>
                    <a:gd name="connsiteX4" fmla="*/ 1012372 w 1360715"/>
                    <a:gd name="connsiteY4" fmla="*/ 630178 h 751531"/>
                    <a:gd name="connsiteX5" fmla="*/ 1306286 w 1360715"/>
                    <a:gd name="connsiteY5" fmla="*/ 749920 h 751531"/>
                    <a:gd name="connsiteX6" fmla="*/ 1360715 w 1360715"/>
                    <a:gd name="connsiteY6" fmla="*/ 695492 h 751531"/>
                    <a:gd name="connsiteX0" fmla="*/ 0 w 1306286"/>
                    <a:gd name="connsiteY0" fmla="*/ 728149 h 749920"/>
                    <a:gd name="connsiteX1" fmla="*/ 359229 w 1306286"/>
                    <a:gd name="connsiteY1" fmla="*/ 619292 h 749920"/>
                    <a:gd name="connsiteX2" fmla="*/ 598715 w 1306286"/>
                    <a:gd name="connsiteY2" fmla="*/ 64120 h 749920"/>
                    <a:gd name="connsiteX3" fmla="*/ 816429 w 1306286"/>
                    <a:gd name="connsiteY3" fmla="*/ 75006 h 749920"/>
                    <a:gd name="connsiteX4" fmla="*/ 1012372 w 1306286"/>
                    <a:gd name="connsiteY4" fmla="*/ 630178 h 749920"/>
                    <a:gd name="connsiteX5" fmla="*/ 1306286 w 1306286"/>
                    <a:gd name="connsiteY5" fmla="*/ 749920 h 749920"/>
                    <a:gd name="connsiteX0" fmla="*/ 0 w 1458686"/>
                    <a:gd name="connsiteY0" fmla="*/ 728149 h 749920"/>
                    <a:gd name="connsiteX1" fmla="*/ 359229 w 1458686"/>
                    <a:gd name="connsiteY1" fmla="*/ 619292 h 749920"/>
                    <a:gd name="connsiteX2" fmla="*/ 598715 w 1458686"/>
                    <a:gd name="connsiteY2" fmla="*/ 64120 h 749920"/>
                    <a:gd name="connsiteX3" fmla="*/ 816429 w 1458686"/>
                    <a:gd name="connsiteY3" fmla="*/ 75006 h 749920"/>
                    <a:gd name="connsiteX4" fmla="*/ 1012372 w 1458686"/>
                    <a:gd name="connsiteY4" fmla="*/ 630178 h 749920"/>
                    <a:gd name="connsiteX5" fmla="*/ 1458686 w 1458686"/>
                    <a:gd name="connsiteY5" fmla="*/ 749920 h 749920"/>
                    <a:gd name="connsiteX0" fmla="*/ 0 w 1371600"/>
                    <a:gd name="connsiteY0" fmla="*/ 728149 h 749920"/>
                    <a:gd name="connsiteX1" fmla="*/ 359229 w 1371600"/>
                    <a:gd name="connsiteY1" fmla="*/ 619292 h 749920"/>
                    <a:gd name="connsiteX2" fmla="*/ 598715 w 1371600"/>
                    <a:gd name="connsiteY2" fmla="*/ 64120 h 749920"/>
                    <a:gd name="connsiteX3" fmla="*/ 816429 w 1371600"/>
                    <a:gd name="connsiteY3" fmla="*/ 75006 h 749920"/>
                    <a:gd name="connsiteX4" fmla="*/ 1012372 w 1371600"/>
                    <a:gd name="connsiteY4" fmla="*/ 630178 h 749920"/>
                    <a:gd name="connsiteX5" fmla="*/ 1371600 w 1371600"/>
                    <a:gd name="connsiteY5" fmla="*/ 749920 h 74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600" h="749920">
                      <a:moveTo>
                        <a:pt x="0" y="728149"/>
                      </a:moveTo>
                      <a:cubicBezTo>
                        <a:pt x="72571" y="713635"/>
                        <a:pt x="259443" y="729963"/>
                        <a:pt x="359229" y="619292"/>
                      </a:cubicBezTo>
                      <a:cubicBezTo>
                        <a:pt x="459015" y="508621"/>
                        <a:pt x="522515" y="154834"/>
                        <a:pt x="598715" y="64120"/>
                      </a:cubicBezTo>
                      <a:cubicBezTo>
                        <a:pt x="674915" y="-26594"/>
                        <a:pt x="747486" y="-19337"/>
                        <a:pt x="816429" y="75006"/>
                      </a:cubicBezTo>
                      <a:cubicBezTo>
                        <a:pt x="885372" y="169349"/>
                        <a:pt x="919843" y="517692"/>
                        <a:pt x="1012372" y="630178"/>
                      </a:cubicBezTo>
                      <a:cubicBezTo>
                        <a:pt x="1104901" y="742664"/>
                        <a:pt x="1313543" y="739034"/>
                        <a:pt x="1371600" y="7499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aphicFrame>
              <p:nvGraphicFramePr>
                <p:cNvPr id="29" name="Object 5"/>
                <p:cNvGraphicFramePr>
                  <a:graphicFrameLocks noChangeAspect="1"/>
                </p:cNvGraphicFramePr>
                <p:nvPr/>
              </p:nvGraphicFramePr>
              <p:xfrm>
                <a:off x="5950664" y="5074245"/>
                <a:ext cx="1069608" cy="356543"/>
              </p:xfrm>
              <a:graphic>
                <a:graphicData uri="http://schemas.openxmlformats.org/presentationml/2006/ole">
                  <mc:AlternateContent xmlns:mc="http://schemas.openxmlformats.org/markup-compatibility/2006">
                    <mc:Choice xmlns:v="urn:schemas-microsoft-com:vml" Requires="v">
                      <p:oleObj spid="_x0000_s1526" name="Equation" r:id="rId3" imgW="685800" imgH="228600" progId="Equation.3">
                        <p:embed/>
                      </p:oleObj>
                    </mc:Choice>
                    <mc:Fallback>
                      <p:oleObj name="Equation" r:id="rId3" imgW="685800" imgH="228600" progId="Equation.3">
                        <p:embed/>
                        <p:pic>
                          <p:nvPicPr>
                            <p:cNvPr id="3996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0664" y="5074245"/>
                              <a:ext cx="1069608" cy="356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aphicFrame>
              <p:nvGraphicFramePr>
                <p:cNvPr id="30" name="Object 6"/>
                <p:cNvGraphicFramePr>
                  <a:graphicFrameLocks noChangeAspect="1"/>
                </p:cNvGraphicFramePr>
                <p:nvPr/>
              </p:nvGraphicFramePr>
              <p:xfrm>
                <a:off x="7442049" y="5074245"/>
                <a:ext cx="1090391" cy="377756"/>
              </p:xfrm>
              <a:graphic>
                <a:graphicData uri="http://schemas.openxmlformats.org/presentationml/2006/ole">
                  <mc:AlternateContent xmlns:mc="http://schemas.openxmlformats.org/markup-compatibility/2006">
                    <mc:Choice xmlns:v="urn:schemas-microsoft-com:vml" Requires="v">
                      <p:oleObj spid="_x0000_s1527" name="Equation" r:id="rId5" imgW="698500" imgH="241300" progId="Equation.3">
                        <p:embed/>
                      </p:oleObj>
                    </mc:Choice>
                    <mc:Fallback>
                      <p:oleObj name="Equation" r:id="rId5" imgW="698500" imgH="241300" progId="Equation.3">
                        <p:embed/>
                        <p:pic>
                          <p:nvPicPr>
                            <p:cNvPr id="3996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42049" y="5074245"/>
                              <a:ext cx="1090391" cy="377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sp>
              <p:nvSpPr>
                <p:cNvPr id="31" name="Oval 12"/>
                <p:cNvSpPr/>
                <p:nvPr/>
              </p:nvSpPr>
              <p:spPr bwMode="auto">
                <a:xfrm>
                  <a:off x="6278318" y="6151399"/>
                  <a:ext cx="334798" cy="303000"/>
                </a:xfrm>
                <a:prstGeom prst="ellipse">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13"/>
                <p:cNvSpPr/>
                <p:nvPr/>
              </p:nvSpPr>
              <p:spPr bwMode="auto">
                <a:xfrm>
                  <a:off x="7739687" y="6165677"/>
                  <a:ext cx="336384" cy="302999"/>
                </a:xfrm>
                <a:prstGeom prst="ellipse">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3" name="Freeform 17"/>
              <p:cNvSpPr/>
              <p:nvPr/>
            </p:nvSpPr>
            <p:spPr>
              <a:xfrm>
                <a:off x="6465551" y="2371227"/>
                <a:ext cx="1361405" cy="337899"/>
              </a:xfrm>
              <a:custGeom>
                <a:avLst/>
                <a:gdLst>
                  <a:gd name="connsiteX0" fmla="*/ 0 w 1360715"/>
                  <a:gd name="connsiteY0" fmla="*/ 337458 h 337458"/>
                  <a:gd name="connsiteX1" fmla="*/ 664029 w 1360715"/>
                  <a:gd name="connsiteY1" fmla="*/ 0 h 337458"/>
                  <a:gd name="connsiteX2" fmla="*/ 1360715 w 1360715"/>
                  <a:gd name="connsiteY2" fmla="*/ 337458 h 337458"/>
                </a:gdLst>
                <a:ahLst/>
                <a:cxnLst>
                  <a:cxn ang="0">
                    <a:pos x="connsiteX0" y="connsiteY0"/>
                  </a:cxn>
                  <a:cxn ang="0">
                    <a:pos x="connsiteX1" y="connsiteY1"/>
                  </a:cxn>
                  <a:cxn ang="0">
                    <a:pos x="connsiteX2" y="connsiteY2"/>
                  </a:cxn>
                </a:cxnLst>
                <a:rect l="l" t="t" r="r" b="b"/>
                <a:pathLst>
                  <a:path w="1360715" h="337458">
                    <a:moveTo>
                      <a:pt x="0" y="337458"/>
                    </a:moveTo>
                    <a:cubicBezTo>
                      <a:pt x="218621" y="168729"/>
                      <a:pt x="437243" y="0"/>
                      <a:pt x="664029" y="0"/>
                    </a:cubicBezTo>
                    <a:cubicBezTo>
                      <a:pt x="890815" y="0"/>
                      <a:pt x="1125765" y="168729"/>
                      <a:pt x="1360715" y="337458"/>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4" name="Freeform 20"/>
              <p:cNvSpPr/>
              <p:nvPr/>
            </p:nvSpPr>
            <p:spPr>
              <a:xfrm>
                <a:off x="6444208" y="2947526"/>
                <a:ext cx="1360715" cy="337458"/>
              </a:xfrm>
              <a:custGeom>
                <a:avLst/>
                <a:gdLst>
                  <a:gd name="connsiteX0" fmla="*/ 0 w 1360715"/>
                  <a:gd name="connsiteY0" fmla="*/ 337458 h 337458"/>
                  <a:gd name="connsiteX1" fmla="*/ 664029 w 1360715"/>
                  <a:gd name="connsiteY1" fmla="*/ 0 h 337458"/>
                  <a:gd name="connsiteX2" fmla="*/ 1360715 w 1360715"/>
                  <a:gd name="connsiteY2" fmla="*/ 337458 h 337458"/>
                </a:gdLst>
                <a:ahLst/>
                <a:cxnLst>
                  <a:cxn ang="0">
                    <a:pos x="connsiteX0" y="connsiteY0"/>
                  </a:cxn>
                  <a:cxn ang="0">
                    <a:pos x="connsiteX1" y="connsiteY1"/>
                  </a:cxn>
                  <a:cxn ang="0">
                    <a:pos x="connsiteX2" y="connsiteY2"/>
                  </a:cxn>
                </a:cxnLst>
                <a:rect l="l" t="t" r="r" b="b"/>
                <a:pathLst>
                  <a:path w="1360715" h="337458">
                    <a:moveTo>
                      <a:pt x="0" y="337458"/>
                    </a:moveTo>
                    <a:cubicBezTo>
                      <a:pt x="218621" y="168729"/>
                      <a:pt x="437243" y="0"/>
                      <a:pt x="664029" y="0"/>
                    </a:cubicBezTo>
                    <a:cubicBezTo>
                      <a:pt x="890815" y="0"/>
                      <a:pt x="1125765" y="168729"/>
                      <a:pt x="1360715" y="337458"/>
                    </a:cubicBezTo>
                  </a:path>
                </a:pathLst>
              </a:custGeom>
              <a:noFill/>
              <a:ln>
                <a:solidFill>
                  <a:srgbClr val="008000"/>
                </a:solidFill>
                <a:headEnd type="arrow" w="med" len="med"/>
                <a:tailEnd type="none" w="med" len="med"/>
              </a:ln>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rgbClr val="FF6600"/>
                  </a:solidFill>
                </a:endParaRPr>
              </a:p>
            </p:txBody>
          </p:sp>
          <p:graphicFrame>
            <p:nvGraphicFramePr>
              <p:cNvPr id="25" name="Object 19"/>
              <p:cNvGraphicFramePr>
                <a:graphicFrameLocks noChangeAspect="1"/>
              </p:cNvGraphicFramePr>
              <p:nvPr/>
            </p:nvGraphicFramePr>
            <p:xfrm>
              <a:off x="6732240" y="2060848"/>
              <a:ext cx="901146" cy="266111"/>
            </p:xfrm>
            <a:graphic>
              <a:graphicData uri="http://schemas.openxmlformats.org/presentationml/2006/ole">
                <mc:AlternateContent xmlns:mc="http://schemas.openxmlformats.org/markup-compatibility/2006">
                  <mc:Choice xmlns:v="urn:schemas-microsoft-com:vml" Requires="v">
                    <p:oleObj spid="_x0000_s1528" name="Equation" r:id="rId7" imgW="736280" imgH="215806" progId="Equation.3">
                      <p:embed/>
                    </p:oleObj>
                  </mc:Choice>
                  <mc:Fallback>
                    <p:oleObj name="Equation" r:id="rId7" imgW="736280" imgH="215806" progId="Equation.3">
                      <p:embed/>
                      <p:pic>
                        <p:nvPicPr>
                          <p:cNvPr id="39962"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240" y="2060848"/>
                            <a:ext cx="901146" cy="26611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21"/>
              <p:cNvGraphicFramePr>
                <a:graphicFrameLocks noChangeAspect="1"/>
              </p:cNvGraphicFramePr>
              <p:nvPr>
                <p:extLst>
                  <p:ext uri="{D42A27DB-BD31-4B8C-83A1-F6EECF244321}">
                    <p14:modId xmlns:p14="http://schemas.microsoft.com/office/powerpoint/2010/main" val="2156146903"/>
                  </p:ext>
                </p:extLst>
              </p:nvPr>
            </p:nvGraphicFramePr>
            <p:xfrm>
              <a:off x="6691720" y="2874424"/>
              <a:ext cx="941666" cy="284179"/>
            </p:xfrm>
            <a:graphic>
              <a:graphicData uri="http://schemas.openxmlformats.org/presentationml/2006/ole">
                <mc:AlternateContent xmlns:mc="http://schemas.openxmlformats.org/markup-compatibility/2006">
                  <mc:Choice xmlns:v="urn:schemas-microsoft-com:vml" Requires="v">
                    <p:oleObj spid="_x0000_s1529" name="Equation" r:id="rId9" imgW="761669" imgH="228501" progId="Equation.3">
                      <p:embed/>
                    </p:oleObj>
                  </mc:Choice>
                  <mc:Fallback>
                    <p:oleObj name="Equation" r:id="rId9" imgW="761669" imgH="228501" progId="Equation.3">
                      <p:embed/>
                      <p:pic>
                        <p:nvPicPr>
                          <p:cNvPr id="39963"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91720" y="2874424"/>
                            <a:ext cx="941666" cy="284179"/>
                          </a:xfrm>
                          <a:prstGeom prst="rect">
                            <a:avLst/>
                          </a:prstGeom>
                          <a:noFill/>
                          <a:ln w="19050">
                            <a:solidFill>
                              <a:srgbClr val="008000"/>
                            </a:solidFill>
                            <a:miter lim="800000"/>
                            <a:headEnd/>
                            <a:tailEnd/>
                          </a:ln>
                        </p:spPr>
                      </p:pic>
                    </p:oleObj>
                  </mc:Fallback>
                </mc:AlternateContent>
              </a:graphicData>
            </a:graphic>
          </p:graphicFrame>
        </p:grpSp>
        <p:sp>
          <p:nvSpPr>
            <p:cNvPr id="20" name="TextBox 23"/>
            <p:cNvSpPr txBox="1">
              <a:spLocks noChangeArrowheads="1"/>
            </p:cNvSpPr>
            <p:nvPr/>
          </p:nvSpPr>
          <p:spPr bwMode="auto">
            <a:xfrm>
              <a:off x="5847349" y="2679209"/>
              <a:ext cx="32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zh-CN" i="1">
                  <a:latin typeface="Times New Roman" panose="02020603050405020304" pitchFamily="18" charset="0"/>
                  <a:cs typeface="Times New Roman" panose="02020603050405020304" pitchFamily="18" charset="0"/>
                </a:rPr>
                <a:t>I</a:t>
              </a:r>
            </a:p>
          </p:txBody>
        </p:sp>
        <p:sp>
          <p:nvSpPr>
            <p:cNvPr id="21" name="TextBox 46"/>
            <p:cNvSpPr txBox="1">
              <a:spLocks noChangeArrowheads="1"/>
            </p:cNvSpPr>
            <p:nvPr/>
          </p:nvSpPr>
          <p:spPr bwMode="auto">
            <a:xfrm>
              <a:off x="7932265" y="2771636"/>
              <a:ext cx="32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zh-CN" i="1">
                  <a:latin typeface="Times New Roman" panose="02020603050405020304" pitchFamily="18" charset="0"/>
                  <a:cs typeface="Times New Roman" panose="02020603050405020304" pitchFamily="18" charset="0"/>
                </a:rPr>
                <a:t>J</a:t>
              </a:r>
            </a:p>
          </p:txBody>
        </p:sp>
      </p:grpSp>
      <p:grpSp>
        <p:nvGrpSpPr>
          <p:cNvPr id="33" name="Group 14335"/>
          <p:cNvGrpSpPr>
            <a:grpSpLocks/>
          </p:cNvGrpSpPr>
          <p:nvPr/>
        </p:nvGrpSpPr>
        <p:grpSpPr bwMode="auto">
          <a:xfrm>
            <a:off x="6197381" y="3916108"/>
            <a:ext cx="2576863" cy="1835866"/>
            <a:chOff x="5652120" y="3771324"/>
            <a:chExt cx="2824360" cy="2033940"/>
          </a:xfrm>
        </p:grpSpPr>
        <p:grpSp>
          <p:nvGrpSpPr>
            <p:cNvPr id="34" name="Group 26"/>
            <p:cNvGrpSpPr>
              <a:grpSpLocks/>
            </p:cNvGrpSpPr>
            <p:nvPr/>
          </p:nvGrpSpPr>
          <p:grpSpPr bwMode="auto">
            <a:xfrm>
              <a:off x="5652120" y="3771324"/>
              <a:ext cx="2824360" cy="1313860"/>
              <a:chOff x="5780088" y="5200545"/>
              <a:chExt cx="2824360" cy="1313860"/>
            </a:xfrm>
          </p:grpSpPr>
          <p:sp>
            <p:nvSpPr>
              <p:cNvPr id="41" name="Freeform 31"/>
              <p:cNvSpPr/>
              <p:nvPr/>
            </p:nvSpPr>
            <p:spPr bwMode="auto">
              <a:xfrm>
                <a:off x="5780088" y="5559382"/>
                <a:ext cx="1370925" cy="749429"/>
              </a:xfrm>
              <a:custGeom>
                <a:avLst/>
                <a:gdLst>
                  <a:gd name="connsiteX0" fmla="*/ 0 w 1382486"/>
                  <a:gd name="connsiteY0" fmla="*/ 708330 h 754331"/>
                  <a:gd name="connsiteX1" fmla="*/ 261257 w 1382486"/>
                  <a:gd name="connsiteY1" fmla="*/ 719216 h 754331"/>
                  <a:gd name="connsiteX2" fmla="*/ 435429 w 1382486"/>
                  <a:gd name="connsiteY2" fmla="*/ 621245 h 754331"/>
                  <a:gd name="connsiteX3" fmla="*/ 674915 w 1382486"/>
                  <a:gd name="connsiteY3" fmla="*/ 66073 h 754331"/>
                  <a:gd name="connsiteX4" fmla="*/ 892629 w 1382486"/>
                  <a:gd name="connsiteY4" fmla="*/ 76959 h 754331"/>
                  <a:gd name="connsiteX5" fmla="*/ 1088572 w 1382486"/>
                  <a:gd name="connsiteY5" fmla="*/ 664788 h 754331"/>
                  <a:gd name="connsiteX6" fmla="*/ 1382486 w 1382486"/>
                  <a:gd name="connsiteY6" fmla="*/ 751873 h 754331"/>
                  <a:gd name="connsiteX7" fmla="*/ 1382486 w 1382486"/>
                  <a:gd name="connsiteY7" fmla="*/ 751873 h 754331"/>
                  <a:gd name="connsiteX0" fmla="*/ 0 w 1121229"/>
                  <a:gd name="connsiteY0" fmla="*/ 719216 h 754331"/>
                  <a:gd name="connsiteX1" fmla="*/ 174172 w 1121229"/>
                  <a:gd name="connsiteY1" fmla="*/ 621245 h 754331"/>
                  <a:gd name="connsiteX2" fmla="*/ 413658 w 1121229"/>
                  <a:gd name="connsiteY2" fmla="*/ 66073 h 754331"/>
                  <a:gd name="connsiteX3" fmla="*/ 631372 w 1121229"/>
                  <a:gd name="connsiteY3" fmla="*/ 76959 h 754331"/>
                  <a:gd name="connsiteX4" fmla="*/ 827315 w 1121229"/>
                  <a:gd name="connsiteY4" fmla="*/ 664788 h 754331"/>
                  <a:gd name="connsiteX5" fmla="*/ 1121229 w 1121229"/>
                  <a:gd name="connsiteY5" fmla="*/ 751873 h 754331"/>
                  <a:gd name="connsiteX6" fmla="*/ 1121229 w 1121229"/>
                  <a:gd name="connsiteY6" fmla="*/ 751873 h 754331"/>
                  <a:gd name="connsiteX0" fmla="*/ 0 w 1306286"/>
                  <a:gd name="connsiteY0" fmla="*/ 730102 h 754331"/>
                  <a:gd name="connsiteX1" fmla="*/ 359229 w 1306286"/>
                  <a:gd name="connsiteY1" fmla="*/ 621245 h 754331"/>
                  <a:gd name="connsiteX2" fmla="*/ 598715 w 1306286"/>
                  <a:gd name="connsiteY2" fmla="*/ 66073 h 754331"/>
                  <a:gd name="connsiteX3" fmla="*/ 816429 w 1306286"/>
                  <a:gd name="connsiteY3" fmla="*/ 76959 h 754331"/>
                  <a:gd name="connsiteX4" fmla="*/ 1012372 w 1306286"/>
                  <a:gd name="connsiteY4" fmla="*/ 664788 h 754331"/>
                  <a:gd name="connsiteX5" fmla="*/ 1306286 w 1306286"/>
                  <a:gd name="connsiteY5" fmla="*/ 751873 h 754331"/>
                  <a:gd name="connsiteX6" fmla="*/ 1306286 w 1306286"/>
                  <a:gd name="connsiteY6" fmla="*/ 751873 h 754331"/>
                  <a:gd name="connsiteX0" fmla="*/ 0 w 1306286"/>
                  <a:gd name="connsiteY0" fmla="*/ 728149 h 749920"/>
                  <a:gd name="connsiteX1" fmla="*/ 359229 w 1306286"/>
                  <a:gd name="connsiteY1" fmla="*/ 619292 h 749920"/>
                  <a:gd name="connsiteX2" fmla="*/ 598715 w 1306286"/>
                  <a:gd name="connsiteY2" fmla="*/ 64120 h 749920"/>
                  <a:gd name="connsiteX3" fmla="*/ 816429 w 1306286"/>
                  <a:gd name="connsiteY3" fmla="*/ 75006 h 749920"/>
                  <a:gd name="connsiteX4" fmla="*/ 1012372 w 1306286"/>
                  <a:gd name="connsiteY4" fmla="*/ 630178 h 749920"/>
                  <a:gd name="connsiteX5" fmla="*/ 1306286 w 1306286"/>
                  <a:gd name="connsiteY5" fmla="*/ 749920 h 749920"/>
                  <a:gd name="connsiteX6" fmla="*/ 1306286 w 1306286"/>
                  <a:gd name="connsiteY6" fmla="*/ 749920 h 749920"/>
                  <a:gd name="connsiteX0" fmla="*/ 0 w 1360715"/>
                  <a:gd name="connsiteY0" fmla="*/ 728149 h 751531"/>
                  <a:gd name="connsiteX1" fmla="*/ 359229 w 1360715"/>
                  <a:gd name="connsiteY1" fmla="*/ 619292 h 751531"/>
                  <a:gd name="connsiteX2" fmla="*/ 598715 w 1360715"/>
                  <a:gd name="connsiteY2" fmla="*/ 64120 h 751531"/>
                  <a:gd name="connsiteX3" fmla="*/ 816429 w 1360715"/>
                  <a:gd name="connsiteY3" fmla="*/ 75006 h 751531"/>
                  <a:gd name="connsiteX4" fmla="*/ 1012372 w 1360715"/>
                  <a:gd name="connsiteY4" fmla="*/ 630178 h 751531"/>
                  <a:gd name="connsiteX5" fmla="*/ 1306286 w 1360715"/>
                  <a:gd name="connsiteY5" fmla="*/ 749920 h 751531"/>
                  <a:gd name="connsiteX6" fmla="*/ 1360715 w 1360715"/>
                  <a:gd name="connsiteY6" fmla="*/ 695492 h 751531"/>
                  <a:gd name="connsiteX0" fmla="*/ 0 w 1306286"/>
                  <a:gd name="connsiteY0" fmla="*/ 728149 h 749920"/>
                  <a:gd name="connsiteX1" fmla="*/ 359229 w 1306286"/>
                  <a:gd name="connsiteY1" fmla="*/ 619292 h 749920"/>
                  <a:gd name="connsiteX2" fmla="*/ 598715 w 1306286"/>
                  <a:gd name="connsiteY2" fmla="*/ 64120 h 749920"/>
                  <a:gd name="connsiteX3" fmla="*/ 816429 w 1306286"/>
                  <a:gd name="connsiteY3" fmla="*/ 75006 h 749920"/>
                  <a:gd name="connsiteX4" fmla="*/ 1012372 w 1306286"/>
                  <a:gd name="connsiteY4" fmla="*/ 630178 h 749920"/>
                  <a:gd name="connsiteX5" fmla="*/ 1306286 w 1306286"/>
                  <a:gd name="connsiteY5" fmla="*/ 749920 h 749920"/>
                  <a:gd name="connsiteX0" fmla="*/ 0 w 1458686"/>
                  <a:gd name="connsiteY0" fmla="*/ 728149 h 749920"/>
                  <a:gd name="connsiteX1" fmla="*/ 359229 w 1458686"/>
                  <a:gd name="connsiteY1" fmla="*/ 619292 h 749920"/>
                  <a:gd name="connsiteX2" fmla="*/ 598715 w 1458686"/>
                  <a:gd name="connsiteY2" fmla="*/ 64120 h 749920"/>
                  <a:gd name="connsiteX3" fmla="*/ 816429 w 1458686"/>
                  <a:gd name="connsiteY3" fmla="*/ 75006 h 749920"/>
                  <a:gd name="connsiteX4" fmla="*/ 1012372 w 1458686"/>
                  <a:gd name="connsiteY4" fmla="*/ 630178 h 749920"/>
                  <a:gd name="connsiteX5" fmla="*/ 1458686 w 1458686"/>
                  <a:gd name="connsiteY5" fmla="*/ 749920 h 749920"/>
                  <a:gd name="connsiteX0" fmla="*/ 0 w 1371600"/>
                  <a:gd name="connsiteY0" fmla="*/ 728149 h 749920"/>
                  <a:gd name="connsiteX1" fmla="*/ 359229 w 1371600"/>
                  <a:gd name="connsiteY1" fmla="*/ 619292 h 749920"/>
                  <a:gd name="connsiteX2" fmla="*/ 598715 w 1371600"/>
                  <a:gd name="connsiteY2" fmla="*/ 64120 h 749920"/>
                  <a:gd name="connsiteX3" fmla="*/ 816429 w 1371600"/>
                  <a:gd name="connsiteY3" fmla="*/ 75006 h 749920"/>
                  <a:gd name="connsiteX4" fmla="*/ 1012372 w 1371600"/>
                  <a:gd name="connsiteY4" fmla="*/ 630178 h 749920"/>
                  <a:gd name="connsiteX5" fmla="*/ 1371600 w 1371600"/>
                  <a:gd name="connsiteY5" fmla="*/ 749920 h 74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600" h="749920">
                    <a:moveTo>
                      <a:pt x="0" y="728149"/>
                    </a:moveTo>
                    <a:cubicBezTo>
                      <a:pt x="72571" y="713635"/>
                      <a:pt x="259443" y="729963"/>
                      <a:pt x="359229" y="619292"/>
                    </a:cubicBezTo>
                    <a:cubicBezTo>
                      <a:pt x="459015" y="508621"/>
                      <a:pt x="522515" y="154834"/>
                      <a:pt x="598715" y="64120"/>
                    </a:cubicBezTo>
                    <a:cubicBezTo>
                      <a:pt x="674915" y="-26594"/>
                      <a:pt x="747486" y="-19337"/>
                      <a:pt x="816429" y="75006"/>
                    </a:cubicBezTo>
                    <a:cubicBezTo>
                      <a:pt x="885372" y="169349"/>
                      <a:pt x="919843" y="517692"/>
                      <a:pt x="1012372" y="630178"/>
                    </a:cubicBezTo>
                    <a:cubicBezTo>
                      <a:pt x="1104901" y="742664"/>
                      <a:pt x="1313543" y="739034"/>
                      <a:pt x="1371600" y="749920"/>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2" name="Freeform 32"/>
              <p:cNvSpPr/>
              <p:nvPr/>
            </p:nvSpPr>
            <p:spPr bwMode="auto">
              <a:xfrm>
                <a:off x="7233523" y="5559382"/>
                <a:ext cx="1370925" cy="749429"/>
              </a:xfrm>
              <a:custGeom>
                <a:avLst/>
                <a:gdLst>
                  <a:gd name="connsiteX0" fmla="*/ 0 w 1382486"/>
                  <a:gd name="connsiteY0" fmla="*/ 708330 h 754331"/>
                  <a:gd name="connsiteX1" fmla="*/ 261257 w 1382486"/>
                  <a:gd name="connsiteY1" fmla="*/ 719216 h 754331"/>
                  <a:gd name="connsiteX2" fmla="*/ 435429 w 1382486"/>
                  <a:gd name="connsiteY2" fmla="*/ 621245 h 754331"/>
                  <a:gd name="connsiteX3" fmla="*/ 674915 w 1382486"/>
                  <a:gd name="connsiteY3" fmla="*/ 66073 h 754331"/>
                  <a:gd name="connsiteX4" fmla="*/ 892629 w 1382486"/>
                  <a:gd name="connsiteY4" fmla="*/ 76959 h 754331"/>
                  <a:gd name="connsiteX5" fmla="*/ 1088572 w 1382486"/>
                  <a:gd name="connsiteY5" fmla="*/ 664788 h 754331"/>
                  <a:gd name="connsiteX6" fmla="*/ 1382486 w 1382486"/>
                  <a:gd name="connsiteY6" fmla="*/ 751873 h 754331"/>
                  <a:gd name="connsiteX7" fmla="*/ 1382486 w 1382486"/>
                  <a:gd name="connsiteY7" fmla="*/ 751873 h 754331"/>
                  <a:gd name="connsiteX0" fmla="*/ 0 w 1121229"/>
                  <a:gd name="connsiteY0" fmla="*/ 719216 h 754331"/>
                  <a:gd name="connsiteX1" fmla="*/ 174172 w 1121229"/>
                  <a:gd name="connsiteY1" fmla="*/ 621245 h 754331"/>
                  <a:gd name="connsiteX2" fmla="*/ 413658 w 1121229"/>
                  <a:gd name="connsiteY2" fmla="*/ 66073 h 754331"/>
                  <a:gd name="connsiteX3" fmla="*/ 631372 w 1121229"/>
                  <a:gd name="connsiteY3" fmla="*/ 76959 h 754331"/>
                  <a:gd name="connsiteX4" fmla="*/ 827315 w 1121229"/>
                  <a:gd name="connsiteY4" fmla="*/ 664788 h 754331"/>
                  <a:gd name="connsiteX5" fmla="*/ 1121229 w 1121229"/>
                  <a:gd name="connsiteY5" fmla="*/ 751873 h 754331"/>
                  <a:gd name="connsiteX6" fmla="*/ 1121229 w 1121229"/>
                  <a:gd name="connsiteY6" fmla="*/ 751873 h 754331"/>
                  <a:gd name="connsiteX0" fmla="*/ 0 w 1306286"/>
                  <a:gd name="connsiteY0" fmla="*/ 730102 h 754331"/>
                  <a:gd name="connsiteX1" fmla="*/ 359229 w 1306286"/>
                  <a:gd name="connsiteY1" fmla="*/ 621245 h 754331"/>
                  <a:gd name="connsiteX2" fmla="*/ 598715 w 1306286"/>
                  <a:gd name="connsiteY2" fmla="*/ 66073 h 754331"/>
                  <a:gd name="connsiteX3" fmla="*/ 816429 w 1306286"/>
                  <a:gd name="connsiteY3" fmla="*/ 76959 h 754331"/>
                  <a:gd name="connsiteX4" fmla="*/ 1012372 w 1306286"/>
                  <a:gd name="connsiteY4" fmla="*/ 664788 h 754331"/>
                  <a:gd name="connsiteX5" fmla="*/ 1306286 w 1306286"/>
                  <a:gd name="connsiteY5" fmla="*/ 751873 h 754331"/>
                  <a:gd name="connsiteX6" fmla="*/ 1306286 w 1306286"/>
                  <a:gd name="connsiteY6" fmla="*/ 751873 h 754331"/>
                  <a:gd name="connsiteX0" fmla="*/ 0 w 1306286"/>
                  <a:gd name="connsiteY0" fmla="*/ 728149 h 749920"/>
                  <a:gd name="connsiteX1" fmla="*/ 359229 w 1306286"/>
                  <a:gd name="connsiteY1" fmla="*/ 619292 h 749920"/>
                  <a:gd name="connsiteX2" fmla="*/ 598715 w 1306286"/>
                  <a:gd name="connsiteY2" fmla="*/ 64120 h 749920"/>
                  <a:gd name="connsiteX3" fmla="*/ 816429 w 1306286"/>
                  <a:gd name="connsiteY3" fmla="*/ 75006 h 749920"/>
                  <a:gd name="connsiteX4" fmla="*/ 1012372 w 1306286"/>
                  <a:gd name="connsiteY4" fmla="*/ 630178 h 749920"/>
                  <a:gd name="connsiteX5" fmla="*/ 1306286 w 1306286"/>
                  <a:gd name="connsiteY5" fmla="*/ 749920 h 749920"/>
                  <a:gd name="connsiteX6" fmla="*/ 1306286 w 1306286"/>
                  <a:gd name="connsiteY6" fmla="*/ 749920 h 749920"/>
                  <a:gd name="connsiteX0" fmla="*/ 0 w 1360715"/>
                  <a:gd name="connsiteY0" fmla="*/ 728149 h 751531"/>
                  <a:gd name="connsiteX1" fmla="*/ 359229 w 1360715"/>
                  <a:gd name="connsiteY1" fmla="*/ 619292 h 751531"/>
                  <a:gd name="connsiteX2" fmla="*/ 598715 w 1360715"/>
                  <a:gd name="connsiteY2" fmla="*/ 64120 h 751531"/>
                  <a:gd name="connsiteX3" fmla="*/ 816429 w 1360715"/>
                  <a:gd name="connsiteY3" fmla="*/ 75006 h 751531"/>
                  <a:gd name="connsiteX4" fmla="*/ 1012372 w 1360715"/>
                  <a:gd name="connsiteY4" fmla="*/ 630178 h 751531"/>
                  <a:gd name="connsiteX5" fmla="*/ 1306286 w 1360715"/>
                  <a:gd name="connsiteY5" fmla="*/ 749920 h 751531"/>
                  <a:gd name="connsiteX6" fmla="*/ 1360715 w 1360715"/>
                  <a:gd name="connsiteY6" fmla="*/ 695492 h 751531"/>
                  <a:gd name="connsiteX0" fmla="*/ 0 w 1306286"/>
                  <a:gd name="connsiteY0" fmla="*/ 728149 h 749920"/>
                  <a:gd name="connsiteX1" fmla="*/ 359229 w 1306286"/>
                  <a:gd name="connsiteY1" fmla="*/ 619292 h 749920"/>
                  <a:gd name="connsiteX2" fmla="*/ 598715 w 1306286"/>
                  <a:gd name="connsiteY2" fmla="*/ 64120 h 749920"/>
                  <a:gd name="connsiteX3" fmla="*/ 816429 w 1306286"/>
                  <a:gd name="connsiteY3" fmla="*/ 75006 h 749920"/>
                  <a:gd name="connsiteX4" fmla="*/ 1012372 w 1306286"/>
                  <a:gd name="connsiteY4" fmla="*/ 630178 h 749920"/>
                  <a:gd name="connsiteX5" fmla="*/ 1306286 w 1306286"/>
                  <a:gd name="connsiteY5" fmla="*/ 749920 h 749920"/>
                  <a:gd name="connsiteX0" fmla="*/ 0 w 1458686"/>
                  <a:gd name="connsiteY0" fmla="*/ 728149 h 749920"/>
                  <a:gd name="connsiteX1" fmla="*/ 359229 w 1458686"/>
                  <a:gd name="connsiteY1" fmla="*/ 619292 h 749920"/>
                  <a:gd name="connsiteX2" fmla="*/ 598715 w 1458686"/>
                  <a:gd name="connsiteY2" fmla="*/ 64120 h 749920"/>
                  <a:gd name="connsiteX3" fmla="*/ 816429 w 1458686"/>
                  <a:gd name="connsiteY3" fmla="*/ 75006 h 749920"/>
                  <a:gd name="connsiteX4" fmla="*/ 1012372 w 1458686"/>
                  <a:gd name="connsiteY4" fmla="*/ 630178 h 749920"/>
                  <a:gd name="connsiteX5" fmla="*/ 1458686 w 1458686"/>
                  <a:gd name="connsiteY5" fmla="*/ 749920 h 749920"/>
                  <a:gd name="connsiteX0" fmla="*/ 0 w 1371600"/>
                  <a:gd name="connsiteY0" fmla="*/ 728149 h 749920"/>
                  <a:gd name="connsiteX1" fmla="*/ 359229 w 1371600"/>
                  <a:gd name="connsiteY1" fmla="*/ 619292 h 749920"/>
                  <a:gd name="connsiteX2" fmla="*/ 598715 w 1371600"/>
                  <a:gd name="connsiteY2" fmla="*/ 64120 h 749920"/>
                  <a:gd name="connsiteX3" fmla="*/ 816429 w 1371600"/>
                  <a:gd name="connsiteY3" fmla="*/ 75006 h 749920"/>
                  <a:gd name="connsiteX4" fmla="*/ 1012372 w 1371600"/>
                  <a:gd name="connsiteY4" fmla="*/ 630178 h 749920"/>
                  <a:gd name="connsiteX5" fmla="*/ 1371600 w 1371600"/>
                  <a:gd name="connsiteY5" fmla="*/ 749920 h 74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600" h="749920">
                    <a:moveTo>
                      <a:pt x="0" y="728149"/>
                    </a:moveTo>
                    <a:cubicBezTo>
                      <a:pt x="72571" y="713635"/>
                      <a:pt x="259443" y="729963"/>
                      <a:pt x="359229" y="619292"/>
                    </a:cubicBezTo>
                    <a:cubicBezTo>
                      <a:pt x="459015" y="508621"/>
                      <a:pt x="522515" y="154834"/>
                      <a:pt x="598715" y="64120"/>
                    </a:cubicBezTo>
                    <a:cubicBezTo>
                      <a:pt x="674915" y="-26594"/>
                      <a:pt x="747486" y="-19337"/>
                      <a:pt x="816429" y="75006"/>
                    </a:cubicBezTo>
                    <a:cubicBezTo>
                      <a:pt x="885372" y="169349"/>
                      <a:pt x="919843" y="517692"/>
                      <a:pt x="1012372" y="630178"/>
                    </a:cubicBezTo>
                    <a:cubicBezTo>
                      <a:pt x="1104901" y="742664"/>
                      <a:pt x="1313543" y="739034"/>
                      <a:pt x="1371600" y="7499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aphicFrame>
            <p:nvGraphicFramePr>
              <p:cNvPr id="43" name="Object 5"/>
              <p:cNvGraphicFramePr>
                <a:graphicFrameLocks noChangeAspect="1"/>
              </p:cNvGraphicFramePr>
              <p:nvPr/>
            </p:nvGraphicFramePr>
            <p:xfrm>
              <a:off x="5950664" y="5221758"/>
              <a:ext cx="1069608" cy="356543"/>
            </p:xfrm>
            <a:graphic>
              <a:graphicData uri="http://schemas.openxmlformats.org/presentationml/2006/ole">
                <mc:AlternateContent xmlns:mc="http://schemas.openxmlformats.org/markup-compatibility/2006">
                  <mc:Choice xmlns:v="urn:schemas-microsoft-com:vml" Requires="v">
                    <p:oleObj spid="_x0000_s1530" name="Equation" r:id="rId11" imgW="685800" imgH="228600" progId="Equation.3">
                      <p:embed/>
                    </p:oleObj>
                  </mc:Choice>
                  <mc:Fallback>
                    <p:oleObj name="Equation" r:id="rId11" imgW="685800" imgH="228600" progId="Equation.3">
                      <p:embed/>
                      <p:pic>
                        <p:nvPicPr>
                          <p:cNvPr id="39952"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0664" y="5221758"/>
                            <a:ext cx="1069608" cy="356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aphicFrame>
            <p:nvGraphicFramePr>
              <p:cNvPr id="44" name="Object 6"/>
              <p:cNvGraphicFramePr>
                <a:graphicFrameLocks noChangeAspect="1"/>
              </p:cNvGraphicFramePr>
              <p:nvPr/>
            </p:nvGraphicFramePr>
            <p:xfrm>
              <a:off x="7442049" y="5200545"/>
              <a:ext cx="1090391" cy="377756"/>
            </p:xfrm>
            <a:graphic>
              <a:graphicData uri="http://schemas.openxmlformats.org/presentationml/2006/ole">
                <mc:AlternateContent xmlns:mc="http://schemas.openxmlformats.org/markup-compatibility/2006">
                  <mc:Choice xmlns:v="urn:schemas-microsoft-com:vml" Requires="v">
                    <p:oleObj spid="_x0000_s1531" name="Equation" r:id="rId12" imgW="698500" imgH="241300" progId="Equation.3">
                      <p:embed/>
                    </p:oleObj>
                  </mc:Choice>
                  <mc:Fallback>
                    <p:oleObj name="Equation" r:id="rId12" imgW="698500" imgH="241300" progId="Equation.3">
                      <p:embed/>
                      <p:pic>
                        <p:nvPicPr>
                          <p:cNvPr id="39953"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42049" y="5200545"/>
                            <a:ext cx="1090391" cy="377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sp>
            <p:nvSpPr>
              <p:cNvPr id="45" name="Oval 35"/>
              <p:cNvSpPr/>
              <p:nvPr/>
            </p:nvSpPr>
            <p:spPr bwMode="auto">
              <a:xfrm>
                <a:off x="6278318" y="6150034"/>
                <a:ext cx="334798" cy="303265"/>
              </a:xfrm>
              <a:prstGeom prst="ellipse">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Oval 36"/>
              <p:cNvSpPr/>
              <p:nvPr/>
            </p:nvSpPr>
            <p:spPr bwMode="auto">
              <a:xfrm>
                <a:off x="7739687" y="6211958"/>
                <a:ext cx="336384" cy="301677"/>
              </a:xfrm>
              <a:prstGeom prst="ellipse">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5" name="Freeform 28"/>
            <p:cNvSpPr/>
            <p:nvPr/>
          </p:nvSpPr>
          <p:spPr>
            <a:xfrm>
              <a:off x="6316240" y="4963750"/>
              <a:ext cx="1360715" cy="337458"/>
            </a:xfrm>
            <a:custGeom>
              <a:avLst/>
              <a:gdLst>
                <a:gd name="connsiteX0" fmla="*/ 0 w 1360715"/>
                <a:gd name="connsiteY0" fmla="*/ 337458 h 337458"/>
                <a:gd name="connsiteX1" fmla="*/ 664029 w 1360715"/>
                <a:gd name="connsiteY1" fmla="*/ 0 h 337458"/>
                <a:gd name="connsiteX2" fmla="*/ 1360715 w 1360715"/>
                <a:gd name="connsiteY2" fmla="*/ 337458 h 337458"/>
              </a:gdLst>
              <a:ahLst/>
              <a:cxnLst>
                <a:cxn ang="0">
                  <a:pos x="connsiteX0" y="connsiteY0"/>
                </a:cxn>
                <a:cxn ang="0">
                  <a:pos x="connsiteX1" y="connsiteY1"/>
                </a:cxn>
                <a:cxn ang="0">
                  <a:pos x="connsiteX2" y="connsiteY2"/>
                </a:cxn>
              </a:cxnLst>
              <a:rect l="l" t="t" r="r" b="b"/>
              <a:pathLst>
                <a:path w="1360715" h="337458">
                  <a:moveTo>
                    <a:pt x="0" y="337458"/>
                  </a:moveTo>
                  <a:cubicBezTo>
                    <a:pt x="218621" y="168729"/>
                    <a:pt x="437243" y="0"/>
                    <a:pt x="664029" y="0"/>
                  </a:cubicBezTo>
                  <a:cubicBezTo>
                    <a:pt x="890815" y="0"/>
                    <a:pt x="1125765" y="168729"/>
                    <a:pt x="1360715" y="337458"/>
                  </a:cubicBezTo>
                </a:path>
              </a:pathLst>
            </a:custGeom>
            <a:noFill/>
            <a:ln>
              <a:solidFill>
                <a:srgbClr val="008000"/>
              </a:solidFill>
              <a:headEnd type="arrow" w="med" len="med"/>
              <a:tailEnd type="arrow" w="med" len="med"/>
            </a:ln>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rgbClr val="FF6600"/>
                </a:solidFill>
              </a:endParaRPr>
            </a:p>
          </p:txBody>
        </p:sp>
        <p:graphicFrame>
          <p:nvGraphicFramePr>
            <p:cNvPr id="36" name="Object 30"/>
            <p:cNvGraphicFramePr>
              <a:graphicFrameLocks noChangeAspect="1"/>
            </p:cNvGraphicFramePr>
            <p:nvPr>
              <p:extLst>
                <p:ext uri="{D42A27DB-BD31-4B8C-83A1-F6EECF244321}">
                  <p14:modId xmlns:p14="http://schemas.microsoft.com/office/powerpoint/2010/main" val="2901620297"/>
                </p:ext>
              </p:extLst>
            </p:nvPr>
          </p:nvGraphicFramePr>
          <p:xfrm>
            <a:off x="6523729" y="4887404"/>
            <a:ext cx="1025525" cy="279400"/>
          </p:xfrm>
          <a:graphic>
            <a:graphicData uri="http://schemas.openxmlformats.org/presentationml/2006/ole">
              <mc:AlternateContent xmlns:mc="http://schemas.openxmlformats.org/markup-compatibility/2006">
                <mc:Choice xmlns:v="urn:schemas-microsoft-com:vml" Requires="v">
                  <p:oleObj spid="_x0000_s1532" name="Equation" r:id="rId13" imgW="799753" imgH="215806" progId="Equation.3">
                    <p:embed/>
                  </p:oleObj>
                </mc:Choice>
                <mc:Fallback>
                  <p:oleObj name="Equation" r:id="rId13" imgW="799753" imgH="215806" progId="Equation.3">
                    <p:embed/>
                    <p:pic>
                      <p:nvPicPr>
                        <p:cNvPr id="39945"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23729" y="4887404"/>
                          <a:ext cx="1025525" cy="279400"/>
                        </a:xfrm>
                        <a:prstGeom prst="rect">
                          <a:avLst/>
                        </a:prstGeom>
                        <a:noFill/>
                        <a:ln w="19050">
                          <a:solidFill>
                            <a:srgbClr val="008000"/>
                          </a:solidFill>
                          <a:miter lim="800000"/>
                          <a:headEnd/>
                          <a:tailEnd/>
                        </a:ln>
                      </p:spPr>
                    </p:pic>
                  </p:oleObj>
                </mc:Fallback>
              </mc:AlternateContent>
            </a:graphicData>
          </a:graphic>
        </p:graphicFrame>
        <p:sp>
          <p:nvSpPr>
            <p:cNvPr id="37" name="Oval 44"/>
            <p:cNvSpPr/>
            <p:nvPr/>
          </p:nvSpPr>
          <p:spPr bwMode="auto">
            <a:xfrm>
              <a:off x="6829466" y="5444839"/>
              <a:ext cx="334798" cy="303265"/>
            </a:xfrm>
            <a:prstGeom prst="ellipse">
              <a:avLst/>
            </a:prstGeom>
            <a:solidFill>
              <a:srgbClr val="7030A0"/>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TextBox 47"/>
            <p:cNvSpPr txBox="1">
              <a:spLocks noChangeArrowheads="1"/>
            </p:cNvSpPr>
            <p:nvPr/>
          </p:nvSpPr>
          <p:spPr bwMode="auto">
            <a:xfrm>
              <a:off x="7965626" y="4887404"/>
              <a:ext cx="32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zh-CN" i="1">
                  <a:latin typeface="Times New Roman" panose="02020603050405020304" pitchFamily="18" charset="0"/>
                  <a:cs typeface="Times New Roman" panose="02020603050405020304" pitchFamily="18" charset="0"/>
                </a:rPr>
                <a:t>J</a:t>
              </a:r>
            </a:p>
          </p:txBody>
        </p:sp>
        <p:sp>
          <p:nvSpPr>
            <p:cNvPr id="39" name="TextBox 48"/>
            <p:cNvSpPr txBox="1">
              <a:spLocks noChangeArrowheads="1"/>
            </p:cNvSpPr>
            <p:nvPr/>
          </p:nvSpPr>
          <p:spPr bwMode="auto">
            <a:xfrm>
              <a:off x="5819143" y="4909819"/>
              <a:ext cx="32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zh-CN" i="1">
                  <a:latin typeface="Times New Roman" panose="02020603050405020304" pitchFamily="18" charset="0"/>
                  <a:cs typeface="Times New Roman" panose="02020603050405020304" pitchFamily="18" charset="0"/>
                </a:rPr>
                <a:t>I</a:t>
              </a:r>
            </a:p>
          </p:txBody>
        </p:sp>
        <p:sp>
          <p:nvSpPr>
            <p:cNvPr id="40" name="TextBox 49"/>
            <p:cNvSpPr txBox="1">
              <a:spLocks noChangeArrowheads="1"/>
            </p:cNvSpPr>
            <p:nvPr/>
          </p:nvSpPr>
          <p:spPr bwMode="auto">
            <a:xfrm>
              <a:off x="7092280" y="5435932"/>
              <a:ext cx="32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zh-CN" i="1">
                  <a:latin typeface="Times New Roman" panose="02020603050405020304" pitchFamily="18" charset="0"/>
                  <a:cs typeface="Times New Roman" panose="02020603050405020304" pitchFamily="18" charset="0"/>
                </a:rPr>
                <a:t>K</a:t>
              </a:r>
            </a:p>
          </p:txBody>
        </p:sp>
      </p:grpSp>
      <p:sp>
        <p:nvSpPr>
          <p:cNvPr id="10" name="文本框 9"/>
          <p:cNvSpPr txBox="1"/>
          <p:nvPr/>
        </p:nvSpPr>
        <p:spPr>
          <a:xfrm>
            <a:off x="734689" y="859703"/>
            <a:ext cx="4487779" cy="615553"/>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Onsite terms</a:t>
            </a:r>
          </a:p>
          <a:p>
            <a:r>
              <a:rPr lang="en-US" altLang="zh-CN" sz="1600" dirty="0">
                <a:latin typeface="Times New Roman" panose="02020603050405020304" pitchFamily="18" charset="0"/>
                <a:cs typeface="Times New Roman" panose="02020603050405020304" pitchFamily="18" charset="0"/>
              </a:rPr>
              <a:t>Influenced by the presence of neighboring atoms</a:t>
            </a:r>
            <a:endParaRPr lang="zh-CN" altLang="en-US" sz="1600" dirty="0">
              <a:latin typeface="Times New Roman" panose="02020603050405020304" pitchFamily="18" charset="0"/>
              <a:cs typeface="Times New Roman" panose="02020603050405020304" pitchFamily="18" charset="0"/>
            </a:endParaRPr>
          </a:p>
        </p:txBody>
      </p:sp>
      <p:sp>
        <p:nvSpPr>
          <p:cNvPr id="47" name="文本框 46"/>
          <p:cNvSpPr txBox="1"/>
          <p:nvPr/>
        </p:nvSpPr>
        <p:spPr>
          <a:xfrm>
            <a:off x="740669" y="4223644"/>
            <a:ext cx="4487779" cy="86177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Three-center hopping integrals</a:t>
            </a:r>
          </a:p>
          <a:p>
            <a:r>
              <a:rPr lang="en-US" altLang="zh-CN" sz="1600" dirty="0">
                <a:latin typeface="Times New Roman" panose="02020603050405020304" pitchFamily="18" charset="0"/>
                <a:cs typeface="Times New Roman" panose="02020603050405020304" pitchFamily="18" charset="0"/>
              </a:rPr>
              <a:t>The electron between </a:t>
            </a:r>
            <a:r>
              <a:rPr lang="en-US" altLang="zh-CN" sz="1600" i="1" dirty="0">
                <a:latin typeface="Times New Roman" panose="02020603050405020304" pitchFamily="18" charset="0"/>
                <a:cs typeface="Times New Roman" panose="02020603050405020304" pitchFamily="18" charset="0"/>
              </a:rPr>
              <a:t>I</a:t>
            </a:r>
            <a:r>
              <a:rPr lang="en-US" altLang="zh-CN" sz="1600" dirty="0">
                <a:latin typeface="Times New Roman" panose="02020603050405020304" pitchFamily="18" charset="0"/>
                <a:cs typeface="Times New Roman" panose="02020603050405020304" pitchFamily="18" charset="0"/>
              </a:rPr>
              <a:t> and </a:t>
            </a:r>
            <a:r>
              <a:rPr lang="en-US" altLang="zh-CN" sz="1600" i="1" dirty="0">
                <a:latin typeface="Times New Roman" panose="02020603050405020304" pitchFamily="18" charset="0"/>
                <a:cs typeface="Times New Roman" panose="02020603050405020304" pitchFamily="18" charset="0"/>
              </a:rPr>
              <a:t>J</a:t>
            </a:r>
            <a:r>
              <a:rPr lang="en-US" altLang="zh-CN" sz="1600" dirty="0">
                <a:latin typeface="Times New Roman" panose="02020603050405020304" pitchFamily="18" charset="0"/>
                <a:cs typeface="Times New Roman" panose="02020603050405020304" pitchFamily="18" charset="0"/>
              </a:rPr>
              <a:t> is influenced by the presence of another atom </a:t>
            </a:r>
            <a:r>
              <a:rPr lang="en-US" altLang="zh-CN" sz="1600" i="1" dirty="0">
                <a:latin typeface="Times New Roman" panose="02020603050405020304" pitchFamily="18" charset="0"/>
                <a:cs typeface="Times New Roman" panose="02020603050405020304" pitchFamily="18" charset="0"/>
              </a:rPr>
              <a:t>K.</a:t>
            </a:r>
            <a:endParaRPr lang="zh-CN" altLang="en-US" sz="1600" i="1" dirty="0">
              <a:latin typeface="Times New Roman" panose="02020603050405020304" pitchFamily="18" charset="0"/>
              <a:cs typeface="Times New Roman" panose="02020603050405020304" pitchFamily="18" charset="0"/>
            </a:endParaRPr>
          </a:p>
        </p:txBody>
      </p:sp>
      <p:graphicFrame>
        <p:nvGraphicFramePr>
          <p:cNvPr id="48" name="Object 14339"/>
          <p:cNvGraphicFramePr>
            <a:graphicFrameLocks noChangeAspect="1"/>
          </p:cNvGraphicFramePr>
          <p:nvPr>
            <p:extLst>
              <p:ext uri="{D42A27DB-BD31-4B8C-83A1-F6EECF244321}">
                <p14:modId xmlns:p14="http://schemas.microsoft.com/office/powerpoint/2010/main" val="2013050341"/>
              </p:ext>
            </p:extLst>
          </p:nvPr>
        </p:nvGraphicFramePr>
        <p:xfrm>
          <a:off x="682814" y="3152606"/>
          <a:ext cx="5318047" cy="646789"/>
        </p:xfrm>
        <a:graphic>
          <a:graphicData uri="http://schemas.openxmlformats.org/presentationml/2006/ole">
            <mc:AlternateContent xmlns:mc="http://schemas.openxmlformats.org/markup-compatibility/2006">
              <mc:Choice xmlns:v="urn:schemas-microsoft-com:vml" Requires="v">
                <p:oleObj spid="_x0000_s1533" name="Equation" r:id="rId15" imgW="4013200" imgH="482600" progId="Equation.3">
                  <p:embed/>
                </p:oleObj>
              </mc:Choice>
              <mc:Fallback>
                <p:oleObj name="Equation" r:id="rId15" imgW="4013200" imgH="482600" progId="Equation.3">
                  <p:embed/>
                  <p:pic>
                    <p:nvPicPr>
                      <p:cNvPr id="40965" name="Object 143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2814" y="3152606"/>
                        <a:ext cx="5318047" cy="646789"/>
                      </a:xfrm>
                      <a:prstGeom prst="rect">
                        <a:avLst/>
                      </a:prstGeom>
                      <a:noFill/>
                      <a:ln w="25400">
                        <a:noFill/>
                        <a:miter lim="800000"/>
                        <a:headEnd/>
                        <a:tailEnd/>
                      </a:ln>
                    </p:spPr>
                  </p:pic>
                </p:oleObj>
              </mc:Fallback>
            </mc:AlternateContent>
          </a:graphicData>
        </a:graphic>
      </p:graphicFrame>
      <p:graphicFrame>
        <p:nvGraphicFramePr>
          <p:cNvPr id="49" name="Object 14336"/>
          <p:cNvGraphicFramePr>
            <a:graphicFrameLocks noChangeAspect="1"/>
          </p:cNvGraphicFramePr>
          <p:nvPr>
            <p:extLst>
              <p:ext uri="{D42A27DB-BD31-4B8C-83A1-F6EECF244321}">
                <p14:modId xmlns:p14="http://schemas.microsoft.com/office/powerpoint/2010/main" val="37986530"/>
              </p:ext>
            </p:extLst>
          </p:nvPr>
        </p:nvGraphicFramePr>
        <p:xfrm>
          <a:off x="740669" y="5423778"/>
          <a:ext cx="5906805" cy="648553"/>
        </p:xfrm>
        <a:graphic>
          <a:graphicData uri="http://schemas.openxmlformats.org/presentationml/2006/ole">
            <mc:AlternateContent xmlns:mc="http://schemas.openxmlformats.org/markup-compatibility/2006">
              <mc:Choice xmlns:v="urn:schemas-microsoft-com:vml" Requires="v">
                <p:oleObj spid="_x0000_s1534" name="Equation" r:id="rId17" imgW="4432300" imgH="482600" progId="Equation.3">
                  <p:embed/>
                </p:oleObj>
              </mc:Choice>
              <mc:Fallback>
                <p:oleObj name="Equation" r:id="rId17" imgW="4432300" imgH="482600" progId="Equation.3">
                  <p:embed/>
                  <p:pic>
                    <p:nvPicPr>
                      <p:cNvPr id="40964" name="Object 143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0669" y="5423778"/>
                        <a:ext cx="5906805" cy="648553"/>
                      </a:xfrm>
                      <a:prstGeom prst="rect">
                        <a:avLst/>
                      </a:prstGeom>
                      <a:noFill/>
                      <a:ln w="25400">
                        <a:noFill/>
                        <a:miter lim="800000"/>
                        <a:headEnd/>
                        <a:tailEnd/>
                      </a:ln>
                    </p:spPr>
                  </p:pic>
                </p:oleObj>
              </mc:Fallback>
            </mc:AlternateContent>
          </a:graphicData>
        </a:graphic>
      </p:graphicFrame>
      <p:sp>
        <p:nvSpPr>
          <p:cNvPr id="50" name="文本框 49"/>
          <p:cNvSpPr txBox="1"/>
          <p:nvPr/>
        </p:nvSpPr>
        <p:spPr>
          <a:xfrm>
            <a:off x="734689" y="2429588"/>
            <a:ext cx="4487779" cy="615553"/>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Two-center hopping integrals</a:t>
            </a:r>
          </a:p>
          <a:p>
            <a:r>
              <a:rPr lang="en-US" altLang="zh-CN" sz="1600" dirty="0">
                <a:latin typeface="Times New Roman" panose="02020603050405020304" pitchFamily="18" charset="0"/>
                <a:cs typeface="Times New Roman" panose="02020603050405020304" pitchFamily="18" charset="0"/>
              </a:rPr>
              <a:t>The electron feels the attraction of both nuclei</a:t>
            </a:r>
            <a:endParaRPr lang="zh-CN" altLang="en-US" sz="1600" dirty="0">
              <a:latin typeface="Times New Roman" panose="02020603050405020304" pitchFamily="18" charset="0"/>
              <a:cs typeface="Times New Roman" panose="02020603050405020304" pitchFamily="18" charset="0"/>
            </a:endParaRPr>
          </a:p>
        </p:txBody>
      </p:sp>
      <p:graphicFrame>
        <p:nvGraphicFramePr>
          <p:cNvPr id="51" name="Object 2"/>
          <p:cNvGraphicFramePr>
            <a:graphicFrameLocks noChangeAspect="1"/>
          </p:cNvGraphicFramePr>
          <p:nvPr>
            <p:extLst>
              <p:ext uri="{D42A27DB-BD31-4B8C-83A1-F6EECF244321}">
                <p14:modId xmlns:p14="http://schemas.microsoft.com/office/powerpoint/2010/main" val="1019362354"/>
              </p:ext>
            </p:extLst>
          </p:nvPr>
        </p:nvGraphicFramePr>
        <p:xfrm>
          <a:off x="582290" y="1457221"/>
          <a:ext cx="4872037" cy="580873"/>
        </p:xfrm>
        <a:graphic>
          <a:graphicData uri="http://schemas.openxmlformats.org/presentationml/2006/ole">
            <mc:AlternateContent xmlns:mc="http://schemas.openxmlformats.org/markup-compatibility/2006">
              <mc:Choice xmlns:v="urn:schemas-microsoft-com:vml" Requires="v">
                <p:oleObj spid="_x0000_s1535" name="Equation" r:id="rId19" imgW="3670300" imgH="431800" progId="Equation.3">
                  <p:embed/>
                </p:oleObj>
              </mc:Choice>
              <mc:Fallback>
                <p:oleObj name="Equation" r:id="rId19" imgW="3670300" imgH="431800" progId="Equation.3">
                  <p:embed/>
                  <p:pic>
                    <p:nvPicPr>
                      <p:cNvPr id="39942" name="Object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2290" y="1457221"/>
                        <a:ext cx="4872037" cy="580873"/>
                      </a:xfrm>
                      <a:prstGeom prst="rect">
                        <a:avLst/>
                      </a:prstGeom>
                      <a:noFill/>
                      <a:ln w="25400">
                        <a:noFill/>
                        <a:miter lim="800000"/>
                        <a:headEnd/>
                        <a:tailEnd/>
                      </a:ln>
                    </p:spPr>
                  </p:pic>
                </p:oleObj>
              </mc:Fallback>
            </mc:AlternateContent>
          </a:graphicData>
        </a:graphic>
      </p:graphicFrame>
      <p:sp>
        <p:nvSpPr>
          <p:cNvPr id="52" name="文本框 51"/>
          <p:cNvSpPr txBox="1"/>
          <p:nvPr/>
        </p:nvSpPr>
        <p:spPr>
          <a:xfrm>
            <a:off x="5063957" y="6440217"/>
            <a:ext cx="3370180" cy="307777"/>
          </a:xfrm>
          <a:prstGeom prst="rect">
            <a:avLst/>
          </a:prstGeom>
          <a:noFill/>
        </p:spPr>
        <p:txBody>
          <a:bodyPr wrap="square" rtlCol="0">
            <a:spAutoFit/>
          </a:bodyPr>
          <a:lstStyle/>
          <a:p>
            <a:r>
              <a:rPr lang="en-US" altLang="zh-CN" sz="1400" i="1" dirty="0">
                <a:solidFill>
                  <a:srgbClr val="0070C0"/>
                </a:solidFill>
                <a:latin typeface="Times New Roman" panose="02020603050405020304" pitchFamily="18" charset="0"/>
                <a:cs typeface="Times New Roman" panose="02020603050405020304" pitchFamily="18" charset="0"/>
              </a:rPr>
              <a:t>J. </a:t>
            </a:r>
            <a:r>
              <a:rPr lang="en-US" altLang="zh-CN" sz="1400" i="1" dirty="0" err="1">
                <a:solidFill>
                  <a:srgbClr val="0070C0"/>
                </a:solidFill>
                <a:latin typeface="Times New Roman" panose="02020603050405020304" pitchFamily="18" charset="0"/>
                <a:cs typeface="Times New Roman" panose="02020603050405020304" pitchFamily="18" charset="0"/>
              </a:rPr>
              <a:t>Kohanoff</a:t>
            </a:r>
            <a:r>
              <a:rPr lang="en-US" altLang="zh-CN" sz="1400" i="1" dirty="0">
                <a:solidFill>
                  <a:srgbClr val="0070C0"/>
                </a:solidFill>
                <a:latin typeface="Times New Roman" panose="02020603050405020304" pitchFamily="18" charset="0"/>
                <a:cs typeface="Times New Roman" panose="02020603050405020304" pitchFamily="18" charset="0"/>
              </a:rPr>
              <a:t>, CCMS Summer Institute, 2012</a:t>
            </a:r>
            <a:endParaRPr lang="zh-CN" altLang="en-US" sz="1400" i="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579365"/>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0" y="147098"/>
            <a:ext cx="9093199"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    Semi-Empirical Tight-binding</a:t>
            </a:r>
          </a:p>
        </p:txBody>
      </p:sp>
      <p:sp>
        <p:nvSpPr>
          <p:cNvPr id="2" name="矩形 1"/>
          <p:cNvSpPr/>
          <p:nvPr/>
        </p:nvSpPr>
        <p:spPr>
          <a:xfrm>
            <a:off x="6105305" y="6438718"/>
            <a:ext cx="2089033" cy="307777"/>
          </a:xfrm>
          <a:prstGeom prst="rect">
            <a:avLst/>
          </a:prstGeom>
        </p:spPr>
        <p:txBody>
          <a:bodyPr wrap="none">
            <a:spAutoFit/>
          </a:bodyPr>
          <a:lstStyle/>
          <a:p>
            <a:r>
              <a:rPr lang="en-US" altLang="zh-CN" sz="1400" i="1" dirty="0">
                <a:solidFill>
                  <a:srgbClr val="0070C0"/>
                </a:solidFill>
                <a:latin typeface="Times New Roman" panose="02020603050405020304" pitchFamily="18" charset="0"/>
                <a:cs typeface="Times New Roman" panose="02020603050405020304" pitchFamily="18" charset="0"/>
              </a:rPr>
              <a:t>Phys. Rev 94, 1498 (1956)</a:t>
            </a:r>
            <a:endParaRPr lang="zh-CN" altLang="en-US" sz="1400" dirty="0"/>
          </a:p>
        </p:txBody>
      </p:sp>
      <mc:AlternateContent xmlns:mc="http://schemas.openxmlformats.org/markup-compatibility/2006" xmlns:a14="http://schemas.microsoft.com/office/drawing/2010/main">
        <mc:Choice Requires="a14">
          <p:sp>
            <p:nvSpPr>
              <p:cNvPr id="3" name="文本框 2"/>
              <p:cNvSpPr txBox="1"/>
              <p:nvPr/>
            </p:nvSpPr>
            <p:spPr>
              <a:xfrm>
                <a:off x="532732" y="820262"/>
                <a:ext cx="8422105" cy="2858283"/>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Key point</a:t>
                </a:r>
              </a:p>
              <a:p>
                <a:r>
                  <a:rPr lang="en-US" altLang="zh-CN" sz="1600" dirty="0">
                    <a:latin typeface="Times New Roman" panose="02020603050405020304" pitchFamily="18" charset="0"/>
                    <a:cs typeface="Times New Roman" panose="02020603050405020304" pitchFamily="18" charset="0"/>
                  </a:rPr>
                  <a:t>Parameterize the matrix elements </a:t>
                </a:r>
                <a14:m>
                  <m:oMath xmlns:m="http://schemas.openxmlformats.org/officeDocument/2006/math">
                    <m:sSub>
                      <m:sSubPr>
                        <m:ctrlPr>
                          <a:rPr lang="en-US" altLang="zh-CN" sz="1600" b="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𝐻</m:t>
                        </m:r>
                      </m:e>
                      <m:sub>
                        <m:r>
                          <a:rPr lang="en-US" altLang="zh-CN" sz="1600" b="0" i="1" smtClean="0">
                            <a:latin typeface="Cambria Math" panose="02040503050406030204" pitchFamily="18" charset="0"/>
                            <a:cs typeface="Times New Roman" panose="02020603050405020304" pitchFamily="18" charset="0"/>
                          </a:rPr>
                          <m:t>𝛼𝛽</m:t>
                        </m:r>
                      </m:sub>
                    </m:sSub>
                    <m:d>
                      <m:dPr>
                        <m:ctrlPr>
                          <a:rPr lang="en-US" altLang="zh-CN" sz="1600" b="0" i="1" smtClean="0">
                            <a:latin typeface="Cambria Math" panose="02040503050406030204" pitchFamily="18" charset="0"/>
                            <a:cs typeface="Times New Roman" panose="02020603050405020304" pitchFamily="18" charset="0"/>
                          </a:rPr>
                        </m:ctrlPr>
                      </m:dPr>
                      <m:e>
                        <m:acc>
                          <m:accPr>
                            <m:chr m:val="⃗"/>
                            <m:ctrlPr>
                              <a:rPr lang="en-US" altLang="zh-CN" sz="1600" b="0" i="1" smtClean="0">
                                <a:latin typeface="Cambria Math" panose="02040503050406030204" pitchFamily="18" charset="0"/>
                                <a:cs typeface="Times New Roman" panose="02020603050405020304" pitchFamily="18" charset="0"/>
                              </a:rPr>
                            </m:ctrlPr>
                          </m:accPr>
                          <m:e>
                            <m:r>
                              <a:rPr lang="en-US" altLang="zh-CN" sz="1600" b="0" i="1" smtClean="0">
                                <a:latin typeface="Cambria Math" panose="02040503050406030204" pitchFamily="18" charset="0"/>
                                <a:cs typeface="Times New Roman" panose="02020603050405020304" pitchFamily="18" charset="0"/>
                              </a:rPr>
                              <m:t>𝑅</m:t>
                            </m:r>
                          </m:e>
                        </m:acc>
                        <m:r>
                          <a:rPr lang="en-US" altLang="zh-CN" sz="1600" b="0" i="1" smtClean="0">
                            <a:latin typeface="Cambria Math" panose="02040503050406030204" pitchFamily="18" charset="0"/>
                            <a:cs typeface="Times New Roman" panose="02020603050405020304" pitchFamily="18" charset="0"/>
                          </a:rPr>
                          <m:t>,</m:t>
                        </m:r>
                        <m:sSup>
                          <m:sSupPr>
                            <m:ctrlPr>
                              <a:rPr lang="en-US" altLang="zh-CN" sz="1600" b="0" i="1" smtClean="0">
                                <a:latin typeface="Cambria Math" panose="02040503050406030204" pitchFamily="18" charset="0"/>
                                <a:cs typeface="Times New Roman" panose="02020603050405020304" pitchFamily="18" charset="0"/>
                              </a:rPr>
                            </m:ctrlPr>
                          </m:sSupPr>
                          <m:e>
                            <m:acc>
                              <m:accPr>
                                <m:chr m:val="⃗"/>
                                <m:ctrlPr>
                                  <a:rPr lang="en-US" altLang="zh-CN" sz="1600" b="0" i="1" smtClean="0">
                                    <a:latin typeface="Cambria Math" panose="02040503050406030204" pitchFamily="18" charset="0"/>
                                    <a:cs typeface="Times New Roman" panose="02020603050405020304" pitchFamily="18" charset="0"/>
                                  </a:rPr>
                                </m:ctrlPr>
                              </m:accPr>
                              <m:e>
                                <m:r>
                                  <a:rPr lang="en-US" altLang="zh-CN" sz="1600" b="0" i="1" smtClean="0">
                                    <a:latin typeface="Cambria Math" panose="02040503050406030204" pitchFamily="18" charset="0"/>
                                    <a:cs typeface="Times New Roman" panose="02020603050405020304" pitchFamily="18" charset="0"/>
                                  </a:rPr>
                                  <m:t>𝑅</m:t>
                                </m:r>
                              </m:e>
                            </m:acc>
                          </m:e>
                          <m:sup>
                            <m:r>
                              <a:rPr lang="en-US" altLang="zh-CN" sz="1600" b="0" i="1" smtClean="0">
                                <a:latin typeface="Cambria Math" panose="02040503050406030204" pitchFamily="18" charset="0"/>
                                <a:cs typeface="Times New Roman" panose="02020603050405020304" pitchFamily="18" charset="0"/>
                              </a:rPr>
                              <m:t>′</m:t>
                            </m:r>
                          </m:sup>
                        </m:sSup>
                      </m:e>
                    </m:d>
                  </m:oMath>
                </a14:m>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that becomes the tight-binding parameters.</a:t>
                </a:r>
              </a:p>
              <a:p>
                <a:endParaRPr lang="en-US" altLang="zh-C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What is the matter?</a:t>
                </a:r>
              </a:p>
              <a:p>
                <a:pPr marL="342900" indent="-342900">
                  <a:buAutoNum type="arabicPeriod"/>
                </a:pPr>
                <a:r>
                  <a:rPr lang="en-US" altLang="zh-CN" sz="1600" dirty="0">
                    <a:latin typeface="Times New Roman" panose="02020603050405020304" pitchFamily="18" charset="0"/>
                    <a:cs typeface="Times New Roman" panose="02020603050405020304" pitchFamily="18" charset="0"/>
                  </a:rPr>
                  <a:t>Orbitals are never defined;</a:t>
                </a:r>
              </a:p>
              <a:p>
                <a:pPr marL="342900" indent="-342900">
                  <a:buAutoNum type="arabicPeriod"/>
                </a:pPr>
                <a:r>
                  <a:rPr lang="en-US" altLang="zh-CN" sz="1600" dirty="0">
                    <a:latin typeface="Times New Roman" panose="02020603050405020304" pitchFamily="18" charset="0"/>
                    <a:cs typeface="Times New Roman" panose="02020603050405020304" pitchFamily="18" charset="0"/>
                  </a:rPr>
                  <a:t>Parameters are obtained by fitting or adjusting band structures.</a:t>
                </a:r>
              </a:p>
              <a:p>
                <a:pPr marL="342900" indent="-342900">
                  <a:buAutoNum type="arabicPeriod"/>
                </a:pPr>
                <a:endParaRPr lang="en-US" altLang="zh-C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Ways to obtaining parameters</a:t>
                </a:r>
              </a:p>
              <a:p>
                <a:pPr marL="342900" indent="-342900">
                  <a:buAutoNum type="arabicPeriod"/>
                </a:pPr>
                <a:r>
                  <a:rPr lang="en-US" altLang="zh-CN" sz="1600" dirty="0">
                    <a:latin typeface="Times New Roman" panose="02020603050405020304" pitchFamily="18" charset="0"/>
                    <a:cs typeface="Times New Roman" panose="02020603050405020304" pitchFamily="18" charset="0"/>
                  </a:rPr>
                  <a:t>Fitting: Minimization of the discrepancy between the band structures;</a:t>
                </a:r>
              </a:p>
              <a:p>
                <a:pPr marL="342900" indent="-342900">
                  <a:buAutoNum type="arabicPeriod"/>
                </a:pPr>
                <a:r>
                  <a:rPr lang="en-US" altLang="zh-CN" sz="1600" dirty="0">
                    <a:latin typeface="Times New Roman" panose="02020603050405020304" pitchFamily="18" charset="0"/>
                    <a:cs typeface="Times New Roman" panose="02020603050405020304" pitchFamily="18" charset="0"/>
                  </a:rPr>
                  <a:t>Adjusting on band structure: the band structure have some points fixed;</a:t>
                </a:r>
              </a:p>
              <a:p>
                <a:pPr marL="342900" indent="-342900">
                  <a:buAutoNum type="arabicPeriod"/>
                </a:pPr>
                <a:r>
                  <a:rPr lang="en-US" altLang="zh-CN" sz="1600" dirty="0">
                    <a:latin typeface="Times New Roman" panose="02020603050405020304" pitchFamily="18" charset="0"/>
                    <a:cs typeface="Times New Roman" panose="02020603050405020304" pitchFamily="18" charset="0"/>
                  </a:rPr>
                  <a:t>Analytic expression of values of the band structure at some high symmetry points.</a:t>
                </a:r>
                <a:endParaRPr lang="zh-CN" altLang="en-US" sz="1600" dirty="0">
                  <a:latin typeface="Times New Roman" panose="02020603050405020304" pitchFamily="18" charset="0"/>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532732" y="820262"/>
                <a:ext cx="8422105" cy="2858283"/>
              </a:xfrm>
              <a:prstGeom prst="rect">
                <a:avLst/>
              </a:prstGeom>
              <a:blipFill>
                <a:blip r:embed="rId2"/>
                <a:stretch>
                  <a:fillRect l="-362" t="-641" b="-2137"/>
                </a:stretch>
              </a:blipFill>
            </p:spPr>
            <p:txBody>
              <a:bodyPr/>
              <a:lstStyle/>
              <a:p>
                <a:r>
                  <a:rPr lang="zh-CN" altLang="en-US">
                    <a:noFill/>
                  </a:rPr>
                  <a:t> </a:t>
                </a:r>
              </a:p>
            </p:txBody>
          </p:sp>
        </mc:Fallback>
      </mc:AlternateContent>
      <p:pic>
        <p:nvPicPr>
          <p:cNvPr id="4" name="图片 3"/>
          <p:cNvPicPr>
            <a:picLocks noChangeAspect="1"/>
          </p:cNvPicPr>
          <p:nvPr/>
        </p:nvPicPr>
        <p:blipFill rotWithShape="1">
          <a:blip r:embed="rId3"/>
          <a:srcRect r="1033"/>
          <a:stretch/>
        </p:blipFill>
        <p:spPr>
          <a:xfrm>
            <a:off x="1472972" y="3701353"/>
            <a:ext cx="5764024" cy="2737365"/>
          </a:xfrm>
          <a:prstGeom prst="rect">
            <a:avLst/>
          </a:prstGeom>
        </p:spPr>
      </p:pic>
    </p:spTree>
    <p:extLst>
      <p:ext uri="{BB962C8B-B14F-4D97-AF65-F5344CB8AC3E}">
        <p14:creationId xmlns:p14="http://schemas.microsoft.com/office/powerpoint/2010/main" val="922974728"/>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47098"/>
            <a:ext cx="9093199" cy="523220"/>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    Step-by-step procedure</a:t>
            </a:r>
          </a:p>
        </p:txBody>
      </p:sp>
      <mc:AlternateContent xmlns:mc="http://schemas.openxmlformats.org/markup-compatibility/2006">
        <mc:Choice xmlns:a14="http://schemas.microsoft.com/office/drawing/2010/main" Requires="a14">
          <p:sp>
            <p:nvSpPr>
              <p:cNvPr id="7" name="文本框 6"/>
              <p:cNvSpPr txBox="1"/>
              <p:nvPr/>
            </p:nvSpPr>
            <p:spPr>
              <a:xfrm>
                <a:off x="813400" y="1415443"/>
                <a:ext cx="7489843" cy="4579331"/>
              </a:xfrm>
              <a:prstGeom prst="rect">
                <a:avLst/>
              </a:prstGeom>
              <a:noFill/>
            </p:spPr>
            <p:txBody>
              <a:bodyPr wrap="square" rtlCol="0">
                <a:spAutoFit/>
              </a:bodyPr>
              <a:lstStyle/>
              <a:p>
                <a:pPr marL="342900" indent="-342900">
                  <a:buFont typeface="Wingdings" panose="05000000000000000000" pitchFamily="2" charset="2"/>
                  <a:buChar char="p"/>
                </a:pPr>
                <a:r>
                  <a:rPr lang="en-US" altLang="zh-CN" sz="2000" dirty="0">
                    <a:latin typeface="Times New Roman" panose="02020603050405020304" pitchFamily="18" charset="0"/>
                    <a:cs typeface="Times New Roman" panose="02020603050405020304" pitchFamily="18" charset="0"/>
                  </a:rPr>
                  <a:t>Atomic orbitals </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m:rPr>
                            <m:sty m:val="p"/>
                          </m:rPr>
                          <a:rPr lang="en-US" altLang="zh-CN" sz="2000">
                            <a:latin typeface="Cambria Math" panose="02040503050406030204" pitchFamily="18" charset="0"/>
                            <a:ea typeface="Cambria Math" panose="02040503050406030204" pitchFamily="18" charset="0"/>
                          </a:rPr>
                          <m:t>χ</m:t>
                        </m:r>
                      </m:e>
                      <m:sub>
                        <m:r>
                          <a:rPr lang="en-US" altLang="zh-CN" sz="2000" i="1">
                            <a:latin typeface="Cambria Math" panose="02040503050406030204" pitchFamily="18" charset="0"/>
                            <a:ea typeface="Cambria Math" panose="02040503050406030204" pitchFamily="18" charset="0"/>
                          </a:rPr>
                          <m:t>𝛼</m:t>
                        </m:r>
                      </m:sub>
                    </m:sSub>
                  </m:oMath>
                </a14:m>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Lattice </a:t>
                </a:r>
                <a14:m>
                  <m:oMath xmlns:m="http://schemas.openxmlformats.org/officeDocument/2006/math">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𝑅</m:t>
                        </m:r>
                      </m:e>
                    </m:acc>
                  </m:oMath>
                </a14:m>
                <a:r>
                  <a:rPr lang="zh-CN" alt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000" i="1" dirty="0">
                        <a:latin typeface="Cambria Math" panose="02040503050406030204" pitchFamily="18" charset="0"/>
                        <a:cs typeface="Times New Roman" panose="02020603050405020304" pitchFamily="18" charset="0"/>
                      </a:rPr>
                      <m:t>→</m:t>
                    </m:r>
                  </m:oMath>
                </a14:m>
                <a:r>
                  <a:rPr lang="zh-CN" alt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m:rPr>
                            <m:sty m:val="p"/>
                          </m:rPr>
                          <a:rPr lang="en-US" altLang="zh-CN" sz="2000">
                            <a:latin typeface="Cambria Math" panose="02040503050406030204" pitchFamily="18" charset="0"/>
                            <a:ea typeface="Cambria Math" panose="02040503050406030204" pitchFamily="18" charset="0"/>
                          </a:rPr>
                          <m:t>χ</m:t>
                        </m:r>
                      </m:e>
                      <m:sub>
                        <m:r>
                          <a:rPr lang="en-US" altLang="zh-CN" sz="2000" i="1">
                            <a:latin typeface="Cambria Math" panose="02040503050406030204" pitchFamily="18" charset="0"/>
                            <a:ea typeface="Cambria Math" panose="02040503050406030204" pitchFamily="18" charset="0"/>
                          </a:rPr>
                          <m:t>𝛼</m:t>
                        </m:r>
                      </m:sub>
                    </m:sSub>
                    <m:d>
                      <m:dPr>
                        <m:ctrlPr>
                          <a:rPr lang="en-US" altLang="zh-CN" sz="2000" i="1">
                            <a:latin typeface="Cambria Math" panose="02040503050406030204" pitchFamily="18" charset="0"/>
                            <a:ea typeface="Cambria Math" panose="02040503050406030204" pitchFamily="18" charset="0"/>
                          </a:rPr>
                        </m:ctrlPr>
                      </m:dPr>
                      <m:e>
                        <m:acc>
                          <m:accPr>
                            <m:chr m:val="⃗"/>
                            <m:ctrlPr>
                              <a:rPr lang="en-US" altLang="zh-CN" sz="2000" i="1">
                                <a:latin typeface="Cambria Math" panose="02040503050406030204" pitchFamily="18" charset="0"/>
                                <a:ea typeface="Cambria Math" panose="02040503050406030204" pitchFamily="18" charset="0"/>
                              </a:rPr>
                            </m:ctrlPr>
                          </m:accPr>
                          <m:e>
                            <m:r>
                              <a:rPr lang="en-US" altLang="zh-CN" sz="2000" i="1">
                                <a:latin typeface="Cambria Math" panose="02040503050406030204" pitchFamily="18" charset="0"/>
                                <a:ea typeface="Cambria Math" panose="02040503050406030204" pitchFamily="18" charset="0"/>
                              </a:rPr>
                              <m:t>𝑟</m:t>
                            </m:r>
                          </m:e>
                        </m:acc>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acc>
                              <m:accPr>
                                <m:chr m:val="⃗"/>
                                <m:ctrlPr>
                                  <a:rPr lang="en-US" altLang="zh-CN" sz="2000" i="1">
                                    <a:latin typeface="Cambria Math" panose="02040503050406030204" pitchFamily="18" charset="0"/>
                                    <a:ea typeface="Cambria Math" panose="02040503050406030204" pitchFamily="18" charset="0"/>
                                  </a:rPr>
                                </m:ctrlPr>
                              </m:accPr>
                              <m:e>
                                <m:r>
                                  <a:rPr lang="en-US" altLang="zh-CN" sz="2000" i="1">
                                    <a:latin typeface="Cambria Math" panose="02040503050406030204" pitchFamily="18" charset="0"/>
                                    <a:ea typeface="Cambria Math" panose="02040503050406030204" pitchFamily="18" charset="0"/>
                                  </a:rPr>
                                  <m:t>𝑅</m:t>
                                </m:r>
                              </m:e>
                            </m:acc>
                          </m:e>
                          <m:sub>
                            <m:r>
                              <a:rPr lang="en-US" altLang="zh-CN" sz="2000" i="1">
                                <a:latin typeface="Cambria Math" panose="02040503050406030204" pitchFamily="18" charset="0"/>
                                <a:ea typeface="Cambria Math" panose="02040503050406030204" pitchFamily="18" charset="0"/>
                              </a:rPr>
                              <m:t>𝑖</m:t>
                            </m:r>
                          </m:sub>
                        </m:sSub>
                      </m:e>
                    </m:d>
                  </m:oMath>
                </a14:m>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p"/>
                </a:pPr>
                <a:r>
                  <a:rPr lang="en-US" altLang="zh-CN" sz="2000" dirty="0">
                    <a:latin typeface="Times New Roman" panose="02020603050405020304" pitchFamily="18" charset="0"/>
                    <a:cs typeface="Times New Roman" panose="02020603050405020304" pitchFamily="18" charset="0"/>
                  </a:rPr>
                  <a:t>Hamiltonian: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rPr>
                          <m:t>𝛼𝛽</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𝑅</m:t>
                                </m:r>
                              </m:e>
                            </m:acc>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𝑅</m:t>
                                </m:r>
                              </m:e>
                            </m:acc>
                          </m:e>
                          <m:sub>
                            <m:r>
                              <a:rPr lang="en-US" altLang="zh-CN" sz="2000" i="1">
                                <a:latin typeface="Cambria Math" panose="02040503050406030204" pitchFamily="18" charset="0"/>
                              </a:rPr>
                              <m:t>𝑗</m:t>
                            </m:r>
                          </m:sub>
                        </m:sSub>
                      </m:e>
                    </m:d>
                    <m:r>
                      <a:rPr lang="en-US" altLang="zh-CN" sz="2000" i="1">
                        <a:latin typeface="Cambria Math" panose="02040503050406030204" pitchFamily="18" charset="0"/>
                      </a:rPr>
                      <m:t>=∫</m:t>
                    </m:r>
                    <m:r>
                      <a:rPr lang="en-US" altLang="zh-CN" sz="2000" i="1">
                        <a:latin typeface="Cambria Math" panose="02040503050406030204" pitchFamily="18" charset="0"/>
                      </a:rPr>
                      <m:t>𝑑</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𝑟</m:t>
                        </m:r>
                      </m:e>
                    </m:acc>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𝜒</m:t>
                        </m:r>
                      </m:e>
                      <m:sub>
                        <m:r>
                          <a:rPr lang="en-US" altLang="zh-CN" sz="2000" i="1">
                            <a:latin typeface="Cambria Math" panose="02040503050406030204" pitchFamily="18" charset="0"/>
                          </a:rPr>
                          <m:t>𝛼</m:t>
                        </m:r>
                      </m:sub>
                    </m:sSub>
                    <m:d>
                      <m:dPr>
                        <m:ctrlPr>
                          <a:rPr lang="en-US" altLang="zh-CN" sz="2000" i="1">
                            <a:latin typeface="Cambria Math" panose="02040503050406030204" pitchFamily="18" charset="0"/>
                          </a:rPr>
                        </m:ctrlPr>
                      </m:d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𝑟</m:t>
                            </m:r>
                          </m:e>
                        </m:acc>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𝑅</m:t>
                                </m:r>
                              </m:e>
                            </m:acc>
                          </m:e>
                          <m:sub>
                            <m:r>
                              <a:rPr lang="en-US" altLang="zh-CN" sz="2000" i="1">
                                <a:latin typeface="Cambria Math" panose="02040503050406030204" pitchFamily="18" charset="0"/>
                              </a:rPr>
                              <m:t>𝑖</m:t>
                            </m:r>
                          </m:sub>
                        </m:sSub>
                      </m:e>
                    </m:d>
                    <m:r>
                      <a:rPr lang="en-US" altLang="zh-CN" sz="2000" i="1">
                        <a:latin typeface="Cambria Math" panose="02040503050406030204" pitchFamily="18" charset="0"/>
                      </a:rPr>
                      <m:t>𝐻</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𝜒</m:t>
                        </m:r>
                      </m:e>
                      <m:sub>
                        <m:r>
                          <a:rPr lang="en-US" altLang="zh-CN" sz="2000" i="1">
                            <a:latin typeface="Cambria Math" panose="02040503050406030204" pitchFamily="18" charset="0"/>
                          </a:rPr>
                          <m:t>𝛽</m:t>
                        </m:r>
                      </m:sub>
                    </m:sSub>
                    <m:d>
                      <m:dPr>
                        <m:ctrlPr>
                          <a:rPr lang="en-US" altLang="zh-CN" sz="2000" i="1">
                            <a:latin typeface="Cambria Math" panose="02040503050406030204" pitchFamily="18" charset="0"/>
                          </a:rPr>
                        </m:ctrlPr>
                      </m:d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𝑟</m:t>
                            </m:r>
                          </m:e>
                        </m:acc>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𝑅</m:t>
                                </m:r>
                              </m:e>
                            </m:acc>
                          </m:e>
                          <m:sub>
                            <m:r>
                              <a:rPr lang="en-US" altLang="zh-CN" sz="2000" i="1">
                                <a:latin typeface="Cambria Math" panose="02040503050406030204" pitchFamily="18" charset="0"/>
                              </a:rPr>
                              <m:t>𝑗</m:t>
                            </m:r>
                          </m:sub>
                        </m:sSub>
                      </m:e>
                    </m:d>
                  </m:oMath>
                </a14:m>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Correlation function: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𝛼𝛽</m:t>
                        </m:r>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𝑅</m:t>
                                </m:r>
                              </m:e>
                            </m:acc>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𝑅</m:t>
                                </m:r>
                              </m:e>
                            </m:acc>
                          </m:e>
                          <m:sub>
                            <m:r>
                              <a:rPr lang="en-US" altLang="zh-CN" sz="2000" i="1">
                                <a:latin typeface="Cambria Math" panose="02040503050406030204" pitchFamily="18" charset="0"/>
                              </a:rPr>
                              <m:t>𝑗</m:t>
                            </m:r>
                          </m:sub>
                        </m:sSub>
                      </m:e>
                    </m:d>
                    <m:r>
                      <a:rPr lang="en-US" altLang="zh-CN" sz="2000" i="1">
                        <a:latin typeface="Cambria Math" panose="02040503050406030204" pitchFamily="18" charset="0"/>
                      </a:rPr>
                      <m:t>=∫</m:t>
                    </m:r>
                    <m:r>
                      <a:rPr lang="en-US" altLang="zh-CN" sz="2000" i="1">
                        <a:latin typeface="Cambria Math" panose="02040503050406030204" pitchFamily="18" charset="0"/>
                      </a:rPr>
                      <m:t>𝑑</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𝑟</m:t>
                        </m:r>
                      </m:e>
                    </m:acc>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𝜒</m:t>
                        </m:r>
                      </m:e>
                      <m:sub>
                        <m:r>
                          <a:rPr lang="en-US" altLang="zh-CN" sz="2000" i="1">
                            <a:latin typeface="Cambria Math" panose="02040503050406030204" pitchFamily="18" charset="0"/>
                          </a:rPr>
                          <m:t>𝛼</m:t>
                        </m:r>
                      </m:sub>
                    </m:sSub>
                    <m:d>
                      <m:dPr>
                        <m:ctrlPr>
                          <a:rPr lang="en-US" altLang="zh-CN" sz="2000" i="1">
                            <a:latin typeface="Cambria Math" panose="02040503050406030204" pitchFamily="18" charset="0"/>
                          </a:rPr>
                        </m:ctrlPr>
                      </m:d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𝑟</m:t>
                            </m:r>
                          </m:e>
                        </m:acc>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𝑅</m:t>
                                </m:r>
                              </m:e>
                            </m:acc>
                          </m:e>
                          <m:sub>
                            <m:r>
                              <a:rPr lang="en-US" altLang="zh-CN" sz="2000" i="1">
                                <a:latin typeface="Cambria Math" panose="02040503050406030204" pitchFamily="18" charset="0"/>
                              </a:rPr>
                              <m:t>𝑖</m:t>
                            </m:r>
                          </m:sub>
                        </m:sSub>
                      </m:e>
                    </m:d>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𝜒</m:t>
                        </m:r>
                      </m:e>
                      <m:sub>
                        <m:r>
                          <a:rPr lang="en-US" altLang="zh-CN" sz="2000" i="1">
                            <a:latin typeface="Cambria Math" panose="02040503050406030204" pitchFamily="18" charset="0"/>
                          </a:rPr>
                          <m:t>𝛽</m:t>
                        </m:r>
                      </m:sub>
                    </m:sSub>
                    <m:d>
                      <m:dPr>
                        <m:ctrlPr>
                          <a:rPr lang="en-US" altLang="zh-CN" sz="2000" i="1">
                            <a:latin typeface="Cambria Math" panose="02040503050406030204" pitchFamily="18" charset="0"/>
                          </a:rPr>
                        </m:ctrlPr>
                      </m:d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𝑟</m:t>
                            </m:r>
                          </m:e>
                        </m:acc>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𝑅</m:t>
                                </m:r>
                              </m:e>
                            </m:acc>
                          </m:e>
                          <m:sub>
                            <m:r>
                              <a:rPr lang="en-US" altLang="zh-CN" sz="2000" i="1">
                                <a:latin typeface="Cambria Math" panose="02040503050406030204" pitchFamily="18" charset="0"/>
                              </a:rPr>
                              <m:t>𝑗</m:t>
                            </m:r>
                          </m:sub>
                        </m:sSub>
                      </m:e>
                    </m:d>
                  </m:oMath>
                </a14:m>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(just parametrize them)</a:t>
                </a:r>
              </a:p>
              <a:p>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p"/>
                </a:pPr>
                <a:r>
                  <a:rPr lang="en-US" altLang="zh-CN" sz="2000" dirty="0">
                    <a:latin typeface="Times New Roman" panose="02020603050405020304" pitchFamily="18" charset="0"/>
                    <a:cs typeface="Times New Roman" panose="02020603050405020304" pitchFamily="18" charset="0"/>
                  </a:rPr>
                  <a:t>Generalized eigenvalue equation</a:t>
                </a:r>
              </a:p>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𝑯</m:t>
                      </m:r>
                      <m:r>
                        <a:rPr lang="en-US" altLang="zh-CN" sz="2000" i="1">
                          <a:latin typeface="Cambria Math" panose="02040503050406030204" pitchFamily="18" charset="0"/>
                        </a:rPr>
                        <m:t>𝜓</m:t>
                      </m:r>
                      <m:r>
                        <a:rPr lang="en-US" altLang="zh-CN" sz="2000" i="1">
                          <a:latin typeface="Cambria Math" panose="02040503050406030204" pitchFamily="18" charset="0"/>
                        </a:rPr>
                        <m:t>=</m:t>
                      </m:r>
                      <m:r>
                        <a:rPr lang="en-US" altLang="zh-CN" sz="2000" i="1">
                          <a:latin typeface="Cambria Math" panose="02040503050406030204" pitchFamily="18" charset="0"/>
                        </a:rPr>
                        <m:t>𝐸</m:t>
                      </m:r>
                      <m:r>
                        <a:rPr lang="en-US" altLang="zh-CN" sz="2000" b="1" i="1">
                          <a:latin typeface="Cambria Math" panose="02040503050406030204" pitchFamily="18" charset="0"/>
                        </a:rPr>
                        <m:t>𝑺</m:t>
                      </m:r>
                      <m:r>
                        <a:rPr lang="en-US" altLang="zh-CN" sz="2000" i="1">
                          <a:latin typeface="Cambria Math" panose="02040503050406030204" pitchFamily="18" charset="0"/>
                        </a:rPr>
                        <m:t>𝜓</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det</m:t>
                          </m:r>
                        </m:fName>
                        <m:e>
                          <m:d>
                            <m:dPr>
                              <m:ctrlPr>
                                <a:rPr lang="en-US" altLang="zh-CN" sz="2000" b="0" i="1" smtClean="0">
                                  <a:latin typeface="Cambria Math" panose="02040503050406030204" pitchFamily="18" charset="0"/>
                                </a:rPr>
                              </m:ctrlPr>
                            </m:dPr>
                            <m:e>
                              <m:r>
                                <a:rPr lang="en-US" altLang="zh-CN" sz="2000" b="1" i="1" smtClean="0">
                                  <a:latin typeface="Cambria Math" panose="02040503050406030204" pitchFamily="18" charset="0"/>
                                </a:rPr>
                                <m:t>𝑯</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𝐸</m:t>
                              </m:r>
                              <m:r>
                                <a:rPr lang="en-US" altLang="zh-CN" sz="2000" b="1" i="1" smtClean="0">
                                  <a:latin typeface="Cambria Math" panose="02040503050406030204" pitchFamily="18" charset="0"/>
                                </a:rPr>
                                <m:t>𝑺</m:t>
                              </m:r>
                            </m:e>
                          </m:d>
                        </m:e>
                      </m:func>
                      <m:r>
                        <a:rPr lang="en-US" altLang="zh-CN" sz="2000" b="0" i="1" smtClean="0">
                          <a:latin typeface="Cambria Math" panose="02040503050406030204" pitchFamily="18" charset="0"/>
                        </a:rPr>
                        <m:t>=0</m:t>
                      </m:r>
                    </m:oMath>
                  </m:oMathPara>
                </a14:m>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p"/>
                </a:pPr>
                <a:r>
                  <a:rPr lang="en-US" altLang="zh-CN" sz="2000" dirty="0">
                    <a:latin typeface="Times New Roman" panose="02020603050405020304" pitchFamily="18" charset="0"/>
                    <a:cs typeface="Times New Roman" panose="02020603050405020304" pitchFamily="18" charset="0"/>
                  </a:rPr>
                  <a:t>Two-center approximation: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rPr>
                          <m:t>𝛼𝛽</m:t>
                        </m:r>
                        <m:r>
                          <a:rPr lang="en-US" altLang="zh-CN" sz="2000" i="1">
                            <a:latin typeface="Cambria Math" panose="02040503050406030204" pitchFamily="18" charset="0"/>
                          </a:rPr>
                          <m:t>𝑖𝑗</m:t>
                        </m:r>
                      </m:sub>
                    </m:sSub>
                    <m:r>
                      <a:rPr lang="en-US" altLang="zh-CN" sz="2000" i="1">
                        <a:latin typeface="Cambria Math" panose="02040503050406030204" pitchFamily="18" charset="0"/>
                      </a:rPr>
                      <m:t>=0 </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∣&gt;1</m:t>
                        </m:r>
                      </m:e>
                    </m:d>
                  </m:oMath>
                </a14:m>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(No overlapping approximation: </a:t>
                </a:r>
                <a14:m>
                  <m:oMath xmlns:m="http://schemas.openxmlformats.org/officeDocument/2006/math">
                    <m:r>
                      <a:rPr lang="en-US" altLang="zh-CN" sz="2000" b="1" i="1">
                        <a:latin typeface="Cambria Math" panose="02040503050406030204" pitchFamily="18" charset="0"/>
                      </a:rPr>
                      <m:t>𝑺</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𝕀</m:t>
                        </m:r>
                      </m:e>
                      <m:sub>
                        <m:r>
                          <a:rPr lang="en-US" altLang="zh-CN" sz="2000" i="1">
                            <a:latin typeface="Cambria Math" panose="02040503050406030204" pitchFamily="18" charset="0"/>
                          </a:rPr>
                          <m:t>𝑑</m:t>
                        </m:r>
                      </m:sub>
                    </m:sSub>
                  </m:oMath>
                </a14:m>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p"/>
                </a:pPr>
                <a:r>
                  <a:rPr lang="en-US" altLang="zh-CN" sz="2000" dirty="0">
                    <a:latin typeface="Times New Roman" panose="02020603050405020304" pitchFamily="18" charset="0"/>
                    <a:cs typeface="Times New Roman" panose="02020603050405020304" pitchFamily="18" charset="0"/>
                  </a:rPr>
                  <a:t>Fitting parameters(for SETB) </a:t>
                </a:r>
                <a:endParaRPr lang="zh-CN" altLang="en-US" sz="2000" dirty="0">
                  <a:latin typeface="Times New Roman" panose="02020603050405020304" pitchFamily="18" charset="0"/>
                  <a:cs typeface="Times New Roman" panose="020206030504050203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813400" y="1415443"/>
                <a:ext cx="7489843" cy="4579331"/>
              </a:xfrm>
              <a:prstGeom prst="rect">
                <a:avLst/>
              </a:prstGeom>
              <a:blipFill>
                <a:blip r:embed="rId2"/>
                <a:stretch>
                  <a:fillRect l="-732" b="-14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1216651"/>
      </p:ext>
    </p:extLst>
  </p:cSld>
  <p:clrMapOvr>
    <a:masterClrMapping/>
  </p:clrMapOvr>
  <p:transition>
    <p:wipe/>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4710</TotalTime>
  <Words>1355</Words>
  <Application>Microsoft Office PowerPoint</Application>
  <PresentationFormat>全屏显示(4:3)</PresentationFormat>
  <Paragraphs>186</Paragraphs>
  <Slides>15</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15</vt:i4>
      </vt:variant>
    </vt:vector>
  </HeadingPairs>
  <TitlesOfParts>
    <vt:vector size="26" baseType="lpstr">
      <vt:lpstr>等线</vt:lpstr>
      <vt:lpstr>Arial</vt:lpstr>
      <vt:lpstr>Calibri</vt:lpstr>
      <vt:lpstr>Calibri Light</vt:lpstr>
      <vt:lpstr>Cambria Math</vt:lpstr>
      <vt:lpstr>MV Boli</vt:lpstr>
      <vt:lpstr>Times New Roman</vt:lpstr>
      <vt:lpstr>Wingdings</vt:lpstr>
      <vt:lpstr>Office 主题</vt:lpstr>
      <vt:lpstr>3_Office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luo kaifa</cp:lastModifiedBy>
  <cp:revision>396</cp:revision>
  <dcterms:created xsi:type="dcterms:W3CDTF">2015-02-19T23:46:49Z</dcterms:created>
  <dcterms:modified xsi:type="dcterms:W3CDTF">2019-12-14T02:55:09Z</dcterms:modified>
</cp:coreProperties>
</file>