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handoutMasterIdLst>
    <p:handoutMasterId r:id="rId7"/>
  </p:handoutMasterIdLst>
  <p:sldIdLst>
    <p:sldId id="260" r:id="rId3"/>
    <p:sldId id="343" r:id="rId4"/>
    <p:sldId id="356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7B"/>
    <a:srgbClr val="92D14F"/>
    <a:srgbClr val="0174AB"/>
    <a:srgbClr val="666666"/>
    <a:srgbClr val="BFC0C0"/>
    <a:srgbClr val="9F9D9A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74" y="43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3628-78BE-468B-9043-12ED57D924F8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3D18-8DC8-4214-9984-2740EDEAE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5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8934-77F8-402B-80C2-6E1ECAA0DD5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51DFF-5C37-4FFC-9502-45B5ABAB4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28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452A-B6B9-404C-9280-FFDBBF11FF02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2EFE-B5F2-4D5F-83C5-E309E65195FA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A722-FE6F-4D15-94E6-4EF2CA48DAF7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1D3AE49-0B48-442B-A5BF-08E5B1C69698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F2F7C8-DA0B-4CBE-BD62-9C96DA3EA36E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551D20-4140-4BDF-AAD3-75797853E2CA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FC6FEDD-C8E8-4DAE-B6A9-491E467B9A1D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8DC4D-DADB-4023-B3EC-89826EFCA39F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536C9-61AC-4A34-AA05-47EEBC1095E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BAD2E9-01DA-4899-B244-30EADDAE05E3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4B1EF1-6039-48DD-8FF4-E874A1801CB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88C93A-A8E9-456A-8F1F-2D2508D68B75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8D4B04-1B31-47EE-9DC8-46AEF465FA62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B10234-FB7E-4F31-80CD-9E9FAF6F6038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8/9/2019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B2C1-C292-481A-ADF2-A496C279A825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459-F62B-4C27-A6AC-8DBC42305177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FE8-0C16-4D50-89E5-C5F3F2CF1233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5766-B69C-4DED-B479-B04D503C8825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6697-4245-4F43-A4AE-890579036990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5BF-40EA-49F2-BA79-46EBD620AEEB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60CE-355F-4AFE-B6ED-927E25D58B9D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F103-650F-42E3-AE6A-F470B2920DEA}" type="datetime1">
              <a:rPr lang="zh-HK" altLang="en-US" smtClean="0"/>
              <a:t>8/9/2019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弧形 6"/>
          <p:cNvSpPr/>
          <p:nvPr userDrawn="1"/>
        </p:nvSpPr>
        <p:spPr>
          <a:xfrm>
            <a:off x="8594967" y="6320608"/>
            <a:ext cx="432048" cy="432048"/>
          </a:xfrm>
          <a:prstGeom prst="arc">
            <a:avLst>
              <a:gd name="adj1" fmla="val 5215784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fld id="{FB5BBF53-50E9-4141-95A5-F0C0AD2C7EC9}" type="slidenum"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pPr algn="ctr"/>
              <a:t>‹#›</a:t>
            </a:fld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652878"/>
            <a:ext cx="5249333" cy="45719"/>
          </a:xfrm>
          <a:prstGeom prst="rect">
            <a:avLst/>
          </a:prstGeom>
          <a:gradFill>
            <a:gsLst>
              <a:gs pos="25000">
                <a:schemeClr val="accent6">
                  <a:lumMod val="75000"/>
                </a:schemeClr>
              </a:gs>
              <a:gs pos="0">
                <a:schemeClr val="accent6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弧形 6"/>
          <p:cNvSpPr/>
          <p:nvPr userDrawn="1"/>
        </p:nvSpPr>
        <p:spPr>
          <a:xfrm>
            <a:off x="8594967" y="6320608"/>
            <a:ext cx="432048" cy="432048"/>
          </a:xfrm>
          <a:prstGeom prst="arc">
            <a:avLst>
              <a:gd name="adj1" fmla="val 5215784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fld id="{FB5BBF53-50E9-4141-95A5-F0C0AD2C7EC9}" type="slidenum"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pPr algn="ctr"/>
              <a:t>‹#›</a:t>
            </a:fld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190053" y="2704925"/>
                <a:ext cx="688242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4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44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44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4400" spc="300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Models for </a:t>
                </a:r>
              </a:p>
              <a:p>
                <a:pPr algn="ctr"/>
                <a:r>
                  <a:rPr lang="en-US" altLang="zh-CN" sz="4400" spc="300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Quantum Materials</a:t>
                </a:r>
                <a:endParaRPr lang="en-US" altLang="zh-CN" sz="4400" spc="3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53" y="2704925"/>
                <a:ext cx="6882421" cy="1446550"/>
              </a:xfrm>
              <a:prstGeom prst="rect">
                <a:avLst/>
              </a:prstGeom>
              <a:blipFill>
                <a:blip r:embed="rId2"/>
                <a:stretch>
                  <a:fillRect t="-9283" b="-18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Overview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4"/>
          <p:cNvSpPr/>
          <p:nvPr/>
        </p:nvSpPr>
        <p:spPr>
          <a:xfrm>
            <a:off x="1798298" y="864038"/>
            <a:ext cx="5924796" cy="44995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 with ab-initio calculations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5"/>
              <p:cNvSpPr/>
              <p:nvPr/>
            </p:nvSpPr>
            <p:spPr>
              <a:xfrm>
                <a:off x="2463671" y="1735655"/>
                <a:ext cx="511031" cy="4563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71" y="1735655"/>
                <a:ext cx="511031" cy="456340"/>
              </a:xfrm>
              <a:prstGeom prst="rect">
                <a:avLst/>
              </a:prstGeom>
              <a:blipFill>
                <a:blip r:embed="rId2"/>
                <a:stretch>
                  <a:fillRect l="-1046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6"/>
              <p:cNvSpPr/>
              <p:nvPr/>
            </p:nvSpPr>
            <p:spPr>
              <a:xfrm>
                <a:off x="4275296" y="1765692"/>
                <a:ext cx="485400" cy="4563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296" y="1765692"/>
                <a:ext cx="485400" cy="456340"/>
              </a:xfrm>
              <a:prstGeom prst="rect">
                <a:avLst/>
              </a:prstGeom>
              <a:blipFill>
                <a:blip r:embed="rId3"/>
                <a:stretch>
                  <a:fillRect l="-1220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7"/>
          <p:cNvSpPr/>
          <p:nvPr/>
        </p:nvSpPr>
        <p:spPr>
          <a:xfrm>
            <a:off x="5950740" y="1792494"/>
            <a:ext cx="1050066" cy="402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8"/>
              <p:cNvSpPr/>
              <p:nvPr/>
            </p:nvSpPr>
            <p:spPr>
              <a:xfrm>
                <a:off x="3246076" y="3027993"/>
                <a:ext cx="1704329" cy="456393"/>
              </a:xfrm>
              <a:prstGeom prst="rect">
                <a:avLst/>
              </a:prstGeom>
              <a:solidFill>
                <a:srgbClr val="31FFD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/Functions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76" y="3027993"/>
                <a:ext cx="1704329" cy="456393"/>
              </a:xfrm>
              <a:prstGeom prst="rect">
                <a:avLst/>
              </a:prstGeom>
              <a:blipFill>
                <a:blip r:embed="rId4"/>
                <a:stretch>
                  <a:fillRect l="-1418" t="-9091" r="-425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0"/>
          <p:cNvCxnSpPr>
            <a:stCxn id="7" idx="2"/>
            <a:endCxn id="8" idx="0"/>
          </p:cNvCxnSpPr>
          <p:nvPr/>
        </p:nvCxnSpPr>
        <p:spPr>
          <a:xfrm flipH="1">
            <a:off x="2719187" y="1313989"/>
            <a:ext cx="2041509" cy="42166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1"/>
          <p:cNvCxnSpPr>
            <a:stCxn id="7" idx="2"/>
            <a:endCxn id="9" idx="0"/>
          </p:cNvCxnSpPr>
          <p:nvPr/>
        </p:nvCxnSpPr>
        <p:spPr>
          <a:xfrm flipH="1">
            <a:off x="4517996" y="1313989"/>
            <a:ext cx="242700" cy="4517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4"/>
          <p:cNvCxnSpPr>
            <a:stCxn id="7" idx="2"/>
            <a:endCxn id="10" idx="0"/>
          </p:cNvCxnSpPr>
          <p:nvPr/>
        </p:nvCxnSpPr>
        <p:spPr>
          <a:xfrm>
            <a:off x="4760696" y="1313989"/>
            <a:ext cx="1715077" cy="47850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7"/>
          <p:cNvCxnSpPr>
            <a:stCxn id="8" idx="2"/>
            <a:endCxn id="11" idx="0"/>
          </p:cNvCxnSpPr>
          <p:nvPr/>
        </p:nvCxnSpPr>
        <p:spPr>
          <a:xfrm>
            <a:off x="2719187" y="2191995"/>
            <a:ext cx="1379054" cy="8359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20"/>
          <p:cNvCxnSpPr>
            <a:stCxn id="9" idx="2"/>
            <a:endCxn id="11" idx="0"/>
          </p:cNvCxnSpPr>
          <p:nvPr/>
        </p:nvCxnSpPr>
        <p:spPr>
          <a:xfrm flipH="1">
            <a:off x="4098241" y="2222032"/>
            <a:ext cx="419755" cy="8059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23"/>
          <p:cNvCxnSpPr>
            <a:stCxn id="10" idx="2"/>
            <a:endCxn id="18" idx="0"/>
          </p:cNvCxnSpPr>
          <p:nvPr/>
        </p:nvCxnSpPr>
        <p:spPr>
          <a:xfrm>
            <a:off x="6475773" y="2195230"/>
            <a:ext cx="0" cy="84577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26"/>
              <p:cNvSpPr/>
              <p:nvPr/>
            </p:nvSpPr>
            <p:spPr>
              <a:xfrm>
                <a:off x="5706318" y="3041001"/>
                <a:ext cx="1538910" cy="437281"/>
              </a:xfrm>
              <a:prstGeom prst="rect">
                <a:avLst/>
              </a:prstGeom>
              <a:solidFill>
                <a:srgbClr val="31FFD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18" y="3041001"/>
                <a:ext cx="1538910" cy="437281"/>
              </a:xfrm>
              <a:prstGeom prst="rect">
                <a:avLst/>
              </a:prstGeom>
              <a:blipFill>
                <a:blip r:embed="rId5"/>
                <a:stretch>
                  <a:fillRect l="-3922" t="-14865" r="-784" b="-28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28"/>
          <p:cNvCxnSpPr>
            <a:stCxn id="11" idx="3"/>
            <a:endCxn id="18" idx="1"/>
          </p:cNvCxnSpPr>
          <p:nvPr/>
        </p:nvCxnSpPr>
        <p:spPr>
          <a:xfrm>
            <a:off x="4950405" y="3256190"/>
            <a:ext cx="755913" cy="345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46"/>
          <p:cNvCxnSpPr>
            <a:stCxn id="8" idx="2"/>
            <a:endCxn id="21" idx="0"/>
          </p:cNvCxnSpPr>
          <p:nvPr/>
        </p:nvCxnSpPr>
        <p:spPr>
          <a:xfrm flipH="1">
            <a:off x="1694646" y="2191995"/>
            <a:ext cx="1024541" cy="8442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49"/>
              <p:cNvSpPr/>
              <p:nvPr/>
            </p:nvSpPr>
            <p:spPr>
              <a:xfrm>
                <a:off x="638499" y="3036239"/>
                <a:ext cx="2112293" cy="456303"/>
              </a:xfrm>
              <a:prstGeom prst="rect">
                <a:avLst/>
              </a:prstGeom>
              <a:solidFill>
                <a:srgbClr val="31FFD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9" y="3036239"/>
                <a:ext cx="2112293" cy="456303"/>
              </a:xfrm>
              <a:prstGeom prst="rect">
                <a:avLst/>
              </a:prstGeom>
              <a:blipFill>
                <a:blip r:embed="rId6"/>
                <a:stretch>
                  <a:fillRect l="-4310" t="-9091" r="-172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54"/>
              <p:cNvSpPr/>
              <p:nvPr/>
            </p:nvSpPr>
            <p:spPr>
              <a:xfrm>
                <a:off x="3350739" y="4481916"/>
                <a:ext cx="1521091" cy="550990"/>
              </a:xfrm>
              <a:prstGeom prst="rect">
                <a:avLst/>
              </a:prstGeom>
              <a:solidFill>
                <a:srgbClr val="14CEC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39" y="4481916"/>
                <a:ext cx="1521091" cy="550990"/>
              </a:xfrm>
              <a:prstGeom prst="rect">
                <a:avLst/>
              </a:prstGeom>
              <a:blipFill>
                <a:blip r:embed="rId7"/>
                <a:stretch>
                  <a:fillRect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55"/>
          <p:cNvCxnSpPr>
            <a:stCxn id="21" idx="2"/>
            <a:endCxn id="22" idx="0"/>
          </p:cNvCxnSpPr>
          <p:nvPr/>
        </p:nvCxnSpPr>
        <p:spPr>
          <a:xfrm>
            <a:off x="1694646" y="3492542"/>
            <a:ext cx="2416639" cy="98937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58"/>
          <p:cNvCxnSpPr>
            <a:stCxn id="18" idx="2"/>
            <a:endCxn id="22" idx="0"/>
          </p:cNvCxnSpPr>
          <p:nvPr/>
        </p:nvCxnSpPr>
        <p:spPr>
          <a:xfrm flipH="1">
            <a:off x="4111285" y="3478282"/>
            <a:ext cx="2364488" cy="10036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64"/>
              <p:cNvSpPr txBox="1"/>
              <p:nvPr/>
            </p:nvSpPr>
            <p:spPr>
              <a:xfrm rot="1300775">
                <a:off x="2228523" y="3887966"/>
                <a:ext cx="8225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𝑇𝑅𝑆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0775">
                <a:off x="2228523" y="3887966"/>
                <a:ext cx="822533" cy="307777"/>
              </a:xfrm>
              <a:prstGeom prst="rect">
                <a:avLst/>
              </a:prstGeom>
              <a:blipFill>
                <a:blip r:embed="rId8"/>
                <a:stretch>
                  <a:fillRect l="-6207" r="-3448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65"/>
          <p:cNvCxnSpPr>
            <a:stCxn id="22" idx="2"/>
            <a:endCxn id="29" idx="0"/>
          </p:cNvCxnSpPr>
          <p:nvPr/>
        </p:nvCxnSpPr>
        <p:spPr>
          <a:xfrm>
            <a:off x="4111285" y="5032906"/>
            <a:ext cx="40098" cy="99753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68"/>
              <p:cNvSpPr txBox="1"/>
              <p:nvPr/>
            </p:nvSpPr>
            <p:spPr>
              <a:xfrm>
                <a:off x="867364" y="5167929"/>
                <a:ext cx="3082767" cy="468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4" y="5167929"/>
                <a:ext cx="3082767" cy="468462"/>
              </a:xfrm>
              <a:prstGeom prst="rect">
                <a:avLst/>
              </a:prstGeom>
              <a:blipFill>
                <a:blip r:embed="rId9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69"/>
          <p:cNvSpPr txBox="1"/>
          <p:nvPr/>
        </p:nvSpPr>
        <p:spPr>
          <a:xfrm rot="20214224">
            <a:off x="5060750" y="3865583"/>
            <a:ext cx="1110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Complete?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113"/>
              <p:cNvSpPr/>
              <p:nvPr/>
            </p:nvSpPr>
            <p:spPr>
              <a:xfrm>
                <a:off x="3290678" y="6030436"/>
                <a:ext cx="1721409" cy="48284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圆角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78" y="6030436"/>
                <a:ext cx="1721409" cy="482849"/>
              </a:xfrm>
              <a:prstGeom prst="roundRect">
                <a:avLst/>
              </a:prstGeom>
              <a:blipFill>
                <a:blip r:embed="rId10"/>
                <a:stretch>
                  <a:fillRect t="-6173" r="-704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下弧形箭头 168"/>
          <p:cNvSpPr/>
          <p:nvPr/>
        </p:nvSpPr>
        <p:spPr>
          <a:xfrm rot="17897716">
            <a:off x="4086737" y="3558708"/>
            <a:ext cx="5543443" cy="74462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169"/>
          <p:cNvSpPr txBox="1"/>
          <p:nvPr/>
        </p:nvSpPr>
        <p:spPr>
          <a:xfrm>
            <a:off x="5905150" y="4991292"/>
            <a:ext cx="52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"/>
          <p:cNvSpPr txBox="1"/>
          <p:nvPr/>
        </p:nvSpPr>
        <p:spPr>
          <a:xfrm>
            <a:off x="6533956" y="5402160"/>
            <a:ext cx="248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2003, Winkler(book)</a:t>
            </a:r>
          </a:p>
          <a:p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2009,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Lew, et. al.</a:t>
            </a:r>
          </a:p>
          <a:p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 Liu, PRB 82, 045122</a:t>
            </a:r>
          </a:p>
          <a:p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628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Point/Space Groups + Atomic Orbitals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6732" y="774557"/>
            <a:ext cx="4615186" cy="1460036"/>
            <a:chOff x="246732" y="774557"/>
            <a:chExt cx="4615186" cy="1460036"/>
          </a:xfrm>
        </p:grpSpPr>
        <p:sp>
          <p:nvSpPr>
            <p:cNvPr id="4" name="文本框 3"/>
            <p:cNvSpPr txBox="1"/>
            <p:nvPr/>
          </p:nvSpPr>
          <p:spPr>
            <a:xfrm>
              <a:off x="246732" y="1115762"/>
              <a:ext cx="4249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*ZW Wang, *</a:t>
              </a:r>
              <a:r>
                <a:rPr lang="en-US" altLang="zh-CN" sz="14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KF Luo</a:t>
              </a:r>
              <a:r>
                <a:rPr lang="en-US" altLang="zh-CN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JZ Zhao, R Yu, </a:t>
              </a:r>
              <a:r>
                <a:rPr lang="en-US" altLang="zh-CN" sz="14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arXiv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1810.09231</a:t>
              </a:r>
              <a:endParaRPr lang="zh-CN" alt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/>
                <p:cNvSpPr/>
                <p:nvPr/>
              </p:nvSpPr>
              <p:spPr>
                <a:xfrm>
                  <a:off x="265626" y="774557"/>
                  <a:ext cx="45163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Ag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𝑠𝑝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): Charge-2/Weyl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26" y="774557"/>
                  <a:ext cx="451630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46" t="-9836" r="-676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39159" y="1354224"/>
                  <a:ext cx="4222759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59" y="1354224"/>
                  <a:ext cx="4222759" cy="8803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265626" y="2487595"/>
            <a:ext cx="5591531" cy="1546172"/>
            <a:chOff x="265626" y="2487595"/>
            <a:chExt cx="5591531" cy="15461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265626" y="2487595"/>
                  <a:ext cx="5591531" cy="3988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Nb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Tl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217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𝐹𝑑</m:t>
                      </m:r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): 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Spin-1 Weyl/Dirac/TI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26" y="2487595"/>
                  <a:ext cx="5591531" cy="398827"/>
                </a:xfrm>
                <a:prstGeom prst="rect">
                  <a:avLst/>
                </a:prstGeom>
                <a:blipFill>
                  <a:blip r:embed="rId4"/>
                  <a:stretch>
                    <a:fillRect l="-763" t="-6154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3"/>
            <p:cNvSpPr txBox="1"/>
            <p:nvPr/>
          </p:nvSpPr>
          <p:spPr>
            <a:xfrm>
              <a:off x="265626" y="2830857"/>
              <a:ext cx="4798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 Zhang, </a:t>
              </a:r>
              <a:r>
                <a:rPr lang="en-US" altLang="zh-CN" sz="14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KF Luo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R Yu, C Fang, HM </a:t>
              </a:r>
              <a:r>
                <a:rPr lang="en-US" altLang="zh-CN" sz="14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Weng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4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arXiv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1903.00891</a:t>
              </a:r>
              <a:endParaRPr lang="zh-CN" alt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53396" y="3283332"/>
                  <a:ext cx="39002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2×2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96" y="3283332"/>
                  <a:ext cx="3900235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9159" y="3756768"/>
                  <a:ext cx="3981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𝐷𝐾𝐾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𝑆𝑡𝑟𝑎𝑖𝑛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59" y="3756768"/>
                  <a:ext cx="398141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72" r="-766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46732" y="4338032"/>
            <a:ext cx="7285320" cy="2294666"/>
            <a:chOff x="246732" y="4338032"/>
            <a:chExt cx="7285320" cy="22946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246732" y="4338032"/>
                  <a:ext cx="62394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PdBiSe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198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): Weyl/R-S-Weyl/Spin-1/Charge-2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32" y="4338032"/>
                  <a:ext cx="62394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86" t="-1166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3"/>
            <p:cNvSpPr txBox="1"/>
            <p:nvPr/>
          </p:nvSpPr>
          <p:spPr>
            <a:xfrm>
              <a:off x="246733" y="4679237"/>
              <a:ext cx="5813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BQ </a:t>
              </a:r>
              <a:r>
                <a:rPr lang="en-US" altLang="zh-CN" sz="14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Lv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ZL Feng, ZJ Zhao, N Yuan, A </a:t>
              </a:r>
              <a:r>
                <a:rPr lang="en-US" altLang="zh-CN" sz="14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Zong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4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KF Luo</a:t>
              </a:r>
              <a:r>
                <a:rPr lang="en-US" altLang="zh-CN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et. al., PRB 99, 241104(R)</a:t>
              </a:r>
              <a:endParaRPr lang="zh-CN" alt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8853" y="5090295"/>
              <a:ext cx="1805905" cy="5524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3396" y="5022190"/>
              <a:ext cx="3223198" cy="71626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53396" y="6035298"/>
              <a:ext cx="3745869" cy="307512"/>
              <a:chOff x="658460" y="6129523"/>
              <a:chExt cx="3745869" cy="307512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60" y="6151290"/>
                <a:ext cx="350513" cy="28574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0634" y="6129523"/>
                <a:ext cx="3413695" cy="304794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3631" y="6038349"/>
              <a:ext cx="3078421" cy="594349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3"/>
          <a:srcRect l="57762" t="5434"/>
          <a:stretch/>
        </p:blipFill>
        <p:spPr>
          <a:xfrm>
            <a:off x="6710107" y="4406783"/>
            <a:ext cx="1747147" cy="17210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9765" y="2173997"/>
            <a:ext cx="1893705" cy="18207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9059" y="283619"/>
            <a:ext cx="1748199" cy="17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290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135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MV Boli</vt:lpstr>
      <vt:lpstr>Times New Roman</vt:lpstr>
      <vt:lpstr>Office 主题</vt:lpstr>
      <vt:lpstr>3_Office 主题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luo kaifa</cp:lastModifiedBy>
  <cp:revision>410</cp:revision>
  <dcterms:created xsi:type="dcterms:W3CDTF">2015-02-19T23:46:49Z</dcterms:created>
  <dcterms:modified xsi:type="dcterms:W3CDTF">2019-09-08T04:11:06Z</dcterms:modified>
</cp:coreProperties>
</file>