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4EA8-5CE0-4E43-A0E3-B771127F185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3055-37AB-404E-9C59-54E14A9CE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BD3D-421C-4D3E-9D97-319287D5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E24C-62C1-4385-A13F-85D0C5E5D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49AF-1749-4669-AE8F-A739B535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E3B7-18EB-4B61-A4C5-D2F8D082ABCE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2341-4F83-435E-AD9D-B3CC7257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BFE5-5187-4C6F-B519-E16665D5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B8B8-4C99-4EA6-92B6-95ECEAA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EC74B-0413-4CE1-B214-A9D9352AE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6A98-4E9E-452C-8623-09BB143E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62E0-BCD0-41B2-951C-D463EDAF8E85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3A67-D29D-4BEA-9F1B-72D25447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AF20-BAE9-4313-B79E-CFF3BCC4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FF003-99B8-4CDC-A84C-5E00CABBC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9E043-040A-4A87-A760-D3219CF09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E3A3-81AF-4B07-8043-2350037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598C-7B43-4D36-A962-C90B14082EF2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FDF-EABD-4522-9441-5901D934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5ED0-6856-4E89-9599-C4810585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1A-8053-4F79-9DCE-14767490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B7C9-1F3B-4B19-AB9D-9C218C7C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13A3-2A99-4BBE-896A-9D97660B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3928-6757-4879-9A94-C9D39289DCCD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29C2-1C97-43FF-AD9B-E2740054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2A50-CCE7-42FE-BD38-6BACC09F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693C-0EF1-4F16-8F63-68427242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57FC2-01A3-4D93-B7A2-E3F43E5C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DE2C-6A28-4152-9616-4685D858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93-FBAA-42BC-AC4F-C52DFD67303A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DF5C-70C8-4098-AA0E-5292ABFD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1DD3-0DCC-4D0B-AAC9-E4F8E705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42C4-3FA8-4D7C-A91C-F64E8B0A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4C89-049A-42DD-AB44-8F5B8A0A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025E0-6C89-459C-BE7C-010730B6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AFCC1-4A9B-4C16-9037-6EEEC2EE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FC38-7F24-4B74-A751-42D526C1A919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004C-F6CE-409D-990A-4164FF67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046AA-D575-4BB3-9601-E5086C1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42E-D522-46E2-85E4-19EBDB7D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9092-121E-4387-A746-DDBF7E3E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D4AA-E377-4E4D-8C59-807DB0DC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67482-7F45-42D5-90D1-A871501B1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41859-2143-4330-84E1-B3CC59970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1C502-2614-4B54-A8B2-FA3A67C9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AB24-A4E8-4E49-B124-07D202F7C9C3}" type="datetime1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92CC1-3612-4AB5-BE6B-026F2DD5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D8D1A-852A-41F6-A6C8-4077406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A13F-D431-4091-B5DD-517DBEAE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4E44-C8B0-4B47-9A7E-722BBFDB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EAB0-E619-4F5B-AC30-FB2860120E80}" type="datetime1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9F33C-5552-4856-B825-B212A143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06D9-3591-4F88-8603-828EAEE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395F2-078F-4E38-8FF1-14C903BF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7D8B-8884-4450-AAA6-CFC3B8E0488F}" type="datetime1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19BB-96C7-4AAD-ACB2-25BDB114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B5E8-A440-4F72-8217-DBE2B82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705C-4D9C-4E0E-B456-9A069278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FF64-9B24-4039-A597-C1357CF0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2132C-40DB-4247-91EA-2E8E7052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2C95-9F6C-446A-9C62-A274526F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FD4-330A-494B-B089-BA01BA4F69C0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9FB7E-48AB-4B3B-AC9E-2807A1A5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31BEE-9D1E-48AF-AD5A-EE6838FE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0EDC-5193-4392-84D3-BA9111F6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99C4F-6E75-41FA-BEEB-ABABB5A7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64996-C949-4B4F-B619-C36E7BE9E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C456-6ED1-4303-BA63-F1E1CB62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E036-B65C-400A-8E2D-0CD9DF2EB3AF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EEF59-F568-40B4-8F7D-BA06222B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FC54E-3CB4-4DF1-BED6-1D0961AA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8BE40-6494-493B-9331-7962AFFD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828C-18F4-4D04-ABBB-16EECF82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AD21-D70B-4A0E-BD8A-E2BD4150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B92B-6D44-42CF-A645-52A4E436EB0B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197F-262B-4749-8EE5-DC34B475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D7FB-B561-4D06-A6B1-3B85D9644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3DB4-B77C-4618-B1E8-47FDE96A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pages.dcc.ufmg.br/~fernando/classes/dcc888/ementa/hw/Introduct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7405-B1D3-41D6-BB07-D1DD3A95E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LQHD 023 session 1 Supplement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B3391-EC76-4FFA-A7D3-2D7C48085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Something you </a:t>
            </a:r>
            <a:r>
              <a:rPr lang="en-US" sz="3200" dirty="0"/>
              <a:t>may not know yet</a:t>
            </a:r>
          </a:p>
          <a:p>
            <a:endParaRPr lang="en-US" dirty="0"/>
          </a:p>
          <a:p>
            <a:r>
              <a:rPr lang="en-US" dirty="0"/>
              <a:t>By G</a:t>
            </a:r>
            <a:r>
              <a:rPr lang="en-US" altLang="zh-CN" dirty="0"/>
              <a:t>arfee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4CD8-5BD5-4125-82C6-5E2AB8DF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9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Data/text in binary:</a:t>
            </a:r>
          </a:p>
          <a:p>
            <a:pPr lvl="2"/>
            <a:r>
              <a:rPr lang="en-US" dirty="0"/>
              <a:t>This is a view from code generation/linker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FA5883-E8F6-43AE-B7AF-4E2A3FFAEFDC}"/>
              </a:ext>
            </a:extLst>
          </p:cNvPr>
          <p:cNvSpPr/>
          <p:nvPr/>
        </p:nvSpPr>
        <p:spPr>
          <a:xfrm>
            <a:off x="5819079" y="4137103"/>
            <a:ext cx="3748667" cy="113742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4D9DEF-05B7-417E-B2DE-745D9B0321B7}"/>
              </a:ext>
            </a:extLst>
          </p:cNvPr>
          <p:cNvSpPr/>
          <p:nvPr/>
        </p:nvSpPr>
        <p:spPr>
          <a:xfrm>
            <a:off x="5819079" y="5278825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UND | -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UND | -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0x0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A31F66-0243-41F6-AAA6-33129FC42F89}"/>
              </a:ext>
            </a:extLst>
          </p:cNvPr>
          <p:cNvSpPr/>
          <p:nvPr/>
        </p:nvSpPr>
        <p:spPr>
          <a:xfrm>
            <a:off x="5819078" y="3899211"/>
            <a:ext cx="3748667" cy="23359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5BBA-277B-4FE0-A963-A92A85AD9976}"/>
              </a:ext>
            </a:extLst>
          </p:cNvPr>
          <p:cNvSpPr txBox="1"/>
          <p:nvPr/>
        </p:nvSpPr>
        <p:spPr>
          <a:xfrm>
            <a:off x="5029200" y="381662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992C3-8B40-4E51-BB91-92FAF4C87A91}"/>
              </a:ext>
            </a:extLst>
          </p:cNvPr>
          <p:cNvSpPr txBox="1"/>
          <p:nvPr/>
        </p:nvSpPr>
        <p:spPr>
          <a:xfrm>
            <a:off x="5029200" y="4056940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6A412-16BC-473C-824D-DE0E9960A2D1}"/>
              </a:ext>
            </a:extLst>
          </p:cNvPr>
          <p:cNvSpPr txBox="1"/>
          <p:nvPr/>
        </p:nvSpPr>
        <p:spPr>
          <a:xfrm>
            <a:off x="4861932" y="5274527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1694BC-1D62-4E51-AF81-C198C5933D06}"/>
              </a:ext>
            </a:extLst>
          </p:cNvPr>
          <p:cNvSpPr/>
          <p:nvPr/>
        </p:nvSpPr>
        <p:spPr>
          <a:xfrm>
            <a:off x="5819078" y="3418586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16D0-79DD-4814-ACE2-84C59D7B2AB6}"/>
              </a:ext>
            </a:extLst>
          </p:cNvPr>
          <p:cNvSpPr txBox="1"/>
          <p:nvPr/>
        </p:nvSpPr>
        <p:spPr>
          <a:xfrm>
            <a:off x="9690410" y="3512634"/>
            <a:ext cx="2053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ELF is one of the executable format.</a:t>
            </a:r>
          </a:p>
          <a:p>
            <a:endParaRPr lang="en-US" sz="1600" dirty="0"/>
          </a:p>
          <a:p>
            <a:r>
              <a:rPr lang="en-US" sz="1600" dirty="0"/>
              <a:t>It categorizes and groups everything of object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637F6A-F9B2-494A-97C8-32E5A2322AF8}"/>
              </a:ext>
            </a:extLst>
          </p:cNvPr>
          <p:cNvSpPr/>
          <p:nvPr/>
        </p:nvSpPr>
        <p:spPr>
          <a:xfrm>
            <a:off x="970156" y="3278459"/>
            <a:ext cx="2832410" cy="1661531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9568D45-353C-4A6F-894E-277F82ABE9E9}"/>
              </a:ext>
            </a:extLst>
          </p:cNvPr>
          <p:cNvCxnSpPr>
            <a:stCxn id="7" idx="3"/>
          </p:cNvCxnSpPr>
          <p:nvPr/>
        </p:nvCxnSpPr>
        <p:spPr>
          <a:xfrm>
            <a:off x="3802566" y="4109225"/>
            <a:ext cx="2486722" cy="58543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2A15-B436-4ED1-BCDF-7AF07270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Data/text in binary:</a:t>
            </a:r>
          </a:p>
          <a:p>
            <a:pPr lvl="2"/>
            <a:r>
              <a:rPr lang="en-US" dirty="0"/>
              <a:t>This is a view from code generation/linker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FA5883-E8F6-43AE-B7AF-4E2A3FFAEFDC}"/>
              </a:ext>
            </a:extLst>
          </p:cNvPr>
          <p:cNvSpPr/>
          <p:nvPr/>
        </p:nvSpPr>
        <p:spPr>
          <a:xfrm>
            <a:off x="5819079" y="4137103"/>
            <a:ext cx="3748667" cy="113742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4D9DEF-05B7-417E-B2DE-745D9B0321B7}"/>
              </a:ext>
            </a:extLst>
          </p:cNvPr>
          <p:cNvSpPr/>
          <p:nvPr/>
        </p:nvSpPr>
        <p:spPr>
          <a:xfrm>
            <a:off x="5819079" y="5278825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UND | -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UND | -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0x0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A31F66-0243-41F6-AAA6-33129FC42F89}"/>
              </a:ext>
            </a:extLst>
          </p:cNvPr>
          <p:cNvSpPr/>
          <p:nvPr/>
        </p:nvSpPr>
        <p:spPr>
          <a:xfrm>
            <a:off x="5819078" y="3899211"/>
            <a:ext cx="3748667" cy="23359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5BBA-277B-4FE0-A963-A92A85AD9976}"/>
              </a:ext>
            </a:extLst>
          </p:cNvPr>
          <p:cNvSpPr txBox="1"/>
          <p:nvPr/>
        </p:nvSpPr>
        <p:spPr>
          <a:xfrm>
            <a:off x="5029200" y="381662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992C3-8B40-4E51-BB91-92FAF4C87A91}"/>
              </a:ext>
            </a:extLst>
          </p:cNvPr>
          <p:cNvSpPr txBox="1"/>
          <p:nvPr/>
        </p:nvSpPr>
        <p:spPr>
          <a:xfrm>
            <a:off x="5029200" y="4056940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6A412-16BC-473C-824D-DE0E9960A2D1}"/>
              </a:ext>
            </a:extLst>
          </p:cNvPr>
          <p:cNvSpPr txBox="1"/>
          <p:nvPr/>
        </p:nvSpPr>
        <p:spPr>
          <a:xfrm>
            <a:off x="4861932" y="5274527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1694BC-1D62-4E51-AF81-C198C5933D06}"/>
              </a:ext>
            </a:extLst>
          </p:cNvPr>
          <p:cNvSpPr/>
          <p:nvPr/>
        </p:nvSpPr>
        <p:spPr>
          <a:xfrm>
            <a:off x="5819078" y="3418586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16D0-79DD-4814-ACE2-84C59D7B2AB6}"/>
              </a:ext>
            </a:extLst>
          </p:cNvPr>
          <p:cNvSpPr txBox="1"/>
          <p:nvPr/>
        </p:nvSpPr>
        <p:spPr>
          <a:xfrm>
            <a:off x="9799134" y="4770713"/>
            <a:ext cx="2053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“</a:t>
            </a:r>
            <a:r>
              <a:rPr lang="en-US" sz="1600" dirty="0" err="1">
                <a:solidFill>
                  <a:schemeClr val="accent2"/>
                </a:solidFill>
              </a:rPr>
              <a:t>foo”’s</a:t>
            </a:r>
            <a:r>
              <a:rPr lang="en-US" sz="1600" dirty="0">
                <a:solidFill>
                  <a:schemeClr val="accent2"/>
                </a:solidFill>
              </a:rPr>
              <a:t> the symbol depicts where the code located, size, binding,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637F6A-F9B2-494A-97C8-32E5A2322AF8}"/>
              </a:ext>
            </a:extLst>
          </p:cNvPr>
          <p:cNvSpPr/>
          <p:nvPr/>
        </p:nvSpPr>
        <p:spPr>
          <a:xfrm>
            <a:off x="970156" y="3278459"/>
            <a:ext cx="2832410" cy="1661531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9568D45-353C-4A6F-894E-277F82ABE9E9}"/>
              </a:ext>
            </a:extLst>
          </p:cNvPr>
          <p:cNvCxnSpPr>
            <a:stCxn id="7" idx="3"/>
          </p:cNvCxnSpPr>
          <p:nvPr/>
        </p:nvCxnSpPr>
        <p:spPr>
          <a:xfrm>
            <a:off x="3802566" y="4109225"/>
            <a:ext cx="2486722" cy="58543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31EE26A-6C55-4D19-BB55-8C6727A5AC08}"/>
              </a:ext>
            </a:extLst>
          </p:cNvPr>
          <p:cNvSpPr/>
          <p:nvPr/>
        </p:nvSpPr>
        <p:spPr>
          <a:xfrm>
            <a:off x="6411952" y="4159272"/>
            <a:ext cx="29708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.foo: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int local = 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 + 3;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bar(local);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return local;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EBD90E-2EF3-4E0E-9E51-0168B3D245CF}"/>
              </a:ext>
            </a:extLst>
          </p:cNvPr>
          <p:cNvSpPr/>
          <p:nvPr/>
        </p:nvSpPr>
        <p:spPr>
          <a:xfrm>
            <a:off x="5819078" y="6249445"/>
            <a:ext cx="3469888" cy="301897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5DFFE6F-3591-4868-ABB8-11EDA1F3B66B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9288966" y="4705815"/>
            <a:ext cx="278780" cy="1694579"/>
          </a:xfrm>
          <a:prstGeom prst="curvedConnector3">
            <a:avLst>
              <a:gd name="adj1" fmla="val 182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BC7A4B-CF11-44F0-BD42-1B466CF7A779}"/>
              </a:ext>
            </a:extLst>
          </p:cNvPr>
          <p:cNvSpPr txBox="1"/>
          <p:nvPr/>
        </p:nvSpPr>
        <p:spPr>
          <a:xfrm>
            <a:off x="9799133" y="6149831"/>
            <a:ext cx="2053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otype Corsiva" panose="03010101010201010101" pitchFamily="66" charset="0"/>
              </a:rPr>
              <a:t>Binding? What is it?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1CFEAD-683E-4835-A075-5370EEF1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Data/text in binary:</a:t>
            </a:r>
          </a:p>
          <a:p>
            <a:pPr lvl="2"/>
            <a:r>
              <a:rPr lang="en-US" dirty="0"/>
              <a:t>This is a view from code generation/linker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FA5883-E8F6-43AE-B7AF-4E2A3FFAEFDC}"/>
              </a:ext>
            </a:extLst>
          </p:cNvPr>
          <p:cNvSpPr/>
          <p:nvPr/>
        </p:nvSpPr>
        <p:spPr>
          <a:xfrm>
            <a:off x="5819079" y="4137103"/>
            <a:ext cx="3748667" cy="113742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4D9DEF-05B7-417E-B2DE-745D9B0321B7}"/>
              </a:ext>
            </a:extLst>
          </p:cNvPr>
          <p:cNvSpPr/>
          <p:nvPr/>
        </p:nvSpPr>
        <p:spPr>
          <a:xfrm>
            <a:off x="5819079" y="5278825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UND | -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UND | -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0x0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A31F66-0243-41F6-AAA6-33129FC42F89}"/>
              </a:ext>
            </a:extLst>
          </p:cNvPr>
          <p:cNvSpPr/>
          <p:nvPr/>
        </p:nvSpPr>
        <p:spPr>
          <a:xfrm>
            <a:off x="5819078" y="3899211"/>
            <a:ext cx="3748667" cy="23359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5BBA-277B-4FE0-A963-A92A85AD9976}"/>
              </a:ext>
            </a:extLst>
          </p:cNvPr>
          <p:cNvSpPr txBox="1"/>
          <p:nvPr/>
        </p:nvSpPr>
        <p:spPr>
          <a:xfrm>
            <a:off x="5029200" y="381662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992C3-8B40-4E51-BB91-92FAF4C87A91}"/>
              </a:ext>
            </a:extLst>
          </p:cNvPr>
          <p:cNvSpPr txBox="1"/>
          <p:nvPr/>
        </p:nvSpPr>
        <p:spPr>
          <a:xfrm>
            <a:off x="5029200" y="4056940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6A412-16BC-473C-824D-DE0E9960A2D1}"/>
              </a:ext>
            </a:extLst>
          </p:cNvPr>
          <p:cNvSpPr txBox="1"/>
          <p:nvPr/>
        </p:nvSpPr>
        <p:spPr>
          <a:xfrm>
            <a:off x="4861932" y="5274527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1694BC-1D62-4E51-AF81-C198C5933D06}"/>
              </a:ext>
            </a:extLst>
          </p:cNvPr>
          <p:cNvSpPr/>
          <p:nvPr/>
        </p:nvSpPr>
        <p:spPr>
          <a:xfrm>
            <a:off x="5819078" y="3418586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16D0-79DD-4814-ACE2-84C59D7B2AB6}"/>
              </a:ext>
            </a:extLst>
          </p:cNvPr>
          <p:cNvSpPr txBox="1"/>
          <p:nvPr/>
        </p:nvSpPr>
        <p:spPr>
          <a:xfrm>
            <a:off x="2257191" y="5786217"/>
            <a:ext cx="309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onotype Corsiva" panose="03010101010201010101" pitchFamily="66" charset="0"/>
              </a:rPr>
              <a:t>Why these 2 guys are here standing but nowhere else?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637F6A-F9B2-494A-97C8-32E5A2322AF8}"/>
              </a:ext>
            </a:extLst>
          </p:cNvPr>
          <p:cNvSpPr/>
          <p:nvPr/>
        </p:nvSpPr>
        <p:spPr>
          <a:xfrm>
            <a:off x="838200" y="1824549"/>
            <a:ext cx="2964366" cy="1030164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9568D45-353C-4A6F-894E-277F82ABE9E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802566" y="2339631"/>
            <a:ext cx="2016512" cy="365430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31EE26A-6C55-4D19-BB55-8C6727A5AC08}"/>
              </a:ext>
            </a:extLst>
          </p:cNvPr>
          <p:cNvSpPr/>
          <p:nvPr/>
        </p:nvSpPr>
        <p:spPr>
          <a:xfrm>
            <a:off x="6411952" y="4159272"/>
            <a:ext cx="29708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.foo: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int local = 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 + 3;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bar(local);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return local;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EBD90E-2EF3-4E0E-9E51-0168B3D245CF}"/>
              </a:ext>
            </a:extLst>
          </p:cNvPr>
          <p:cNvSpPr/>
          <p:nvPr/>
        </p:nvSpPr>
        <p:spPr>
          <a:xfrm>
            <a:off x="5819078" y="5675971"/>
            <a:ext cx="3469888" cy="635929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0527A3-BFDD-499D-8218-F000AA957B0A}"/>
              </a:ext>
            </a:extLst>
          </p:cNvPr>
          <p:cNvSpPr txBox="1"/>
          <p:nvPr/>
        </p:nvSpPr>
        <p:spPr>
          <a:xfrm>
            <a:off x="9857678" y="3518331"/>
            <a:ext cx="208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In this example, data section does not have anything inside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7D921AA-4826-4493-920A-CA0376038686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9382824" y="3933830"/>
            <a:ext cx="474855" cy="78292"/>
          </a:xfrm>
          <a:prstGeom prst="curved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16AA33-0CD1-4859-A377-4BDFD5A4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FA5883-E8F6-43AE-B7AF-4E2A3FFAEFDC}"/>
              </a:ext>
            </a:extLst>
          </p:cNvPr>
          <p:cNvSpPr/>
          <p:nvPr/>
        </p:nvSpPr>
        <p:spPr>
          <a:xfrm>
            <a:off x="5819079" y="4137103"/>
            <a:ext cx="3748667" cy="113742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4D9DEF-05B7-417E-B2DE-745D9B0321B7}"/>
              </a:ext>
            </a:extLst>
          </p:cNvPr>
          <p:cNvSpPr/>
          <p:nvPr/>
        </p:nvSpPr>
        <p:spPr>
          <a:xfrm>
            <a:off x="5819079" y="5278825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UND | -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UND | -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0x0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A31F66-0243-41F6-AAA6-33129FC42F89}"/>
              </a:ext>
            </a:extLst>
          </p:cNvPr>
          <p:cNvSpPr/>
          <p:nvPr/>
        </p:nvSpPr>
        <p:spPr>
          <a:xfrm>
            <a:off x="5819078" y="3899211"/>
            <a:ext cx="3748667" cy="23359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5BBA-277B-4FE0-A963-A92A85AD9976}"/>
              </a:ext>
            </a:extLst>
          </p:cNvPr>
          <p:cNvSpPr txBox="1"/>
          <p:nvPr/>
        </p:nvSpPr>
        <p:spPr>
          <a:xfrm>
            <a:off x="5029200" y="381662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992C3-8B40-4E51-BB91-92FAF4C87A91}"/>
              </a:ext>
            </a:extLst>
          </p:cNvPr>
          <p:cNvSpPr txBox="1"/>
          <p:nvPr/>
        </p:nvSpPr>
        <p:spPr>
          <a:xfrm>
            <a:off x="5029200" y="4056940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6A412-16BC-473C-824D-DE0E9960A2D1}"/>
              </a:ext>
            </a:extLst>
          </p:cNvPr>
          <p:cNvSpPr txBox="1"/>
          <p:nvPr/>
        </p:nvSpPr>
        <p:spPr>
          <a:xfrm>
            <a:off x="4861932" y="5274527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1694BC-1D62-4E51-AF81-C198C5933D06}"/>
              </a:ext>
            </a:extLst>
          </p:cNvPr>
          <p:cNvSpPr/>
          <p:nvPr/>
        </p:nvSpPr>
        <p:spPr>
          <a:xfrm>
            <a:off x="5819078" y="3418586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16D0-79DD-4814-ACE2-84C59D7B2AB6}"/>
              </a:ext>
            </a:extLst>
          </p:cNvPr>
          <p:cNvSpPr txBox="1"/>
          <p:nvPr/>
        </p:nvSpPr>
        <p:spPr>
          <a:xfrm>
            <a:off x="4427037" y="1505265"/>
            <a:ext cx="276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Now we have 2 ELF objects.</a:t>
            </a:r>
          </a:p>
          <a:p>
            <a:r>
              <a:rPr lang="en-US" dirty="0">
                <a:latin typeface="+mj-lt"/>
              </a:rPr>
              <a:t>The blue one has definition of “global” and “bar”.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637F6A-F9B2-494A-97C8-32E5A2322AF8}"/>
              </a:ext>
            </a:extLst>
          </p:cNvPr>
          <p:cNvSpPr/>
          <p:nvPr/>
        </p:nvSpPr>
        <p:spPr>
          <a:xfrm>
            <a:off x="838200" y="1824549"/>
            <a:ext cx="2964366" cy="1030164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9568D45-353C-4A6F-894E-277F82ABE9E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802566" y="2339631"/>
            <a:ext cx="2016512" cy="365430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31EE26A-6C55-4D19-BB55-8C6727A5AC08}"/>
              </a:ext>
            </a:extLst>
          </p:cNvPr>
          <p:cNvSpPr/>
          <p:nvPr/>
        </p:nvSpPr>
        <p:spPr>
          <a:xfrm>
            <a:off x="6411952" y="4159272"/>
            <a:ext cx="29708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.foo: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int local = 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 + 3;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bar(local);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return local;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EBD90E-2EF3-4E0E-9E51-0168B3D245CF}"/>
              </a:ext>
            </a:extLst>
          </p:cNvPr>
          <p:cNvSpPr/>
          <p:nvPr/>
        </p:nvSpPr>
        <p:spPr>
          <a:xfrm>
            <a:off x="5819078" y="5675971"/>
            <a:ext cx="3469888" cy="635929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E48DC3-7834-482D-BC57-40E5D6819A2A}"/>
              </a:ext>
            </a:extLst>
          </p:cNvPr>
          <p:cNvSpPr/>
          <p:nvPr/>
        </p:nvSpPr>
        <p:spPr>
          <a:xfrm>
            <a:off x="8114372" y="1313072"/>
            <a:ext cx="3748667" cy="661097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1DAFEB-3695-49AD-AABE-F7B9E530131C}"/>
              </a:ext>
            </a:extLst>
          </p:cNvPr>
          <p:cNvSpPr/>
          <p:nvPr/>
        </p:nvSpPr>
        <p:spPr>
          <a:xfrm>
            <a:off x="8114372" y="1978468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0x0 | 4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0x1 | 108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68F652-616C-4406-B5E7-BF9A904AA5D9}"/>
              </a:ext>
            </a:extLst>
          </p:cNvPr>
          <p:cNvSpPr/>
          <p:nvPr/>
        </p:nvSpPr>
        <p:spPr>
          <a:xfrm>
            <a:off x="8114371" y="598853"/>
            <a:ext cx="3748667" cy="709919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E59795-A442-4138-85BD-DD433715457C}"/>
              </a:ext>
            </a:extLst>
          </p:cNvPr>
          <p:cNvSpPr txBox="1"/>
          <p:nvPr/>
        </p:nvSpPr>
        <p:spPr>
          <a:xfrm>
            <a:off x="7324493" y="516271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50446F-C521-49D1-BAA4-0B315319CDFE}"/>
              </a:ext>
            </a:extLst>
          </p:cNvPr>
          <p:cNvSpPr txBox="1"/>
          <p:nvPr/>
        </p:nvSpPr>
        <p:spPr>
          <a:xfrm>
            <a:off x="7324493" y="1327443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47A1C-CF71-42A2-85BB-F87AB64D9C6C}"/>
              </a:ext>
            </a:extLst>
          </p:cNvPr>
          <p:cNvSpPr txBox="1"/>
          <p:nvPr/>
        </p:nvSpPr>
        <p:spPr>
          <a:xfrm>
            <a:off x="7157225" y="1974170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431B0C-1849-48C2-9C92-757EDC1B08FA}"/>
              </a:ext>
            </a:extLst>
          </p:cNvPr>
          <p:cNvSpPr/>
          <p:nvPr/>
        </p:nvSpPr>
        <p:spPr>
          <a:xfrm>
            <a:off x="8114371" y="118229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C6928-DA21-4520-812E-FF63F3D4C4D6}"/>
              </a:ext>
            </a:extLst>
          </p:cNvPr>
          <p:cNvSpPr/>
          <p:nvPr/>
        </p:nvSpPr>
        <p:spPr>
          <a:xfrm>
            <a:off x="8437756" y="1447848"/>
            <a:ext cx="297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.bar: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ED886-72C2-49B5-8E18-C5A2A0F8DB8C}"/>
              </a:ext>
            </a:extLst>
          </p:cNvPr>
          <p:cNvSpPr/>
          <p:nvPr/>
        </p:nvSpPr>
        <p:spPr>
          <a:xfrm>
            <a:off x="8266772" y="696781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44A5585-2A06-402A-85DC-4847FE49C052}"/>
              </a:ext>
            </a:extLst>
          </p:cNvPr>
          <p:cNvSpPr/>
          <p:nvPr/>
        </p:nvSpPr>
        <p:spPr>
          <a:xfrm>
            <a:off x="8158977" y="2765061"/>
            <a:ext cx="3371384" cy="306378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8D8079-4A55-4D3E-A839-4C212C764FA1}"/>
              </a:ext>
            </a:extLst>
          </p:cNvPr>
          <p:cNvSpPr/>
          <p:nvPr/>
        </p:nvSpPr>
        <p:spPr>
          <a:xfrm>
            <a:off x="8158977" y="2504704"/>
            <a:ext cx="3371384" cy="264939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862304A-AD2C-43E0-B645-9D2E28CFCFEF}"/>
              </a:ext>
            </a:extLst>
          </p:cNvPr>
          <p:cNvCxnSpPr>
            <a:cxnSpLocks/>
            <a:stCxn id="37" idx="1"/>
            <a:endCxn id="35" idx="1"/>
          </p:cNvCxnSpPr>
          <p:nvPr/>
        </p:nvCxnSpPr>
        <p:spPr>
          <a:xfrm rot="10800000" flipH="1">
            <a:off x="8158976" y="819892"/>
            <a:ext cx="107795" cy="1817282"/>
          </a:xfrm>
          <a:prstGeom prst="curvedConnector3">
            <a:avLst>
              <a:gd name="adj1" fmla="val -2120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7C6279B-CB28-4ED9-869A-3A215A3B23E9}"/>
              </a:ext>
            </a:extLst>
          </p:cNvPr>
          <p:cNvCxnSpPr>
            <a:cxnSpLocks/>
            <a:stCxn id="36" idx="3"/>
            <a:endCxn id="21" idx="3"/>
          </p:cNvCxnSpPr>
          <p:nvPr/>
        </p:nvCxnSpPr>
        <p:spPr>
          <a:xfrm flipV="1">
            <a:off x="11530361" y="1643621"/>
            <a:ext cx="332678" cy="1274629"/>
          </a:xfrm>
          <a:prstGeom prst="curvedConnector3">
            <a:avLst>
              <a:gd name="adj1" fmla="val 16871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488C3-9A18-47D2-BE96-BE2C7ECC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FA5883-E8F6-43AE-B7AF-4E2A3FFAEFDC}"/>
              </a:ext>
            </a:extLst>
          </p:cNvPr>
          <p:cNvSpPr/>
          <p:nvPr/>
        </p:nvSpPr>
        <p:spPr>
          <a:xfrm>
            <a:off x="8114372" y="4108193"/>
            <a:ext cx="3748667" cy="113742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4D9DEF-05B7-417E-B2DE-745D9B0321B7}"/>
              </a:ext>
            </a:extLst>
          </p:cNvPr>
          <p:cNvSpPr/>
          <p:nvPr/>
        </p:nvSpPr>
        <p:spPr>
          <a:xfrm>
            <a:off x="8114372" y="5249915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UND | -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UND | -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0x0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A31F66-0243-41F6-AAA6-33129FC42F89}"/>
              </a:ext>
            </a:extLst>
          </p:cNvPr>
          <p:cNvSpPr/>
          <p:nvPr/>
        </p:nvSpPr>
        <p:spPr>
          <a:xfrm>
            <a:off x="8114371" y="3870301"/>
            <a:ext cx="3748667" cy="23359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5BBA-277B-4FE0-A963-A92A85AD9976}"/>
              </a:ext>
            </a:extLst>
          </p:cNvPr>
          <p:cNvSpPr txBox="1"/>
          <p:nvPr/>
        </p:nvSpPr>
        <p:spPr>
          <a:xfrm>
            <a:off x="7324493" y="378771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992C3-8B40-4E51-BB91-92FAF4C87A91}"/>
              </a:ext>
            </a:extLst>
          </p:cNvPr>
          <p:cNvSpPr txBox="1"/>
          <p:nvPr/>
        </p:nvSpPr>
        <p:spPr>
          <a:xfrm>
            <a:off x="7324493" y="4028030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6A412-16BC-473C-824D-DE0E9960A2D1}"/>
              </a:ext>
            </a:extLst>
          </p:cNvPr>
          <p:cNvSpPr txBox="1"/>
          <p:nvPr/>
        </p:nvSpPr>
        <p:spPr>
          <a:xfrm>
            <a:off x="7157225" y="5245617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1694BC-1D62-4E51-AF81-C198C5933D06}"/>
              </a:ext>
            </a:extLst>
          </p:cNvPr>
          <p:cNvSpPr/>
          <p:nvPr/>
        </p:nvSpPr>
        <p:spPr>
          <a:xfrm>
            <a:off x="8114371" y="3389676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EE26A-6C55-4D19-BB55-8C6727A5AC08}"/>
              </a:ext>
            </a:extLst>
          </p:cNvPr>
          <p:cNvSpPr/>
          <p:nvPr/>
        </p:nvSpPr>
        <p:spPr>
          <a:xfrm>
            <a:off x="8707245" y="4130362"/>
            <a:ext cx="29708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.foo: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int local = 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 + 3;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bar(local);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return local;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EBD90E-2EF3-4E0E-9E51-0168B3D245CF}"/>
              </a:ext>
            </a:extLst>
          </p:cNvPr>
          <p:cNvSpPr/>
          <p:nvPr/>
        </p:nvSpPr>
        <p:spPr>
          <a:xfrm>
            <a:off x="8149683" y="6222072"/>
            <a:ext cx="3469888" cy="270804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E48DC3-7834-482D-BC57-40E5D6819A2A}"/>
              </a:ext>
            </a:extLst>
          </p:cNvPr>
          <p:cNvSpPr/>
          <p:nvPr/>
        </p:nvSpPr>
        <p:spPr>
          <a:xfrm>
            <a:off x="8114372" y="1313072"/>
            <a:ext cx="3748667" cy="661097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1DAFEB-3695-49AD-AABE-F7B9E530131C}"/>
              </a:ext>
            </a:extLst>
          </p:cNvPr>
          <p:cNvSpPr/>
          <p:nvPr/>
        </p:nvSpPr>
        <p:spPr>
          <a:xfrm>
            <a:off x="8114372" y="1978468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0x0 | 4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0x1 | 108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68F652-616C-4406-B5E7-BF9A904AA5D9}"/>
              </a:ext>
            </a:extLst>
          </p:cNvPr>
          <p:cNvSpPr/>
          <p:nvPr/>
        </p:nvSpPr>
        <p:spPr>
          <a:xfrm>
            <a:off x="8114371" y="598853"/>
            <a:ext cx="3748667" cy="709919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E59795-A442-4138-85BD-DD433715457C}"/>
              </a:ext>
            </a:extLst>
          </p:cNvPr>
          <p:cNvSpPr txBox="1"/>
          <p:nvPr/>
        </p:nvSpPr>
        <p:spPr>
          <a:xfrm>
            <a:off x="7324493" y="516271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50446F-C521-49D1-BAA4-0B315319CDFE}"/>
              </a:ext>
            </a:extLst>
          </p:cNvPr>
          <p:cNvSpPr txBox="1"/>
          <p:nvPr/>
        </p:nvSpPr>
        <p:spPr>
          <a:xfrm>
            <a:off x="7324493" y="1327443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47A1C-CF71-42A2-85BB-F87AB64D9C6C}"/>
              </a:ext>
            </a:extLst>
          </p:cNvPr>
          <p:cNvSpPr txBox="1"/>
          <p:nvPr/>
        </p:nvSpPr>
        <p:spPr>
          <a:xfrm>
            <a:off x="7157225" y="1974170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431B0C-1849-48C2-9C92-757EDC1B08FA}"/>
              </a:ext>
            </a:extLst>
          </p:cNvPr>
          <p:cNvSpPr/>
          <p:nvPr/>
        </p:nvSpPr>
        <p:spPr>
          <a:xfrm>
            <a:off x="8114371" y="118229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C6928-DA21-4520-812E-FF63F3D4C4D6}"/>
              </a:ext>
            </a:extLst>
          </p:cNvPr>
          <p:cNvSpPr/>
          <p:nvPr/>
        </p:nvSpPr>
        <p:spPr>
          <a:xfrm>
            <a:off x="8437756" y="1447848"/>
            <a:ext cx="297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.bar: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ED886-72C2-49B5-8E18-C5A2A0F8DB8C}"/>
              </a:ext>
            </a:extLst>
          </p:cNvPr>
          <p:cNvSpPr/>
          <p:nvPr/>
        </p:nvSpPr>
        <p:spPr>
          <a:xfrm>
            <a:off x="8266772" y="696781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8D8079-4A55-4D3E-A839-4C212C764FA1}"/>
              </a:ext>
            </a:extLst>
          </p:cNvPr>
          <p:cNvSpPr/>
          <p:nvPr/>
        </p:nvSpPr>
        <p:spPr>
          <a:xfrm>
            <a:off x="8158977" y="2504704"/>
            <a:ext cx="3371384" cy="584184"/>
          </a:xfrm>
          <a:prstGeom prst="roundRect">
            <a:avLst>
              <a:gd name="adj" fmla="val 1129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15F086-52CB-4FA7-A9AB-50F295BA7E26}"/>
              </a:ext>
            </a:extLst>
          </p:cNvPr>
          <p:cNvSpPr/>
          <p:nvPr/>
        </p:nvSpPr>
        <p:spPr>
          <a:xfrm>
            <a:off x="1486366" y="2568459"/>
            <a:ext cx="3748668" cy="1799988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900DA-49F9-48B0-A872-67F122739BB2}"/>
              </a:ext>
            </a:extLst>
          </p:cNvPr>
          <p:cNvSpPr/>
          <p:nvPr/>
        </p:nvSpPr>
        <p:spPr>
          <a:xfrm>
            <a:off x="1486367" y="4368447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0x0 | 4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0x1 | 108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0x3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C2CBE5-87D9-4A09-8DD8-D94AFB3122C0}"/>
              </a:ext>
            </a:extLst>
          </p:cNvPr>
          <p:cNvSpPr/>
          <p:nvPr/>
        </p:nvSpPr>
        <p:spPr>
          <a:xfrm>
            <a:off x="1486366" y="1858540"/>
            <a:ext cx="3748667" cy="709919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EDC801-DFE2-40DF-A9AA-6AF7EA5ED5D8}"/>
              </a:ext>
            </a:extLst>
          </p:cNvPr>
          <p:cNvSpPr/>
          <p:nvPr/>
        </p:nvSpPr>
        <p:spPr>
          <a:xfrm>
            <a:off x="1486366" y="1364749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7C39D3-319E-443D-A7DE-4B9B7E3F23B6}"/>
              </a:ext>
            </a:extLst>
          </p:cNvPr>
          <p:cNvSpPr/>
          <p:nvPr/>
        </p:nvSpPr>
        <p:spPr>
          <a:xfrm>
            <a:off x="1740523" y="3876722"/>
            <a:ext cx="297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.bar: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76E408-5434-4251-9E22-29E4D37D5F66}"/>
              </a:ext>
            </a:extLst>
          </p:cNvPr>
          <p:cNvSpPr/>
          <p:nvPr/>
        </p:nvSpPr>
        <p:spPr>
          <a:xfrm>
            <a:off x="1670362" y="1903281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34E452-9291-4439-995E-4BAAD6D39C9A}"/>
              </a:ext>
            </a:extLst>
          </p:cNvPr>
          <p:cNvSpPr txBox="1"/>
          <p:nvPr/>
        </p:nvSpPr>
        <p:spPr>
          <a:xfrm>
            <a:off x="723902" y="184795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882117-2BBC-4A9A-9DDB-C7EDE9B9BC56}"/>
              </a:ext>
            </a:extLst>
          </p:cNvPr>
          <p:cNvSpPr txBox="1"/>
          <p:nvPr/>
        </p:nvSpPr>
        <p:spPr>
          <a:xfrm>
            <a:off x="739238" y="3331355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A3303E-3A4A-42E9-93F8-2A69D011DA60}"/>
              </a:ext>
            </a:extLst>
          </p:cNvPr>
          <p:cNvSpPr txBox="1"/>
          <p:nvPr/>
        </p:nvSpPr>
        <p:spPr>
          <a:xfrm>
            <a:off x="539445" y="4426946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F30274-0ACA-4BF5-84FA-58EDCB880522}"/>
              </a:ext>
            </a:extLst>
          </p:cNvPr>
          <p:cNvSpPr/>
          <p:nvPr/>
        </p:nvSpPr>
        <p:spPr>
          <a:xfrm>
            <a:off x="1751672" y="2646869"/>
            <a:ext cx="29708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.foo: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int local = 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 + 3;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bar(local);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return local;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C680E21-3BB8-47D8-88A3-29C48C4BFBC4}"/>
              </a:ext>
            </a:extLst>
          </p:cNvPr>
          <p:cNvCxnSpPr>
            <a:stCxn id="35" idx="1"/>
            <a:endCxn id="44" idx="3"/>
          </p:cNvCxnSpPr>
          <p:nvPr/>
        </p:nvCxnSpPr>
        <p:spPr>
          <a:xfrm rot="10800000" flipV="1">
            <a:off x="2536440" y="819892"/>
            <a:ext cx="5730332" cy="1206500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3C5BCB8-916C-438B-AF26-1F06543D0756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2955306" y="1643621"/>
            <a:ext cx="5159066" cy="2355918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8C33E98-0575-40C1-86E0-FA1A0C6CDA1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3360700" y="2936765"/>
            <a:ext cx="4753673" cy="1740140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306F454-9EA0-4FD8-943F-A5F6785F846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4722545" y="5331724"/>
            <a:ext cx="3427138" cy="1025751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64A5281-A7D7-4DFF-B0A7-241DF6284F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0823" y="2963042"/>
            <a:ext cx="3469888" cy="1940558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E940F2-63F0-473B-9A17-02F17216C30E}"/>
              </a:ext>
            </a:extLst>
          </p:cNvPr>
          <p:cNvSpPr txBox="1"/>
          <p:nvPr/>
        </p:nvSpPr>
        <p:spPr>
          <a:xfrm>
            <a:off x="720650" y="5939296"/>
            <a:ext cx="400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Linker does many trivial work to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BIND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the symbols/data/code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797C3-98D4-4DD7-8F86-6DE93B99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Local: where is the data?</a:t>
            </a:r>
          </a:p>
          <a:p>
            <a:pPr lvl="1"/>
            <a:r>
              <a:rPr lang="en-US" dirty="0"/>
              <a:t>parameter: where is the data?</a:t>
            </a:r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56E18-0B60-4C07-AF39-746F42F5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15F086-52CB-4FA7-A9AB-50F295BA7E26}"/>
              </a:ext>
            </a:extLst>
          </p:cNvPr>
          <p:cNvSpPr/>
          <p:nvPr/>
        </p:nvSpPr>
        <p:spPr>
          <a:xfrm>
            <a:off x="1486366" y="2568459"/>
            <a:ext cx="3748668" cy="1799988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900DA-49F9-48B0-A872-67F122739BB2}"/>
              </a:ext>
            </a:extLst>
          </p:cNvPr>
          <p:cNvSpPr/>
          <p:nvPr/>
        </p:nvSpPr>
        <p:spPr>
          <a:xfrm>
            <a:off x="1486367" y="4368447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0x0 | 4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0x1 | 108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0x3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C2CBE5-87D9-4A09-8DD8-D94AFB3122C0}"/>
              </a:ext>
            </a:extLst>
          </p:cNvPr>
          <p:cNvSpPr/>
          <p:nvPr/>
        </p:nvSpPr>
        <p:spPr>
          <a:xfrm>
            <a:off x="1486366" y="1858540"/>
            <a:ext cx="3748667" cy="709919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EDC801-DFE2-40DF-A9AA-6AF7EA5ED5D8}"/>
              </a:ext>
            </a:extLst>
          </p:cNvPr>
          <p:cNvSpPr/>
          <p:nvPr/>
        </p:nvSpPr>
        <p:spPr>
          <a:xfrm>
            <a:off x="1486366" y="1364749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7C39D3-319E-443D-A7DE-4B9B7E3F23B6}"/>
              </a:ext>
            </a:extLst>
          </p:cNvPr>
          <p:cNvSpPr/>
          <p:nvPr/>
        </p:nvSpPr>
        <p:spPr>
          <a:xfrm>
            <a:off x="1740523" y="3876722"/>
            <a:ext cx="297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.bar: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76E408-5434-4251-9E22-29E4D37D5F66}"/>
              </a:ext>
            </a:extLst>
          </p:cNvPr>
          <p:cNvSpPr/>
          <p:nvPr/>
        </p:nvSpPr>
        <p:spPr>
          <a:xfrm>
            <a:off x="1670362" y="1903281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34E452-9291-4439-995E-4BAAD6D39C9A}"/>
              </a:ext>
            </a:extLst>
          </p:cNvPr>
          <p:cNvSpPr txBox="1"/>
          <p:nvPr/>
        </p:nvSpPr>
        <p:spPr>
          <a:xfrm>
            <a:off x="723902" y="184795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882117-2BBC-4A9A-9DDB-C7EDE9B9BC56}"/>
              </a:ext>
            </a:extLst>
          </p:cNvPr>
          <p:cNvSpPr txBox="1"/>
          <p:nvPr/>
        </p:nvSpPr>
        <p:spPr>
          <a:xfrm>
            <a:off x="739238" y="3331355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A3303E-3A4A-42E9-93F8-2A69D011DA60}"/>
              </a:ext>
            </a:extLst>
          </p:cNvPr>
          <p:cNvSpPr txBox="1"/>
          <p:nvPr/>
        </p:nvSpPr>
        <p:spPr>
          <a:xfrm>
            <a:off x="496695" y="4387241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F30274-0ACA-4BF5-84FA-58EDCB880522}"/>
              </a:ext>
            </a:extLst>
          </p:cNvPr>
          <p:cNvSpPr/>
          <p:nvPr/>
        </p:nvSpPr>
        <p:spPr>
          <a:xfrm>
            <a:off x="1751672" y="2646869"/>
            <a:ext cx="29708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.foo: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int local = 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 + 3;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bar(local);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return local;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E940F2-63F0-473B-9A17-02F17216C30E}"/>
              </a:ext>
            </a:extLst>
          </p:cNvPr>
          <p:cNvSpPr txBox="1"/>
          <p:nvPr/>
        </p:nvSpPr>
        <p:spPr>
          <a:xfrm>
            <a:off x="838200" y="5845460"/>
            <a:ext cx="659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program starts to run, the loader will map data and code into memory. But that is not all. We have </a:t>
            </a:r>
            <a:r>
              <a:rPr lang="en-US" b="1" dirty="0">
                <a:latin typeface="+mj-lt"/>
              </a:rPr>
              <a:t>runtime stack </a:t>
            </a:r>
            <a:r>
              <a:rPr lang="en-US" dirty="0">
                <a:latin typeface="+mj-lt"/>
              </a:rPr>
              <a:t>which is essential for code execution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7BB6A3-557B-413C-96EF-BF2BC3C0A2F2}"/>
              </a:ext>
            </a:extLst>
          </p:cNvPr>
          <p:cNvCxnSpPr>
            <a:cxnSpLocks/>
          </p:cNvCxnSpPr>
          <p:nvPr/>
        </p:nvCxnSpPr>
        <p:spPr>
          <a:xfrm>
            <a:off x="7705493" y="557561"/>
            <a:ext cx="0" cy="62112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24327D-7043-4949-BB3D-C3B7C4C157E1}"/>
              </a:ext>
            </a:extLst>
          </p:cNvPr>
          <p:cNvCxnSpPr>
            <a:cxnSpLocks/>
          </p:cNvCxnSpPr>
          <p:nvPr/>
        </p:nvCxnSpPr>
        <p:spPr>
          <a:xfrm>
            <a:off x="10121591" y="515672"/>
            <a:ext cx="0" cy="625311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DC73C95-43C6-4E3F-A332-DDBA6E66D940}"/>
              </a:ext>
            </a:extLst>
          </p:cNvPr>
          <p:cNvSpPr/>
          <p:nvPr/>
        </p:nvSpPr>
        <p:spPr>
          <a:xfrm>
            <a:off x="7705492" y="1364749"/>
            <a:ext cx="2416099" cy="412696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7E9EEE9-604C-49D6-885A-42208E1660C8}"/>
              </a:ext>
            </a:extLst>
          </p:cNvPr>
          <p:cNvSpPr/>
          <p:nvPr/>
        </p:nvSpPr>
        <p:spPr>
          <a:xfrm>
            <a:off x="7704094" y="1777446"/>
            <a:ext cx="2417492" cy="869424"/>
          </a:xfrm>
          <a:prstGeom prst="roundRect">
            <a:avLst>
              <a:gd name="adj" fmla="val 314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ED899A2-04C2-4A54-9259-0170732AAE7F}"/>
              </a:ext>
            </a:extLst>
          </p:cNvPr>
          <p:cNvSpPr/>
          <p:nvPr/>
        </p:nvSpPr>
        <p:spPr>
          <a:xfrm>
            <a:off x="7704094" y="3296595"/>
            <a:ext cx="2417492" cy="1244535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AF68352-078B-42DA-A5D3-A33EA4E86CC7}"/>
              </a:ext>
            </a:extLst>
          </p:cNvPr>
          <p:cNvSpPr/>
          <p:nvPr/>
        </p:nvSpPr>
        <p:spPr>
          <a:xfrm>
            <a:off x="7704094" y="4897934"/>
            <a:ext cx="2417492" cy="1244535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heap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2B607A-3D57-47D6-AC7C-24AF7529E460}"/>
              </a:ext>
            </a:extLst>
          </p:cNvPr>
          <p:cNvCxnSpPr>
            <a:cxnSpLocks/>
          </p:cNvCxnSpPr>
          <p:nvPr/>
        </p:nvCxnSpPr>
        <p:spPr>
          <a:xfrm flipH="1">
            <a:off x="5235033" y="1364749"/>
            <a:ext cx="2469061" cy="48320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6214A-5275-4AE4-9571-3C51219E7599}"/>
              </a:ext>
            </a:extLst>
          </p:cNvPr>
          <p:cNvCxnSpPr>
            <a:cxnSpLocks/>
          </p:cNvCxnSpPr>
          <p:nvPr/>
        </p:nvCxnSpPr>
        <p:spPr>
          <a:xfrm flipH="1">
            <a:off x="5235033" y="1777445"/>
            <a:ext cx="2469061" cy="79101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4F06E7-5C1F-453B-83C2-4CDFBE713293}"/>
              </a:ext>
            </a:extLst>
          </p:cNvPr>
          <p:cNvCxnSpPr>
            <a:cxnSpLocks/>
          </p:cNvCxnSpPr>
          <p:nvPr/>
        </p:nvCxnSpPr>
        <p:spPr>
          <a:xfrm flipH="1">
            <a:off x="5235033" y="2646869"/>
            <a:ext cx="2469061" cy="163899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2078C3-7DE0-4AD0-9899-81DF405314F7}"/>
              </a:ext>
            </a:extLst>
          </p:cNvPr>
          <p:cNvSpPr txBox="1"/>
          <p:nvPr/>
        </p:nvSpPr>
        <p:spPr>
          <a:xfrm>
            <a:off x="5546094" y="1829238"/>
            <a:ext cx="2023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Loader maps (</a:t>
            </a:r>
            <a:r>
              <a:rPr lang="en-US" sz="1600" i="1" dirty="0" err="1"/>
              <a:t>mmap</a:t>
            </a:r>
            <a:r>
              <a:rPr lang="en-US" sz="1600" i="1" dirty="0"/>
              <a:t> commonly in </a:t>
            </a:r>
            <a:r>
              <a:rPr lang="en-US" sz="1600" i="1" dirty="0" err="1"/>
              <a:t>linux</a:t>
            </a:r>
            <a:r>
              <a:rPr lang="en-US" sz="1600" i="1" dirty="0"/>
              <a:t>) sections into virtual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F058B-F737-463A-8450-4053FD2C7C5F}"/>
              </a:ext>
            </a:extLst>
          </p:cNvPr>
          <p:cNvSpPr txBox="1"/>
          <p:nvPr/>
        </p:nvSpPr>
        <p:spPr>
          <a:xfrm>
            <a:off x="7950820" y="365125"/>
            <a:ext cx="199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 space of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2CE97-81C0-403F-B59F-CB028BB5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E405B-41B8-4DDF-BA84-3FFD1A98BB24}"/>
              </a:ext>
            </a:extLst>
          </p:cNvPr>
          <p:cNvSpPr txBox="1"/>
          <p:nvPr/>
        </p:nvSpPr>
        <p:spPr>
          <a:xfrm>
            <a:off x="4349228" y="944292"/>
            <a:ext cx="15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file</a:t>
            </a:r>
          </a:p>
        </p:txBody>
      </p:sp>
    </p:spTree>
    <p:extLst>
      <p:ext uri="{BB962C8B-B14F-4D97-AF65-F5344CB8AC3E}">
        <p14:creationId xmlns:p14="http://schemas.microsoft.com/office/powerpoint/2010/main" val="34315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local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99F43B-E63D-4840-AAE3-3D89D2B9037F}"/>
              </a:ext>
            </a:extLst>
          </p:cNvPr>
          <p:cNvCxnSpPr>
            <a:cxnSpLocks/>
          </p:cNvCxnSpPr>
          <p:nvPr/>
        </p:nvCxnSpPr>
        <p:spPr>
          <a:xfrm>
            <a:off x="7705493" y="557561"/>
            <a:ext cx="0" cy="62112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DCD517-FD9B-45F6-B3E7-1EBACEF3A64E}"/>
              </a:ext>
            </a:extLst>
          </p:cNvPr>
          <p:cNvCxnSpPr>
            <a:cxnSpLocks/>
          </p:cNvCxnSpPr>
          <p:nvPr/>
        </p:nvCxnSpPr>
        <p:spPr>
          <a:xfrm>
            <a:off x="10121591" y="515672"/>
            <a:ext cx="0" cy="625311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2D11A-92D8-4B7E-A876-D0E2506F1E41}"/>
              </a:ext>
            </a:extLst>
          </p:cNvPr>
          <p:cNvSpPr/>
          <p:nvPr/>
        </p:nvSpPr>
        <p:spPr>
          <a:xfrm>
            <a:off x="7704081" y="2419815"/>
            <a:ext cx="2417492" cy="439370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6B155-D682-4A1F-8ED2-5B99D304E712}"/>
              </a:ext>
            </a:extLst>
          </p:cNvPr>
          <p:cNvSpPr txBox="1"/>
          <p:nvPr/>
        </p:nvSpPr>
        <p:spPr>
          <a:xfrm>
            <a:off x="7704081" y="365125"/>
            <a:ext cx="241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 space of process</a:t>
            </a:r>
          </a:p>
          <a:p>
            <a:pPr algn="ctr"/>
            <a:r>
              <a:rPr lang="en-US" dirty="0"/>
              <a:t>    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78924-8A84-4219-952F-2DA8570FBB20}"/>
              </a:ext>
            </a:extLst>
          </p:cNvPr>
          <p:cNvSpPr/>
          <p:nvPr/>
        </p:nvSpPr>
        <p:spPr>
          <a:xfrm>
            <a:off x="7704081" y="2859185"/>
            <a:ext cx="2417492" cy="2970909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AF90EA-B327-4A44-B6EA-D69C9ADC11D8}"/>
              </a:ext>
            </a:extLst>
          </p:cNvPr>
          <p:cNvSpPr/>
          <p:nvPr/>
        </p:nvSpPr>
        <p:spPr>
          <a:xfrm>
            <a:off x="7704081" y="5830094"/>
            <a:ext cx="2417492" cy="575004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8F83-5A78-4B23-ADB2-ADAE56DDA228}"/>
              </a:ext>
            </a:extLst>
          </p:cNvPr>
          <p:cNvSpPr txBox="1"/>
          <p:nvPr/>
        </p:nvSpPr>
        <p:spPr>
          <a:xfrm>
            <a:off x="10121569" y="2953070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1: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B1A93-2A08-4F0A-B9F8-7FF559C174FA}"/>
              </a:ext>
            </a:extLst>
          </p:cNvPr>
          <p:cNvSpPr txBox="1"/>
          <p:nvPr/>
        </p:nvSpPr>
        <p:spPr>
          <a:xfrm>
            <a:off x="10121569" y="5825732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2: bar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AC18F-7BC2-48EF-8CC8-BE5E07ABDCB7}"/>
              </a:ext>
            </a:extLst>
          </p:cNvPr>
          <p:cNvSpPr/>
          <p:nvPr/>
        </p:nvSpPr>
        <p:spPr>
          <a:xfrm>
            <a:off x="7704081" y="1027906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AEDADF-3607-478D-ACB6-225F4B741863}"/>
              </a:ext>
            </a:extLst>
          </p:cNvPr>
          <p:cNvSpPr/>
          <p:nvPr/>
        </p:nvSpPr>
        <p:spPr>
          <a:xfrm>
            <a:off x="7704081" y="1439002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D014F-313B-426E-A57D-8BEDE5556960}"/>
              </a:ext>
            </a:extLst>
          </p:cNvPr>
          <p:cNvSpPr/>
          <p:nvPr/>
        </p:nvSpPr>
        <p:spPr>
          <a:xfrm>
            <a:off x="7787269" y="1100969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749E-831A-4659-90E0-970D9B1E273D}"/>
              </a:ext>
            </a:extLst>
          </p:cNvPr>
          <p:cNvSpPr txBox="1"/>
          <p:nvPr/>
        </p:nvSpPr>
        <p:spPr>
          <a:xfrm>
            <a:off x="10121569" y="246808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0: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90E26-FF9D-42A1-945F-458C7E59DBAE}"/>
              </a:ext>
            </a:extLst>
          </p:cNvPr>
          <p:cNvSpPr txBox="1"/>
          <p:nvPr/>
        </p:nvSpPr>
        <p:spPr>
          <a:xfrm>
            <a:off x="10121569" y="999498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.data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90B0A-7E39-43DC-B940-3BFEB6DE7F75}"/>
              </a:ext>
            </a:extLst>
          </p:cNvPr>
          <p:cNvSpPr txBox="1"/>
          <p:nvPr/>
        </p:nvSpPr>
        <p:spPr>
          <a:xfrm>
            <a:off x="10121574" y="1453084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.txt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C1AA84C-A97D-4ED4-8620-DB00060A8D9C}"/>
              </a:ext>
            </a:extLst>
          </p:cNvPr>
          <p:cNvCxnSpPr>
            <a:cxnSpLocks/>
            <a:stCxn id="26" idx="0"/>
            <a:endCxn id="19" idx="1"/>
          </p:cNvCxnSpPr>
          <p:nvPr/>
        </p:nvCxnSpPr>
        <p:spPr>
          <a:xfrm rot="5400000" flipH="1" flipV="1">
            <a:off x="4246774" y="-165682"/>
            <a:ext cx="1647074" cy="5267539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89B560-325F-43F0-9F24-4F4BE8BEECF6}"/>
              </a:ext>
            </a:extLst>
          </p:cNvPr>
          <p:cNvSpPr/>
          <p:nvPr/>
        </p:nvSpPr>
        <p:spPr>
          <a:xfrm>
            <a:off x="1025912" y="3291624"/>
            <a:ext cx="2821259" cy="165951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5542C-2373-444F-A5A5-7C23D29692DA}"/>
              </a:ext>
            </a:extLst>
          </p:cNvPr>
          <p:cNvSpPr/>
          <p:nvPr/>
        </p:nvSpPr>
        <p:spPr>
          <a:xfrm>
            <a:off x="7848813" y="4020001"/>
            <a:ext cx="2129437" cy="86177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“local”, commonly using stack pointer:</a:t>
            </a:r>
          </a:p>
          <a:p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+ offset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e.g.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load r4, </a:t>
            </a:r>
            <a:r>
              <a:rPr lang="en-US" sz="1000" dirty="0" err="1">
                <a:latin typeface="Consolas" panose="020B0609020204030204" pitchFamily="49" charset="0"/>
              </a:rPr>
              <a:t>sp</a:t>
            </a:r>
            <a:r>
              <a:rPr lang="en-US" sz="1000" dirty="0">
                <a:latin typeface="Consolas" panose="020B0609020204030204" pitchFamily="49" charset="0"/>
              </a:rPr>
              <a:t>, -40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829E-3513-4600-916F-9497037E5F44}"/>
              </a:ext>
            </a:extLst>
          </p:cNvPr>
          <p:cNvSpPr txBox="1"/>
          <p:nvPr/>
        </p:nvSpPr>
        <p:spPr>
          <a:xfrm>
            <a:off x="9755437" y="2036637"/>
            <a:ext cx="26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runtime stack (loader </a:t>
            </a:r>
            <a:r>
              <a:rPr lang="en-US" sz="1600" i="1" dirty="0" err="1"/>
              <a:t>alloc</a:t>
            </a:r>
            <a:r>
              <a:rPr lang="en-US" sz="1600" i="1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82F273-C630-4094-AEB9-D2EC8DCD4929}"/>
              </a:ext>
            </a:extLst>
          </p:cNvPr>
          <p:cNvSpPr/>
          <p:nvPr/>
        </p:nvSpPr>
        <p:spPr>
          <a:xfrm>
            <a:off x="7848813" y="2951794"/>
            <a:ext cx="2129437" cy="86177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”, using stack pointer for simplicity:</a:t>
            </a:r>
          </a:p>
          <a:p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+ offset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e.g.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load r4, </a:t>
            </a:r>
            <a:r>
              <a:rPr lang="en-US" sz="1000" dirty="0" err="1">
                <a:latin typeface="Consolas" panose="020B0609020204030204" pitchFamily="49" charset="0"/>
              </a:rPr>
              <a:t>sp</a:t>
            </a:r>
            <a:r>
              <a:rPr lang="en-US" sz="1000" dirty="0">
                <a:latin typeface="Consolas" panose="020B0609020204030204" pitchFamily="49" charset="0"/>
              </a:rPr>
              <a:t>, -56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3B3A57-3B52-4043-A6D5-8357859B80C3}"/>
              </a:ext>
            </a:extLst>
          </p:cNvPr>
          <p:cNvSpPr txBox="1"/>
          <p:nvPr/>
        </p:nvSpPr>
        <p:spPr>
          <a:xfrm>
            <a:off x="4581275" y="2441870"/>
            <a:ext cx="2417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runtime stack is composed of frames. Each function call has its own frame in stack.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41294-CADC-480F-B8E4-589B5E52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Execution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99F43B-E63D-4840-AAE3-3D89D2B9037F}"/>
              </a:ext>
            </a:extLst>
          </p:cNvPr>
          <p:cNvCxnSpPr>
            <a:cxnSpLocks/>
          </p:cNvCxnSpPr>
          <p:nvPr/>
        </p:nvCxnSpPr>
        <p:spPr>
          <a:xfrm>
            <a:off x="7705493" y="557561"/>
            <a:ext cx="0" cy="62112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DCD517-FD9B-45F6-B3E7-1EBACEF3A64E}"/>
              </a:ext>
            </a:extLst>
          </p:cNvPr>
          <p:cNvCxnSpPr>
            <a:cxnSpLocks/>
          </p:cNvCxnSpPr>
          <p:nvPr/>
        </p:nvCxnSpPr>
        <p:spPr>
          <a:xfrm>
            <a:off x="10121591" y="515672"/>
            <a:ext cx="0" cy="625311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2D11A-92D8-4B7E-A876-D0E2506F1E41}"/>
              </a:ext>
            </a:extLst>
          </p:cNvPr>
          <p:cNvSpPr/>
          <p:nvPr/>
        </p:nvSpPr>
        <p:spPr>
          <a:xfrm>
            <a:off x="7704081" y="2419815"/>
            <a:ext cx="2417492" cy="439370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6B155-D682-4A1F-8ED2-5B99D304E712}"/>
              </a:ext>
            </a:extLst>
          </p:cNvPr>
          <p:cNvSpPr txBox="1"/>
          <p:nvPr/>
        </p:nvSpPr>
        <p:spPr>
          <a:xfrm>
            <a:off x="7704081" y="365125"/>
            <a:ext cx="241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 space of process</a:t>
            </a:r>
          </a:p>
          <a:p>
            <a:pPr algn="ctr"/>
            <a:r>
              <a:rPr lang="en-US" dirty="0"/>
              <a:t>    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78924-8A84-4219-952F-2DA8570FBB20}"/>
              </a:ext>
            </a:extLst>
          </p:cNvPr>
          <p:cNvSpPr/>
          <p:nvPr/>
        </p:nvSpPr>
        <p:spPr>
          <a:xfrm>
            <a:off x="7704081" y="2859185"/>
            <a:ext cx="2417492" cy="2970909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8F83-5A78-4B23-ADB2-ADAE56DDA228}"/>
              </a:ext>
            </a:extLst>
          </p:cNvPr>
          <p:cNvSpPr txBox="1"/>
          <p:nvPr/>
        </p:nvSpPr>
        <p:spPr>
          <a:xfrm>
            <a:off x="10121569" y="2953070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1: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B1A93-2A08-4F0A-B9F8-7FF559C174FA}"/>
              </a:ext>
            </a:extLst>
          </p:cNvPr>
          <p:cNvSpPr txBox="1"/>
          <p:nvPr/>
        </p:nvSpPr>
        <p:spPr>
          <a:xfrm>
            <a:off x="10169434" y="566081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&lt;- </a:t>
            </a:r>
            <a:r>
              <a:rPr lang="en-US" sz="1600" i="1" dirty="0" err="1"/>
              <a:t>sp</a:t>
            </a:r>
            <a:endParaRPr lang="en-US" sz="1600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AC18F-7BC2-48EF-8CC8-BE5E07ABDCB7}"/>
              </a:ext>
            </a:extLst>
          </p:cNvPr>
          <p:cNvSpPr/>
          <p:nvPr/>
        </p:nvSpPr>
        <p:spPr>
          <a:xfrm>
            <a:off x="7704081" y="1027906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AEDADF-3607-478D-ACB6-225F4B741863}"/>
              </a:ext>
            </a:extLst>
          </p:cNvPr>
          <p:cNvSpPr/>
          <p:nvPr/>
        </p:nvSpPr>
        <p:spPr>
          <a:xfrm>
            <a:off x="7704081" y="1439002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D014F-313B-426E-A57D-8BEDE5556960}"/>
              </a:ext>
            </a:extLst>
          </p:cNvPr>
          <p:cNvSpPr/>
          <p:nvPr/>
        </p:nvSpPr>
        <p:spPr>
          <a:xfrm>
            <a:off x="7787269" y="1100969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749E-831A-4659-90E0-970D9B1E273D}"/>
              </a:ext>
            </a:extLst>
          </p:cNvPr>
          <p:cNvSpPr txBox="1"/>
          <p:nvPr/>
        </p:nvSpPr>
        <p:spPr>
          <a:xfrm>
            <a:off x="10121569" y="246808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0: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90E26-FF9D-42A1-945F-458C7E59DBAE}"/>
              </a:ext>
            </a:extLst>
          </p:cNvPr>
          <p:cNvSpPr txBox="1"/>
          <p:nvPr/>
        </p:nvSpPr>
        <p:spPr>
          <a:xfrm>
            <a:off x="10121569" y="999498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.data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90B0A-7E39-43DC-B940-3BFEB6DE7F75}"/>
              </a:ext>
            </a:extLst>
          </p:cNvPr>
          <p:cNvSpPr txBox="1"/>
          <p:nvPr/>
        </p:nvSpPr>
        <p:spPr>
          <a:xfrm>
            <a:off x="10121574" y="1453084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.txt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5542C-2373-444F-A5A5-7C23D29692DA}"/>
              </a:ext>
            </a:extLst>
          </p:cNvPr>
          <p:cNvSpPr/>
          <p:nvPr/>
        </p:nvSpPr>
        <p:spPr>
          <a:xfrm>
            <a:off x="4569661" y="1825625"/>
            <a:ext cx="241748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load  r1,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-56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add   r2, r1, 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store r2,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load  r3, r31,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</a:rPr>
              <a:t>   r3,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jgt</a:t>
            </a:r>
            <a:r>
              <a:rPr lang="en-US" sz="1400" dirty="0">
                <a:latin typeface="Consolas" panose="020B0609020204030204" pitchFamily="49" charset="0"/>
              </a:rPr>
              <a:t>   __label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add   r4,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push  r4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call 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mov   r2, r0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__label: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ret   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829E-3513-4600-916F-9497037E5F44}"/>
              </a:ext>
            </a:extLst>
          </p:cNvPr>
          <p:cNvSpPr txBox="1"/>
          <p:nvPr/>
        </p:nvSpPr>
        <p:spPr>
          <a:xfrm>
            <a:off x="9755437" y="2036637"/>
            <a:ext cx="26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runtime stack (loader </a:t>
            </a:r>
            <a:r>
              <a:rPr lang="en-US" sz="1600" i="1" dirty="0" err="1"/>
              <a:t>alloc</a:t>
            </a:r>
            <a:r>
              <a:rPr lang="en-US" sz="1600" i="1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AD00E-D740-447D-9A9E-38025DEE8AAB}"/>
              </a:ext>
            </a:extLst>
          </p:cNvPr>
          <p:cNvSpPr/>
          <p:nvPr/>
        </p:nvSpPr>
        <p:spPr>
          <a:xfrm>
            <a:off x="7848813" y="4020001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“local”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2B990-75BC-4C3D-BC20-CFFE37BF32CC}"/>
              </a:ext>
            </a:extLst>
          </p:cNvPr>
          <p:cNvSpPr/>
          <p:nvPr/>
        </p:nvSpPr>
        <p:spPr>
          <a:xfrm>
            <a:off x="7848813" y="2951794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89B560-325F-43F0-9F24-4F4BE8BEECF6}"/>
              </a:ext>
            </a:extLst>
          </p:cNvPr>
          <p:cNvSpPr/>
          <p:nvPr/>
        </p:nvSpPr>
        <p:spPr>
          <a:xfrm>
            <a:off x="4705815" y="2036636"/>
            <a:ext cx="2018370" cy="528143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3790E5E-66C8-440A-B5F7-5CAC5613D6B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510670" y="2161033"/>
            <a:ext cx="1338143" cy="9138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1F1110-4604-4176-A5C4-F6ABFAA69EEB}"/>
              </a:ext>
            </a:extLst>
          </p:cNvPr>
          <p:cNvSpPr txBox="1"/>
          <p:nvPr/>
        </p:nvSpPr>
        <p:spPr>
          <a:xfrm>
            <a:off x="3237099" y="1439001"/>
            <a:ext cx="194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pseudo assembly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E9028E6-9B1B-44B2-95DE-FFF739B2679A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2762065" y="1350592"/>
            <a:ext cx="217347" cy="732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18BE88-61C0-4974-9BC0-122AECBEE61A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>
            <a:off x="5185317" y="1608278"/>
            <a:ext cx="593088" cy="217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64B462-7867-409E-8175-AD2245CDBFF0}"/>
              </a:ext>
            </a:extLst>
          </p:cNvPr>
          <p:cNvSpPr txBox="1"/>
          <p:nvPr/>
        </p:nvSpPr>
        <p:spPr>
          <a:xfrm>
            <a:off x="167268" y="5586761"/>
            <a:ext cx="708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execution goes into “foo”, it reads the argument and make it add with immediate value 3.</a:t>
            </a:r>
          </a:p>
          <a:p>
            <a:r>
              <a:rPr lang="en-US" dirty="0"/>
              <a:t>Here you see where the “</a:t>
            </a:r>
            <a:r>
              <a:rPr lang="en-US" dirty="0" err="1"/>
              <a:t>arg</a:t>
            </a:r>
            <a:r>
              <a:rPr lang="en-US" dirty="0"/>
              <a:t>” in memory (in stack frame 1), and where the literal going (becomes immediate value of hardware instruction)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F3A408-DEEF-4A9B-B6CF-4B83CA9E11B7}"/>
              </a:ext>
            </a:extLst>
          </p:cNvPr>
          <p:cNvSpPr txBox="1"/>
          <p:nvPr/>
        </p:nvSpPr>
        <p:spPr>
          <a:xfrm>
            <a:off x="6987148" y="887845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r31-&gt;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CE5AA6-4C0C-4BC3-8F3D-7D86AED59916}"/>
              </a:ext>
            </a:extLst>
          </p:cNvPr>
          <p:cNvSpPr/>
          <p:nvPr/>
        </p:nvSpPr>
        <p:spPr>
          <a:xfrm>
            <a:off x="1135232" y="3278805"/>
            <a:ext cx="2716083" cy="317835"/>
          </a:xfrm>
          <a:prstGeom prst="roundRect">
            <a:avLst>
              <a:gd name="adj" fmla="val 860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EF8F1-3861-489B-902D-4AFBB03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Execution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99F43B-E63D-4840-AAE3-3D89D2B9037F}"/>
              </a:ext>
            </a:extLst>
          </p:cNvPr>
          <p:cNvCxnSpPr>
            <a:cxnSpLocks/>
          </p:cNvCxnSpPr>
          <p:nvPr/>
        </p:nvCxnSpPr>
        <p:spPr>
          <a:xfrm>
            <a:off x="7705493" y="557561"/>
            <a:ext cx="0" cy="62112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DCD517-FD9B-45F6-B3E7-1EBACEF3A64E}"/>
              </a:ext>
            </a:extLst>
          </p:cNvPr>
          <p:cNvCxnSpPr>
            <a:cxnSpLocks/>
          </p:cNvCxnSpPr>
          <p:nvPr/>
        </p:nvCxnSpPr>
        <p:spPr>
          <a:xfrm>
            <a:off x="10121591" y="515672"/>
            <a:ext cx="0" cy="625311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2D11A-92D8-4B7E-A876-D0E2506F1E41}"/>
              </a:ext>
            </a:extLst>
          </p:cNvPr>
          <p:cNvSpPr/>
          <p:nvPr/>
        </p:nvSpPr>
        <p:spPr>
          <a:xfrm>
            <a:off x="7704081" y="2419815"/>
            <a:ext cx="2417492" cy="439370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6B155-D682-4A1F-8ED2-5B99D304E712}"/>
              </a:ext>
            </a:extLst>
          </p:cNvPr>
          <p:cNvSpPr txBox="1"/>
          <p:nvPr/>
        </p:nvSpPr>
        <p:spPr>
          <a:xfrm>
            <a:off x="7704081" y="365125"/>
            <a:ext cx="241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 space of process</a:t>
            </a:r>
          </a:p>
          <a:p>
            <a:pPr algn="ctr"/>
            <a:r>
              <a:rPr lang="en-US" dirty="0"/>
              <a:t>    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78924-8A84-4219-952F-2DA8570FBB20}"/>
              </a:ext>
            </a:extLst>
          </p:cNvPr>
          <p:cNvSpPr/>
          <p:nvPr/>
        </p:nvSpPr>
        <p:spPr>
          <a:xfrm>
            <a:off x="7704081" y="2859185"/>
            <a:ext cx="2417492" cy="2970909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8F83-5A78-4B23-ADB2-ADAE56DDA228}"/>
              </a:ext>
            </a:extLst>
          </p:cNvPr>
          <p:cNvSpPr txBox="1"/>
          <p:nvPr/>
        </p:nvSpPr>
        <p:spPr>
          <a:xfrm>
            <a:off x="10121569" y="2953070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1: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B1A93-2A08-4F0A-B9F8-7FF559C174FA}"/>
              </a:ext>
            </a:extLst>
          </p:cNvPr>
          <p:cNvSpPr txBox="1"/>
          <p:nvPr/>
        </p:nvSpPr>
        <p:spPr>
          <a:xfrm>
            <a:off x="6987148" y="887845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r31-&gt;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AC18F-7BC2-48EF-8CC8-BE5E07ABDCB7}"/>
              </a:ext>
            </a:extLst>
          </p:cNvPr>
          <p:cNvSpPr/>
          <p:nvPr/>
        </p:nvSpPr>
        <p:spPr>
          <a:xfrm>
            <a:off x="7704081" y="1027906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AEDADF-3607-478D-ACB6-225F4B741863}"/>
              </a:ext>
            </a:extLst>
          </p:cNvPr>
          <p:cNvSpPr/>
          <p:nvPr/>
        </p:nvSpPr>
        <p:spPr>
          <a:xfrm>
            <a:off x="7704081" y="1439002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D014F-313B-426E-A57D-8BEDE5556960}"/>
              </a:ext>
            </a:extLst>
          </p:cNvPr>
          <p:cNvSpPr/>
          <p:nvPr/>
        </p:nvSpPr>
        <p:spPr>
          <a:xfrm>
            <a:off x="7787269" y="1100969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749E-831A-4659-90E0-970D9B1E273D}"/>
              </a:ext>
            </a:extLst>
          </p:cNvPr>
          <p:cNvSpPr txBox="1"/>
          <p:nvPr/>
        </p:nvSpPr>
        <p:spPr>
          <a:xfrm>
            <a:off x="10121569" y="246808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0: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90E26-FF9D-42A1-945F-458C7E59DBAE}"/>
              </a:ext>
            </a:extLst>
          </p:cNvPr>
          <p:cNvSpPr txBox="1"/>
          <p:nvPr/>
        </p:nvSpPr>
        <p:spPr>
          <a:xfrm>
            <a:off x="10121569" y="999498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.data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90B0A-7E39-43DC-B940-3BFEB6DE7F75}"/>
              </a:ext>
            </a:extLst>
          </p:cNvPr>
          <p:cNvSpPr txBox="1"/>
          <p:nvPr/>
        </p:nvSpPr>
        <p:spPr>
          <a:xfrm>
            <a:off x="10121574" y="1453084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.txt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5542C-2373-444F-A5A5-7C23D29692DA}"/>
              </a:ext>
            </a:extLst>
          </p:cNvPr>
          <p:cNvSpPr/>
          <p:nvPr/>
        </p:nvSpPr>
        <p:spPr>
          <a:xfrm>
            <a:off x="4569661" y="1825625"/>
            <a:ext cx="241748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load  r1,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-56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add   r2, r1, 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store r2,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load  r3, r31,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</a:rPr>
              <a:t>   r3,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jgt</a:t>
            </a:r>
            <a:r>
              <a:rPr lang="en-US" sz="1400" dirty="0">
                <a:latin typeface="Consolas" panose="020B0609020204030204" pitchFamily="49" charset="0"/>
              </a:rPr>
              <a:t>   __label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add   r4,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push  r4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call 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mov   r2, r0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__label: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ret   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829E-3513-4600-916F-9497037E5F44}"/>
              </a:ext>
            </a:extLst>
          </p:cNvPr>
          <p:cNvSpPr txBox="1"/>
          <p:nvPr/>
        </p:nvSpPr>
        <p:spPr>
          <a:xfrm>
            <a:off x="9755437" y="2036637"/>
            <a:ext cx="26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runtime stack (loader </a:t>
            </a:r>
            <a:r>
              <a:rPr lang="en-US" sz="1600" i="1" dirty="0" err="1"/>
              <a:t>alloc</a:t>
            </a:r>
            <a:r>
              <a:rPr lang="en-US" sz="1600" i="1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AD00E-D740-447D-9A9E-38025DEE8AAB}"/>
              </a:ext>
            </a:extLst>
          </p:cNvPr>
          <p:cNvSpPr/>
          <p:nvPr/>
        </p:nvSpPr>
        <p:spPr>
          <a:xfrm>
            <a:off x="7848813" y="4020001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“local”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2B990-75BC-4C3D-BC20-CFFE37BF32CC}"/>
              </a:ext>
            </a:extLst>
          </p:cNvPr>
          <p:cNvSpPr/>
          <p:nvPr/>
        </p:nvSpPr>
        <p:spPr>
          <a:xfrm>
            <a:off x="7848813" y="2951794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89B560-325F-43F0-9F24-4F4BE8BEECF6}"/>
              </a:ext>
            </a:extLst>
          </p:cNvPr>
          <p:cNvSpPr/>
          <p:nvPr/>
        </p:nvSpPr>
        <p:spPr>
          <a:xfrm>
            <a:off x="4672146" y="2525449"/>
            <a:ext cx="1914507" cy="239116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3790E5E-66C8-440A-B5F7-5CAC5613D6BC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463933" y="2758232"/>
            <a:ext cx="1507578" cy="12621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1F1110-4604-4176-A5C4-F6ABFAA69EEB}"/>
              </a:ext>
            </a:extLst>
          </p:cNvPr>
          <p:cNvSpPr txBox="1"/>
          <p:nvPr/>
        </p:nvSpPr>
        <p:spPr>
          <a:xfrm>
            <a:off x="3237099" y="1439001"/>
            <a:ext cx="194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pseudo assembly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E9028E6-9B1B-44B2-95DE-FFF739B2679A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2762065" y="1350592"/>
            <a:ext cx="217347" cy="732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18BE88-61C0-4974-9BC0-122AECBEE61A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>
            <a:off x="5185317" y="1608278"/>
            <a:ext cx="593088" cy="217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64B462-7867-409E-8175-AD2245CDBFF0}"/>
              </a:ext>
            </a:extLst>
          </p:cNvPr>
          <p:cNvSpPr txBox="1"/>
          <p:nvPr/>
        </p:nvSpPr>
        <p:spPr>
          <a:xfrm>
            <a:off x="684423" y="5580773"/>
            <a:ext cx="656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it updates “local”, which is also the stack based (sp-40) addressing.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3262D8-F3A0-42FB-8C5F-95BF6427A83C}"/>
              </a:ext>
            </a:extLst>
          </p:cNvPr>
          <p:cNvSpPr txBox="1"/>
          <p:nvPr/>
        </p:nvSpPr>
        <p:spPr>
          <a:xfrm>
            <a:off x="10169434" y="566081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&lt;- </a:t>
            </a:r>
            <a:r>
              <a:rPr lang="en-US" sz="1600" i="1" dirty="0" err="1"/>
              <a:t>sp</a:t>
            </a:r>
            <a:endParaRPr lang="en-US" sz="1600" i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CBCF81D-220C-4754-B80A-6890DE55F540}"/>
              </a:ext>
            </a:extLst>
          </p:cNvPr>
          <p:cNvSpPr/>
          <p:nvPr/>
        </p:nvSpPr>
        <p:spPr>
          <a:xfrm>
            <a:off x="1135232" y="3278805"/>
            <a:ext cx="2716083" cy="317835"/>
          </a:xfrm>
          <a:prstGeom prst="roundRect">
            <a:avLst>
              <a:gd name="adj" fmla="val 860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553C8-CDA4-4BB7-87B1-15275494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What have you found from the C++ program?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613153-DD3B-43AB-B250-D7ABE69A4DBA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C309E-437C-43E3-A750-91111917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Execution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latin typeface="Consolas" panose="020B0609020204030204" pitchFamily="49" charset="0"/>
              </a:rPr>
              <a:t>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99F43B-E63D-4840-AAE3-3D89D2B9037F}"/>
              </a:ext>
            </a:extLst>
          </p:cNvPr>
          <p:cNvCxnSpPr>
            <a:cxnSpLocks/>
          </p:cNvCxnSpPr>
          <p:nvPr/>
        </p:nvCxnSpPr>
        <p:spPr>
          <a:xfrm>
            <a:off x="7705493" y="557561"/>
            <a:ext cx="0" cy="62112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DCD517-FD9B-45F6-B3E7-1EBACEF3A64E}"/>
              </a:ext>
            </a:extLst>
          </p:cNvPr>
          <p:cNvCxnSpPr>
            <a:cxnSpLocks/>
          </p:cNvCxnSpPr>
          <p:nvPr/>
        </p:nvCxnSpPr>
        <p:spPr>
          <a:xfrm>
            <a:off x="10121591" y="515672"/>
            <a:ext cx="0" cy="625311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2D11A-92D8-4B7E-A876-D0E2506F1E41}"/>
              </a:ext>
            </a:extLst>
          </p:cNvPr>
          <p:cNvSpPr/>
          <p:nvPr/>
        </p:nvSpPr>
        <p:spPr>
          <a:xfrm>
            <a:off x="7704081" y="2419815"/>
            <a:ext cx="2417492" cy="439370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6B155-D682-4A1F-8ED2-5B99D304E712}"/>
              </a:ext>
            </a:extLst>
          </p:cNvPr>
          <p:cNvSpPr txBox="1"/>
          <p:nvPr/>
        </p:nvSpPr>
        <p:spPr>
          <a:xfrm>
            <a:off x="7704081" y="365125"/>
            <a:ext cx="241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 space of process</a:t>
            </a:r>
          </a:p>
          <a:p>
            <a:pPr algn="ctr"/>
            <a:r>
              <a:rPr lang="en-US" dirty="0"/>
              <a:t>    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78924-8A84-4219-952F-2DA8570FBB20}"/>
              </a:ext>
            </a:extLst>
          </p:cNvPr>
          <p:cNvSpPr/>
          <p:nvPr/>
        </p:nvSpPr>
        <p:spPr>
          <a:xfrm>
            <a:off x="7704081" y="2859185"/>
            <a:ext cx="2417492" cy="2970909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8F83-5A78-4B23-ADB2-ADAE56DDA228}"/>
              </a:ext>
            </a:extLst>
          </p:cNvPr>
          <p:cNvSpPr txBox="1"/>
          <p:nvPr/>
        </p:nvSpPr>
        <p:spPr>
          <a:xfrm>
            <a:off x="10121569" y="2953070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1: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B1A93-2A08-4F0A-B9F8-7FF559C174FA}"/>
              </a:ext>
            </a:extLst>
          </p:cNvPr>
          <p:cNvSpPr txBox="1"/>
          <p:nvPr/>
        </p:nvSpPr>
        <p:spPr>
          <a:xfrm>
            <a:off x="6987148" y="887845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r31-&gt;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AC18F-7BC2-48EF-8CC8-BE5E07ABDCB7}"/>
              </a:ext>
            </a:extLst>
          </p:cNvPr>
          <p:cNvSpPr/>
          <p:nvPr/>
        </p:nvSpPr>
        <p:spPr>
          <a:xfrm>
            <a:off x="7704081" y="1027906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AEDADF-3607-478D-ACB6-225F4B741863}"/>
              </a:ext>
            </a:extLst>
          </p:cNvPr>
          <p:cNvSpPr/>
          <p:nvPr/>
        </p:nvSpPr>
        <p:spPr>
          <a:xfrm>
            <a:off x="7704081" y="1439002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D014F-313B-426E-A57D-8BEDE5556960}"/>
              </a:ext>
            </a:extLst>
          </p:cNvPr>
          <p:cNvSpPr/>
          <p:nvPr/>
        </p:nvSpPr>
        <p:spPr>
          <a:xfrm>
            <a:off x="7787269" y="1100969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749E-831A-4659-90E0-970D9B1E273D}"/>
              </a:ext>
            </a:extLst>
          </p:cNvPr>
          <p:cNvSpPr txBox="1"/>
          <p:nvPr/>
        </p:nvSpPr>
        <p:spPr>
          <a:xfrm>
            <a:off x="10121569" y="246808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0: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90E26-FF9D-42A1-945F-458C7E59DBAE}"/>
              </a:ext>
            </a:extLst>
          </p:cNvPr>
          <p:cNvSpPr txBox="1"/>
          <p:nvPr/>
        </p:nvSpPr>
        <p:spPr>
          <a:xfrm>
            <a:off x="10121569" y="999498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.data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90B0A-7E39-43DC-B940-3BFEB6DE7F75}"/>
              </a:ext>
            </a:extLst>
          </p:cNvPr>
          <p:cNvSpPr txBox="1"/>
          <p:nvPr/>
        </p:nvSpPr>
        <p:spPr>
          <a:xfrm>
            <a:off x="10121574" y="1453084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.txt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5542C-2373-444F-A5A5-7C23D29692DA}"/>
              </a:ext>
            </a:extLst>
          </p:cNvPr>
          <p:cNvSpPr/>
          <p:nvPr/>
        </p:nvSpPr>
        <p:spPr>
          <a:xfrm>
            <a:off x="4569661" y="1825625"/>
            <a:ext cx="241748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load  r1,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-56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add   r2, r1, 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store r2,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load  r3, r31,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</a:rPr>
              <a:t>   r3,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jgt</a:t>
            </a:r>
            <a:r>
              <a:rPr lang="en-US" sz="1400" dirty="0">
                <a:latin typeface="Consolas" panose="020B0609020204030204" pitchFamily="49" charset="0"/>
              </a:rPr>
              <a:t>   __label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add   r4,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push  r4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call 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mov   r2, r0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__label: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ret   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829E-3513-4600-916F-9497037E5F44}"/>
              </a:ext>
            </a:extLst>
          </p:cNvPr>
          <p:cNvSpPr txBox="1"/>
          <p:nvPr/>
        </p:nvSpPr>
        <p:spPr>
          <a:xfrm>
            <a:off x="9755437" y="2036637"/>
            <a:ext cx="26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runtime stack (loader </a:t>
            </a:r>
            <a:r>
              <a:rPr lang="en-US" sz="1600" i="1" dirty="0" err="1"/>
              <a:t>alloc</a:t>
            </a:r>
            <a:r>
              <a:rPr lang="en-US" sz="1600" i="1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AD00E-D740-447D-9A9E-38025DEE8AAB}"/>
              </a:ext>
            </a:extLst>
          </p:cNvPr>
          <p:cNvSpPr/>
          <p:nvPr/>
        </p:nvSpPr>
        <p:spPr>
          <a:xfrm>
            <a:off x="7848813" y="4020001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“local”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2B990-75BC-4C3D-BC20-CFFE37BF32CC}"/>
              </a:ext>
            </a:extLst>
          </p:cNvPr>
          <p:cNvSpPr/>
          <p:nvPr/>
        </p:nvSpPr>
        <p:spPr>
          <a:xfrm>
            <a:off x="7848813" y="2951794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89B560-325F-43F0-9F24-4F4BE8BEECF6}"/>
              </a:ext>
            </a:extLst>
          </p:cNvPr>
          <p:cNvSpPr/>
          <p:nvPr/>
        </p:nvSpPr>
        <p:spPr>
          <a:xfrm>
            <a:off x="4627763" y="2899705"/>
            <a:ext cx="1914507" cy="713290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3790E5E-66C8-440A-B5F7-5CAC5613D6BC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6175022" y="1462656"/>
            <a:ext cx="1850823" cy="13736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1F1110-4604-4176-A5C4-F6ABFAA69EEB}"/>
              </a:ext>
            </a:extLst>
          </p:cNvPr>
          <p:cNvSpPr txBox="1"/>
          <p:nvPr/>
        </p:nvSpPr>
        <p:spPr>
          <a:xfrm>
            <a:off x="3237099" y="1439001"/>
            <a:ext cx="194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pseudo assembly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E9028E6-9B1B-44B2-95DE-FFF739B2679A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2762065" y="1350592"/>
            <a:ext cx="217347" cy="732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18BE88-61C0-4974-9BC0-122AECBEE61A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>
            <a:off x="5185317" y="1608278"/>
            <a:ext cx="593088" cy="217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64B462-7867-409E-8175-AD2245CDBFF0}"/>
              </a:ext>
            </a:extLst>
          </p:cNvPr>
          <p:cNvSpPr txBox="1"/>
          <p:nvPr/>
        </p:nvSpPr>
        <p:spPr>
          <a:xfrm>
            <a:off x="684423" y="5580773"/>
            <a:ext cx="656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it compares the value of “global” with 0.</a:t>
            </a:r>
          </a:p>
          <a:p>
            <a:r>
              <a:rPr lang="en-US" dirty="0"/>
              <a:t>Note here we assume that “r31” is set-up ahead by some fixed routine to the base of 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.data.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when reading the</a:t>
            </a:r>
            <a:r>
              <a:rPr lang="zh-CN" altLang="en-US" dirty="0"/>
              <a:t> </a:t>
            </a:r>
            <a:r>
              <a:rPr lang="en-US" altLang="zh-CN" dirty="0"/>
              <a:t>“global”, r31 is the base register.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D0F687-A07F-4037-9A91-68045B32DA2A}"/>
              </a:ext>
            </a:extLst>
          </p:cNvPr>
          <p:cNvSpPr txBox="1"/>
          <p:nvPr/>
        </p:nvSpPr>
        <p:spPr>
          <a:xfrm>
            <a:off x="10169434" y="566081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&lt;- </a:t>
            </a:r>
            <a:r>
              <a:rPr lang="en-US" sz="1600" i="1" dirty="0" err="1"/>
              <a:t>sp</a:t>
            </a:r>
            <a:endParaRPr lang="en-US" sz="1600" i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6E1E633-DB9D-4445-935C-AEAF3A682919}"/>
              </a:ext>
            </a:extLst>
          </p:cNvPr>
          <p:cNvSpPr/>
          <p:nvPr/>
        </p:nvSpPr>
        <p:spPr>
          <a:xfrm>
            <a:off x="1131636" y="3782251"/>
            <a:ext cx="2716083" cy="317835"/>
          </a:xfrm>
          <a:prstGeom prst="roundRect">
            <a:avLst>
              <a:gd name="adj" fmla="val 860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3972B-1303-493E-8F56-F82C200A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Execution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99F43B-E63D-4840-AAE3-3D89D2B9037F}"/>
              </a:ext>
            </a:extLst>
          </p:cNvPr>
          <p:cNvCxnSpPr>
            <a:cxnSpLocks/>
          </p:cNvCxnSpPr>
          <p:nvPr/>
        </p:nvCxnSpPr>
        <p:spPr>
          <a:xfrm>
            <a:off x="7705493" y="557561"/>
            <a:ext cx="0" cy="62112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DCD517-FD9B-45F6-B3E7-1EBACEF3A64E}"/>
              </a:ext>
            </a:extLst>
          </p:cNvPr>
          <p:cNvCxnSpPr>
            <a:cxnSpLocks/>
          </p:cNvCxnSpPr>
          <p:nvPr/>
        </p:nvCxnSpPr>
        <p:spPr>
          <a:xfrm>
            <a:off x="10121591" y="515672"/>
            <a:ext cx="0" cy="625311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2D11A-92D8-4B7E-A876-D0E2506F1E41}"/>
              </a:ext>
            </a:extLst>
          </p:cNvPr>
          <p:cNvSpPr/>
          <p:nvPr/>
        </p:nvSpPr>
        <p:spPr>
          <a:xfrm>
            <a:off x="7704081" y="2419815"/>
            <a:ext cx="2417492" cy="439370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6B155-D682-4A1F-8ED2-5B99D304E712}"/>
              </a:ext>
            </a:extLst>
          </p:cNvPr>
          <p:cNvSpPr txBox="1"/>
          <p:nvPr/>
        </p:nvSpPr>
        <p:spPr>
          <a:xfrm>
            <a:off x="7704081" y="365125"/>
            <a:ext cx="241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 space of process</a:t>
            </a:r>
          </a:p>
          <a:p>
            <a:pPr algn="ctr"/>
            <a:r>
              <a:rPr lang="en-US" dirty="0"/>
              <a:t>    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78924-8A84-4219-952F-2DA8570FBB20}"/>
              </a:ext>
            </a:extLst>
          </p:cNvPr>
          <p:cNvSpPr/>
          <p:nvPr/>
        </p:nvSpPr>
        <p:spPr>
          <a:xfrm>
            <a:off x="7704081" y="2859185"/>
            <a:ext cx="2417492" cy="2970909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8F83-5A78-4B23-ADB2-ADAE56DDA228}"/>
              </a:ext>
            </a:extLst>
          </p:cNvPr>
          <p:cNvSpPr txBox="1"/>
          <p:nvPr/>
        </p:nvSpPr>
        <p:spPr>
          <a:xfrm>
            <a:off x="10121569" y="2953070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1: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B1A93-2A08-4F0A-B9F8-7FF559C174FA}"/>
              </a:ext>
            </a:extLst>
          </p:cNvPr>
          <p:cNvSpPr txBox="1"/>
          <p:nvPr/>
        </p:nvSpPr>
        <p:spPr>
          <a:xfrm>
            <a:off x="6987148" y="887845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r31-&gt;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AC18F-7BC2-48EF-8CC8-BE5E07ABDCB7}"/>
              </a:ext>
            </a:extLst>
          </p:cNvPr>
          <p:cNvSpPr/>
          <p:nvPr/>
        </p:nvSpPr>
        <p:spPr>
          <a:xfrm>
            <a:off x="7704081" y="1027906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AEDADF-3607-478D-ACB6-225F4B741863}"/>
              </a:ext>
            </a:extLst>
          </p:cNvPr>
          <p:cNvSpPr/>
          <p:nvPr/>
        </p:nvSpPr>
        <p:spPr>
          <a:xfrm>
            <a:off x="7704081" y="1439002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D014F-313B-426E-A57D-8BEDE5556960}"/>
              </a:ext>
            </a:extLst>
          </p:cNvPr>
          <p:cNvSpPr/>
          <p:nvPr/>
        </p:nvSpPr>
        <p:spPr>
          <a:xfrm>
            <a:off x="7787269" y="1100969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749E-831A-4659-90E0-970D9B1E273D}"/>
              </a:ext>
            </a:extLst>
          </p:cNvPr>
          <p:cNvSpPr txBox="1"/>
          <p:nvPr/>
        </p:nvSpPr>
        <p:spPr>
          <a:xfrm>
            <a:off x="10121569" y="246808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0: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90E26-FF9D-42A1-945F-458C7E59DBAE}"/>
              </a:ext>
            </a:extLst>
          </p:cNvPr>
          <p:cNvSpPr txBox="1"/>
          <p:nvPr/>
        </p:nvSpPr>
        <p:spPr>
          <a:xfrm>
            <a:off x="10121569" y="999498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.data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90B0A-7E39-43DC-B940-3BFEB6DE7F75}"/>
              </a:ext>
            </a:extLst>
          </p:cNvPr>
          <p:cNvSpPr txBox="1"/>
          <p:nvPr/>
        </p:nvSpPr>
        <p:spPr>
          <a:xfrm>
            <a:off x="10121574" y="1453084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.txt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5542C-2373-444F-A5A5-7C23D29692DA}"/>
              </a:ext>
            </a:extLst>
          </p:cNvPr>
          <p:cNvSpPr/>
          <p:nvPr/>
        </p:nvSpPr>
        <p:spPr>
          <a:xfrm>
            <a:off x="4569661" y="1825625"/>
            <a:ext cx="241748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load  r1,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-56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add   r2, r1, 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store r2,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load  r3, r31,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</a:rPr>
              <a:t>   r3,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jgt</a:t>
            </a:r>
            <a:r>
              <a:rPr lang="en-US" sz="1400" dirty="0">
                <a:latin typeface="Consolas" panose="020B0609020204030204" pitchFamily="49" charset="0"/>
              </a:rPr>
              <a:t>   __label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add   r4,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push  r4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call 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mov   r2, r0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__label: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ret   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829E-3513-4600-916F-9497037E5F44}"/>
              </a:ext>
            </a:extLst>
          </p:cNvPr>
          <p:cNvSpPr txBox="1"/>
          <p:nvPr/>
        </p:nvSpPr>
        <p:spPr>
          <a:xfrm>
            <a:off x="9755437" y="2036637"/>
            <a:ext cx="26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runtime stack (loader </a:t>
            </a:r>
            <a:r>
              <a:rPr lang="en-US" sz="1600" i="1" dirty="0" err="1"/>
              <a:t>alloc</a:t>
            </a:r>
            <a:r>
              <a:rPr lang="en-US" sz="1600" i="1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AD00E-D740-447D-9A9E-38025DEE8AAB}"/>
              </a:ext>
            </a:extLst>
          </p:cNvPr>
          <p:cNvSpPr/>
          <p:nvPr/>
        </p:nvSpPr>
        <p:spPr>
          <a:xfrm>
            <a:off x="7848813" y="4020001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“local”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2B990-75BC-4C3D-BC20-CFFE37BF32CC}"/>
              </a:ext>
            </a:extLst>
          </p:cNvPr>
          <p:cNvSpPr/>
          <p:nvPr/>
        </p:nvSpPr>
        <p:spPr>
          <a:xfrm>
            <a:off x="7848813" y="2951794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89B560-325F-43F0-9F24-4F4BE8BEECF6}"/>
              </a:ext>
            </a:extLst>
          </p:cNvPr>
          <p:cNvSpPr/>
          <p:nvPr/>
        </p:nvSpPr>
        <p:spPr>
          <a:xfrm>
            <a:off x="4603717" y="3774683"/>
            <a:ext cx="1914507" cy="875375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F1110-4604-4176-A5C4-F6ABFAA69EEB}"/>
              </a:ext>
            </a:extLst>
          </p:cNvPr>
          <p:cNvSpPr txBox="1"/>
          <p:nvPr/>
        </p:nvSpPr>
        <p:spPr>
          <a:xfrm>
            <a:off x="3237099" y="1439001"/>
            <a:ext cx="194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pseudo assembly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E9028E6-9B1B-44B2-95DE-FFF739B2679A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2762065" y="1350592"/>
            <a:ext cx="217347" cy="732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18BE88-61C0-4974-9BC0-122AECBEE61A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>
            <a:off x="5185317" y="1608278"/>
            <a:ext cx="593088" cy="217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64B462-7867-409E-8175-AD2245CDBFF0}"/>
              </a:ext>
            </a:extLst>
          </p:cNvPr>
          <p:cNvSpPr txBox="1"/>
          <p:nvPr/>
        </p:nvSpPr>
        <p:spPr>
          <a:xfrm>
            <a:off x="684423" y="5580773"/>
            <a:ext cx="656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 actually diverge now. But in our example, “</a:t>
            </a:r>
            <a:r>
              <a:rPr lang="en-US" dirty="0" err="1"/>
              <a:t>global”’s</a:t>
            </a:r>
            <a:r>
              <a:rPr lang="en-US" dirty="0"/>
              <a:t> value is 0x1000, which is greater than 0. Thus we will do the function call into “bar”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C07BCE6-3F15-4A68-BCA2-F1437C2178E6}"/>
              </a:ext>
            </a:extLst>
          </p:cNvPr>
          <p:cNvSpPr/>
          <p:nvPr/>
        </p:nvSpPr>
        <p:spPr>
          <a:xfrm>
            <a:off x="7704077" y="5846502"/>
            <a:ext cx="2417492" cy="922287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50FFD-D4B8-4CCC-8298-F724989BC870}"/>
              </a:ext>
            </a:extLst>
          </p:cNvPr>
          <p:cNvSpPr txBox="1"/>
          <p:nvPr/>
        </p:nvSpPr>
        <p:spPr>
          <a:xfrm>
            <a:off x="10169434" y="6000412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2: bar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9F3817-72B2-4845-80A3-D9A08D050194}"/>
              </a:ext>
            </a:extLst>
          </p:cNvPr>
          <p:cNvSpPr/>
          <p:nvPr/>
        </p:nvSpPr>
        <p:spPr>
          <a:xfrm>
            <a:off x="7787269" y="5969614"/>
            <a:ext cx="2129437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address of “local” (bar’s parameter now)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9772139-91E3-4E70-BFE1-4ED293AD89CD}"/>
              </a:ext>
            </a:extLst>
          </p:cNvPr>
          <p:cNvSpPr/>
          <p:nvPr/>
        </p:nvSpPr>
        <p:spPr>
          <a:xfrm>
            <a:off x="1121403" y="4070821"/>
            <a:ext cx="2716083" cy="317835"/>
          </a:xfrm>
          <a:prstGeom prst="roundRect">
            <a:avLst>
              <a:gd name="adj" fmla="val 860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F7EAB-EC7A-4D08-8645-B5F52B05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Execution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99F43B-E63D-4840-AAE3-3D89D2B9037F}"/>
              </a:ext>
            </a:extLst>
          </p:cNvPr>
          <p:cNvCxnSpPr>
            <a:cxnSpLocks/>
          </p:cNvCxnSpPr>
          <p:nvPr/>
        </p:nvCxnSpPr>
        <p:spPr>
          <a:xfrm>
            <a:off x="7705493" y="557561"/>
            <a:ext cx="0" cy="62112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DCD517-FD9B-45F6-B3E7-1EBACEF3A64E}"/>
              </a:ext>
            </a:extLst>
          </p:cNvPr>
          <p:cNvCxnSpPr>
            <a:cxnSpLocks/>
          </p:cNvCxnSpPr>
          <p:nvPr/>
        </p:nvCxnSpPr>
        <p:spPr>
          <a:xfrm>
            <a:off x="10121591" y="515672"/>
            <a:ext cx="0" cy="625311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2D11A-92D8-4B7E-A876-D0E2506F1E41}"/>
              </a:ext>
            </a:extLst>
          </p:cNvPr>
          <p:cNvSpPr/>
          <p:nvPr/>
        </p:nvSpPr>
        <p:spPr>
          <a:xfrm>
            <a:off x="7704081" y="2419815"/>
            <a:ext cx="2417492" cy="439370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6B155-D682-4A1F-8ED2-5B99D304E712}"/>
              </a:ext>
            </a:extLst>
          </p:cNvPr>
          <p:cNvSpPr txBox="1"/>
          <p:nvPr/>
        </p:nvSpPr>
        <p:spPr>
          <a:xfrm>
            <a:off x="7704081" y="365125"/>
            <a:ext cx="241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 space of process</a:t>
            </a:r>
          </a:p>
          <a:p>
            <a:pPr algn="ctr"/>
            <a:r>
              <a:rPr lang="en-US" dirty="0"/>
              <a:t>    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C78924-8A84-4219-952F-2DA8570FBB20}"/>
              </a:ext>
            </a:extLst>
          </p:cNvPr>
          <p:cNvSpPr/>
          <p:nvPr/>
        </p:nvSpPr>
        <p:spPr>
          <a:xfrm>
            <a:off x="7704081" y="2859185"/>
            <a:ext cx="2417492" cy="2970909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8F83-5A78-4B23-ADB2-ADAE56DDA228}"/>
              </a:ext>
            </a:extLst>
          </p:cNvPr>
          <p:cNvSpPr txBox="1"/>
          <p:nvPr/>
        </p:nvSpPr>
        <p:spPr>
          <a:xfrm>
            <a:off x="10121569" y="2953070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1: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B1A93-2A08-4F0A-B9F8-7FF559C174FA}"/>
              </a:ext>
            </a:extLst>
          </p:cNvPr>
          <p:cNvSpPr txBox="1"/>
          <p:nvPr/>
        </p:nvSpPr>
        <p:spPr>
          <a:xfrm>
            <a:off x="6987148" y="887845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r31-&gt;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AC18F-7BC2-48EF-8CC8-BE5E07ABDCB7}"/>
              </a:ext>
            </a:extLst>
          </p:cNvPr>
          <p:cNvSpPr/>
          <p:nvPr/>
        </p:nvSpPr>
        <p:spPr>
          <a:xfrm>
            <a:off x="7704081" y="1027906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AEDADF-3607-478D-ACB6-225F4B741863}"/>
              </a:ext>
            </a:extLst>
          </p:cNvPr>
          <p:cNvSpPr/>
          <p:nvPr/>
        </p:nvSpPr>
        <p:spPr>
          <a:xfrm>
            <a:off x="7704081" y="1439002"/>
            <a:ext cx="2417488" cy="411096"/>
          </a:xfrm>
          <a:prstGeom prst="roundRect">
            <a:avLst>
              <a:gd name="adj" fmla="val 3147"/>
            </a:avLst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D014F-313B-426E-A57D-8BEDE5556960}"/>
              </a:ext>
            </a:extLst>
          </p:cNvPr>
          <p:cNvSpPr/>
          <p:nvPr/>
        </p:nvSpPr>
        <p:spPr>
          <a:xfrm>
            <a:off x="7787269" y="1100969"/>
            <a:ext cx="866078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749E-831A-4659-90E0-970D9B1E273D}"/>
              </a:ext>
            </a:extLst>
          </p:cNvPr>
          <p:cNvSpPr txBox="1"/>
          <p:nvPr/>
        </p:nvSpPr>
        <p:spPr>
          <a:xfrm>
            <a:off x="10121569" y="2468087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0: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90E26-FF9D-42A1-945F-458C7E59DBAE}"/>
              </a:ext>
            </a:extLst>
          </p:cNvPr>
          <p:cNvSpPr txBox="1"/>
          <p:nvPr/>
        </p:nvSpPr>
        <p:spPr>
          <a:xfrm>
            <a:off x="10121569" y="999498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.data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90B0A-7E39-43DC-B940-3BFEB6DE7F75}"/>
              </a:ext>
            </a:extLst>
          </p:cNvPr>
          <p:cNvSpPr txBox="1"/>
          <p:nvPr/>
        </p:nvSpPr>
        <p:spPr>
          <a:xfrm>
            <a:off x="10121574" y="1453084"/>
            <a:ext cx="207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.txt (section </a:t>
            </a:r>
            <a:r>
              <a:rPr lang="en-US" sz="1600" i="1" dirty="0" err="1"/>
              <a:t>mmap</a:t>
            </a:r>
            <a:r>
              <a:rPr lang="en-US" sz="1600" i="1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5542C-2373-444F-A5A5-7C23D29692DA}"/>
              </a:ext>
            </a:extLst>
          </p:cNvPr>
          <p:cNvSpPr/>
          <p:nvPr/>
        </p:nvSpPr>
        <p:spPr>
          <a:xfrm>
            <a:off x="4569661" y="1825625"/>
            <a:ext cx="241748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load  r1,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-56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add   r2, r1, 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store r2,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load  r3, r31,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</a:rPr>
              <a:t>   r3,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jgt</a:t>
            </a:r>
            <a:r>
              <a:rPr lang="en-US" sz="1400" dirty="0">
                <a:latin typeface="Consolas" panose="020B0609020204030204" pitchFamily="49" charset="0"/>
              </a:rPr>
              <a:t>   __label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add   r4, 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, -40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push  r4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call  bar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mov   r2, r0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__label: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ret   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829E-3513-4600-916F-9497037E5F44}"/>
              </a:ext>
            </a:extLst>
          </p:cNvPr>
          <p:cNvSpPr txBox="1"/>
          <p:nvPr/>
        </p:nvSpPr>
        <p:spPr>
          <a:xfrm>
            <a:off x="9755437" y="2036637"/>
            <a:ext cx="26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runtime stack (loader </a:t>
            </a:r>
            <a:r>
              <a:rPr lang="en-US" sz="1600" i="1" dirty="0" err="1"/>
              <a:t>alloc</a:t>
            </a:r>
            <a:r>
              <a:rPr lang="en-US" sz="1600" i="1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AD00E-D740-447D-9A9E-38025DEE8AAB}"/>
              </a:ext>
            </a:extLst>
          </p:cNvPr>
          <p:cNvSpPr/>
          <p:nvPr/>
        </p:nvSpPr>
        <p:spPr>
          <a:xfrm>
            <a:off x="7848813" y="4020001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“local”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2B990-75BC-4C3D-BC20-CFFE37BF32CC}"/>
              </a:ext>
            </a:extLst>
          </p:cNvPr>
          <p:cNvSpPr/>
          <p:nvPr/>
        </p:nvSpPr>
        <p:spPr>
          <a:xfrm>
            <a:off x="7848813" y="2951794"/>
            <a:ext cx="212943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“</a:t>
            </a:r>
            <a:r>
              <a:rPr lang="en-US" sz="1000" dirty="0" err="1">
                <a:latin typeface="Consolas" panose="020B0609020204030204" pitchFamily="49" charset="0"/>
              </a:rPr>
              <a:t>arg</a:t>
            </a:r>
            <a:r>
              <a:rPr lang="en-US" sz="10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89B560-325F-43F0-9F24-4F4BE8BEECF6}"/>
              </a:ext>
            </a:extLst>
          </p:cNvPr>
          <p:cNvSpPr/>
          <p:nvPr/>
        </p:nvSpPr>
        <p:spPr>
          <a:xfrm>
            <a:off x="4603717" y="3774683"/>
            <a:ext cx="1914507" cy="875375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F1110-4604-4176-A5C4-F6ABFAA69EEB}"/>
              </a:ext>
            </a:extLst>
          </p:cNvPr>
          <p:cNvSpPr txBox="1"/>
          <p:nvPr/>
        </p:nvSpPr>
        <p:spPr>
          <a:xfrm>
            <a:off x="3237099" y="1439001"/>
            <a:ext cx="194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pseudo assembly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E9028E6-9B1B-44B2-95DE-FFF739B2679A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2762065" y="1350592"/>
            <a:ext cx="217347" cy="732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18BE88-61C0-4974-9BC0-122AECBEE61A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>
            <a:off x="5185317" y="1608278"/>
            <a:ext cx="593088" cy="217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64B462-7867-409E-8175-AD2245CDBFF0}"/>
              </a:ext>
            </a:extLst>
          </p:cNvPr>
          <p:cNvSpPr txBox="1"/>
          <p:nvPr/>
        </p:nvSpPr>
        <p:spPr>
          <a:xfrm>
            <a:off x="684423" y="5580773"/>
            <a:ext cx="656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calling “bar”, it has to prepare parameters. Here we pass “</a:t>
            </a:r>
            <a:r>
              <a:rPr lang="en-US" dirty="0" err="1"/>
              <a:t>local”’s</a:t>
            </a:r>
            <a:r>
              <a:rPr lang="en-US" dirty="0"/>
              <a:t> reference. Therefore, it puts “</a:t>
            </a:r>
            <a:r>
              <a:rPr lang="en-US" dirty="0" err="1"/>
              <a:t>local”’s</a:t>
            </a:r>
            <a:r>
              <a:rPr lang="en-US" dirty="0"/>
              <a:t> address into “</a:t>
            </a:r>
            <a:r>
              <a:rPr lang="en-US" dirty="0" err="1"/>
              <a:t>bar”’s</a:t>
            </a:r>
            <a:r>
              <a:rPr lang="en-US" dirty="0"/>
              <a:t> frame. (You have heard that reference and pointer’s implement are same, right?)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C07BCE6-3F15-4A68-BCA2-F1437C2178E6}"/>
              </a:ext>
            </a:extLst>
          </p:cNvPr>
          <p:cNvSpPr/>
          <p:nvPr/>
        </p:nvSpPr>
        <p:spPr>
          <a:xfrm>
            <a:off x="7704077" y="5846502"/>
            <a:ext cx="2417492" cy="922287"/>
          </a:xfrm>
          <a:prstGeom prst="roundRect">
            <a:avLst>
              <a:gd name="adj" fmla="val 31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50FFD-D4B8-4CCC-8298-F724989BC870}"/>
              </a:ext>
            </a:extLst>
          </p:cNvPr>
          <p:cNvSpPr txBox="1"/>
          <p:nvPr/>
        </p:nvSpPr>
        <p:spPr>
          <a:xfrm>
            <a:off x="10169434" y="6000412"/>
            <a:ext cx="133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frame 2: bar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9F3817-72B2-4845-80A3-D9A08D050194}"/>
              </a:ext>
            </a:extLst>
          </p:cNvPr>
          <p:cNvSpPr/>
          <p:nvPr/>
        </p:nvSpPr>
        <p:spPr>
          <a:xfrm>
            <a:off x="7787269" y="5969614"/>
            <a:ext cx="2129437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address of “local” (bar’s parameter now)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64DA40-4987-4E6F-BDDA-B8C7359FDC2D}"/>
              </a:ext>
            </a:extLst>
          </p:cNvPr>
          <p:cNvSpPr/>
          <p:nvPr/>
        </p:nvSpPr>
        <p:spPr>
          <a:xfrm>
            <a:off x="1121403" y="4070821"/>
            <a:ext cx="2716083" cy="317835"/>
          </a:xfrm>
          <a:prstGeom prst="roundRect">
            <a:avLst>
              <a:gd name="adj" fmla="val 860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C6FB7-948C-4BB9-B06E-4F1569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8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when you read this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have safely landed, now you can answer interview questions like:</a:t>
            </a:r>
          </a:p>
          <a:p>
            <a:pPr lvl="1"/>
            <a:r>
              <a:rPr lang="en-US" dirty="0"/>
              <a:t>Figure out which part is the code, and which part is the data.</a:t>
            </a:r>
          </a:p>
          <a:p>
            <a:pPr lvl="1"/>
            <a:r>
              <a:rPr lang="en-US" dirty="0"/>
              <a:t>Where is the data in object file, in memory? </a:t>
            </a:r>
          </a:p>
          <a:p>
            <a:pPr lvl="2"/>
            <a:r>
              <a:rPr lang="en-US" dirty="0"/>
              <a:t>local, parameter, global</a:t>
            </a:r>
          </a:p>
          <a:p>
            <a:pPr lvl="2"/>
            <a:r>
              <a:rPr lang="en-US" dirty="0"/>
              <a:t>How about if it is not initialized.</a:t>
            </a:r>
          </a:p>
          <a:p>
            <a:pPr lvl="1"/>
            <a:r>
              <a:rPr lang="en-US" dirty="0"/>
              <a:t>Where is the code in object file, in memory?</a:t>
            </a:r>
          </a:p>
          <a:p>
            <a:pPr lvl="1"/>
            <a:r>
              <a:rPr lang="en-US" dirty="0"/>
              <a:t>Can you write the C code of the other object in page 13?</a:t>
            </a:r>
          </a:p>
          <a:p>
            <a:pPr lvl="1"/>
            <a:r>
              <a:rPr lang="en-US" dirty="0"/>
              <a:t>Describe what happens at linking?</a:t>
            </a:r>
          </a:p>
          <a:p>
            <a:pPr lvl="1"/>
            <a:r>
              <a:rPr lang="en-US" dirty="0"/>
              <a:t>Describe what happens at loading?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 global;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 foo(int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7537C-9326-4C84-ABAE-40414035FF8F}"/>
              </a:ext>
            </a:extLst>
          </p:cNvPr>
          <p:cNvSpPr txBox="1"/>
          <p:nvPr/>
        </p:nvSpPr>
        <p:spPr>
          <a:xfrm>
            <a:off x="5019040" y="5911790"/>
            <a:ext cx="605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Wish you good luck. This is the homework.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87DC-4E04-43E6-8927-BBE5953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Must “local” be allocated memory? Can it be optimized into register?</a:t>
            </a:r>
          </a:p>
          <a:p>
            <a:endParaRPr lang="en-US" dirty="0"/>
          </a:p>
          <a:p>
            <a:r>
              <a:rPr lang="en-US" dirty="0"/>
              <a:t>Must “</a:t>
            </a:r>
            <a:r>
              <a:rPr lang="en-US" dirty="0" err="1"/>
              <a:t>arg</a:t>
            </a:r>
            <a:r>
              <a:rPr lang="en-US" dirty="0"/>
              <a:t>” be allocated memory? Can it be optimized into register?</a:t>
            </a:r>
          </a:p>
          <a:p>
            <a:endParaRPr lang="en-US" dirty="0"/>
          </a:p>
          <a:p>
            <a:r>
              <a:rPr lang="en-US" dirty="0"/>
              <a:t>Must “global” be allocated memory? Can it be optimized into register?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8936-914C-45C2-B04B-F563C410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Must “local” be allocated memory? Can it be optimized into register?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local”’s</a:t>
            </a:r>
            <a:r>
              <a:rPr lang="en-US" dirty="0"/>
              <a:t> lifetime is function-wise.</a:t>
            </a:r>
          </a:p>
          <a:p>
            <a:pPr lvl="1"/>
            <a:endParaRPr lang="en-US" dirty="0"/>
          </a:p>
          <a:p>
            <a:r>
              <a:rPr lang="en-US" dirty="0"/>
              <a:t>Must “</a:t>
            </a:r>
            <a:r>
              <a:rPr lang="en-US" dirty="0" err="1"/>
              <a:t>arg</a:t>
            </a:r>
            <a:r>
              <a:rPr lang="en-US" dirty="0"/>
              <a:t>” be allocated memory? Can it be optimized into register?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</a:t>
            </a:r>
            <a:r>
              <a:rPr lang="en-US" dirty="0"/>
              <a:t>”’s lifetime is caller-</a:t>
            </a:r>
            <a:r>
              <a:rPr lang="en-US" dirty="0" err="1"/>
              <a:t>callee</a:t>
            </a:r>
            <a:r>
              <a:rPr lang="en-US" dirty="0"/>
              <a:t>-wise.</a:t>
            </a:r>
          </a:p>
          <a:p>
            <a:pPr lvl="1"/>
            <a:endParaRPr lang="en-US" dirty="0"/>
          </a:p>
          <a:p>
            <a:r>
              <a:rPr lang="en-US" dirty="0"/>
              <a:t>Must “global” be allocated memory? Can it be optimized into register?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global”’s</a:t>
            </a:r>
            <a:r>
              <a:rPr lang="en-US" dirty="0"/>
              <a:t> lifetime is as long as executable run.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A3EB-86E8-4F41-9E65-2F63BF06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Must “local” be allocated memory? Can it be optimized into register?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local”’s</a:t>
            </a:r>
            <a:r>
              <a:rPr lang="en-US" dirty="0"/>
              <a:t> lifetime is function-wise.</a:t>
            </a:r>
          </a:p>
          <a:p>
            <a:pPr lvl="1"/>
            <a:r>
              <a:rPr lang="en-US" dirty="0"/>
              <a:t>You may have heard of the name “register allocation”.</a:t>
            </a:r>
          </a:p>
          <a:p>
            <a:pPr lvl="1"/>
            <a:endParaRPr lang="en-US" dirty="0"/>
          </a:p>
          <a:p>
            <a:r>
              <a:rPr lang="en-US" dirty="0"/>
              <a:t>Must “</a:t>
            </a:r>
            <a:r>
              <a:rPr lang="en-US" dirty="0" err="1"/>
              <a:t>arg</a:t>
            </a:r>
            <a:r>
              <a:rPr lang="en-US" dirty="0"/>
              <a:t>” be allocated memory? Can it be optimized into register?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</a:t>
            </a:r>
            <a:r>
              <a:rPr lang="en-US" dirty="0"/>
              <a:t>”’s lifetime is caller-</a:t>
            </a:r>
            <a:r>
              <a:rPr lang="en-US" dirty="0" err="1"/>
              <a:t>callee</a:t>
            </a:r>
            <a:r>
              <a:rPr lang="en-US" dirty="0"/>
              <a:t>-wise.</a:t>
            </a:r>
          </a:p>
          <a:p>
            <a:pPr lvl="1"/>
            <a:r>
              <a:rPr lang="en-US" dirty="0"/>
              <a:t>You may have heard of the name “calling convention”, “</a:t>
            </a:r>
            <a:r>
              <a:rPr lang="en-US" dirty="0" err="1"/>
              <a:t>interprocedural</a:t>
            </a:r>
            <a:r>
              <a:rPr lang="en-US" dirty="0"/>
              <a:t> optimization”, “</a:t>
            </a:r>
            <a:r>
              <a:rPr lang="en-US" dirty="0" err="1"/>
              <a:t>inlining</a:t>
            </a:r>
            <a:r>
              <a:rPr lang="en-US" dirty="0"/>
              <a:t>”.</a:t>
            </a:r>
          </a:p>
          <a:p>
            <a:pPr lvl="1"/>
            <a:endParaRPr lang="en-US" dirty="0"/>
          </a:p>
          <a:p>
            <a:r>
              <a:rPr lang="en-US" dirty="0"/>
              <a:t>Must “global” be allocated memory? Can it be optimized into register?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global”’s</a:t>
            </a:r>
            <a:r>
              <a:rPr lang="en-US" dirty="0"/>
              <a:t> lifetime is as long as executable run.</a:t>
            </a:r>
          </a:p>
          <a:p>
            <a:pPr lvl="1"/>
            <a:r>
              <a:rPr lang="en-US" dirty="0"/>
              <a:t>Not always feasible even with </a:t>
            </a:r>
            <a:r>
              <a:rPr lang="en-US" dirty="0" err="1"/>
              <a:t>interprocedural</a:t>
            </a:r>
            <a:r>
              <a:rPr lang="en-US" dirty="0"/>
              <a:t> optimization.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FC103-5407-4C19-B706-99C11FB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3985-34CA-4D91-8C57-CD4DCD0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CDC5-2BEE-4960-A3C5-9CE2E0BC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the question of page 23</a:t>
            </a:r>
          </a:p>
          <a:p>
            <a:endParaRPr lang="en-US" dirty="0"/>
          </a:p>
          <a:p>
            <a:r>
              <a:rPr lang="en-US" dirty="0"/>
              <a:t>Go through questions of </a:t>
            </a:r>
            <a:r>
              <a:rPr lang="en-US" dirty="0">
                <a:hlinkClick r:id="rId2"/>
              </a:rPr>
              <a:t>https://homepages.dcc.ufmg.br/~fernando/classes/dcc888/ementa/hw/Introduction.pdf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Just go through.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C863-2B94-4A35-A652-913F9BEF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What have you found from the C++ program?</a:t>
            </a:r>
          </a:p>
          <a:p>
            <a:pPr lvl="1"/>
            <a:r>
              <a:rPr lang="en-US" dirty="0"/>
              <a:t>Two functions, 1 of which has definition</a:t>
            </a:r>
          </a:p>
          <a:p>
            <a:pPr lvl="2"/>
            <a:r>
              <a:rPr lang="en-US" dirty="0"/>
              <a:t>Another one is externally defined</a:t>
            </a:r>
          </a:p>
          <a:p>
            <a:pPr lvl="1"/>
            <a:r>
              <a:rPr lang="en-US" dirty="0"/>
              <a:t>All functions takes single parameter</a:t>
            </a:r>
          </a:p>
          <a:p>
            <a:pPr lvl="2"/>
            <a:r>
              <a:rPr lang="en-US" dirty="0"/>
              <a:t>1 is passed by value, while the other is passed by reference</a:t>
            </a:r>
          </a:p>
          <a:p>
            <a:pPr lvl="1"/>
            <a:r>
              <a:rPr lang="en-US" dirty="0"/>
              <a:t>One local variable. One global variable.</a:t>
            </a:r>
          </a:p>
          <a:p>
            <a:pPr lvl="2"/>
            <a:r>
              <a:rPr lang="en-US" dirty="0"/>
              <a:t>Global is externally defined</a:t>
            </a:r>
          </a:p>
          <a:p>
            <a:pPr lvl="2"/>
            <a:r>
              <a:rPr lang="en-US" dirty="0"/>
              <a:t>Local one is initialized with arithmetic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72F9EC-7E01-4293-9116-3341E2145A39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907D-DB63-478E-88C6-99BADD67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Symbols: how many symbols can you find?</a:t>
            </a:r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37352-7D53-41E2-A8D5-AD2BF482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Symbols: how many symbols can you find?</a:t>
            </a:r>
          </a:p>
          <a:p>
            <a:pPr lvl="2"/>
            <a:r>
              <a:rPr lang="en-US" altLang="zh-CN" dirty="0"/>
              <a:t>All symbols are marked in yellow now</a:t>
            </a:r>
          </a:p>
          <a:p>
            <a:pPr lvl="2"/>
            <a:r>
              <a:rPr lang="en-US" altLang="zh-CN" dirty="0"/>
              <a:t>Why cares about symbols?</a:t>
            </a:r>
          </a:p>
          <a:p>
            <a:pPr lvl="3"/>
            <a:r>
              <a:rPr lang="en-US" dirty="0"/>
              <a:t>It embodies the data/code.</a:t>
            </a:r>
          </a:p>
          <a:p>
            <a:pPr lvl="3"/>
            <a:r>
              <a:rPr lang="en-US" dirty="0"/>
              <a:t>When you use </a:t>
            </a:r>
            <a:r>
              <a:rPr lang="en-US" dirty="0" err="1"/>
              <a:t>gdb</a:t>
            </a:r>
            <a:r>
              <a:rPr lang="en-US" dirty="0"/>
              <a:t> to retrieve data, symbols are the names.</a:t>
            </a:r>
          </a:p>
          <a:p>
            <a:pPr lvl="3"/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latin typeface="Consolas" panose="020B0609020204030204" pitchFamily="49" charset="0"/>
              </a:rPr>
              <a:t>(int &amp;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(int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12E3-8366-4C72-BF0D-E3ED897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Types: classify symbols</a:t>
            </a:r>
          </a:p>
          <a:p>
            <a:pPr lvl="2"/>
            <a:r>
              <a:rPr lang="en-US" altLang="zh-CN" dirty="0"/>
              <a:t>marked in green</a:t>
            </a:r>
          </a:p>
          <a:p>
            <a:pPr lvl="2"/>
            <a:r>
              <a:rPr lang="en-US" altLang="zh-CN" dirty="0"/>
              <a:t>Can you tell the type of each symbol?</a:t>
            </a:r>
          </a:p>
          <a:p>
            <a:pPr lvl="1"/>
            <a:r>
              <a:rPr lang="en-US" altLang="zh-CN" dirty="0"/>
              <a:t>Literals</a:t>
            </a:r>
          </a:p>
          <a:p>
            <a:pPr lvl="2"/>
            <a:r>
              <a:rPr lang="en-US" altLang="zh-CN" dirty="0"/>
              <a:t>In Blue</a:t>
            </a:r>
          </a:p>
          <a:p>
            <a:pPr lvl="2"/>
            <a:r>
              <a:rPr lang="en-US" dirty="0"/>
              <a:t>Value is known at compilation time for sure</a:t>
            </a:r>
          </a:p>
          <a:p>
            <a:pPr lvl="1"/>
            <a:r>
              <a:rPr lang="en-US" dirty="0"/>
              <a:t>Operators</a:t>
            </a:r>
          </a:p>
          <a:p>
            <a:pPr lvl="2"/>
            <a:r>
              <a:rPr lang="en-US" dirty="0"/>
              <a:t>“=“, “+”, “&gt;”,</a:t>
            </a:r>
            <a:r>
              <a:rPr lang="zh-CN" altLang="en-US" dirty="0"/>
              <a:t> </a:t>
            </a:r>
            <a:r>
              <a:rPr lang="en-US" altLang="zh-CN" dirty="0"/>
              <a:t>etc. (Sorry but am getting bored with choosing color)</a:t>
            </a:r>
          </a:p>
          <a:p>
            <a:pPr lvl="2"/>
            <a:r>
              <a:rPr lang="en-US" dirty="0"/>
              <a:t>Can be considered as built-in function by language</a:t>
            </a:r>
          </a:p>
          <a:p>
            <a:pPr lvl="3"/>
            <a:r>
              <a:rPr lang="en-US" dirty="0"/>
              <a:t>Thus C++ can override it</a:t>
            </a:r>
          </a:p>
          <a:p>
            <a:pPr lvl="1"/>
            <a:r>
              <a:rPr lang="en-US" dirty="0"/>
              <a:t>Separators, brackets, other keywords…</a:t>
            </a:r>
          </a:p>
          <a:p>
            <a:pPr lvl="2"/>
            <a:r>
              <a:rPr lang="en-US" dirty="0"/>
              <a:t>Primitives from the lexical/semantical view</a:t>
            </a:r>
          </a:p>
          <a:p>
            <a:pPr lvl="2"/>
            <a:r>
              <a:rPr lang="en-US" dirty="0"/>
              <a:t>Some are linking attribute (extern)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</a:t>
            </a:r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(int &amp;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(int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008000"/>
                </a:highlight>
                <a:latin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highlight>
                  <a:srgbClr val="0000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</a:t>
            </a:r>
            <a:r>
              <a:rPr lang="en-US" dirty="0">
                <a:highlight>
                  <a:srgbClr val="0000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FB28B-5F20-45A6-9490-07C47072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Scopes: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global scope</a:t>
            </a:r>
            <a:br>
              <a:rPr lang="en-US" dirty="0"/>
            </a:br>
            <a:r>
              <a:rPr lang="en-US" dirty="0"/>
              <a:t>|-</a:t>
            </a:r>
            <a:r>
              <a:rPr lang="en-US" dirty="0">
                <a:solidFill>
                  <a:srgbClr val="00B050"/>
                </a:solidFill>
              </a:rPr>
              <a:t>foo’s scope</a:t>
            </a:r>
            <a:br>
              <a:rPr lang="en-US" dirty="0"/>
            </a:br>
            <a:r>
              <a:rPr lang="en-US" dirty="0"/>
              <a:t>    |-</a:t>
            </a:r>
            <a:r>
              <a:rPr lang="en-US" dirty="0">
                <a:solidFill>
                  <a:schemeClr val="accent2"/>
                </a:solidFill>
              </a:rPr>
              <a:t>if (global &gt; 0) ’s scope</a:t>
            </a:r>
          </a:p>
          <a:p>
            <a:pPr lvl="2"/>
            <a:r>
              <a:rPr lang="en-US" dirty="0"/>
              <a:t>It is also used for debugging purpose.</a:t>
            </a:r>
          </a:p>
          <a:p>
            <a:pPr lvl="2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CC81FE-A6D1-47C0-B791-5E69BE1EFEA7}"/>
              </a:ext>
            </a:extLst>
          </p:cNvPr>
          <p:cNvSpPr/>
          <p:nvPr/>
        </p:nvSpPr>
        <p:spPr>
          <a:xfrm>
            <a:off x="1349297" y="4092497"/>
            <a:ext cx="1594626" cy="323386"/>
          </a:xfrm>
          <a:prstGeom prst="roundRect">
            <a:avLst>
              <a:gd name="adj" fmla="val 314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4AA2F-1B5B-43BA-ACCD-876384DFF247}"/>
              </a:ext>
            </a:extLst>
          </p:cNvPr>
          <p:cNvSpPr/>
          <p:nvPr/>
        </p:nvSpPr>
        <p:spPr>
          <a:xfrm>
            <a:off x="1137424" y="3278460"/>
            <a:ext cx="2709747" cy="1661530"/>
          </a:xfrm>
          <a:prstGeom prst="roundRect">
            <a:avLst>
              <a:gd name="adj" fmla="val 314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0D6FA-ECF1-42AA-8936-9C096AD8F966}"/>
              </a:ext>
            </a:extLst>
          </p:cNvPr>
          <p:cNvSpPr/>
          <p:nvPr/>
        </p:nvSpPr>
        <p:spPr>
          <a:xfrm>
            <a:off x="838200" y="1825624"/>
            <a:ext cx="3332356" cy="3448901"/>
          </a:xfrm>
          <a:prstGeom prst="roundRect">
            <a:avLst>
              <a:gd name="adj" fmla="val 31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AB12A-93FD-47A1-A089-B5BEDBD4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Basic blocks:</a:t>
            </a:r>
          </a:p>
          <a:p>
            <a:pPr lvl="2"/>
            <a:r>
              <a:rPr lang="en-US" dirty="0"/>
              <a:t>This is a backend view</a:t>
            </a:r>
          </a:p>
          <a:p>
            <a:pPr lvl="3"/>
            <a:r>
              <a:rPr lang="en-US" dirty="0"/>
              <a:t>Only cares about the code part.</a:t>
            </a:r>
          </a:p>
          <a:p>
            <a:pPr lvl="3"/>
            <a:r>
              <a:rPr lang="en-US" dirty="0"/>
              <a:t>A control flow is now described. </a:t>
            </a:r>
          </a:p>
          <a:p>
            <a:pPr lvl="4"/>
            <a:r>
              <a:rPr lang="en-US" dirty="0"/>
              <a:t>We will learn more from session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CC81FE-A6D1-47C0-B791-5E69BE1EFEA7}"/>
              </a:ext>
            </a:extLst>
          </p:cNvPr>
          <p:cNvSpPr/>
          <p:nvPr/>
        </p:nvSpPr>
        <p:spPr>
          <a:xfrm>
            <a:off x="1137424" y="4125951"/>
            <a:ext cx="2709747" cy="267629"/>
          </a:xfrm>
          <a:prstGeom prst="roundRect">
            <a:avLst>
              <a:gd name="adj" fmla="val 314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4AA2F-1B5B-43BA-ACCD-876384DFF247}"/>
              </a:ext>
            </a:extLst>
          </p:cNvPr>
          <p:cNvSpPr/>
          <p:nvPr/>
        </p:nvSpPr>
        <p:spPr>
          <a:xfrm>
            <a:off x="1137424" y="3278460"/>
            <a:ext cx="2709747" cy="814035"/>
          </a:xfrm>
          <a:prstGeom prst="roundRect">
            <a:avLst>
              <a:gd name="adj" fmla="val 314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74EC6-E5B2-4E2E-BEB9-BDC5E824CF4D}"/>
              </a:ext>
            </a:extLst>
          </p:cNvPr>
          <p:cNvSpPr/>
          <p:nvPr/>
        </p:nvSpPr>
        <p:spPr>
          <a:xfrm>
            <a:off x="1137423" y="4427036"/>
            <a:ext cx="2709747" cy="512953"/>
          </a:xfrm>
          <a:prstGeom prst="roundRect">
            <a:avLst>
              <a:gd name="adj" fmla="val 314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2497D7-0B37-41DA-AD02-DA50E440F31C}"/>
              </a:ext>
            </a:extLst>
          </p:cNvPr>
          <p:cNvSpPr/>
          <p:nvPr/>
        </p:nvSpPr>
        <p:spPr>
          <a:xfrm>
            <a:off x="6687015" y="5249166"/>
            <a:ext cx="1475678" cy="334537"/>
          </a:xfrm>
          <a:prstGeom prst="roundRect">
            <a:avLst>
              <a:gd name="adj" fmla="val 314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E477D7-6487-4F24-8599-8328579A53E2}"/>
              </a:ext>
            </a:extLst>
          </p:cNvPr>
          <p:cNvSpPr/>
          <p:nvPr/>
        </p:nvSpPr>
        <p:spPr>
          <a:xfrm>
            <a:off x="6687016" y="4570065"/>
            <a:ext cx="1475678" cy="458011"/>
          </a:xfrm>
          <a:prstGeom prst="roundRect">
            <a:avLst>
              <a:gd name="adj" fmla="val 314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97DC0C-CAC2-4EBF-9637-1D819DC81171}"/>
              </a:ext>
            </a:extLst>
          </p:cNvPr>
          <p:cNvSpPr/>
          <p:nvPr/>
        </p:nvSpPr>
        <p:spPr>
          <a:xfrm>
            <a:off x="6687016" y="5804793"/>
            <a:ext cx="1475678" cy="512953"/>
          </a:xfrm>
          <a:prstGeom prst="roundRect">
            <a:avLst>
              <a:gd name="adj" fmla="val 314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32686EA-CF61-4FE6-8474-853709016686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5400000">
            <a:off x="7314310" y="5138621"/>
            <a:ext cx="22109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0980CF3-9560-4E87-B7C5-0D5F982A9AF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7314309" y="5694247"/>
            <a:ext cx="22109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DAF318A-E449-486A-AC29-3499A0FB571C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8162694" y="4799071"/>
            <a:ext cx="12700" cy="126219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1335D4F-72D0-4350-8E6E-EE4B0559BFEA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7310352" y="4455561"/>
            <a:ext cx="22900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9DCD78B-5C1B-4E09-AA1B-765802A1C573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7259077" y="6483524"/>
            <a:ext cx="33155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C029AD-229E-49BC-A8C5-AF6BD5B9A5E7}"/>
              </a:ext>
            </a:extLst>
          </p:cNvPr>
          <p:cNvSpPr txBox="1"/>
          <p:nvPr/>
        </p:nvSpPr>
        <p:spPr>
          <a:xfrm>
            <a:off x="6687015" y="3971728"/>
            <a:ext cx="147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CF25-8602-4F1E-9C1D-DF7980EF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CAC-F9F1-4450-BB90-4F30A6D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353-D5C3-4EE4-A054-34C4AF50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9" y="1825625"/>
            <a:ext cx="6792951" cy="4351338"/>
          </a:xfrm>
        </p:spPr>
        <p:txBody>
          <a:bodyPr/>
          <a:lstStyle/>
          <a:p>
            <a:r>
              <a:rPr lang="en-US" dirty="0"/>
              <a:t>But there is still more!</a:t>
            </a:r>
          </a:p>
          <a:p>
            <a:pPr lvl="1"/>
            <a:r>
              <a:rPr lang="en-US" dirty="0"/>
              <a:t>Data/text in binary:</a:t>
            </a:r>
          </a:p>
          <a:p>
            <a:pPr lvl="2"/>
            <a:r>
              <a:rPr lang="en-US" dirty="0"/>
              <a:t>This is a view from code generation/linker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0DA93-09CF-469B-8371-2F0E833DF605}"/>
              </a:ext>
            </a:extLst>
          </p:cNvPr>
          <p:cNvSpPr/>
          <p:nvPr/>
        </p:nvSpPr>
        <p:spPr>
          <a:xfrm>
            <a:off x="838200" y="1825625"/>
            <a:ext cx="3332356" cy="3448902"/>
          </a:xfrm>
          <a:prstGeom prst="roundRect">
            <a:avLst>
              <a:gd name="adj" fmla="val 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extern int global;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bar(int &amp; param);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foo(int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int local =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+ 3;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if (global &gt; 0)</a:t>
            </a:r>
          </a:p>
          <a:p>
            <a:r>
              <a:rPr lang="en-US" dirty="0">
                <a:latin typeface="Consolas" panose="020B0609020204030204" pitchFamily="49" charset="0"/>
              </a:rPr>
              <a:t>    bar(local);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return local;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FA5883-E8F6-43AE-B7AF-4E2A3FFAEFDC}"/>
              </a:ext>
            </a:extLst>
          </p:cNvPr>
          <p:cNvSpPr/>
          <p:nvPr/>
        </p:nvSpPr>
        <p:spPr>
          <a:xfrm>
            <a:off x="5819079" y="4137103"/>
            <a:ext cx="3748667" cy="113742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4D9DEF-05B7-417E-B2DE-745D9B0321B7}"/>
              </a:ext>
            </a:extLst>
          </p:cNvPr>
          <p:cNvSpPr/>
          <p:nvPr/>
        </p:nvSpPr>
        <p:spPr>
          <a:xfrm>
            <a:off x="5819079" y="5278825"/>
            <a:ext cx="3748667" cy="1378763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SYM   | BIND  | IDX | SIZE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global| GLOBL | UND | -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bar   | GLOBL | UND | -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   | GLOBL | 0x0 | 72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A31F66-0243-41F6-AAA6-33129FC42F89}"/>
              </a:ext>
            </a:extLst>
          </p:cNvPr>
          <p:cNvSpPr/>
          <p:nvPr/>
        </p:nvSpPr>
        <p:spPr>
          <a:xfrm>
            <a:off x="5819078" y="3899211"/>
            <a:ext cx="3748667" cy="233594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5BBA-277B-4FE0-A963-A92A85AD9976}"/>
              </a:ext>
            </a:extLst>
          </p:cNvPr>
          <p:cNvSpPr txBox="1"/>
          <p:nvPr/>
        </p:nvSpPr>
        <p:spPr>
          <a:xfrm>
            <a:off x="5029200" y="3816628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992C3-8B40-4E51-BB91-92FAF4C87A91}"/>
              </a:ext>
            </a:extLst>
          </p:cNvPr>
          <p:cNvSpPr txBox="1"/>
          <p:nvPr/>
        </p:nvSpPr>
        <p:spPr>
          <a:xfrm>
            <a:off x="5029200" y="4056940"/>
            <a:ext cx="735050" cy="31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6A412-16BC-473C-824D-DE0E9960A2D1}"/>
              </a:ext>
            </a:extLst>
          </p:cNvPr>
          <p:cNvSpPr txBox="1"/>
          <p:nvPr/>
        </p:nvSpPr>
        <p:spPr>
          <a:xfrm>
            <a:off x="4861932" y="5274527"/>
            <a:ext cx="9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symtab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1694BC-1D62-4E51-AF81-C198C5933D06}"/>
              </a:ext>
            </a:extLst>
          </p:cNvPr>
          <p:cNvSpPr/>
          <p:nvPr/>
        </p:nvSpPr>
        <p:spPr>
          <a:xfrm>
            <a:off x="5819078" y="3418586"/>
            <a:ext cx="3748667" cy="493791"/>
          </a:xfrm>
          <a:prstGeom prst="roundRect">
            <a:avLst>
              <a:gd name="adj" fmla="val 3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ELF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16D0-79DD-4814-ACE2-84C59D7B2AB6}"/>
              </a:ext>
            </a:extLst>
          </p:cNvPr>
          <p:cNvSpPr txBox="1"/>
          <p:nvPr/>
        </p:nvSpPr>
        <p:spPr>
          <a:xfrm>
            <a:off x="9690410" y="3512634"/>
            <a:ext cx="20536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ELF is one of the executable format.</a:t>
            </a:r>
          </a:p>
          <a:p>
            <a:endParaRPr lang="en-US" sz="1600" dirty="0"/>
          </a:p>
          <a:p>
            <a:r>
              <a:rPr lang="en-US" sz="1600" dirty="0"/>
              <a:t>It categorizes and groups everything of executable.</a:t>
            </a:r>
          </a:p>
          <a:p>
            <a:endParaRPr lang="en-US" sz="1600" dirty="0"/>
          </a:p>
          <a:p>
            <a:r>
              <a:rPr lang="en-US" sz="1600" dirty="0"/>
              <a:t>Commonly, it is called as an object file, or a module.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70ED7-212A-471F-9A04-6C91A2B8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B4-B77C-4618-B1E8-47FDE96A20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3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3485</Words>
  <Application>Microsoft Office PowerPoint</Application>
  <PresentationFormat>Widescreen</PresentationFormat>
  <Paragraphs>759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Monotype Corsiva</vt:lpstr>
      <vt:lpstr>Office Theme</vt:lpstr>
      <vt:lpstr>LQHD 023 session 1 Supplement</vt:lpstr>
      <vt:lpstr>View of your code</vt:lpstr>
      <vt:lpstr>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Another view of your code</vt:lpstr>
      <vt:lpstr>Runtime stack</vt:lpstr>
      <vt:lpstr>Runtime stack</vt:lpstr>
      <vt:lpstr>Demo: Execution</vt:lpstr>
      <vt:lpstr>Demo: Execution</vt:lpstr>
      <vt:lpstr>Demo: Execution</vt:lpstr>
      <vt:lpstr>Demo: Execution</vt:lpstr>
      <vt:lpstr>Demo: Execution</vt:lpstr>
      <vt:lpstr>Now when you read this code…</vt:lpstr>
      <vt:lpstr>Think about optimizations</vt:lpstr>
      <vt:lpstr>Think about optimizations</vt:lpstr>
      <vt:lpstr>Think about optimizations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官孝峰_Garfee</dc:creator>
  <cp:lastModifiedBy>官孝峰_Garfee</cp:lastModifiedBy>
  <cp:revision>156</cp:revision>
  <dcterms:created xsi:type="dcterms:W3CDTF">2020-01-09T04:27:02Z</dcterms:created>
  <dcterms:modified xsi:type="dcterms:W3CDTF">2020-01-12T01:57:53Z</dcterms:modified>
</cp:coreProperties>
</file>