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53" r:id="rId2"/>
    <p:sldMasterId id="2147483655" r:id="rId3"/>
    <p:sldMasterId id="2147483657" r:id="rId4"/>
  </p:sldMasterIdLst>
  <p:notesMasterIdLst>
    <p:notesMasterId r:id="rId15"/>
  </p:notesMasterIdLst>
  <p:handoutMasterIdLst>
    <p:handoutMasterId r:id="rId16"/>
  </p:handoutMasterIdLst>
  <p:sldIdLst>
    <p:sldId id="256" r:id="rId5"/>
    <p:sldId id="479" r:id="rId6"/>
    <p:sldId id="531" r:id="rId7"/>
    <p:sldId id="481" r:id="rId8"/>
    <p:sldId id="536" r:id="rId9"/>
    <p:sldId id="532" r:id="rId10"/>
    <p:sldId id="482" r:id="rId11"/>
    <p:sldId id="533" r:id="rId12"/>
    <p:sldId id="534" r:id="rId13"/>
    <p:sldId id="535" r:id="rId14"/>
  </p:sldIdLst>
  <p:sldSz cx="9144000" cy="6858000" type="screen4x3"/>
  <p:notesSz cx="6669088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6400" autoAdjust="0"/>
  </p:normalViewPr>
  <p:slideViewPr>
    <p:cSldViewPr snapToGrid="0" snapToObjects="1">
      <p:cViewPr varScale="1">
        <p:scale>
          <a:sx n="115" d="100"/>
          <a:sy n="115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26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6" y="0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r">
              <a:defRPr sz="1200"/>
            </a:lvl1pPr>
          </a:lstStyle>
          <a:p>
            <a:fld id="{5166F91F-9D93-394B-8FD3-60A5DE0A647A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r">
              <a:defRPr sz="1200"/>
            </a:lvl1pPr>
          </a:lstStyle>
          <a:p>
            <a:fld id="{36DC73FE-DA34-A54B-9936-7064B5F708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2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6" y="0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/>
          <a:lstStyle>
            <a:lvl1pPr algn="r">
              <a:defRPr sz="1200"/>
            </a:lvl1pPr>
          </a:lstStyle>
          <a:p>
            <a:fld id="{8ECEFA2C-026D-5E4F-94AA-AE94A65147A9}" type="datetimeFigureOut">
              <a:rPr lang="fr-FR" smtClean="0"/>
              <a:pPr/>
              <a:t>17/06/2022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0" tIns="45345" rIns="90690" bIns="4534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0690" tIns="45345" rIns="90690" bIns="45345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0690" tIns="45345" rIns="90690" bIns="45345" rtlCol="0" anchor="b"/>
          <a:lstStyle>
            <a:lvl1pPr algn="r">
              <a:defRPr sz="1200"/>
            </a:lvl1pPr>
          </a:lstStyle>
          <a:p>
            <a:fld id="{5795D8B8-548D-4C44-B179-E2F27AFF99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4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3451">
              <a:defRPr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5D8B8-548D-4C44-B179-E2F27AFF994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7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10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4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5D8B8-548D-4C44-B179-E2F27AFF994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7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95D8B8-548D-4C44-B179-E2F27AFF994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79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4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9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5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6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7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0650" y="244475"/>
            <a:ext cx="3541713" cy="2657475"/>
          </a:xfrm>
          <a:ln/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284163" y="3148013"/>
            <a:ext cx="5875337" cy="6370637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fr-FR" sz="1100" dirty="0">
              <a:latin typeface="Times New Roman" panose="02020603050405020304" pitchFamily="18" charset="0"/>
            </a:endParaRPr>
          </a:p>
        </p:txBody>
      </p:sp>
      <p:sp>
        <p:nvSpPr>
          <p:cNvPr id="18436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F8CC8C-323F-4F4A-B960-D0A6E0B6465B}" type="slidenum">
              <a:rPr lang="fr-FR" altLang="fr-F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1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8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7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fr-FR" altLang="fr-FR" b="1" dirty="0">
              <a:latin typeface="Times New Roman" panose="02020603050405020304" pitchFamily="18" charset="0"/>
            </a:endParaRPr>
          </a:p>
        </p:txBody>
      </p:sp>
      <p:sp>
        <p:nvSpPr>
          <p:cNvPr id="16388" name="Espace réservé de la date 3"/>
          <p:cNvSpPr>
            <a:spLocks noGrp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14/09/12</a:t>
            </a:r>
          </a:p>
        </p:txBody>
      </p:sp>
      <p:sp>
        <p:nvSpPr>
          <p:cNvPr id="16389" name="Espace réservé du pied de page 4"/>
          <p:cNvSpPr>
            <a:spLocks noGrp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200" baseline="0">
                <a:solidFill>
                  <a:srgbClr val="000000"/>
                </a:solidFill>
              </a:rPr>
              <a:t>bbbb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1550" algn="l"/>
                <a:tab pos="2690813" algn="l"/>
                <a:tab pos="3140075" algn="l"/>
                <a:tab pos="3587750" algn="l"/>
                <a:tab pos="4037013" algn="l"/>
                <a:tab pos="4486275" algn="l"/>
                <a:tab pos="4935538" algn="l"/>
                <a:tab pos="5383213" algn="l"/>
                <a:tab pos="5832475" algn="l"/>
                <a:tab pos="6281738" algn="l"/>
                <a:tab pos="6731000" algn="l"/>
                <a:tab pos="7178675" algn="l"/>
                <a:tab pos="7627938" algn="l"/>
                <a:tab pos="8077200" algn="l"/>
                <a:tab pos="8526463" algn="l"/>
                <a:tab pos="8974138" algn="l"/>
              </a:tabLst>
              <a:defRPr sz="2400" baseline="30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A19DD8-2386-4AD0-9A16-070E93C0AA6C}" type="slidenum">
              <a:rPr lang="fr-FR" altLang="fr-FR" sz="1200" baseline="0" smtClean="0">
                <a:solidFill>
                  <a:srgbClr val="000000"/>
                </a:solidFill>
              </a:rPr>
              <a:pPr/>
              <a:t>9</a:t>
            </a:fld>
            <a:endParaRPr lang="fr-FR" altLang="fr-FR" sz="12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9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3B0F4B22-767D-4AA6-99CB-8DFC830A706A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/>
              <a:t>CA du 18/12/2014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3199" y="5377543"/>
            <a:ext cx="8410575" cy="420914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572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2pPr>
            <a:lvl3pPr marL="9144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3pPr>
            <a:lvl4pPr marL="13716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4pPr>
            <a:lvl5pPr marL="1828800" indent="0" algn="l">
              <a:buNone/>
              <a:defRPr sz="1600">
                <a:solidFill>
                  <a:schemeClr val="bg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fr-FR" dirty="0"/>
              <a:t>Prénom Nom – fonction à l’UTBM</a:t>
            </a:r>
          </a:p>
        </p:txBody>
      </p:sp>
      <p:sp>
        <p:nvSpPr>
          <p:cNvPr id="14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690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6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314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54ED-D190-451D-9E7B-DB392435C4D0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CEVU du 19/02/2015</a:t>
            </a:r>
          </a:p>
        </p:txBody>
      </p:sp>
      <p:sp>
        <p:nvSpPr>
          <p:cNvPr id="10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8" name="Espace réservé pour une image  13"/>
          <p:cNvSpPr>
            <a:spLocks noGrp="1"/>
          </p:cNvSpPr>
          <p:nvPr>
            <p:ph type="pic" sz="quarter" idx="14" hasCustomPrompt="1"/>
          </p:nvPr>
        </p:nvSpPr>
        <p:spPr>
          <a:xfrm>
            <a:off x="1963927" y="559939"/>
            <a:ext cx="1980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</a:t>
            </a:r>
          </a:p>
        </p:txBody>
      </p:sp>
      <p:sp>
        <p:nvSpPr>
          <p:cNvPr id="19" name="Espace réservé pour une image  13"/>
          <p:cNvSpPr>
            <a:spLocks noGrp="1"/>
          </p:cNvSpPr>
          <p:nvPr>
            <p:ph type="pic" sz="quarter" idx="15" hasCustomPrompt="1"/>
          </p:nvPr>
        </p:nvSpPr>
        <p:spPr>
          <a:xfrm>
            <a:off x="3954729" y="559939"/>
            <a:ext cx="1962000" cy="1476000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000" baseline="0"/>
            </a:lvl1pPr>
          </a:lstStyle>
          <a:p>
            <a:r>
              <a:rPr lang="fr-FR" dirty="0"/>
              <a:t>Insérez ici votre image personnalisée si besoin..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6"/>
          </p:nvPr>
        </p:nvSpPr>
        <p:spPr>
          <a:xfrm>
            <a:off x="160338" y="3697288"/>
            <a:ext cx="5446712" cy="26797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5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0FF3-831D-4CD6-8141-1878170FBC94}" type="datetime2">
              <a:rPr lang="fr-FR" smtClean="0"/>
              <a:t>vendredi 17 juin 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CEVU du 19/02/2015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958850" y="1450975"/>
            <a:ext cx="7793038" cy="4908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068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D51-8BC0-4D40-89D9-248D51BD2D86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CEVU du 19/02/2015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2503-DDBB-404C-B680-0E4C002F0FC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95830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5022880" y="1451495"/>
            <a:ext cx="3586160" cy="4751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386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2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ag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1472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6589485" y="6596743"/>
            <a:ext cx="2540002" cy="26125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algn="r"/>
            <a:fld id="{31E5CDC6-0964-437E-899C-6C0F66B1F7D6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8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94342" y="6596743"/>
            <a:ext cx="5268687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/>
              <a:t>CA du 18/12/2014</a:t>
            </a:r>
            <a:endParaRPr lang="fr-FR" dirty="0"/>
          </a:p>
        </p:txBody>
      </p:sp>
      <p:sp>
        <p:nvSpPr>
          <p:cNvPr id="12" name="Espace réservé du titre 10"/>
          <p:cNvSpPr>
            <a:spLocks noGrp="1"/>
          </p:cNvSpPr>
          <p:nvPr>
            <p:ph type="title"/>
          </p:nvPr>
        </p:nvSpPr>
        <p:spPr>
          <a:xfrm>
            <a:off x="203199" y="3954008"/>
            <a:ext cx="822960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9503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59657" y="6596743"/>
            <a:ext cx="5762173" cy="26125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CEVU du 19/02/2015</a:t>
            </a:r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5921830" y="6596743"/>
            <a:ext cx="2133600" cy="261258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0AC77248-4999-4AC9-87AE-F67EF601A109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59657" y="2365828"/>
            <a:ext cx="5762173" cy="101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59658" y="3646080"/>
            <a:ext cx="5352446" cy="286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48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180000" indent="-162000" algn="l" defTabSz="457200" rtl="0" eaLnBrk="1" latinLnBrk="0" hangingPunct="1">
        <a:lnSpc>
          <a:spcPct val="100000"/>
        </a:lnSpc>
        <a:spcBef>
          <a:spcPts val="0"/>
        </a:spcBef>
        <a:buFont typeface="Wingdings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1pPr>
      <a:lvl2pPr marL="597600" indent="-212400" algn="l" defTabSz="457200" rtl="0" eaLnBrk="1" latinLnBrk="0" hangingPunct="1">
        <a:spcBef>
          <a:spcPct val="20000"/>
        </a:spcBef>
        <a:buFont typeface="Lucida Gran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800" indent="-2124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"/>
          <a:ea typeface="+mn-ea"/>
          <a:cs typeface="Calibri"/>
        </a:defRPr>
      </a:lvl3pPr>
      <a:lvl4pPr marL="1512000" indent="-212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1600" kern="1200">
          <a:solidFill>
            <a:schemeClr val="tx1"/>
          </a:solidFill>
          <a:latin typeface="Calibri"/>
          <a:ea typeface="+mn-ea"/>
          <a:cs typeface="Calibri"/>
        </a:defRPr>
      </a:lvl4pPr>
      <a:lvl5pPr marL="1915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16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5512" y="120960"/>
            <a:ext cx="8531288" cy="613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4444" y="1600200"/>
            <a:ext cx="7762356" cy="475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19800" y="6600960"/>
            <a:ext cx="2133600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F74CE1-E9EF-41C4-8F5A-C634178CCB9E}" type="datetime2">
              <a:rPr lang="fr-FR" smtClean="0"/>
              <a:t>vendredi 17 juin 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17092" y="6600960"/>
            <a:ext cx="5302708" cy="24571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CEVU du 19/02/2015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600960"/>
            <a:ext cx="717092" cy="245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6BC2503-DDBB-404C-B680-0E4C002F0F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5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0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FFFF"/>
          </a:solidFill>
          <a:latin typeface="Calibri"/>
          <a:ea typeface="+mj-ea"/>
          <a:cs typeface="Calibri"/>
        </a:defRPr>
      </a:lvl1pPr>
    </p:titleStyle>
    <p:bodyStyle>
      <a:lvl1pPr marL="270000" indent="-270000" algn="l" defTabSz="4572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Lucida Grande"/>
        <a:buChar char="■"/>
        <a:defRPr sz="2600" kern="1200">
          <a:solidFill>
            <a:schemeClr val="tx1"/>
          </a:solidFill>
          <a:latin typeface="Calibri"/>
          <a:ea typeface="+mn-ea"/>
          <a:cs typeface="Calibri"/>
        </a:defRPr>
      </a:lvl1pPr>
      <a:lvl2pPr marL="669600" indent="-212400" algn="l" defTabSz="457200" rtl="0" eaLnBrk="1" latinLnBrk="0" hangingPunct="1">
        <a:spcBef>
          <a:spcPct val="20000"/>
        </a:spcBef>
        <a:buClr>
          <a:schemeClr val="accent4"/>
        </a:buClr>
        <a:buFont typeface="Lucida Grande"/>
        <a:buChar char="»"/>
        <a:defRPr sz="2200" kern="1200">
          <a:solidFill>
            <a:schemeClr val="tx1"/>
          </a:solidFill>
          <a:latin typeface="Calibri"/>
          <a:ea typeface="+mn-ea"/>
          <a:cs typeface="Calibri"/>
        </a:defRPr>
      </a:lvl2pPr>
      <a:lvl3pPr marL="1072800" indent="-1584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530000" indent="-158400" algn="l" defTabSz="457200" rtl="0" eaLnBrk="1" latinLnBrk="0" hangingPunct="1">
        <a:spcBef>
          <a:spcPct val="20000"/>
        </a:spcBef>
        <a:buSzPct val="75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987200" indent="-158400" algn="l" defTabSz="457200" rtl="0" eaLnBrk="1" latinLnBrk="0" hangingPunct="1">
        <a:spcBef>
          <a:spcPct val="20000"/>
        </a:spcBef>
        <a:buSzPct val="50000"/>
        <a:buFont typeface="Arial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914400" y="2443278"/>
            <a:ext cx="3103042" cy="345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Modifier</a:t>
            </a:r>
            <a:br>
              <a:rPr lang="fr-FR" dirty="0"/>
            </a:br>
            <a:r>
              <a:rPr lang="fr-FR" dirty="0"/>
              <a:t>le message de fin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875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03199" y="4228539"/>
            <a:ext cx="8229600" cy="1350962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/>
              <a:t>Soutenance SY43 – </a:t>
            </a:r>
            <a:r>
              <a:rPr lang="fr-FR" sz="4400" dirty="0" err="1"/>
              <a:t>Padnom</a:t>
            </a:r>
            <a:br>
              <a:rPr lang="fr-FR" sz="3000" i="1" dirty="0"/>
            </a:br>
            <a:r>
              <a:rPr lang="fr-FR" sz="2000" b="0" dirty="0"/>
              <a:t>JEAN-PAUL BOUTROS , THOMAS STREBLER</a:t>
            </a:r>
            <a:br>
              <a:rPr lang="fr-FR" sz="14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9003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dirty="0">
                <a:solidFill>
                  <a:srgbClr val="FFFFFF"/>
                </a:solidFill>
                <a:latin typeface="Tahoma" panose="020B0604030504040204" pitchFamily="34" charset="0"/>
              </a:rPr>
              <a:t>8.</a:t>
            </a: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 Axes d’amélioration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FC171EC1-0F84-9D23-DDF9-96F46FCEE7DD}"/>
              </a:ext>
            </a:extLst>
          </p:cNvPr>
          <p:cNvSpPr txBox="1">
            <a:spLocks/>
          </p:cNvSpPr>
          <p:nvPr/>
        </p:nvSpPr>
        <p:spPr>
          <a:xfrm>
            <a:off x="958850" y="1727210"/>
            <a:ext cx="7592483" cy="4349295"/>
          </a:xfrm>
          <a:prstGeom prst="rect">
            <a:avLst/>
          </a:prstGeom>
        </p:spPr>
        <p:txBody>
          <a:bodyPr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Programmer des Bills et Extra </a:t>
            </a:r>
            <a:r>
              <a:rPr lang="fr-FR" dirty="0" err="1"/>
              <a:t>Debts</a:t>
            </a:r>
            <a:endParaRPr lang="fr-FR" dirty="0"/>
          </a:p>
          <a:p>
            <a:endParaRPr lang="fr-FR" dirty="0"/>
          </a:p>
          <a:p>
            <a:r>
              <a:rPr lang="fr-FR" dirty="0"/>
              <a:t>Application plus Responsive</a:t>
            </a:r>
          </a:p>
          <a:p>
            <a:endParaRPr lang="fr-FR" dirty="0"/>
          </a:p>
          <a:p>
            <a:r>
              <a:rPr lang="fr-FR" dirty="0"/>
              <a:t>Prise en compte de tous les scénarios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2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C2503-DDBB-404C-B680-0E4C002F0FC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type="body" sz="quarter" idx="13"/>
          </p:nvPr>
        </p:nvSpPr>
        <p:spPr>
          <a:xfrm>
            <a:off x="958850" y="1984904"/>
            <a:ext cx="7592483" cy="4349295"/>
          </a:xfrm>
        </p:spPr>
        <p:txBody>
          <a:bodyPr>
            <a:normAutofit/>
          </a:bodyPr>
          <a:lstStyle/>
          <a:p>
            <a:r>
              <a:rPr lang="fr-FR" dirty="0"/>
              <a:t>Application de gestion de budget</a:t>
            </a:r>
          </a:p>
          <a:p>
            <a:endParaRPr lang="fr-FR" dirty="0"/>
          </a:p>
          <a:p>
            <a:r>
              <a:rPr lang="fr-FR" dirty="0"/>
              <a:t>Redistribution du budget dans des projets</a:t>
            </a:r>
          </a:p>
          <a:p>
            <a:endParaRPr lang="fr-FR" dirty="0"/>
          </a:p>
          <a:p>
            <a:r>
              <a:rPr lang="fr-FR" dirty="0"/>
              <a:t>Prévision de dépenses par catégories</a:t>
            </a:r>
          </a:p>
          <a:p>
            <a:endParaRPr lang="fr-FR" dirty="0"/>
          </a:p>
          <a:p>
            <a:r>
              <a:rPr lang="fr-FR" dirty="0"/>
              <a:t>Ajout de dépenses par mois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7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C2503-DDBB-404C-B680-0E4C002F0FC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Présentation de l’équipe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type="body" sz="quarter" idx="13"/>
          </p:nvPr>
        </p:nvSpPr>
        <p:spPr>
          <a:xfrm>
            <a:off x="958851" y="1984904"/>
            <a:ext cx="3558442" cy="4349295"/>
          </a:xfrm>
        </p:spPr>
        <p:txBody>
          <a:bodyPr>
            <a:normAutofit/>
          </a:bodyPr>
          <a:lstStyle/>
          <a:p>
            <a:r>
              <a:rPr lang="fr-FR" dirty="0"/>
              <a:t>Jean-Paul BOUTROS :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dirty="0" err="1"/>
              <a:t>Penpot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Interface utilisateur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Graphiques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EEC7E688-B696-1193-1FCA-C987F368511E}"/>
              </a:ext>
            </a:extLst>
          </p:cNvPr>
          <p:cNvSpPr txBox="1">
            <a:spLocks/>
          </p:cNvSpPr>
          <p:nvPr/>
        </p:nvSpPr>
        <p:spPr>
          <a:xfrm>
            <a:off x="5011128" y="2004035"/>
            <a:ext cx="3558442" cy="434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Thomas STREBLER 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err="1"/>
              <a:t>Astah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Base de données Room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Liaison à l’interface</a:t>
            </a:r>
          </a:p>
        </p:txBody>
      </p:sp>
    </p:spTree>
    <p:extLst>
      <p:ext uri="{BB962C8B-B14F-4D97-AF65-F5344CB8AC3E}">
        <p14:creationId xmlns:p14="http://schemas.microsoft.com/office/powerpoint/2010/main" val="368018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3. Planning du projet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997D0B6-FFD2-27F7-C2EC-A4B36382AAEB}"/>
              </a:ext>
            </a:extLst>
          </p:cNvPr>
          <p:cNvSpPr txBox="1">
            <a:spLocks/>
          </p:cNvSpPr>
          <p:nvPr/>
        </p:nvSpPr>
        <p:spPr>
          <a:xfrm>
            <a:off x="900608" y="1221971"/>
            <a:ext cx="7592483" cy="52536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i="0" dirty="0">
                <a:effectLst/>
                <a:latin typeface="Whitney"/>
              </a:rPr>
              <a:t>15 Avril : Premières étapes de conceptions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1. Etablir les listes des catégories et </a:t>
            </a:r>
            <a:r>
              <a:rPr lang="fr-FR" b="0" i="0" dirty="0" err="1">
                <a:effectLst/>
                <a:latin typeface="Whitney"/>
              </a:rPr>
              <a:t>sub-categories</a:t>
            </a:r>
            <a:endParaRPr lang="fr-FR" dirty="0">
              <a:latin typeface="Whitney"/>
            </a:endParaRPr>
          </a:p>
          <a:p>
            <a:pPr lvl="1"/>
            <a:r>
              <a:rPr lang="fr-FR" b="0" i="0" dirty="0">
                <a:effectLst/>
                <a:latin typeface="Whitney"/>
              </a:rPr>
              <a:t>2. Introduction à </a:t>
            </a:r>
            <a:r>
              <a:rPr lang="fr-FR" b="0" i="0" dirty="0" err="1">
                <a:effectLst/>
                <a:latin typeface="Whitney"/>
              </a:rPr>
              <a:t>Astah</a:t>
            </a:r>
            <a:endParaRPr lang="fr-FR" dirty="0">
              <a:latin typeface="Whitney"/>
            </a:endParaRPr>
          </a:p>
          <a:p>
            <a:r>
              <a:rPr lang="fr-FR" b="0" i="0" dirty="0">
                <a:effectLst/>
                <a:latin typeface="Whitney"/>
              </a:rPr>
              <a:t>30 Avril : Modèles complets 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1. Modèle de base de données fait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2. Maquette sur </a:t>
            </a:r>
            <a:r>
              <a:rPr lang="fr-FR" b="0" i="0" dirty="0" err="1">
                <a:effectLst/>
                <a:latin typeface="Whitney"/>
              </a:rPr>
              <a:t>Penpot</a:t>
            </a:r>
            <a:r>
              <a:rPr lang="fr-FR" b="0" i="0" dirty="0">
                <a:effectLst/>
                <a:latin typeface="Whitney"/>
              </a:rPr>
              <a:t> faite</a:t>
            </a:r>
          </a:p>
          <a:p>
            <a:r>
              <a:rPr lang="fr-FR" b="0" i="0" dirty="0">
                <a:effectLst/>
                <a:latin typeface="Whitney"/>
              </a:rPr>
              <a:t>20-27Mai : Codage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1. Base de données codée en Java (.</a:t>
            </a:r>
            <a:r>
              <a:rPr lang="fr-FR" b="0" i="0" dirty="0" err="1">
                <a:effectLst/>
                <a:latin typeface="Whitney"/>
              </a:rPr>
              <a:t>jav</a:t>
            </a:r>
            <a:r>
              <a:rPr lang="fr-FR" b="0" i="0" dirty="0">
                <a:effectLst/>
                <a:latin typeface="Whitney"/>
              </a:rPr>
              <a:t> et .dao)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2. Interface graphique quasi-finie mais statique (pas d’interaction avec la bd)</a:t>
            </a:r>
          </a:p>
          <a:p>
            <a:r>
              <a:rPr lang="fr-FR" b="0" i="0" dirty="0">
                <a:effectLst/>
                <a:latin typeface="Whitney"/>
              </a:rPr>
              <a:t>10 Juin : Premières connexions avec la bd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1. Insertion des </a:t>
            </a:r>
            <a:r>
              <a:rPr lang="fr-FR" b="0" i="0" dirty="0" err="1">
                <a:effectLst/>
                <a:latin typeface="Whitney"/>
              </a:rPr>
              <a:t>categories</a:t>
            </a:r>
            <a:r>
              <a:rPr lang="fr-FR" b="0" i="0" dirty="0">
                <a:effectLst/>
                <a:latin typeface="Whitney"/>
              </a:rPr>
              <a:t> et </a:t>
            </a:r>
            <a:r>
              <a:rPr lang="fr-FR" b="0" i="0" dirty="0" err="1">
                <a:effectLst/>
                <a:latin typeface="Whitney"/>
              </a:rPr>
              <a:t>subcategories</a:t>
            </a:r>
            <a:r>
              <a:rPr lang="fr-FR" b="0" i="0" dirty="0">
                <a:effectLst/>
                <a:latin typeface="Whitney"/>
              </a:rPr>
              <a:t> non définies au début.</a:t>
            </a:r>
          </a:p>
          <a:p>
            <a:r>
              <a:rPr lang="fr-FR" b="0" i="0" dirty="0">
                <a:effectLst/>
                <a:latin typeface="Whitney"/>
              </a:rPr>
              <a:t>15 Juin : Dernières améliorations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1. </a:t>
            </a:r>
            <a:r>
              <a:rPr lang="fr-FR" b="0" i="0" dirty="0" err="1">
                <a:effectLst/>
                <a:latin typeface="Whitney"/>
              </a:rPr>
              <a:t>Implementations</a:t>
            </a:r>
            <a:r>
              <a:rPr lang="fr-FR" b="0" i="0" dirty="0">
                <a:effectLst/>
                <a:latin typeface="Whitney"/>
              </a:rPr>
              <a:t> des charts</a:t>
            </a:r>
          </a:p>
          <a:p>
            <a:pPr lvl="1"/>
            <a:r>
              <a:rPr lang="fr-FR" b="0" i="0" dirty="0">
                <a:effectLst/>
                <a:latin typeface="Whitney"/>
              </a:rPr>
              <a:t>2. Projets, </a:t>
            </a:r>
            <a:r>
              <a:rPr lang="fr-FR" b="0" i="0" dirty="0" err="1">
                <a:effectLst/>
                <a:latin typeface="Whitney"/>
              </a:rPr>
              <a:t>expenses</a:t>
            </a:r>
            <a:r>
              <a:rPr lang="fr-FR" b="0" i="0" dirty="0">
                <a:effectLst/>
                <a:latin typeface="Whitney"/>
              </a:rPr>
              <a:t> et enveloppes fonctionnent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84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3. Planning du projet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997D0B6-FFD2-27F7-C2EC-A4B36382AAEB}"/>
              </a:ext>
            </a:extLst>
          </p:cNvPr>
          <p:cNvSpPr txBox="1">
            <a:spLocks/>
          </p:cNvSpPr>
          <p:nvPr/>
        </p:nvSpPr>
        <p:spPr>
          <a:xfrm>
            <a:off x="958850" y="1685646"/>
            <a:ext cx="7592483" cy="4349295"/>
          </a:xfrm>
          <a:prstGeom prst="rect">
            <a:avLst/>
          </a:prstGeom>
        </p:spPr>
        <p:txBody>
          <a:bodyPr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r>
              <a:rPr lang="fr-FR" dirty="0"/>
              <a:t>Réunions sur Discord</a:t>
            </a:r>
          </a:p>
          <a:p>
            <a:pPr lvl="1"/>
            <a:r>
              <a:rPr lang="fr-FR" dirty="0"/>
              <a:t>Voir l’avancement</a:t>
            </a:r>
          </a:p>
          <a:p>
            <a:pPr lvl="1"/>
            <a:r>
              <a:rPr lang="fr-FR" dirty="0"/>
              <a:t>Echanges fréquents pour savoir qui fait quoi</a:t>
            </a:r>
          </a:p>
          <a:p>
            <a:endParaRPr lang="fr-FR" dirty="0"/>
          </a:p>
          <a:p>
            <a:r>
              <a:rPr lang="fr-FR" dirty="0"/>
              <a:t>Répartitions des tâches à l’oral, avec deadline</a:t>
            </a:r>
          </a:p>
          <a:p>
            <a:endParaRPr lang="fr-FR" dirty="0"/>
          </a:p>
          <a:p>
            <a:r>
              <a:rPr lang="fr-FR" dirty="0"/>
              <a:t>Travail en commun à la bibliothèque</a:t>
            </a:r>
          </a:p>
        </p:txBody>
      </p:sp>
    </p:spTree>
    <p:extLst>
      <p:ext uri="{BB962C8B-B14F-4D97-AF65-F5344CB8AC3E}">
        <p14:creationId xmlns:p14="http://schemas.microsoft.com/office/powerpoint/2010/main" val="33461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4. Modèle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1C72EF-9577-AA96-92D5-8653BF17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32" y="1438031"/>
            <a:ext cx="7593368" cy="4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0825" y="248987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5. Modèle IHM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06477B-D316-A9E4-B70D-451DB162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98" y="1414584"/>
            <a:ext cx="7438940" cy="48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dirty="0">
                <a:solidFill>
                  <a:srgbClr val="FFFFFF"/>
                </a:solidFill>
                <a:latin typeface="Tahoma" panose="020B0604030504040204" pitchFamily="34" charset="0"/>
              </a:rPr>
              <a:t>6.</a:t>
            </a: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 Points essentiels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997D0B6-FFD2-27F7-C2EC-A4B36382AAEB}"/>
              </a:ext>
            </a:extLst>
          </p:cNvPr>
          <p:cNvSpPr txBox="1">
            <a:spLocks/>
          </p:cNvSpPr>
          <p:nvPr/>
        </p:nvSpPr>
        <p:spPr>
          <a:xfrm>
            <a:off x="958850" y="1494453"/>
            <a:ext cx="7592483" cy="43492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Gestion des mois</a:t>
            </a:r>
          </a:p>
          <a:p>
            <a:pPr lvl="1"/>
            <a:r>
              <a:rPr lang="fr-FR" dirty="0"/>
              <a:t>Update en temps réel selon le mois choisi</a:t>
            </a:r>
          </a:p>
          <a:p>
            <a:pPr lvl="1"/>
            <a:r>
              <a:rPr lang="fr-FR" dirty="0"/>
              <a:t>Création automatique de nouveau mois</a:t>
            </a:r>
          </a:p>
          <a:p>
            <a:endParaRPr lang="fr-FR" dirty="0"/>
          </a:p>
          <a:p>
            <a:r>
              <a:rPr lang="fr-FR" dirty="0" err="1"/>
              <a:t>Nested</a:t>
            </a:r>
            <a:r>
              <a:rPr lang="fr-FR" dirty="0"/>
              <a:t> </a:t>
            </a:r>
            <a:r>
              <a:rPr lang="fr-FR" dirty="0" err="1"/>
              <a:t>RecyclerView</a:t>
            </a:r>
            <a:endParaRPr lang="fr-FR" dirty="0"/>
          </a:p>
          <a:p>
            <a:pPr lvl="1"/>
            <a:r>
              <a:rPr lang="fr-FR" dirty="0"/>
              <a:t>Un item d’un </a:t>
            </a:r>
            <a:r>
              <a:rPr lang="fr-FR" dirty="0" err="1"/>
              <a:t>RecyclerView</a:t>
            </a:r>
            <a:r>
              <a:rPr lang="fr-FR" dirty="0"/>
              <a:t> peut afficher un autre </a:t>
            </a:r>
            <a:r>
              <a:rPr lang="fr-FR" dirty="0" err="1"/>
              <a:t>Recyclerview</a:t>
            </a:r>
            <a:r>
              <a:rPr lang="fr-FR" dirty="0"/>
              <a:t> complet</a:t>
            </a:r>
          </a:p>
          <a:p>
            <a:pPr lvl="1"/>
            <a:r>
              <a:rPr lang="fr-FR" dirty="0"/>
              <a:t>Architecture MVVM</a:t>
            </a:r>
          </a:p>
          <a:p>
            <a:endParaRPr lang="fr-FR" dirty="0"/>
          </a:p>
          <a:p>
            <a:r>
              <a:rPr lang="fr-FR" dirty="0"/>
              <a:t>Graphiques</a:t>
            </a:r>
          </a:p>
          <a:p>
            <a:pPr lvl="1"/>
            <a:r>
              <a:rPr lang="fr-FR" dirty="0"/>
              <a:t>Visualisation rapide de la répartition des dépenses</a:t>
            </a:r>
          </a:p>
          <a:p>
            <a:pPr lvl="1"/>
            <a:r>
              <a:rPr lang="fr-FR" dirty="0" err="1"/>
              <a:t>Fidget</a:t>
            </a:r>
            <a:r>
              <a:rPr lang="fr-FR" dirty="0"/>
              <a:t> Spinner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9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250825" y="212892"/>
            <a:ext cx="7772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80808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200" b="1" dirty="0">
                <a:solidFill>
                  <a:srgbClr val="FFFFFF"/>
                </a:solidFill>
                <a:latin typeface="Tahoma" panose="020B0604030504040204" pitchFamily="34" charset="0"/>
              </a:rPr>
              <a:t>7.</a:t>
            </a:r>
            <a:r>
              <a:rPr lang="fr-FR" altLang="fr-FR" sz="2200" b="1" baseline="0" dirty="0">
                <a:solidFill>
                  <a:srgbClr val="FFFFFF"/>
                </a:solidFill>
                <a:latin typeface="Tahoma" panose="020B0604030504040204" pitchFamily="34" charset="0"/>
              </a:rPr>
              <a:t> Retour sur expérience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7AB32B-BAE1-4A9F-BA0C-03720EC8EB81}"/>
              </a:ext>
            </a:extLst>
          </p:cNvPr>
          <p:cNvSpPr txBox="1">
            <a:spLocks/>
          </p:cNvSpPr>
          <p:nvPr/>
        </p:nvSpPr>
        <p:spPr>
          <a:xfrm>
            <a:off x="825847" y="1627457"/>
            <a:ext cx="3558442" cy="4349295"/>
          </a:xfrm>
          <a:prstGeom prst="rect">
            <a:avLst/>
          </a:prstGeom>
        </p:spPr>
        <p:txBody>
          <a:bodyPr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Positif</a:t>
            </a:r>
          </a:p>
          <a:p>
            <a:pPr lvl="1"/>
            <a:r>
              <a:rPr lang="fr-FR" dirty="0"/>
              <a:t>Application fonctionnelle et relativement complète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Base de données bien structurée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Interface ergonomique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0CDCE857-9928-7A44-1652-650B96BD482E}"/>
              </a:ext>
            </a:extLst>
          </p:cNvPr>
          <p:cNvSpPr txBox="1">
            <a:spLocks/>
          </p:cNvSpPr>
          <p:nvPr/>
        </p:nvSpPr>
        <p:spPr>
          <a:xfrm>
            <a:off x="5209425" y="1645016"/>
            <a:ext cx="3558442" cy="4349295"/>
          </a:xfrm>
          <a:prstGeom prst="rect">
            <a:avLst/>
          </a:prstGeom>
        </p:spPr>
        <p:txBody>
          <a:bodyPr>
            <a:normAutofit/>
          </a:bodyPr>
          <a:lstStyle>
            <a:lvl1pPr marL="270000" indent="-270000" algn="l" defTabSz="457200" rtl="0" eaLnBrk="1" latinLnBrk="0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Lucida Grande"/>
              <a:buChar char="■"/>
              <a:defRPr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69600" indent="-212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Lucida Grande"/>
              <a:buChar char="»"/>
              <a:defRPr sz="2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072800" indent="-1584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530000" indent="-158400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987200" indent="-1584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Négatif</a:t>
            </a:r>
          </a:p>
          <a:p>
            <a:pPr lvl="1"/>
            <a:r>
              <a:rPr lang="fr-FR" dirty="0"/>
              <a:t>Aucune expérience préalable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Manque de temps pour toutes les fonctionnalités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Documentation Java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737124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age de gard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sque 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asque page 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asque page final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26469</TotalTime>
  <Words>332</Words>
  <Application>Microsoft Office PowerPoint</Application>
  <PresentationFormat>Affichage à l'écran (4:3)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Calibri</vt:lpstr>
      <vt:lpstr>Lucida Grande</vt:lpstr>
      <vt:lpstr>Tahoma</vt:lpstr>
      <vt:lpstr>Times New Roman</vt:lpstr>
      <vt:lpstr>Whitney</vt:lpstr>
      <vt:lpstr>Wingdings</vt:lpstr>
      <vt:lpstr>Masque page de garde</vt:lpstr>
      <vt:lpstr>Masque chapitre</vt:lpstr>
      <vt:lpstr>Masque page contenu</vt:lpstr>
      <vt:lpstr>Masque page finale</vt:lpstr>
      <vt:lpstr>Soutenance SY43 – Padnom JEAN-PAUL BOUTROS , THOMAS STREBLER </vt:lpstr>
      <vt:lpstr>1. Introduction</vt:lpstr>
      <vt:lpstr>2. Présentation de l’équipe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UTBM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Lucchina</dc:creator>
  <cp:lastModifiedBy>Thomas STREBLER</cp:lastModifiedBy>
  <cp:revision>1290</cp:revision>
  <cp:lastPrinted>2019-10-09T13:57:02Z</cp:lastPrinted>
  <dcterms:created xsi:type="dcterms:W3CDTF">2014-01-16T11:55:08Z</dcterms:created>
  <dcterms:modified xsi:type="dcterms:W3CDTF">2022-06-17T10:43:56Z</dcterms:modified>
</cp:coreProperties>
</file>