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66" r:id="rId5"/>
    <p:sldId id="267" r:id="rId6"/>
    <p:sldId id="285" r:id="rId7"/>
    <p:sldId id="268" r:id="rId8"/>
    <p:sldId id="282" r:id="rId9"/>
    <p:sldId id="276" r:id="rId10"/>
    <p:sldId id="260" r:id="rId11"/>
    <p:sldId id="286" r:id="rId12"/>
    <p:sldId id="262" r:id="rId13"/>
    <p:sldId id="270" r:id="rId14"/>
    <p:sldId id="275" r:id="rId15"/>
    <p:sldId id="271" r:id="rId16"/>
    <p:sldId id="263" r:id="rId17"/>
    <p:sldId id="273" r:id="rId18"/>
    <p:sldId id="278" r:id="rId19"/>
    <p:sldId id="279" r:id="rId20"/>
    <p:sldId id="280" r:id="rId21"/>
    <p:sldId id="272" r:id="rId22"/>
    <p:sldId id="274" r:id="rId23"/>
    <p:sldId id="264" r:id="rId24"/>
    <p:sldId id="287" r:id="rId25"/>
    <p:sldId id="288" r:id="rId26"/>
    <p:sldId id="283" r:id="rId27"/>
    <p:sldId id="265" r:id="rId28"/>
    <p:sldId id="25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>
        <p:scale>
          <a:sx n="100" d="100"/>
          <a:sy n="100" d="100"/>
        </p:scale>
        <p:origin x="-193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7729-A5F9-8446-B180-6E830BFBC7F9}" type="datetimeFigureOut">
              <a:rPr kumimoji="1" lang="zh-CN" altLang="en-US" smtClean="0"/>
              <a:t>14-4-9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6D7F0-3D3E-E344-A2B2-72D6D6D4AC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93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数据库状态机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事务队列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时间充足就讲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6D7F0-3D3E-E344-A2B2-72D6D6D4ACF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18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pxc</a:t>
            </a:r>
            <a:r>
              <a:rPr kumimoji="1" lang="zh-CN" altLang="en-US" dirty="0" smtClean="0"/>
              <a:t>为例讨论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Galera</a:t>
            </a:r>
            <a:r>
              <a:rPr kumimoji="1" lang="zh-CN" altLang="en-US" dirty="0" smtClean="0"/>
              <a:t> 特性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6D7F0-3D3E-E344-A2B2-72D6D6D4ACF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51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名词解释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6D7F0-3D3E-E344-A2B2-72D6D6D4ACF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929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名词解释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6D7F0-3D3E-E344-A2B2-72D6D6D4ACF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92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这个地方，容易误解，</a:t>
            </a:r>
            <a:r>
              <a:rPr kumimoji="1" lang="en-US" altLang="zh-CN" dirty="0" err="1" smtClean="0"/>
              <a:t>mysqld</a:t>
            </a:r>
            <a:r>
              <a:rPr kumimoji="1" lang="zh-CN" altLang="en-US" dirty="0" smtClean="0"/>
              <a:t> 最先启动，然后</a:t>
            </a:r>
            <a:r>
              <a:rPr kumimoji="1" lang="en-US" altLang="zh-CN" dirty="0" err="1" smtClean="0"/>
              <a:t>sst</a:t>
            </a:r>
            <a:r>
              <a:rPr kumimoji="1" lang="zh-CN" altLang="en-US" dirty="0" smtClean="0"/>
              <a:t>，然后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启动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6D7F0-3D3E-E344-A2B2-72D6D6D4ACF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61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1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800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7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60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38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48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53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7775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72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43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25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83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P_theorem" TargetMode="External"/><Relationship Id="rId4" Type="http://schemas.openxmlformats.org/officeDocument/2006/relationships/hyperlink" Target="http://infoscience.epfl.ch/record/32566/files/EPFL_TH2090.pdf" TargetMode="External"/><Relationship Id="rId5" Type="http://schemas.openxmlformats.org/officeDocument/2006/relationships/hyperlink" Target="http://web.iti.upv.es/~fmunyoz/research/pdf/TR-ITI-ITE-0813.pdf" TargetMode="External"/><Relationship Id="rId6" Type="http://schemas.openxmlformats.org/officeDocument/2006/relationships/hyperlink" Target="http://www.cnblogs.com/bamboos/p/3543309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1844824"/>
            <a:ext cx="6980312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/>
              <a:t>Percona</a:t>
            </a:r>
            <a:r>
              <a:rPr lang="en-US" altLang="zh-CN" sz="4800" dirty="0"/>
              <a:t> </a:t>
            </a:r>
            <a:r>
              <a:rPr lang="en-US" altLang="zh-CN" sz="4800" dirty="0" err="1"/>
              <a:t>XtraDB</a:t>
            </a:r>
            <a:r>
              <a:rPr lang="en-US" altLang="zh-CN" sz="4800" dirty="0"/>
              <a:t> </a:t>
            </a:r>
            <a:r>
              <a:rPr lang="en-US" altLang="zh-CN" sz="4800" dirty="0" smtClean="0"/>
              <a:t>Cluster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5157192"/>
            <a:ext cx="6400800" cy="100811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刘小成</a:t>
            </a:r>
            <a:r>
              <a:rPr lang="en-US" altLang="zh-CN" sz="2800" dirty="0" smtClean="0">
                <a:solidFill>
                  <a:schemeClr val="tx1"/>
                </a:solidFill>
              </a:rPr>
              <a:t>@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sohu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9144000" cy="47641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39583" y="687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57083" y="8360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75856" y="404664"/>
            <a:ext cx="25446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Galera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C</a:t>
            </a:r>
            <a:r>
              <a:rPr kumimoji="1" lang="en-US" altLang="zh-CN" sz="3200" dirty="0" smtClean="0"/>
              <a:t>luster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67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1880" y="1556792"/>
            <a:ext cx="438874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Galera</a:t>
            </a:r>
            <a:r>
              <a:rPr lang="en-US" altLang="zh-CN" sz="3200" dirty="0"/>
              <a:t> Cluster for </a:t>
            </a:r>
            <a:r>
              <a:rPr lang="en-US" altLang="zh-CN" sz="3200" dirty="0" smtClean="0"/>
              <a:t>MySQL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00808"/>
            <a:ext cx="2520280" cy="1944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764704"/>
            <a:ext cx="2808312" cy="685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19872" y="3356992"/>
            <a:ext cx="527580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3200" dirty="0"/>
              <a:t>High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vailability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3200" dirty="0"/>
              <a:t>Multi</a:t>
            </a:r>
            <a:r>
              <a:rPr lang="en-US" altLang="zh-CN" sz="3200" dirty="0" smtClean="0"/>
              <a:t>-Master </a:t>
            </a:r>
            <a:r>
              <a:rPr lang="en-US" altLang="zh-CN" sz="3200" dirty="0"/>
              <a:t>replication</a:t>
            </a:r>
            <a:endParaRPr lang="zh-CN" altLang="en-US" sz="3200" dirty="0"/>
          </a:p>
          <a:p>
            <a:pPr marL="285750" indent="-285750">
              <a:buFont typeface="Arial"/>
              <a:buChar char="•"/>
            </a:pPr>
            <a:r>
              <a:rPr lang="en-US" altLang="zh-CN" sz="3200" dirty="0"/>
              <a:t>Parallel </a:t>
            </a:r>
            <a:r>
              <a:rPr lang="en-US" altLang="zh-CN" sz="3200" dirty="0" smtClean="0"/>
              <a:t>Replication</a:t>
            </a:r>
            <a:endParaRPr lang="zh-CN" altLang="en-US" sz="3200" dirty="0"/>
          </a:p>
          <a:p>
            <a:pPr marL="285750" indent="-285750">
              <a:buFont typeface="Arial"/>
              <a:buChar char="•"/>
            </a:pPr>
            <a:r>
              <a:rPr lang="en-US" altLang="zh-CN" sz="3200" dirty="0"/>
              <a:t>Automatic node </a:t>
            </a:r>
            <a:r>
              <a:rPr lang="en-US" altLang="zh-CN" sz="3200" dirty="0" smtClean="0"/>
              <a:t>provisioning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831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Percona</a:t>
            </a:r>
            <a:r>
              <a:rPr lang="en-US" altLang="zh-CN" dirty="0"/>
              <a:t> </a:t>
            </a:r>
            <a:r>
              <a:rPr lang="en-US" altLang="zh-CN" dirty="0" err="1"/>
              <a:t>XtraDB</a:t>
            </a:r>
            <a:r>
              <a:rPr lang="en-US" altLang="zh-CN" dirty="0"/>
              <a:t> Cluster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UUID</a:t>
            </a:r>
          </a:p>
          <a:p>
            <a:pPr lvl="2"/>
            <a:r>
              <a:rPr lang="en-US" altLang="zh-CN" dirty="0" smtClean="0"/>
              <a:t>01aea6cd</a:t>
            </a:r>
            <a:r>
              <a:rPr lang="en-US" altLang="zh-CN" dirty="0"/>
              <a:t>-1496-11e3-92d9-ae81f48f9fe4</a:t>
            </a:r>
            <a:endParaRPr lang="en-US" altLang="zh-CN" dirty="0" smtClean="0"/>
          </a:p>
          <a:p>
            <a:r>
              <a:rPr lang="en-US" altLang="zh-CN" dirty="0" smtClean="0"/>
              <a:t>GTID</a:t>
            </a:r>
          </a:p>
          <a:p>
            <a:pPr lvl="2"/>
            <a:r>
              <a:rPr lang="en-US" altLang="zh-CN" dirty="0"/>
              <a:t>01aea6cd-1496-11e3-92d9-</a:t>
            </a:r>
            <a:r>
              <a:rPr lang="en-US" altLang="zh-CN" dirty="0" smtClean="0"/>
              <a:t>ae81f48f9fe4:</a:t>
            </a:r>
            <a:r>
              <a:rPr lang="en-US" altLang="zh-CN" dirty="0" smtClean="0">
                <a:solidFill>
                  <a:srgbClr val="FF0000"/>
                </a:solidFill>
              </a:rPr>
              <a:t>seqno(</a:t>
            </a:r>
            <a:r>
              <a:rPr lang="en-US" altLang="zh-CN" i="1" dirty="0" smtClean="0">
                <a:solidFill>
                  <a:srgbClr val="FF0000"/>
                </a:solidFill>
              </a:rPr>
              <a:t>64-bit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signed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integer)</a:t>
            </a:r>
          </a:p>
          <a:p>
            <a:pPr marL="342900" lvl="2" indent="-342900"/>
            <a:r>
              <a:rPr lang="en-US" altLang="zh-CN" sz="3200" dirty="0"/>
              <a:t>PC</a:t>
            </a:r>
            <a:r>
              <a:rPr lang="zh-CN" altLang="zh-CN" sz="3200" dirty="0"/>
              <a:t>:</a:t>
            </a:r>
            <a:r>
              <a:rPr lang="en-US" altLang="zh-CN" sz="3200" dirty="0"/>
              <a:t>Primary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Component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683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Percona</a:t>
            </a:r>
            <a:r>
              <a:rPr lang="en-US" altLang="zh-CN" dirty="0"/>
              <a:t> </a:t>
            </a:r>
            <a:r>
              <a:rPr lang="en-US" altLang="zh-CN" dirty="0" err="1"/>
              <a:t>XtraDB</a:t>
            </a:r>
            <a:r>
              <a:rPr lang="en-US" altLang="zh-CN" dirty="0"/>
              <a:t> Cluster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pplying</a:t>
            </a:r>
          </a:p>
          <a:p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ausal</a:t>
            </a:r>
            <a:r>
              <a:rPr lang="zh-CN" altLang="en-US" dirty="0" smtClean="0"/>
              <a:t> </a:t>
            </a:r>
            <a:r>
              <a:rPr lang="en-US" altLang="zh-CN" dirty="0"/>
              <a:t>R</a:t>
            </a:r>
            <a:r>
              <a:rPr lang="en-US" altLang="zh-CN" dirty="0" smtClean="0"/>
              <a:t>eads</a:t>
            </a:r>
          </a:p>
          <a:p>
            <a:endParaRPr lang="en-US" altLang="zh-CN" dirty="0"/>
          </a:p>
          <a:p>
            <a:r>
              <a:rPr lang="en-US" altLang="zh-CN" dirty="0"/>
              <a:t>Split-Brain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08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WriteSet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WriteSet</a:t>
            </a:r>
            <a:endParaRPr lang="en-US" altLang="zh-CN" dirty="0"/>
          </a:p>
          <a:p>
            <a:pPr lvl="2"/>
            <a:r>
              <a:rPr lang="en-US" altLang="zh-CN" dirty="0"/>
              <a:t>k</a:t>
            </a:r>
            <a:r>
              <a:rPr lang="en-US" altLang="zh-CN" dirty="0" smtClean="0"/>
              <a:t>ey</a:t>
            </a:r>
            <a:r>
              <a:rPr lang="zh-CN" altLang="en-US" dirty="0"/>
              <a:t>，</a:t>
            </a:r>
            <a:r>
              <a:rPr lang="en-US" altLang="zh-CN" dirty="0" err="1"/>
              <a:t>sql</a:t>
            </a:r>
            <a:r>
              <a:rPr lang="zh-CN" altLang="en-US" dirty="0"/>
              <a:t>，</a:t>
            </a:r>
            <a:r>
              <a:rPr lang="en-US" altLang="zh-CN" dirty="0" smtClean="0"/>
              <a:t>RBR</a:t>
            </a:r>
          </a:p>
          <a:p>
            <a:r>
              <a:rPr lang="en-US" altLang="zh-CN" dirty="0" err="1" smtClean="0"/>
              <a:t>Gcache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Memory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Disk</a:t>
            </a:r>
            <a:r>
              <a:rPr lang="zh-CN" altLang="zh-CN" dirty="0" smtClean="0">
                <a:sym typeface="Wingdings"/>
              </a:rPr>
              <a:t>: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(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  </a:t>
            </a:r>
            <a:r>
              <a:rPr lang="en-US" altLang="zh-CN" dirty="0" smtClean="0"/>
              <a:t>default)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Ring </a:t>
            </a:r>
            <a:r>
              <a:rPr lang="en-US" altLang="zh-CN" dirty="0"/>
              <a:t>buffer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On</a:t>
            </a:r>
            <a:r>
              <a:rPr lang="en-US" altLang="zh-CN" dirty="0"/>
              <a:t>-demand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06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SST</a:t>
            </a:r>
            <a:endParaRPr lang="zh-CN" altLang="en-US" dirty="0"/>
          </a:p>
        </p:txBody>
      </p:sp>
      <p:sp>
        <p:nvSpPr>
          <p:cNvPr id="4" name="磁盘 3"/>
          <p:cNvSpPr/>
          <p:nvPr/>
        </p:nvSpPr>
        <p:spPr>
          <a:xfrm>
            <a:off x="683568" y="836712"/>
            <a:ext cx="1008112" cy="72008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Joiner</a:t>
            </a:r>
          </a:p>
        </p:txBody>
      </p:sp>
      <p:cxnSp>
        <p:nvCxnSpPr>
          <p:cNvPr id="6" name="直线连接符 5"/>
          <p:cNvCxnSpPr>
            <a:stCxn id="4" idx="3"/>
          </p:cNvCxnSpPr>
          <p:nvPr/>
        </p:nvCxnSpPr>
        <p:spPr>
          <a:xfrm>
            <a:off x="1187624" y="1556792"/>
            <a:ext cx="0" cy="4680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131840" y="908720"/>
            <a:ext cx="1008112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r>
              <a:rPr kumimoji="1" lang="en-US" altLang="zh-CN" dirty="0" smtClean="0"/>
              <a:t>roup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3635896" y="1412776"/>
            <a:ext cx="0" cy="48245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5580112" y="2204864"/>
            <a:ext cx="0" cy="4032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磁盘 10"/>
          <p:cNvSpPr/>
          <p:nvPr/>
        </p:nvSpPr>
        <p:spPr>
          <a:xfrm>
            <a:off x="5076056" y="1484784"/>
            <a:ext cx="1008112" cy="72008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donor</a:t>
            </a:r>
          </a:p>
        </p:txBody>
      </p:sp>
      <p:sp>
        <p:nvSpPr>
          <p:cNvPr id="12" name="矩形 11"/>
          <p:cNvSpPr/>
          <p:nvPr/>
        </p:nvSpPr>
        <p:spPr>
          <a:xfrm>
            <a:off x="6948264" y="2636912"/>
            <a:ext cx="108012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mysqld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7524328" y="3068960"/>
            <a:ext cx="0" cy="3168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1187624" y="1844824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35696" y="14847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779912" y="19168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763688" y="2060848"/>
            <a:ext cx="161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donor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assigned</a:t>
            </a:r>
            <a:endParaRPr kumimoji="1"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5580112" y="350100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868144" y="3068960"/>
            <a:ext cx="12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Perform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sst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051720" y="2636912"/>
            <a:ext cx="108012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mysqld</a:t>
            </a:r>
            <a:endParaRPr kumimoji="1" lang="zh-CN" altLang="en-US" dirty="0"/>
          </a:p>
        </p:txBody>
      </p:sp>
      <p:cxnSp>
        <p:nvCxnSpPr>
          <p:cNvPr id="36" name="直线连接符 35"/>
          <p:cNvCxnSpPr/>
          <p:nvPr/>
        </p:nvCxnSpPr>
        <p:spPr>
          <a:xfrm>
            <a:off x="2555776" y="3068960"/>
            <a:ext cx="0" cy="3168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2555776" y="4149080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203848" y="3789040"/>
            <a:ext cx="372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SST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mysqldump,xtrabackup,rsync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43" name="直线箭头连接符 42"/>
          <p:cNvCxnSpPr/>
          <p:nvPr/>
        </p:nvCxnSpPr>
        <p:spPr>
          <a:xfrm flipH="1">
            <a:off x="5580112" y="465313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940152" y="4293096"/>
            <a:ext cx="144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complete</a:t>
            </a:r>
          </a:p>
        </p:txBody>
      </p:sp>
      <p:cxnSp>
        <p:nvCxnSpPr>
          <p:cNvPr id="45" name="直线箭头连接符 44"/>
          <p:cNvCxnSpPr/>
          <p:nvPr/>
        </p:nvCxnSpPr>
        <p:spPr>
          <a:xfrm flipH="1">
            <a:off x="1187624" y="47251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187624" y="4293096"/>
            <a:ext cx="144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complete</a:t>
            </a:r>
          </a:p>
        </p:txBody>
      </p:sp>
      <p:cxnSp>
        <p:nvCxnSpPr>
          <p:cNvPr id="68" name="直线箭头连接符 67"/>
          <p:cNvCxnSpPr/>
          <p:nvPr/>
        </p:nvCxnSpPr>
        <p:spPr>
          <a:xfrm>
            <a:off x="1187624" y="609329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 flipH="1">
            <a:off x="3635896" y="587727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691680" y="5733256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Synced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4211960" y="5445224"/>
            <a:ext cx="85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Synced</a:t>
            </a:r>
            <a:endParaRPr kumimoji="1" lang="zh-CN" altLang="en-US" dirty="0"/>
          </a:p>
        </p:txBody>
      </p:sp>
      <p:cxnSp>
        <p:nvCxnSpPr>
          <p:cNvPr id="76" name="直线箭头连接符 75"/>
          <p:cNvCxnSpPr/>
          <p:nvPr/>
        </p:nvCxnSpPr>
        <p:spPr>
          <a:xfrm>
            <a:off x="3635896" y="227687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 flipH="1">
            <a:off x="1187624" y="2420888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>
            <a:off x="1187624" y="5445224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691680" y="5013176"/>
            <a:ext cx="77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joined</a:t>
            </a:r>
            <a:endParaRPr kumimoji="1" lang="zh-CN" altLang="en-US" dirty="0"/>
          </a:p>
        </p:txBody>
      </p:sp>
      <p:cxnSp>
        <p:nvCxnSpPr>
          <p:cNvPr id="86" name="直线箭头连接符 85"/>
          <p:cNvCxnSpPr/>
          <p:nvPr/>
        </p:nvCxnSpPr>
        <p:spPr>
          <a:xfrm flipH="1">
            <a:off x="3635896" y="5085184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211960" y="4653136"/>
            <a:ext cx="77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joined</a:t>
            </a:r>
            <a:endParaRPr kumimoji="1" lang="zh-CN" altLang="en-US" dirty="0"/>
          </a:p>
        </p:txBody>
      </p:sp>
      <p:sp>
        <p:nvSpPr>
          <p:cNvPr id="120" name="手杖形箭头 119"/>
          <p:cNvSpPr/>
          <p:nvPr/>
        </p:nvSpPr>
        <p:spPr>
          <a:xfrm rot="5400000">
            <a:off x="5544108" y="5121188"/>
            <a:ext cx="864096" cy="792088"/>
          </a:xfrm>
          <a:prstGeom prst="uturnArrow">
            <a:avLst>
              <a:gd name="adj1" fmla="val 1899"/>
              <a:gd name="adj2" fmla="val 9100"/>
              <a:gd name="adj3" fmla="val 18587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372200" y="5301208"/>
            <a:ext cx="100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atch-up</a:t>
            </a:r>
            <a:endParaRPr kumimoji="1"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107504" y="5589240"/>
            <a:ext cx="100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atch-up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56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TOI 	Total </a:t>
            </a:r>
            <a:r>
              <a:rPr lang="en-US" altLang="zh-CN" dirty="0"/>
              <a:t>Order </a:t>
            </a:r>
            <a:r>
              <a:rPr lang="en-US" altLang="zh-CN" dirty="0" smtClean="0"/>
              <a:t>Isolation</a:t>
            </a:r>
          </a:p>
          <a:p>
            <a:r>
              <a:rPr lang="en-US" altLang="zh-CN" dirty="0" smtClean="0"/>
              <a:t>RSU	Rolling </a:t>
            </a:r>
            <a:r>
              <a:rPr lang="en-US" altLang="zh-CN" dirty="0"/>
              <a:t>Schema Upgrade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901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zh-CN" dirty="0" err="1"/>
              <a:t>query_cache_size</a:t>
            </a:r>
            <a:r>
              <a:rPr lang="it-IT" altLang="zh-CN" dirty="0"/>
              <a:t>=0           </a:t>
            </a:r>
          </a:p>
          <a:p>
            <a:r>
              <a:rPr lang="en-US" altLang="zh-CN" dirty="0" err="1"/>
              <a:t>binlog_format</a:t>
            </a:r>
            <a:r>
              <a:rPr lang="en-US" altLang="zh-CN" dirty="0"/>
              <a:t>=ROW          </a:t>
            </a:r>
            <a:endParaRPr lang="en-US" altLang="zh-CN" dirty="0" smtClean="0"/>
          </a:p>
          <a:p>
            <a:r>
              <a:rPr lang="en-US" altLang="zh-TW" dirty="0" err="1" smtClean="0"/>
              <a:t>default_storage_engine</a:t>
            </a:r>
            <a:r>
              <a:rPr lang="en-US" altLang="zh-TW" dirty="0"/>
              <a:t>=</a:t>
            </a:r>
            <a:r>
              <a:rPr lang="en-US" altLang="zh-TW" dirty="0" err="1" smtClean="0"/>
              <a:t>innodb</a:t>
            </a:r>
            <a:endParaRPr lang="en-US" altLang="zh-TW" dirty="0" smtClean="0"/>
          </a:p>
          <a:p>
            <a:r>
              <a:rPr lang="en-US" altLang="zh-CN" dirty="0" err="1" smtClean="0"/>
              <a:t>innodb_autoinc_lock_mode</a:t>
            </a:r>
            <a:r>
              <a:rPr lang="en-US" altLang="zh-CN" dirty="0"/>
              <a:t>=2 </a:t>
            </a:r>
            <a:endParaRPr lang="en-US" altLang="zh-CN" dirty="0" smtClean="0"/>
          </a:p>
          <a:p>
            <a:r>
              <a:rPr lang="en-US" altLang="zh-CN" dirty="0" err="1" smtClean="0"/>
              <a:t>innodb_locks_unsafe_for_binlog</a:t>
            </a:r>
            <a:r>
              <a:rPr lang="en-US" altLang="zh-CN" dirty="0" smtClean="0"/>
              <a:t>=1</a:t>
            </a:r>
            <a:endParaRPr lang="en-US" altLang="zh-CN" dirty="0"/>
          </a:p>
          <a:p>
            <a:r>
              <a:rPr lang="en-US" altLang="zh-CN" dirty="0" err="1" smtClean="0"/>
              <a:t>innodb_doublewrite</a:t>
            </a:r>
            <a:r>
              <a:rPr lang="en-US" altLang="zh-CN" dirty="0"/>
              <a:t>=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023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908720"/>
          </a:xfrm>
        </p:spPr>
        <p:txBody>
          <a:bodyPr/>
          <a:lstStyle/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848" y="1556792"/>
            <a:ext cx="91440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wsrep_cluster_address</a:t>
            </a:r>
            <a:r>
              <a:rPr lang="en-US" altLang="zh-CN" dirty="0" smtClean="0"/>
              <a:t>=</a:t>
            </a:r>
            <a:r>
              <a:rPr lang="en-US" altLang="zh-CN" sz="1900" dirty="0" err="1" smtClean="0"/>
              <a:t>gcomm</a:t>
            </a:r>
            <a:r>
              <a:rPr lang="en-US" altLang="zh-CN" sz="1900" dirty="0"/>
              <a:t>:</a:t>
            </a:r>
            <a:r>
              <a:rPr lang="en-US" altLang="zh-CN" sz="1900" dirty="0" smtClean="0"/>
              <a:t>//10.10.58.168</a:t>
            </a:r>
            <a:r>
              <a:rPr lang="en-US" altLang="zh-CN" sz="1900" dirty="0"/>
              <a:t>:4030,10.10.58.232:</a:t>
            </a:r>
            <a:r>
              <a:rPr lang="en-US" altLang="zh-CN" sz="1900" dirty="0" smtClean="0"/>
              <a:t>4030</a:t>
            </a:r>
          </a:p>
          <a:p>
            <a:pPr marL="0" indent="0">
              <a:buNone/>
            </a:pPr>
            <a:r>
              <a:rPr lang="en-US" altLang="zh-CN" dirty="0" err="1" smtClean="0"/>
              <a:t>wsrep_sst_receive_address</a:t>
            </a:r>
            <a:r>
              <a:rPr lang="en-US" altLang="zh-CN" dirty="0"/>
              <a:t>=</a:t>
            </a:r>
            <a:r>
              <a:rPr lang="en-US" altLang="zh-CN" sz="1900" dirty="0"/>
              <a:t>10.10.58.209:4020</a:t>
            </a:r>
          </a:p>
          <a:p>
            <a:pPr marL="0" indent="0">
              <a:buNone/>
            </a:pPr>
            <a:r>
              <a:rPr lang="en-US" altLang="zh-CN" dirty="0" err="1" smtClean="0"/>
              <a:t>wsrep_cluster_name</a:t>
            </a:r>
            <a:r>
              <a:rPr lang="en-US" altLang="zh-CN" dirty="0"/>
              <a:t>=</a:t>
            </a:r>
            <a:r>
              <a:rPr lang="en-US" altLang="zh-CN" sz="1900" dirty="0"/>
              <a:t>PXCS_10-10-57-2</a:t>
            </a:r>
          </a:p>
          <a:p>
            <a:pPr marL="0" indent="0">
              <a:buNone/>
            </a:pPr>
            <a:r>
              <a:rPr lang="en-US" altLang="zh-CN" dirty="0" err="1" smtClean="0"/>
              <a:t>wsrep_provider_options</a:t>
            </a:r>
            <a:r>
              <a:rPr lang="en-US" altLang="zh-CN" dirty="0" smtClean="0"/>
              <a:t>=</a:t>
            </a:r>
            <a:r>
              <a:rPr lang="en-US" altLang="zh-CN" sz="1900" dirty="0" smtClean="0"/>
              <a:t>“</a:t>
            </a:r>
            <a:r>
              <a:rPr lang="en-US" altLang="zh-CN" sz="1900" dirty="0" err="1" smtClean="0"/>
              <a:t>ist.recv_addr</a:t>
            </a:r>
            <a:r>
              <a:rPr lang="en-US" altLang="zh-CN" sz="1900" dirty="0" smtClean="0"/>
              <a:t> </a:t>
            </a:r>
            <a:r>
              <a:rPr lang="en-US" altLang="zh-CN" sz="1900" dirty="0"/>
              <a:t>= </a:t>
            </a:r>
            <a:r>
              <a:rPr lang="en-US" altLang="zh-CN" sz="1900" dirty="0" err="1"/>
              <a:t>tcp</a:t>
            </a:r>
            <a:r>
              <a:rPr lang="en-US" altLang="zh-CN" sz="1900" dirty="0"/>
              <a:t>://10.10.58.209:4031</a:t>
            </a:r>
            <a:r>
              <a:rPr lang="en-US" altLang="zh-CN" sz="1900" dirty="0" smtClean="0"/>
              <a:t>;…”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wsrep_node_name</a:t>
            </a:r>
            <a:r>
              <a:rPr lang="en-US" altLang="zh-CN" dirty="0"/>
              <a:t>=</a:t>
            </a:r>
            <a:r>
              <a:rPr lang="en-US" altLang="zh-CN" sz="1800" dirty="0"/>
              <a:t>PXCN_10-10-58-</a:t>
            </a:r>
            <a:r>
              <a:rPr lang="en-US" altLang="zh-CN" sz="1800" dirty="0" smtClean="0"/>
              <a:t>209</a:t>
            </a:r>
          </a:p>
          <a:p>
            <a:pPr marL="0" indent="0">
              <a:buNone/>
            </a:pPr>
            <a:r>
              <a:rPr lang="en-US" altLang="zh-CN" dirty="0" err="1" smtClean="0"/>
              <a:t>wsrep_sst_method</a:t>
            </a:r>
            <a:r>
              <a:rPr lang="en-US" altLang="zh-CN" dirty="0"/>
              <a:t>=</a:t>
            </a:r>
            <a:r>
              <a:rPr lang="en-US" altLang="zh-CN" sz="1800" dirty="0" err="1" smtClean="0"/>
              <a:t>xtrabackup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 err="1" smtClean="0"/>
              <a:t>wsrep_sst_auth</a:t>
            </a:r>
            <a:r>
              <a:rPr lang="en-US" altLang="zh-CN" dirty="0"/>
              <a:t>=</a:t>
            </a:r>
            <a:r>
              <a:rPr lang="en-US" altLang="zh-CN" sz="1800" dirty="0" err="1" smtClean="0"/>
              <a:t>user:pwd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22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wsrep_cluster_status</a:t>
            </a:r>
            <a:r>
              <a:rPr lang="en-US" altLang="zh-CN" dirty="0"/>
              <a:t>	</a:t>
            </a:r>
            <a:r>
              <a:rPr lang="en-US" altLang="zh-CN" dirty="0" smtClean="0"/>
              <a:t>	Primary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err="1"/>
              <a:t>wsrep_cluster_size</a:t>
            </a:r>
            <a:r>
              <a:rPr lang="en-US" altLang="zh-CN" dirty="0"/>
              <a:t>	</a:t>
            </a:r>
            <a:r>
              <a:rPr lang="en-US" altLang="zh-CN" dirty="0" smtClean="0"/>
              <a:t>		3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nl-NL" altLang="zh-CN" dirty="0" err="1" smtClean="0"/>
              <a:t>wsrep_cluster_state_uuid</a:t>
            </a:r>
            <a:r>
              <a:rPr lang="nl-NL" altLang="zh-CN" dirty="0"/>
              <a:t>	</a:t>
            </a:r>
            <a:r>
              <a:rPr lang="nl-NL" altLang="zh-CN" dirty="0" smtClean="0"/>
              <a:t>	</a:t>
            </a:r>
            <a:r>
              <a:rPr lang="nl-NL" altLang="zh-CN" sz="2100" dirty="0" smtClean="0"/>
              <a:t>e2c9a15e-</a:t>
            </a:r>
            <a:r>
              <a:rPr lang="nl-NL" altLang="zh-CN" sz="2100" dirty="0"/>
              <a:t>5485-11e0-0800-</a:t>
            </a:r>
            <a:r>
              <a:rPr lang="nl-NL" altLang="zh-CN" sz="2100" dirty="0" smtClean="0"/>
              <a:t>6bbb637e7211</a:t>
            </a:r>
            <a:endParaRPr lang="nl-NL" altLang="zh-CN" sz="2100" dirty="0"/>
          </a:p>
          <a:p>
            <a:pPr marL="0" indent="0">
              <a:buNone/>
            </a:pPr>
            <a:r>
              <a:rPr lang="pl-PL" altLang="zh-CN" dirty="0" err="1" smtClean="0"/>
              <a:t>wsrep_local_state_comment</a:t>
            </a:r>
            <a:r>
              <a:rPr lang="pl-PL" altLang="zh-CN" dirty="0"/>
              <a:t>	</a:t>
            </a:r>
            <a:r>
              <a:rPr lang="pl-PL" altLang="zh-CN" dirty="0" err="1"/>
              <a:t>Synced</a:t>
            </a:r>
            <a:r>
              <a:rPr lang="pl-PL" altLang="zh-CN" dirty="0"/>
              <a:t>	</a:t>
            </a:r>
          </a:p>
          <a:p>
            <a:pPr marL="0" indent="0">
              <a:buNone/>
            </a:pPr>
            <a:r>
              <a:rPr lang="pl-PL" altLang="zh-CN" dirty="0" err="1"/>
              <a:t>wsrep_local_state</a:t>
            </a:r>
            <a:r>
              <a:rPr lang="pl-PL" altLang="zh-CN" dirty="0"/>
              <a:t>	</a:t>
            </a:r>
            <a:r>
              <a:rPr lang="pl-PL" altLang="zh-CN" dirty="0" smtClean="0"/>
              <a:t>		4</a:t>
            </a:r>
            <a:r>
              <a:rPr lang="pl-PL" altLang="zh-CN" dirty="0"/>
              <a:t>	</a:t>
            </a:r>
          </a:p>
          <a:p>
            <a:pPr marL="0" indent="0">
              <a:buNone/>
            </a:pPr>
            <a:r>
              <a:rPr lang="pl-PL" altLang="zh-CN" dirty="0" err="1"/>
              <a:t>wsrep_ready</a:t>
            </a:r>
            <a:r>
              <a:rPr lang="pl-PL" altLang="zh-CN" dirty="0"/>
              <a:t>	</a:t>
            </a:r>
            <a:r>
              <a:rPr lang="pl-PL" altLang="zh-CN" dirty="0" smtClean="0"/>
              <a:t>			ON</a:t>
            </a:r>
            <a:r>
              <a:rPr lang="pl-PL" altLang="zh-CN" dirty="0"/>
              <a:t>	</a:t>
            </a:r>
          </a:p>
          <a:p>
            <a:pPr marL="0" indent="0">
              <a:buNone/>
            </a:pPr>
            <a:r>
              <a:rPr lang="nl-NL" altLang="zh-CN" dirty="0" err="1" smtClean="0"/>
              <a:t>wsrep_local_state_uuid</a:t>
            </a:r>
            <a:r>
              <a:rPr lang="nl-NL" altLang="zh-CN" dirty="0"/>
              <a:t>	</a:t>
            </a:r>
            <a:r>
              <a:rPr lang="nl-NL" altLang="zh-CN" dirty="0" smtClean="0"/>
              <a:t>	</a:t>
            </a:r>
            <a:r>
              <a:rPr lang="nl-NL" altLang="zh-CN" sz="2100" dirty="0" smtClean="0"/>
              <a:t>e2c9a15e</a:t>
            </a:r>
            <a:r>
              <a:rPr lang="nl-NL" altLang="zh-CN" sz="2100" dirty="0"/>
              <a:t>-5485-11e0-0800-</a:t>
            </a:r>
            <a:r>
              <a:rPr lang="nl-NL" altLang="zh-CN" sz="2100" dirty="0" smtClean="0"/>
              <a:t>6bbb637e7211</a:t>
            </a:r>
          </a:p>
          <a:p>
            <a:pPr marL="0" indent="0">
              <a:buNone/>
            </a:pPr>
            <a:r>
              <a:rPr lang="pl-PL" altLang="zh-CN" dirty="0" err="1" smtClean="0"/>
              <a:t>wsrep_incoming_addresse</a:t>
            </a:r>
            <a:r>
              <a:rPr lang="zh-CN" altLang="zh-CN" dirty="0" smtClean="0"/>
              <a:t> </a:t>
            </a:r>
            <a:r>
              <a:rPr lang="en-US" altLang="zh-CN" dirty="0" smtClean="0"/>
              <a:t>	</a:t>
            </a:r>
            <a:r>
              <a:rPr lang="pl-PL" altLang="zh-CN" sz="2000" dirty="0" smtClean="0"/>
              <a:t>10.10.58.168</a:t>
            </a:r>
            <a:r>
              <a:rPr lang="pl-PL" altLang="zh-CN" sz="2000" dirty="0"/>
              <a:t>:3306,10.10.58.209:3306</a:t>
            </a:r>
            <a:r>
              <a:rPr lang="pl-PL" altLang="zh-CN" sz="2000" dirty="0" smtClean="0"/>
              <a:t>,</a:t>
            </a:r>
          </a:p>
          <a:p>
            <a:pPr marL="0" indent="0">
              <a:buNone/>
            </a:pPr>
            <a:r>
              <a:rPr lang="pl-PL" altLang="zh-CN" sz="2000" dirty="0" smtClean="0"/>
              <a:t>					10.10.58.232</a:t>
            </a:r>
            <a:r>
              <a:rPr lang="pl-PL" altLang="zh-CN" sz="2000" dirty="0"/>
              <a:t>:</a:t>
            </a:r>
            <a:r>
              <a:rPr lang="pl-PL" altLang="zh-CN" sz="2000" dirty="0" smtClean="0"/>
              <a:t>3306</a:t>
            </a:r>
            <a:endParaRPr lang="nl-NL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15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276872"/>
            <a:ext cx="8229600" cy="2736304"/>
          </a:xfrm>
        </p:spPr>
        <p:txBody>
          <a:bodyPr/>
          <a:lstStyle/>
          <a:p>
            <a:r>
              <a:rPr lang="en-US" altLang="zh-CN" dirty="0" smtClean="0"/>
              <a:t>Replication</a:t>
            </a:r>
          </a:p>
          <a:p>
            <a:r>
              <a:rPr lang="en-US" altLang="zh-CN" dirty="0" err="1" smtClean="0"/>
              <a:t>Galera</a:t>
            </a:r>
            <a:endParaRPr lang="en-US" altLang="zh-CN" dirty="0" smtClean="0"/>
          </a:p>
          <a:p>
            <a:r>
              <a:rPr lang="en-US" altLang="zh-CN" dirty="0" err="1" smtClean="0"/>
              <a:t>Percona</a:t>
            </a:r>
            <a:r>
              <a:rPr lang="zh-CN" altLang="zh-CN" dirty="0"/>
              <a:t> </a:t>
            </a:r>
            <a:r>
              <a:rPr lang="en-US" altLang="zh-CN" dirty="0" err="1" smtClean="0"/>
              <a:t>XtraDB</a:t>
            </a:r>
            <a:r>
              <a:rPr lang="zh-CN" altLang="zh-CN" dirty="0" smtClean="0"/>
              <a:t> </a:t>
            </a:r>
            <a:r>
              <a:rPr lang="en-US" altLang="zh-CN" dirty="0" smtClean="0"/>
              <a:t>Cluster</a:t>
            </a:r>
          </a:p>
          <a:p>
            <a:r>
              <a:rPr lang="en-US" altLang="zh-CN" dirty="0" err="1" smtClean="0"/>
              <a:t>Refference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wsrep_replicated</a:t>
            </a:r>
            <a:r>
              <a:rPr lang="en-US" altLang="zh-CN" dirty="0"/>
              <a:t>	</a:t>
            </a:r>
            <a:r>
              <a:rPr lang="en-US" altLang="zh-CN" dirty="0" smtClean="0"/>
              <a:t>			16109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err="1"/>
              <a:t>wsrep_received</a:t>
            </a:r>
            <a:r>
              <a:rPr lang="en-US" altLang="zh-CN" dirty="0"/>
              <a:t>	</a:t>
            </a:r>
            <a:r>
              <a:rPr lang="en-US" altLang="zh-CN" dirty="0" smtClean="0"/>
              <a:t>			17831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err="1"/>
              <a:t>wsrep_local_cert_failures</a:t>
            </a:r>
            <a:r>
              <a:rPr lang="en-US" altLang="zh-CN" dirty="0"/>
              <a:t>	</a:t>
            </a:r>
            <a:r>
              <a:rPr lang="en-US" altLang="zh-CN" dirty="0" smtClean="0"/>
              <a:t>		333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err="1"/>
              <a:t>wsrep_local_bf_aborts</a:t>
            </a:r>
            <a:r>
              <a:rPr lang="en-US" altLang="zh-CN" dirty="0"/>
              <a:t>	</a:t>
            </a:r>
            <a:r>
              <a:rPr lang="en-US" altLang="zh-CN" dirty="0" smtClean="0"/>
              <a:t>		960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err="1"/>
              <a:t>wsrep_local_send_queue_avg</a:t>
            </a:r>
            <a:r>
              <a:rPr lang="en-US" altLang="zh-CN" dirty="0"/>
              <a:t>	</a:t>
            </a:r>
            <a:r>
              <a:rPr lang="en-US" altLang="zh-CN" dirty="0" smtClean="0"/>
              <a:t>	0.145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err="1"/>
              <a:t>wsrep_local_recv_queue_avg</a:t>
            </a:r>
            <a:r>
              <a:rPr lang="en-US" altLang="zh-CN" dirty="0"/>
              <a:t>	</a:t>
            </a:r>
            <a:r>
              <a:rPr lang="en-US" altLang="zh-CN" dirty="0" smtClean="0"/>
              <a:t>	3.348452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err="1"/>
              <a:t>wsrep_flow_control_paused</a:t>
            </a:r>
            <a:r>
              <a:rPr lang="en-US" altLang="zh-CN" dirty="0"/>
              <a:t>	</a:t>
            </a:r>
            <a:r>
              <a:rPr lang="en-US" altLang="zh-CN" dirty="0" smtClean="0"/>
              <a:t>	0.184353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err="1"/>
              <a:t>wsrep_cert_deps_distance</a:t>
            </a:r>
            <a:r>
              <a:rPr lang="en-US" altLang="zh-CN" dirty="0"/>
              <a:t>	</a:t>
            </a:r>
            <a:r>
              <a:rPr lang="en-US" altLang="zh-CN" dirty="0" smtClean="0"/>
              <a:t>	23.88889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err="1"/>
              <a:t>wsrep_commit_window</a:t>
            </a:r>
            <a:r>
              <a:rPr lang="en-US" altLang="zh-CN" dirty="0"/>
              <a:t>	</a:t>
            </a:r>
            <a:r>
              <a:rPr lang="en-US" altLang="zh-CN" dirty="0" smtClean="0"/>
              <a:t>		0</a:t>
            </a: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20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Primary key</a:t>
            </a:r>
          </a:p>
          <a:p>
            <a:r>
              <a:rPr lang="en-US" altLang="zh-CN" dirty="0" err="1" smtClean="0"/>
              <a:t>InnoDB</a:t>
            </a:r>
            <a:r>
              <a:rPr lang="en-US" altLang="zh-CN" dirty="0" smtClean="0"/>
              <a:t>  tables</a:t>
            </a:r>
            <a:endParaRPr lang="en-US" altLang="zh-CN" dirty="0"/>
          </a:p>
          <a:p>
            <a:r>
              <a:rPr lang="en-US" altLang="zh-CN" dirty="0"/>
              <a:t>No </a:t>
            </a:r>
            <a:r>
              <a:rPr lang="en-US" altLang="zh-CN" dirty="0" err="1" smtClean="0"/>
              <a:t>MyISAM</a:t>
            </a:r>
            <a:r>
              <a:rPr lang="en-US" altLang="zh-CN" dirty="0" smtClean="0"/>
              <a:t> tables</a:t>
            </a:r>
            <a:endParaRPr lang="en-US" altLang="zh-CN" dirty="0"/>
          </a:p>
          <a:p>
            <a:r>
              <a:rPr lang="en-US" altLang="zh-CN" dirty="0"/>
              <a:t>No </a:t>
            </a:r>
            <a:r>
              <a:rPr lang="en-US" altLang="zh-CN" dirty="0" err="1"/>
              <a:t>forien</a:t>
            </a:r>
            <a:r>
              <a:rPr lang="en-US" altLang="zh-CN" dirty="0"/>
              <a:t> </a:t>
            </a:r>
            <a:r>
              <a:rPr lang="en-US" altLang="zh-CN" dirty="0" smtClean="0"/>
              <a:t>key</a:t>
            </a:r>
          </a:p>
          <a:p>
            <a:r>
              <a:rPr lang="en-US" altLang="en-US" dirty="0" smtClean="0"/>
              <a:t>Commit </a:t>
            </a:r>
            <a:r>
              <a:rPr lang="en-US" altLang="zh-CN" dirty="0" smtClean="0"/>
              <a:t>exception</a:t>
            </a:r>
            <a:endParaRPr lang="en-US" altLang="en-US" dirty="0" smtClean="0"/>
          </a:p>
          <a:p>
            <a:r>
              <a:rPr lang="en-US" altLang="zh-CN" dirty="0"/>
              <a:t>Small transaction</a:t>
            </a:r>
          </a:p>
          <a:p>
            <a:r>
              <a:rPr lang="en-US" altLang="zh-CN" dirty="0" err="1"/>
              <a:t>innodb_flush_log_at_trx_commit</a:t>
            </a:r>
            <a:r>
              <a:rPr lang="en-US" altLang="zh-CN" dirty="0"/>
              <a:t>=2</a:t>
            </a:r>
          </a:p>
          <a:p>
            <a:r>
              <a:rPr lang="en-US" altLang="zh-CN" dirty="0" err="1"/>
              <a:t>wsrep_slave_threads</a:t>
            </a:r>
            <a:r>
              <a:rPr lang="en-US" altLang="zh-CN" dirty="0"/>
              <a:t>=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797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MyISAM</a:t>
            </a:r>
            <a:endParaRPr lang="en-US" altLang="zh-CN" dirty="0" smtClean="0"/>
          </a:p>
          <a:p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mysql.user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…/insert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host…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LOCK/UNLOCK </a:t>
            </a:r>
            <a:r>
              <a:rPr lang="en-US" altLang="zh-CN" dirty="0" smtClean="0"/>
              <a:t>TABLES</a:t>
            </a:r>
          </a:p>
          <a:p>
            <a:r>
              <a:rPr lang="en-US" altLang="zh-CN" dirty="0" smtClean="0"/>
              <a:t>SET </a:t>
            </a:r>
            <a:r>
              <a:rPr lang="en-US" altLang="zh-CN" dirty="0" err="1"/>
              <a:t>wsrep_on</a:t>
            </a:r>
            <a:r>
              <a:rPr lang="en-US" altLang="zh-CN" dirty="0"/>
              <a:t>=0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sql_log_bin</a:t>
            </a:r>
            <a:r>
              <a:rPr lang="en-US" altLang="zh-CN" dirty="0" smtClean="0"/>
              <a:t>=0;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717032"/>
            <a:ext cx="4421215" cy="24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5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39583" y="687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57083" y="8360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39752" y="404664"/>
            <a:ext cx="47496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Galera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Cluster-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rchitecture</a:t>
            </a:r>
            <a:endParaRPr kumimoji="1"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971600" y="4941168"/>
            <a:ext cx="5040560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Galera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endParaRPr kumimoji="1" lang="zh-CN" altLang="en-US" dirty="0"/>
          </a:p>
        </p:txBody>
      </p:sp>
      <p:sp>
        <p:nvSpPr>
          <p:cNvPr id="10" name="罐形 9"/>
          <p:cNvSpPr/>
          <p:nvPr/>
        </p:nvSpPr>
        <p:spPr>
          <a:xfrm>
            <a:off x="1187624" y="4653136"/>
            <a:ext cx="864096" cy="576064"/>
          </a:xfrm>
          <a:prstGeom prst="can">
            <a:avLst>
              <a:gd name="adj" fmla="val 274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wsrep</a:t>
            </a:r>
            <a:endParaRPr kumimoji="1" lang="zh-CN" altLang="en-US" dirty="0"/>
          </a:p>
        </p:txBody>
      </p:sp>
      <p:sp>
        <p:nvSpPr>
          <p:cNvPr id="11" name="罐形 10"/>
          <p:cNvSpPr/>
          <p:nvPr/>
        </p:nvSpPr>
        <p:spPr>
          <a:xfrm>
            <a:off x="3059832" y="4653136"/>
            <a:ext cx="864096" cy="57606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wsrep</a:t>
            </a:r>
            <a:endParaRPr kumimoji="1" lang="zh-CN" altLang="en-US" dirty="0"/>
          </a:p>
        </p:txBody>
      </p:sp>
      <p:sp>
        <p:nvSpPr>
          <p:cNvPr id="13" name="罐形 12"/>
          <p:cNvSpPr/>
          <p:nvPr/>
        </p:nvSpPr>
        <p:spPr>
          <a:xfrm>
            <a:off x="1187624" y="3789040"/>
            <a:ext cx="864096" cy="10081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14" name="罐形 13"/>
          <p:cNvSpPr/>
          <p:nvPr/>
        </p:nvSpPr>
        <p:spPr>
          <a:xfrm>
            <a:off x="3059832" y="3789040"/>
            <a:ext cx="864096" cy="10081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16" name="云形 15"/>
          <p:cNvSpPr/>
          <p:nvPr/>
        </p:nvSpPr>
        <p:spPr>
          <a:xfrm>
            <a:off x="2195736" y="1124744"/>
            <a:ext cx="2664296" cy="72008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 flipH="1">
            <a:off x="1619672" y="2996952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14" idx="1"/>
          </p:cNvCxnSpPr>
          <p:nvPr/>
        </p:nvCxnSpPr>
        <p:spPr>
          <a:xfrm>
            <a:off x="3491880" y="299695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罐形 25"/>
          <p:cNvSpPr/>
          <p:nvPr/>
        </p:nvSpPr>
        <p:spPr>
          <a:xfrm>
            <a:off x="4860032" y="4725144"/>
            <a:ext cx="864096" cy="57606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wsrep</a:t>
            </a:r>
            <a:endParaRPr kumimoji="1" lang="zh-CN" altLang="en-US" dirty="0"/>
          </a:p>
        </p:txBody>
      </p:sp>
      <p:sp>
        <p:nvSpPr>
          <p:cNvPr id="27" name="罐形 26"/>
          <p:cNvSpPr/>
          <p:nvPr/>
        </p:nvSpPr>
        <p:spPr>
          <a:xfrm>
            <a:off x="4860032" y="3861048"/>
            <a:ext cx="864096" cy="10081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cxnSp>
        <p:nvCxnSpPr>
          <p:cNvPr id="29" name="直线箭头连接符 28"/>
          <p:cNvCxnSpPr>
            <a:endCxn id="27" idx="1"/>
          </p:cNvCxnSpPr>
          <p:nvPr/>
        </p:nvCxnSpPr>
        <p:spPr>
          <a:xfrm>
            <a:off x="4283968" y="2996952"/>
            <a:ext cx="100811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616700" y="2463800"/>
            <a:ext cx="158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more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2411760" y="2564904"/>
            <a:ext cx="2160240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proxy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>
            <a:off x="2915816" y="184482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3491880" y="184482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3995936" y="184482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39583" y="687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57083" y="8360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39752" y="404664"/>
            <a:ext cx="43346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Galera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Cluster-</a:t>
            </a:r>
            <a:r>
              <a:rPr lang="en-US" altLang="zh-CN" sz="3200" dirty="0"/>
              <a:t>Arbitrator</a:t>
            </a:r>
            <a:endParaRPr kumimoji="1"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043608" y="4869160"/>
            <a:ext cx="5040560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Galera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endParaRPr kumimoji="1" lang="zh-CN" altLang="en-US" dirty="0"/>
          </a:p>
        </p:txBody>
      </p:sp>
      <p:sp>
        <p:nvSpPr>
          <p:cNvPr id="10" name="罐形 9"/>
          <p:cNvSpPr/>
          <p:nvPr/>
        </p:nvSpPr>
        <p:spPr>
          <a:xfrm>
            <a:off x="1259632" y="4581128"/>
            <a:ext cx="864096" cy="576064"/>
          </a:xfrm>
          <a:prstGeom prst="can">
            <a:avLst>
              <a:gd name="adj" fmla="val 274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wsrep</a:t>
            </a:r>
            <a:endParaRPr kumimoji="1" lang="zh-CN" altLang="en-US" dirty="0"/>
          </a:p>
        </p:txBody>
      </p:sp>
      <p:sp>
        <p:nvSpPr>
          <p:cNvPr id="11" name="罐形 10"/>
          <p:cNvSpPr/>
          <p:nvPr/>
        </p:nvSpPr>
        <p:spPr>
          <a:xfrm>
            <a:off x="3131840" y="4581128"/>
            <a:ext cx="864096" cy="57606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wsrep</a:t>
            </a:r>
            <a:endParaRPr kumimoji="1" lang="zh-CN" altLang="en-US" dirty="0"/>
          </a:p>
        </p:txBody>
      </p:sp>
      <p:sp>
        <p:nvSpPr>
          <p:cNvPr id="13" name="罐形 12"/>
          <p:cNvSpPr/>
          <p:nvPr/>
        </p:nvSpPr>
        <p:spPr>
          <a:xfrm>
            <a:off x="1259632" y="3717032"/>
            <a:ext cx="864096" cy="10081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14" name="罐形 13"/>
          <p:cNvSpPr/>
          <p:nvPr/>
        </p:nvSpPr>
        <p:spPr>
          <a:xfrm>
            <a:off x="3131840" y="3717032"/>
            <a:ext cx="864096" cy="10081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16" name="云形 15"/>
          <p:cNvSpPr/>
          <p:nvPr/>
        </p:nvSpPr>
        <p:spPr>
          <a:xfrm>
            <a:off x="1475656" y="1196752"/>
            <a:ext cx="2664296" cy="72008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endCxn id="13" idx="1"/>
          </p:cNvCxnSpPr>
          <p:nvPr/>
        </p:nvCxnSpPr>
        <p:spPr>
          <a:xfrm flipH="1">
            <a:off x="1691680" y="3068960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131840" y="3068960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罐形 1"/>
          <p:cNvSpPr/>
          <p:nvPr/>
        </p:nvSpPr>
        <p:spPr>
          <a:xfrm>
            <a:off x="4716016" y="4293096"/>
            <a:ext cx="1224136" cy="93610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Arbitrator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691680" y="2636912"/>
            <a:ext cx="2160240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proxy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2195736" y="191683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2771800" y="191683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3347864" y="191683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3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Calibri" charset="0"/>
                <a:ea typeface="宋体" charset="0"/>
              </a:rPr>
              <a:t>数据库云</a:t>
            </a:r>
            <a:r>
              <a:rPr lang="zh-CN" altLang="en-US" dirty="0" smtClean="0">
                <a:latin typeface="Calibri" charset="0"/>
                <a:ea typeface="宋体" charset="0"/>
              </a:rPr>
              <a:t>平台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052175" y="515778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323850" y="1268413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用户端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323850" y="2852738"/>
            <a:ext cx="165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调度</a:t>
            </a:r>
            <a:r>
              <a:rPr lang="en-US" altLang="zh-CN" smtClean="0">
                <a:solidFill>
                  <a:srgbClr val="000000"/>
                </a:solidFill>
              </a:rPr>
              <a:t>/</a:t>
            </a:r>
            <a:r>
              <a:rPr lang="zh-CN" altLang="en-US" smtClean="0">
                <a:solidFill>
                  <a:srgbClr val="000000"/>
                </a:solidFill>
              </a:rPr>
              <a:t>负载均衡</a:t>
            </a:r>
          </a:p>
        </p:txBody>
      </p:sp>
      <p:sp>
        <p:nvSpPr>
          <p:cNvPr id="1030" name="TextBox 8"/>
          <p:cNvSpPr txBox="1">
            <a:spLocks noChangeArrowheads="1"/>
          </p:cNvSpPr>
          <p:nvPr/>
        </p:nvSpPr>
        <p:spPr bwMode="auto">
          <a:xfrm>
            <a:off x="539750" y="4581525"/>
            <a:ext cx="646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存储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95513" y="2781300"/>
            <a:ext cx="42481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keepalived,lvs,haproxy,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alibri" charset="0"/>
                <a:ea typeface="宋体" charset="0"/>
                <a:cs typeface="宋体" charset="0"/>
              </a:rPr>
              <a:t>dbproxy</a:t>
            </a:r>
            <a:endParaRPr lang="zh-CN" altLang="en-US" sz="2400" b="1" dirty="0" smtClean="0">
              <a:solidFill>
                <a:srgbClr val="FF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24075" y="1341438"/>
            <a:ext cx="2879725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应用层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292725" y="1341438"/>
            <a:ext cx="2087563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自助服务台</a:t>
            </a:r>
            <a:r>
              <a:rPr lang="en-US" altLang="zh-CN" sz="2000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/BI</a:t>
            </a:r>
            <a:endParaRPr lang="zh-CN" altLang="en-US" sz="2000" smtClean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843213" y="3502025"/>
            <a:ext cx="500062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508625" y="2133600"/>
            <a:ext cx="287338" cy="573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284663" y="3502025"/>
            <a:ext cx="500062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6445250" y="2133600"/>
            <a:ext cx="287338" cy="1871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4068763" y="2060575"/>
            <a:ext cx="500062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843213" y="2060575"/>
            <a:ext cx="500062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547813" y="4149080"/>
            <a:ext cx="7416800" cy="2376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19475" y="5300663"/>
            <a:ext cx="1285875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MySQL</a:t>
            </a:r>
            <a:r>
              <a:rPr lang="zh-CN" altLang="en-US" sz="1400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主备</a:t>
            </a:r>
          </a:p>
        </p:txBody>
      </p:sp>
      <p:sp>
        <p:nvSpPr>
          <p:cNvPr id="35" name="矩形 34"/>
          <p:cNvSpPr/>
          <p:nvPr/>
        </p:nvSpPr>
        <p:spPr>
          <a:xfrm>
            <a:off x="5580063" y="4508500"/>
            <a:ext cx="1285875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MongoDB</a:t>
            </a:r>
            <a:endParaRPr lang="zh-CN" altLang="en-US" smtClean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51725" y="4513263"/>
            <a:ext cx="1285875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OracleDB</a:t>
            </a:r>
            <a:endParaRPr lang="zh-CN" altLang="en-US" smtClean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19250" y="5305425"/>
            <a:ext cx="143986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Calibri"/>
                <a:ea typeface="宋体"/>
              </a:rPr>
              <a:t>PXC</a:t>
            </a:r>
            <a:r>
              <a:rPr lang="zh-CN" altLang="en-US" sz="1400" dirty="0" smtClean="0">
                <a:solidFill>
                  <a:srgbClr val="FFFFFF"/>
                </a:solidFill>
                <a:latin typeface="Calibri"/>
                <a:ea typeface="宋体"/>
              </a:rPr>
              <a:t>集群</a:t>
            </a:r>
            <a:endParaRPr lang="en-US" altLang="zh-CN" sz="1400" dirty="0">
              <a:solidFill>
                <a:srgbClr val="FFFFFF"/>
              </a:solidFill>
              <a:latin typeface="Calibri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93963" y="4581525"/>
            <a:ext cx="1285875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MySQL</a:t>
            </a:r>
            <a:endParaRPr lang="zh-CN" altLang="en-US" smtClean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38425" y="5949950"/>
            <a:ext cx="1285875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tokudb</a:t>
            </a:r>
            <a:endParaRPr lang="zh-CN" altLang="en-US" smtClean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88125" y="5300663"/>
            <a:ext cx="1285875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tokumx</a:t>
            </a:r>
            <a:endParaRPr lang="zh-CN" altLang="en-US" sz="1400" smtClean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03800" y="5300663"/>
            <a:ext cx="14398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mongdb</a:t>
            </a:r>
            <a:endParaRPr lang="en-US" altLang="zh-CN" sz="1400" dirty="0" smtClean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5" name="直接箭头连接符 44"/>
          <p:cNvCxnSpPr>
            <a:stCxn id="41" idx="2"/>
            <a:endCxn id="40" idx="0"/>
          </p:cNvCxnSpPr>
          <p:nvPr/>
        </p:nvCxnSpPr>
        <p:spPr>
          <a:xfrm flipH="1">
            <a:off x="2339975" y="5081588"/>
            <a:ext cx="796925" cy="22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1" idx="2"/>
            <a:endCxn id="42" idx="0"/>
          </p:cNvCxnSpPr>
          <p:nvPr/>
        </p:nvCxnSpPr>
        <p:spPr>
          <a:xfrm>
            <a:off x="3136900" y="5081588"/>
            <a:ext cx="144463" cy="868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2"/>
            <a:endCxn id="34" idx="0"/>
          </p:cNvCxnSpPr>
          <p:nvPr/>
        </p:nvCxnSpPr>
        <p:spPr>
          <a:xfrm>
            <a:off x="3136900" y="5081588"/>
            <a:ext cx="925513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5" idx="2"/>
            <a:endCxn id="44" idx="0"/>
          </p:cNvCxnSpPr>
          <p:nvPr/>
        </p:nvCxnSpPr>
        <p:spPr>
          <a:xfrm flipH="1">
            <a:off x="5724525" y="5008563"/>
            <a:ext cx="498475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5" idx="2"/>
            <a:endCxn id="43" idx="0"/>
          </p:cNvCxnSpPr>
          <p:nvPr/>
        </p:nvCxnSpPr>
        <p:spPr>
          <a:xfrm>
            <a:off x="6223000" y="5008563"/>
            <a:ext cx="1008063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91680" y="4221089"/>
            <a:ext cx="410445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b="1" dirty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  <a:ea typeface="宋体" charset="-122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b="1" dirty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  <a:ea typeface="宋体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4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Refference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CAP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err="1">
                <a:hlinkClick r:id="rId3"/>
              </a:rPr>
              <a:t>en.wikipedia.org</a:t>
            </a:r>
            <a:r>
              <a:rPr lang="en-US" altLang="zh-CN" sz="2000" dirty="0">
                <a:hlinkClick r:id="rId3"/>
              </a:rPr>
              <a:t>/wiki/</a:t>
            </a:r>
            <a:r>
              <a:rPr lang="en-US" altLang="zh-CN" sz="2000" dirty="0" err="1">
                <a:hlinkClick r:id="rId3"/>
              </a:rPr>
              <a:t>CAP_theorem</a:t>
            </a:r>
            <a:endParaRPr lang="en-US" altLang="zh-CN" sz="2000" dirty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database state machine and group communication issues</a:t>
            </a:r>
          </a:p>
          <a:p>
            <a:pPr marL="0" indent="0">
              <a:buNone/>
            </a:pPr>
            <a:r>
              <a:rPr lang="en-US" altLang="zh-CN" sz="2000" dirty="0" smtClean="0">
                <a:hlinkClick r:id="rId4"/>
              </a:rPr>
              <a:t>http</a:t>
            </a:r>
            <a:r>
              <a:rPr lang="en-US" altLang="zh-CN" sz="2000" dirty="0">
                <a:hlinkClick r:id="rId4"/>
              </a:rPr>
              <a:t>://infoscience.epfl.ch/record/32566/files/EPFL_TH2090.pdf</a:t>
            </a:r>
            <a:endParaRPr lang="en-US" altLang="zh-CN" sz="2000" dirty="0"/>
          </a:p>
          <a:p>
            <a:r>
              <a:rPr lang="en-US" altLang="zh-CN" sz="2000" dirty="0" smtClean="0"/>
              <a:t>Integrity </a:t>
            </a:r>
            <a:r>
              <a:rPr lang="en-US" altLang="zh-CN" sz="2000" dirty="0"/>
              <a:t>Dangers in Certiﬁcation-Based Replication Protocols</a:t>
            </a:r>
            <a:r>
              <a:rPr lang="zh-CN" altLang="en-US" sz="2000" dirty="0"/>
              <a:t>：</a:t>
            </a:r>
          </a:p>
          <a:p>
            <a:pPr marL="0" indent="0">
              <a:buNone/>
            </a:pPr>
            <a:r>
              <a:rPr lang="en-US" altLang="zh-CN" sz="2000" dirty="0" smtClean="0">
                <a:hlinkClick r:id="rId5"/>
              </a:rPr>
              <a:t>http</a:t>
            </a:r>
            <a:r>
              <a:rPr lang="en-US" altLang="zh-CN" sz="2000" dirty="0">
                <a:hlinkClick r:id="rId5"/>
              </a:rPr>
              <a:t>://</a:t>
            </a:r>
            <a:r>
              <a:rPr lang="en-US" altLang="zh-CN" sz="2000" dirty="0" err="1">
                <a:hlinkClick r:id="rId5"/>
              </a:rPr>
              <a:t>web.iti.upv.es</a:t>
            </a:r>
            <a:r>
              <a:rPr lang="en-US" altLang="zh-CN" sz="2000" dirty="0">
                <a:hlinkClick r:id="rId5"/>
              </a:rPr>
              <a:t>/~</a:t>
            </a:r>
            <a:r>
              <a:rPr lang="en-US" altLang="zh-CN" sz="2000" dirty="0" err="1">
                <a:hlinkClick r:id="rId5"/>
              </a:rPr>
              <a:t>fmunyoz</a:t>
            </a:r>
            <a:r>
              <a:rPr lang="en-US" altLang="zh-CN" sz="2000" dirty="0">
                <a:hlinkClick r:id="rId5"/>
              </a:rPr>
              <a:t>/research/</a:t>
            </a:r>
            <a:r>
              <a:rPr lang="en-US" altLang="zh-CN" sz="2000" dirty="0" err="1">
                <a:hlinkClick r:id="rId5"/>
              </a:rPr>
              <a:t>pdf</a:t>
            </a:r>
            <a:r>
              <a:rPr lang="en-US" altLang="zh-CN" sz="2000" dirty="0">
                <a:hlinkClick r:id="rId5"/>
              </a:rPr>
              <a:t>/TR-ITI-ITE-0813.pdf</a:t>
            </a:r>
            <a:endParaRPr lang="en-US" altLang="zh-CN" sz="2000" dirty="0"/>
          </a:p>
          <a:p>
            <a:r>
              <a:rPr lang="en-US" altLang="zh-CN" sz="2000" dirty="0" smtClean="0"/>
              <a:t>Comparison </a:t>
            </a:r>
            <a:r>
              <a:rPr lang="en-US" altLang="zh-CN" sz="2000" dirty="0"/>
              <a:t>of Database Replication Techniques Based on Total Order Broadcast</a:t>
            </a:r>
          </a:p>
          <a:p>
            <a:r>
              <a:rPr lang="en-US" altLang="zh-CN" sz="2000" dirty="0" err="1" smtClean="0"/>
              <a:t>Codership</a:t>
            </a:r>
            <a:r>
              <a:rPr lang="en-US" altLang="zh-CN" sz="2000" dirty="0" smtClean="0"/>
              <a:t> :</a:t>
            </a:r>
            <a:r>
              <a:rPr lang="zh-CN" altLang="zh-CN" sz="2000" dirty="0"/>
              <a:t> </a:t>
            </a:r>
            <a:r>
              <a:rPr lang="en-US" altLang="zh-CN" sz="2000" dirty="0" err="1" smtClean="0"/>
              <a:t>www.codership.com</a:t>
            </a:r>
            <a:endParaRPr lang="en-US" altLang="zh-CN" sz="2000" dirty="0" smtClean="0"/>
          </a:p>
          <a:p>
            <a:r>
              <a:rPr lang="en-US" altLang="zh-TW" sz="2000" dirty="0" err="1" smtClean="0"/>
              <a:t>Percona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www.percona.com</a:t>
            </a:r>
            <a:endParaRPr lang="en-US" altLang="zh-TW" sz="2000" dirty="0"/>
          </a:p>
          <a:p>
            <a:r>
              <a:rPr lang="en-US" altLang="zh-TW" sz="2000" dirty="0" err="1" smtClean="0"/>
              <a:t>Percona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Xtradb</a:t>
            </a:r>
            <a:r>
              <a:rPr lang="en-US" altLang="zh-TW" sz="2000" dirty="0"/>
              <a:t> Cluster</a:t>
            </a:r>
            <a:r>
              <a:rPr lang="zh-TW" altLang="en-US" sz="2000" dirty="0"/>
              <a:t>的设计与实现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hlinkClick r:id="rId6"/>
              </a:rPr>
              <a:t>http</a:t>
            </a:r>
            <a:r>
              <a:rPr lang="en-US" altLang="zh-CN" sz="2000" dirty="0">
                <a:hlinkClick r:id="rId6"/>
              </a:rPr>
              <a:t>://www.cnblogs.com/bamboos/p/3543309.</a:t>
            </a:r>
            <a:r>
              <a:rPr lang="en-US" altLang="zh-CN" sz="2000" dirty="0" smtClean="0">
                <a:hlinkClick r:id="rId6"/>
              </a:rPr>
              <a:t>html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797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Replication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rcRect l="-3950" r="-3950"/>
          <a:stretch>
            <a:fillRect/>
          </a:stretch>
        </p:blipFill>
        <p:spPr>
          <a:xfrm>
            <a:off x="467543" y="1043735"/>
            <a:ext cx="8280921" cy="4964324"/>
          </a:xfrm>
        </p:spPr>
      </p:pic>
    </p:spTree>
    <p:extLst>
      <p:ext uri="{BB962C8B-B14F-4D97-AF65-F5344CB8AC3E}">
        <p14:creationId xmlns:p14="http://schemas.microsoft.com/office/powerpoint/2010/main" val="34149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Replication-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1115616" y="2708920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1115616" y="4869160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剪去单角的矩形 11"/>
          <p:cNvSpPr/>
          <p:nvPr/>
        </p:nvSpPr>
        <p:spPr>
          <a:xfrm>
            <a:off x="107504" y="2348880"/>
            <a:ext cx="966177" cy="50405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master</a:t>
            </a:r>
            <a:endParaRPr kumimoji="1" lang="zh-CN" altLang="en-US" dirty="0"/>
          </a:p>
        </p:txBody>
      </p:sp>
      <p:sp>
        <p:nvSpPr>
          <p:cNvPr id="14" name="剪去单角的矩形 13"/>
          <p:cNvSpPr/>
          <p:nvPr/>
        </p:nvSpPr>
        <p:spPr>
          <a:xfrm>
            <a:off x="107504" y="4437112"/>
            <a:ext cx="966177" cy="50405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slave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244408" y="2420888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4408" y="4653136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475656" y="19888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15616" y="1556792"/>
            <a:ext cx="70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begin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1835696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2267744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2051720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63688" y="19168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sqls</a:t>
            </a:r>
            <a:endParaRPr kumimoji="1" lang="zh-CN" altLang="en-US" dirty="0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5652120" y="19888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076056" y="1556792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commit</a:t>
            </a:r>
            <a:endParaRPr kumimoji="1" lang="zh-CN" altLang="en-US" dirty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012160" y="2780928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 rot="16200000">
            <a:off x="5421603" y="3468238"/>
            <a:ext cx="461665" cy="6712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err="1" smtClean="0"/>
              <a:t>binlog</a:t>
            </a:r>
            <a:endParaRPr kumimoji="1" lang="en-US" altLang="zh-CN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6300192" y="4941168"/>
            <a:ext cx="13932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events</a:t>
            </a:r>
            <a:endParaRPr kumimoji="1" lang="zh-CN" altLang="en-US" dirty="0"/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131840" y="19888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555776" y="1556792"/>
            <a:ext cx="12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committing</a:t>
            </a:r>
            <a:endParaRPr kumimoji="1"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V="1">
            <a:off x="3203848" y="2492896"/>
            <a:ext cx="2376264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779912" y="2132856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cxnSp>
        <p:nvCxnSpPr>
          <p:cNvPr id="57" name="直线连接符 56"/>
          <p:cNvCxnSpPr/>
          <p:nvPr/>
        </p:nvCxnSpPr>
        <p:spPr>
          <a:xfrm>
            <a:off x="5652120" y="2708920"/>
            <a:ext cx="0" cy="34563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7740352" y="4869160"/>
            <a:ext cx="0" cy="12961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300192" y="5805264"/>
            <a:ext cx="6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delay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9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Replication-Semi</a:t>
            </a:r>
            <a:endParaRPr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1115616" y="2708920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1115616" y="4869160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剪去单角的矩形 11"/>
          <p:cNvSpPr/>
          <p:nvPr/>
        </p:nvSpPr>
        <p:spPr>
          <a:xfrm>
            <a:off x="107504" y="2348880"/>
            <a:ext cx="966177" cy="50405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master</a:t>
            </a:r>
            <a:endParaRPr kumimoji="1" lang="zh-CN" altLang="en-US" dirty="0"/>
          </a:p>
        </p:txBody>
      </p:sp>
      <p:sp>
        <p:nvSpPr>
          <p:cNvPr id="14" name="剪去单角的矩形 13"/>
          <p:cNvSpPr/>
          <p:nvPr/>
        </p:nvSpPr>
        <p:spPr>
          <a:xfrm>
            <a:off x="107504" y="4437112"/>
            <a:ext cx="966177" cy="50405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slave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244408" y="2420888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4408" y="4653136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475656" y="19888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15616" y="1556792"/>
            <a:ext cx="70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begin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1835696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2267744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2051720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63688" y="19168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sqls</a:t>
            </a:r>
            <a:endParaRPr kumimoji="1" lang="zh-CN" altLang="en-US" dirty="0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5652120" y="19888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076056" y="1556792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commit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076056" y="4941168"/>
            <a:ext cx="14401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events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3347864" y="2780928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 rot="16200000">
            <a:off x="2757307" y="3468238"/>
            <a:ext cx="461665" cy="6712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err="1" smtClean="0"/>
              <a:t>binlog</a:t>
            </a:r>
            <a:endParaRPr kumimoji="1" lang="zh-CN" altLang="en-US" dirty="0"/>
          </a:p>
        </p:txBody>
      </p:sp>
      <p:cxnSp>
        <p:nvCxnSpPr>
          <p:cNvPr id="40" name="直线箭头连接符 39"/>
          <p:cNvCxnSpPr/>
          <p:nvPr/>
        </p:nvCxnSpPr>
        <p:spPr>
          <a:xfrm flipV="1">
            <a:off x="4932040" y="2780928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563888" y="4941168"/>
            <a:ext cx="90939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Receive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 rot="16200000">
            <a:off x="4809219" y="3330280"/>
            <a:ext cx="461665" cy="9361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Yes/no</a:t>
            </a:r>
            <a:endParaRPr kumimoji="1" lang="zh-CN" altLang="en-US" dirty="0"/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131840" y="19888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555776" y="1556792"/>
            <a:ext cx="12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committing</a:t>
            </a:r>
            <a:endParaRPr kumimoji="1"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V="1">
            <a:off x="3203848" y="2492896"/>
            <a:ext cx="2376264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779912" y="2132856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5652120" y="2708920"/>
            <a:ext cx="0" cy="33123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6516216" y="4869160"/>
            <a:ext cx="0" cy="11521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24128" y="5661248"/>
            <a:ext cx="68480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delay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1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Replication-</a:t>
            </a:r>
            <a:r>
              <a:rPr lang="en-US" altLang="zh-CN" dirty="0"/>
              <a:t>Certification</a:t>
            </a:r>
            <a:endParaRPr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1115616" y="2564904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1187624" y="4077072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剪去单角的矩形 11"/>
          <p:cNvSpPr/>
          <p:nvPr/>
        </p:nvSpPr>
        <p:spPr>
          <a:xfrm>
            <a:off x="107504" y="2204864"/>
            <a:ext cx="966177" cy="50405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4" name="剪去单角的矩形 13"/>
          <p:cNvSpPr/>
          <p:nvPr/>
        </p:nvSpPr>
        <p:spPr>
          <a:xfrm>
            <a:off x="107504" y="3789040"/>
            <a:ext cx="966177" cy="50405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244408" y="2276872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4408" y="544522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475656" y="18448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15616" y="1340768"/>
            <a:ext cx="70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begin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1835696" y="22048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2267744" y="22048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2051720" y="22048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63688" y="17728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sqls</a:t>
            </a:r>
            <a:endParaRPr kumimoji="1" lang="zh-CN" altLang="en-US" dirty="0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5652120" y="18448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48064" y="1412776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commit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364088" y="5877272"/>
            <a:ext cx="13932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events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3347864" y="2636912"/>
            <a:ext cx="631" cy="14189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5292080" y="2564904"/>
            <a:ext cx="0" cy="3240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3131840" y="18448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555776" y="1412776"/>
            <a:ext cx="12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committing</a:t>
            </a:r>
            <a:endParaRPr kumimoji="1"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V="1">
            <a:off x="3203848" y="2348880"/>
            <a:ext cx="2376264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779912" y="1988840"/>
            <a:ext cx="140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34" name="剪去单角的矩形 33"/>
          <p:cNvSpPr/>
          <p:nvPr/>
        </p:nvSpPr>
        <p:spPr>
          <a:xfrm>
            <a:off x="107504" y="5373216"/>
            <a:ext cx="966177" cy="50405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1115616" y="5805264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3491880" y="2636912"/>
            <a:ext cx="0" cy="3168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 rot="16200000">
            <a:off x="3189355" y="2939092"/>
            <a:ext cx="461665" cy="8654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kumimoji="1" lang="en-US" altLang="zh-CN" dirty="0" err="1" smtClean="0"/>
              <a:t>writeset</a:t>
            </a:r>
            <a:endParaRPr kumimoji="1" lang="zh-CN" altLang="en-US" dirty="0"/>
          </a:p>
        </p:txBody>
      </p:sp>
      <p:cxnSp>
        <p:nvCxnSpPr>
          <p:cNvPr id="42" name="直线箭头连接符 41"/>
          <p:cNvCxnSpPr/>
          <p:nvPr/>
        </p:nvCxnSpPr>
        <p:spPr>
          <a:xfrm flipV="1">
            <a:off x="5148064" y="256490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644008" y="3212976"/>
            <a:ext cx="95274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 smtClean="0"/>
              <a:t>Yes/no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364088" y="4149080"/>
            <a:ext cx="13932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events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563888" y="5877272"/>
            <a:ext cx="133364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Certification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563888" y="4149080"/>
            <a:ext cx="133364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Certification</a:t>
            </a:r>
            <a:endParaRPr lang="en-US" altLang="zh-CN" dirty="0">
              <a:solidFill>
                <a:srgbClr val="000000"/>
              </a:solidFill>
            </a:endParaRPr>
          </a:p>
        </p:txBody>
      </p:sp>
      <p:cxnSp>
        <p:nvCxnSpPr>
          <p:cNvPr id="55" name="直线连接符 54"/>
          <p:cNvCxnSpPr/>
          <p:nvPr/>
        </p:nvCxnSpPr>
        <p:spPr>
          <a:xfrm>
            <a:off x="5652120" y="2564904"/>
            <a:ext cx="0" cy="36724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6732240" y="2564904"/>
            <a:ext cx="0" cy="36724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96136" y="5301208"/>
            <a:ext cx="6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delay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316416" y="3861048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48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 rot="16200000">
            <a:off x="1367644" y="2600908"/>
            <a:ext cx="4176464" cy="792088"/>
          </a:xfrm>
          <a:prstGeom prst="rightArrow">
            <a:avLst>
              <a:gd name="adj1" fmla="val 67982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75856" y="1412776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t0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75856" y="1916832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75856" y="2348880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t2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75856" y="2780928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t3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75856" y="3212976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t4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 rot="5400000">
            <a:off x="3273103" y="3863801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275856" y="4581128"/>
            <a:ext cx="44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tm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04048" y="1340768"/>
            <a:ext cx="201622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ta-&gt;committing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6084168" y="177281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04048" y="2564904"/>
            <a:ext cx="201622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r>
              <a:rPr kumimoji="1" lang="en-US" altLang="zh-CN" dirty="0" smtClean="0"/>
              <a:t>a-&gt;broadcast</a:t>
            </a:r>
          </a:p>
        </p:txBody>
      </p:sp>
      <p:sp>
        <p:nvSpPr>
          <p:cNvPr id="21" name="矩形 20"/>
          <p:cNvSpPr/>
          <p:nvPr/>
        </p:nvSpPr>
        <p:spPr>
          <a:xfrm>
            <a:off x="5076056" y="4005064"/>
            <a:ext cx="201622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r>
              <a:rPr kumimoji="1" lang="en-US" altLang="zh-CN" dirty="0" smtClean="0"/>
              <a:t>a-&gt;</a:t>
            </a:r>
            <a:r>
              <a:rPr lang="en-US" altLang="zh-CN" dirty="0" smtClean="0"/>
              <a:t>certification </a:t>
            </a:r>
            <a:endParaRPr kumimoji="1" lang="en-US" altLang="zh-CN" dirty="0" smtClean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6084168" y="299695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03848" y="5301208"/>
            <a:ext cx="50405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</a:t>
            </a:r>
            <a:endParaRPr kumimoji="1" lang="zh-CN" altLang="en-US" dirty="0"/>
          </a:p>
        </p:txBody>
      </p:sp>
      <p:cxnSp>
        <p:nvCxnSpPr>
          <p:cNvPr id="26" name="曲线连接符 25"/>
          <p:cNvCxnSpPr>
            <a:stCxn id="21" idx="2"/>
            <a:endCxn id="24" idx="3"/>
          </p:cNvCxnSpPr>
          <p:nvPr/>
        </p:nvCxnSpPr>
        <p:spPr>
          <a:xfrm rot="5400000">
            <a:off x="4355976" y="3789040"/>
            <a:ext cx="1080120" cy="237626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2339752" y="1556792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2339752" y="486916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2699792" y="1628800"/>
            <a:ext cx="0" cy="3240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35896" y="116632"/>
            <a:ext cx="22773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Certification </a:t>
            </a:r>
            <a:endParaRPr kumimoji="1" lang="zh-CN" altLang="en-US" sz="3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27584" y="2852936"/>
            <a:ext cx="171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Certification 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04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39583" y="687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57083" y="8360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75856" y="404664"/>
            <a:ext cx="25446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Galera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C</a:t>
            </a:r>
            <a:r>
              <a:rPr kumimoji="1" lang="en-US" altLang="zh-CN" sz="3200" dirty="0" smtClean="0"/>
              <a:t>luster</a:t>
            </a:r>
            <a:endParaRPr kumimoji="1"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043608" y="4293096"/>
            <a:ext cx="5040560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Galera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endParaRPr kumimoji="1" lang="zh-CN" altLang="en-US" dirty="0"/>
          </a:p>
        </p:txBody>
      </p:sp>
      <p:sp>
        <p:nvSpPr>
          <p:cNvPr id="10" name="罐形 9"/>
          <p:cNvSpPr/>
          <p:nvPr/>
        </p:nvSpPr>
        <p:spPr>
          <a:xfrm>
            <a:off x="1259632" y="4005064"/>
            <a:ext cx="864096" cy="576064"/>
          </a:xfrm>
          <a:prstGeom prst="can">
            <a:avLst>
              <a:gd name="adj" fmla="val 274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wsrep</a:t>
            </a:r>
            <a:endParaRPr kumimoji="1" lang="zh-CN" altLang="en-US" dirty="0"/>
          </a:p>
        </p:txBody>
      </p:sp>
      <p:sp>
        <p:nvSpPr>
          <p:cNvPr id="11" name="罐形 10"/>
          <p:cNvSpPr/>
          <p:nvPr/>
        </p:nvSpPr>
        <p:spPr>
          <a:xfrm>
            <a:off x="3131840" y="4005064"/>
            <a:ext cx="864096" cy="57606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wsrep</a:t>
            </a:r>
            <a:endParaRPr kumimoji="1" lang="zh-CN" altLang="en-US" dirty="0"/>
          </a:p>
        </p:txBody>
      </p:sp>
      <p:sp>
        <p:nvSpPr>
          <p:cNvPr id="12" name="罐形 11"/>
          <p:cNvSpPr/>
          <p:nvPr/>
        </p:nvSpPr>
        <p:spPr>
          <a:xfrm>
            <a:off x="4932040" y="4005064"/>
            <a:ext cx="864096" cy="57606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wsrep</a:t>
            </a:r>
            <a:endParaRPr kumimoji="1" lang="zh-CN" altLang="en-US" dirty="0"/>
          </a:p>
        </p:txBody>
      </p:sp>
      <p:sp>
        <p:nvSpPr>
          <p:cNvPr id="13" name="罐形 12"/>
          <p:cNvSpPr/>
          <p:nvPr/>
        </p:nvSpPr>
        <p:spPr>
          <a:xfrm>
            <a:off x="1259632" y="3140968"/>
            <a:ext cx="864096" cy="10081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14" name="罐形 13"/>
          <p:cNvSpPr/>
          <p:nvPr/>
        </p:nvSpPr>
        <p:spPr>
          <a:xfrm>
            <a:off x="3131840" y="3140968"/>
            <a:ext cx="864096" cy="10081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15" name="罐形 14"/>
          <p:cNvSpPr/>
          <p:nvPr/>
        </p:nvSpPr>
        <p:spPr>
          <a:xfrm>
            <a:off x="4932040" y="3140968"/>
            <a:ext cx="864096" cy="10081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16" name="云形 15"/>
          <p:cNvSpPr/>
          <p:nvPr/>
        </p:nvSpPr>
        <p:spPr>
          <a:xfrm>
            <a:off x="2123728" y="1412776"/>
            <a:ext cx="2664296" cy="72008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 flipH="1">
            <a:off x="1763688" y="2204864"/>
            <a:ext cx="1296144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14" idx="0"/>
          </p:cNvCxnSpPr>
          <p:nvPr/>
        </p:nvCxnSpPr>
        <p:spPr>
          <a:xfrm>
            <a:off x="3563888" y="227687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4067944" y="2204864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左箭头 30"/>
          <p:cNvSpPr/>
          <p:nvPr/>
        </p:nvSpPr>
        <p:spPr>
          <a:xfrm>
            <a:off x="6372200" y="2276872"/>
            <a:ext cx="1440160" cy="144016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444208" y="2348880"/>
            <a:ext cx="137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Transparent</a:t>
            </a:r>
          </a:p>
          <a:p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onnection</a:t>
            </a:r>
            <a:endParaRPr kumimoji="1" lang="zh-CN" altLang="en-US" dirty="0"/>
          </a:p>
        </p:txBody>
      </p:sp>
      <p:sp>
        <p:nvSpPr>
          <p:cNvPr id="33" name="左箭头 32"/>
          <p:cNvSpPr/>
          <p:nvPr/>
        </p:nvSpPr>
        <p:spPr>
          <a:xfrm>
            <a:off x="6372200" y="3356992"/>
            <a:ext cx="1440160" cy="144016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516216" y="3501008"/>
            <a:ext cx="140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Multi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aster</a:t>
            </a:r>
            <a:endParaRPr kumimoji="1" lang="zh-CN" altLang="en-US" dirty="0"/>
          </a:p>
        </p:txBody>
      </p:sp>
      <p:sp>
        <p:nvSpPr>
          <p:cNvPr id="35" name="左箭头 34"/>
          <p:cNvSpPr/>
          <p:nvPr/>
        </p:nvSpPr>
        <p:spPr>
          <a:xfrm>
            <a:off x="6372200" y="4653136"/>
            <a:ext cx="1440160" cy="144016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44208" y="4725144"/>
            <a:ext cx="13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Synchronous</a:t>
            </a:r>
          </a:p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eplication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22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Galera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2"/>
            <a:ext cx="8964488" cy="50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42712</TotalTime>
  <Words>551</Words>
  <Application>Microsoft Macintosh PowerPoint</Application>
  <PresentationFormat>全屏显示(4:3)</PresentationFormat>
  <Paragraphs>246</Paragraphs>
  <Slides>27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1_Office 主题</vt:lpstr>
      <vt:lpstr>Percona XtraDB Cluster</vt:lpstr>
      <vt:lpstr>Agenda</vt:lpstr>
      <vt:lpstr>Replication</vt:lpstr>
      <vt:lpstr>Replication-Async </vt:lpstr>
      <vt:lpstr>Replication-Semi</vt:lpstr>
      <vt:lpstr>Replication-Certification</vt:lpstr>
      <vt:lpstr>PowerPoint 演示文稿</vt:lpstr>
      <vt:lpstr>PowerPoint 演示文稿</vt:lpstr>
      <vt:lpstr>Galera</vt:lpstr>
      <vt:lpstr>PowerPoint 演示文稿</vt:lpstr>
      <vt:lpstr>PowerPoint 演示文稿</vt:lpstr>
      <vt:lpstr>Percona XtraDB Cluster</vt:lpstr>
      <vt:lpstr>Percona XtraDB Cluster</vt:lpstr>
      <vt:lpstr>WriteSet</vt:lpstr>
      <vt:lpstr>IST &amp; SST</vt:lpstr>
      <vt:lpstr>DDL</vt:lpstr>
      <vt:lpstr>Configuration</vt:lpstr>
      <vt:lpstr>Configuration</vt:lpstr>
      <vt:lpstr>Monitor</vt:lpstr>
      <vt:lpstr>Monitor</vt:lpstr>
      <vt:lpstr>Tips</vt:lpstr>
      <vt:lpstr>PowerPoint 演示文稿</vt:lpstr>
      <vt:lpstr>PowerPoint 演示文稿</vt:lpstr>
      <vt:lpstr>PowerPoint 演示文稿</vt:lpstr>
      <vt:lpstr>数据库云平台</vt:lpstr>
      <vt:lpstr>Refference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xchliu liu</cp:lastModifiedBy>
  <cp:revision>255</cp:revision>
  <dcterms:modified xsi:type="dcterms:W3CDTF">2014-04-09T03:54:33Z</dcterms:modified>
</cp:coreProperties>
</file>