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17" r:id="rId3"/>
    <p:sldId id="318" r:id="rId4"/>
    <p:sldId id="319" r:id="rId5"/>
    <p:sldId id="320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韩延兵" initials="韩延兵" lastIdx="2" clrIdx="0">
    <p:extLst>
      <p:ext uri="{19B8F6BF-5375-455C-9EA6-DF929625EA0E}">
        <p15:presenceInfo xmlns:p15="http://schemas.microsoft.com/office/powerpoint/2012/main" xmlns="" userId="295eb74b1aaab8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104" autoAdjust="0"/>
  </p:normalViewPr>
  <p:slideViewPr>
    <p:cSldViewPr>
      <p:cViewPr>
        <p:scale>
          <a:sx n="70" d="100"/>
          <a:sy n="70" d="100"/>
        </p:scale>
        <p:origin x="-141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2018-1-16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36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2018-1-16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910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2018-1-16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323528" y="2276872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8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准备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9086" y="5661248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讲师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：许刚</a:t>
            </a:r>
            <a:endParaRPr lang="en-US" altLang="zh-CN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60640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zh-CN" altLang="en-US" sz="2800" dirty="0" smtClean="0"/>
              <a:t>学习三步曲：</a:t>
            </a:r>
            <a:endParaRPr lang="en-US" altLang="zh-CN" sz="2800" dirty="0" smtClean="0"/>
          </a:p>
          <a:p>
            <a:pPr marL="514350" indent="-514350">
              <a:buNone/>
            </a:pPr>
            <a:r>
              <a:rPr lang="en-US" altLang="zh-CN" sz="2800" dirty="0" smtClean="0"/>
              <a:t>	1</a:t>
            </a:r>
            <a:r>
              <a:rPr lang="zh-CN" altLang="en-US" sz="2800" dirty="0" smtClean="0"/>
              <a:t>、知道学什么</a:t>
            </a:r>
            <a:endParaRPr lang="en-US" altLang="zh-CN" sz="2800" dirty="0" smtClean="0"/>
          </a:p>
          <a:p>
            <a:pPr marL="514350" indent="-514350">
              <a:buNone/>
            </a:pPr>
            <a:r>
              <a:rPr lang="en-US" altLang="zh-CN" sz="2800" dirty="0" smtClean="0"/>
              <a:t>		</a:t>
            </a:r>
            <a:r>
              <a:rPr lang="en-US" altLang="zh-CN" sz="2000" dirty="0" smtClean="0"/>
              <a:t>-javaWeb</a:t>
            </a:r>
            <a:r>
              <a:rPr lang="zh-CN" altLang="en-US" sz="2000" dirty="0" smtClean="0"/>
              <a:t>：这是一个技术体系，掌握之后能够实现基于</a:t>
            </a:r>
            <a:r>
              <a:rPr lang="en-US" altLang="zh-CN" sz="2000" dirty="0" smtClean="0">
                <a:solidFill>
                  <a:srgbClr val="FF0000"/>
                </a:solidFill>
              </a:rPr>
              <a:t>B/S</a:t>
            </a:r>
            <a:r>
              <a:rPr lang="zh-CN" altLang="en-US" sz="2000" dirty="0" smtClean="0"/>
              <a:t>架构的系统。</a:t>
            </a:r>
            <a:endParaRPr lang="en-US" altLang="zh-CN" sz="2800" dirty="0" smtClean="0"/>
          </a:p>
          <a:p>
            <a:pPr marL="514350" indent="-514350">
              <a:buNone/>
            </a:pPr>
            <a:r>
              <a:rPr lang="en-US" altLang="zh-CN" sz="2800" dirty="0" smtClean="0"/>
              <a:t>	2</a:t>
            </a:r>
            <a:r>
              <a:rPr lang="zh-CN" altLang="en-US" sz="2800" dirty="0" smtClean="0"/>
              <a:t>、知道怎么学</a:t>
            </a:r>
            <a:endParaRPr lang="en-US" altLang="zh-CN" sz="2800" dirty="0" smtClean="0"/>
          </a:p>
          <a:p>
            <a:pPr marL="514350" indent="-514350">
              <a:buNone/>
            </a:pPr>
            <a:r>
              <a:rPr lang="en-US" altLang="zh-CN" sz="2800" dirty="0" smtClean="0"/>
              <a:t>	</a:t>
            </a:r>
            <a:r>
              <a:rPr lang="en-US" altLang="zh-CN" sz="2000" dirty="0" smtClean="0"/>
              <a:t>	-</a:t>
            </a:r>
            <a:r>
              <a:rPr lang="zh-CN" altLang="en-US" sz="2000" dirty="0" smtClean="0"/>
              <a:t>多练：</a:t>
            </a:r>
            <a:r>
              <a:rPr lang="en-US" altLang="zh-CN" sz="2000" dirty="0" smtClean="0"/>
              <a:t>javaWeb</a:t>
            </a:r>
            <a:r>
              <a:rPr lang="zh-CN" altLang="en-US" sz="2000" dirty="0" smtClean="0"/>
              <a:t>零碎知识点比较多，部分内容会涉及到原理工作机制，在练习中勤加思考。</a:t>
            </a:r>
            <a:endParaRPr lang="en-US" altLang="zh-CN" sz="2800" dirty="0" smtClean="0"/>
          </a:p>
          <a:p>
            <a:pPr marL="514350" indent="-514350">
              <a:buNone/>
            </a:pPr>
            <a:r>
              <a:rPr lang="en-US" altLang="zh-CN" sz="2800" dirty="0" smtClean="0"/>
              <a:t>	3</a:t>
            </a:r>
            <a:r>
              <a:rPr lang="zh-CN" altLang="en-US" sz="2800" dirty="0" smtClean="0"/>
              <a:t>、知道怎么用</a:t>
            </a:r>
            <a:endParaRPr lang="en-US" altLang="zh-CN" sz="2800" dirty="0" smtClean="0"/>
          </a:p>
          <a:p>
            <a:pPr marL="514350" indent="-514350">
              <a:buNone/>
            </a:pPr>
            <a:r>
              <a:rPr lang="en-US" altLang="zh-CN" sz="2800" dirty="0" smtClean="0"/>
              <a:t>		-</a:t>
            </a:r>
            <a:r>
              <a:rPr lang="zh-CN" altLang="en-US" sz="2000" dirty="0" smtClean="0"/>
              <a:t>项目：在学习过程中会将知识点整合使用到硅谷书城项目中，这个项目是我们学习中的重点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514350" indent="-514350">
              <a:buNone/>
            </a:pPr>
            <a:r>
              <a:rPr lang="en-US" altLang="zh-CN" sz="2800" dirty="0" smtClean="0"/>
              <a:t>	</a:t>
            </a:r>
            <a:r>
              <a:rPr lang="en-US" altLang="zh-CN" sz="2400" dirty="0" smtClean="0"/>
              <a:t>	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这是我们第一个正式的入门级</a:t>
            </a:r>
            <a:r>
              <a:rPr lang="en-US" altLang="zh-CN" sz="2000" dirty="0" smtClean="0"/>
              <a:t>javaEE</a:t>
            </a:r>
            <a:r>
              <a:rPr lang="zh-CN" altLang="en-US" sz="2000" dirty="0" smtClean="0"/>
              <a:t>项目，以后的项目和这个模式类似，但是业务和技术难度更大。应用：类似</a:t>
            </a:r>
            <a:r>
              <a:rPr lang="en-US" altLang="zh-CN" sz="2000" dirty="0" smtClean="0"/>
              <a:t>BAT</a:t>
            </a:r>
            <a:r>
              <a:rPr lang="zh-CN" altLang="en-US" sz="2000" dirty="0" smtClean="0"/>
              <a:t>、京东等大型公司的项目主流都是采用的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开发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18429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512" y="764704"/>
            <a:ext cx="8784976" cy="540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230"/>
          <p:cNvSpPr/>
          <p:nvPr/>
        </p:nvSpPr>
        <p:spPr>
          <a:xfrm>
            <a:off x="4788024" y="1556792"/>
            <a:ext cx="4176464" cy="47525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/>
          <p:cNvSpPr/>
          <p:nvPr/>
        </p:nvSpPr>
        <p:spPr>
          <a:xfrm>
            <a:off x="323528" y="1556792"/>
            <a:ext cx="4176464" cy="47525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40966"/>
          </a:xfrm>
        </p:spPr>
        <p:txBody>
          <a:bodyPr/>
          <a:lstStyle/>
          <a:p>
            <a:r>
              <a:rPr lang="zh-CN" altLang="en-US" dirty="0" smtClean="0"/>
              <a:t>书城项目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3648" y="1844824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用户端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6156176" y="1916832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管理员端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755576" y="2924944"/>
            <a:ext cx="9361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用户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2699792" y="2924944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图书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611560" y="3717032"/>
            <a:ext cx="3955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登录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1475656" y="3717032"/>
            <a:ext cx="4320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注册</a:t>
            </a:r>
            <a:endParaRPr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2195736" y="3717032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查询</a:t>
            </a:r>
            <a:endParaRPr lang="zh-CN" altLang="en-US" sz="1600" dirty="0"/>
          </a:p>
        </p:txBody>
      </p:sp>
      <p:sp>
        <p:nvSpPr>
          <p:cNvPr id="24" name="矩形 23"/>
          <p:cNvSpPr/>
          <p:nvPr/>
        </p:nvSpPr>
        <p:spPr>
          <a:xfrm>
            <a:off x="539552" y="4653136"/>
            <a:ext cx="8640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购物车</a:t>
            </a:r>
            <a:endParaRPr lang="zh-CN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3419872" y="3717032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订单</a:t>
            </a:r>
            <a:endParaRPr lang="zh-CN" altLang="en-US" sz="1600" dirty="0"/>
          </a:p>
        </p:txBody>
      </p:sp>
      <p:sp>
        <p:nvSpPr>
          <p:cNvPr id="32" name="矩形 31"/>
          <p:cNvSpPr/>
          <p:nvPr/>
        </p:nvSpPr>
        <p:spPr>
          <a:xfrm>
            <a:off x="5508104" y="2996952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图书</a:t>
            </a:r>
            <a:endParaRPr lang="zh-CN" altLang="en-US" sz="1600" dirty="0"/>
          </a:p>
        </p:txBody>
      </p:sp>
      <p:sp>
        <p:nvSpPr>
          <p:cNvPr id="35" name="矩形 34"/>
          <p:cNvSpPr/>
          <p:nvPr/>
        </p:nvSpPr>
        <p:spPr>
          <a:xfrm>
            <a:off x="5076056" y="3861048"/>
            <a:ext cx="3600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增加</a:t>
            </a:r>
            <a:endParaRPr lang="zh-CN" altLang="en-US" sz="1600" dirty="0"/>
          </a:p>
        </p:txBody>
      </p:sp>
      <p:cxnSp>
        <p:nvCxnSpPr>
          <p:cNvPr id="118" name="形状 117"/>
          <p:cNvCxnSpPr>
            <a:stCxn id="9" idx="2"/>
            <a:endCxn id="24" idx="3"/>
          </p:cNvCxnSpPr>
          <p:nvPr/>
        </p:nvCxnSpPr>
        <p:spPr>
          <a:xfrm rot="5400000">
            <a:off x="1475656" y="3212976"/>
            <a:ext cx="1548172" cy="16921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肘形连接符 122"/>
          <p:cNvCxnSpPr>
            <a:stCxn id="25" idx="2"/>
          </p:cNvCxnSpPr>
          <p:nvPr/>
        </p:nvCxnSpPr>
        <p:spPr>
          <a:xfrm rot="5400000">
            <a:off x="2969822" y="4419110"/>
            <a:ext cx="864096" cy="4680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395536" y="5301208"/>
            <a:ext cx="3600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查询</a:t>
            </a:r>
            <a:endParaRPr lang="zh-CN" altLang="en-US" sz="1600" dirty="0"/>
          </a:p>
        </p:txBody>
      </p:sp>
      <p:sp>
        <p:nvSpPr>
          <p:cNvPr id="143" name="矩形 142"/>
          <p:cNvSpPr/>
          <p:nvPr/>
        </p:nvSpPr>
        <p:spPr>
          <a:xfrm>
            <a:off x="899592" y="5301208"/>
            <a:ext cx="28803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添加</a:t>
            </a:r>
            <a:endParaRPr lang="zh-CN" altLang="en-US" sz="1600" dirty="0"/>
          </a:p>
        </p:txBody>
      </p:sp>
      <p:sp>
        <p:nvSpPr>
          <p:cNvPr id="144" name="矩形 143"/>
          <p:cNvSpPr/>
          <p:nvPr/>
        </p:nvSpPr>
        <p:spPr>
          <a:xfrm>
            <a:off x="1331640" y="5301208"/>
            <a:ext cx="3600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zh-CN" altLang="en-US" sz="1600" dirty="0"/>
          </a:p>
        </p:txBody>
      </p:sp>
      <p:cxnSp>
        <p:nvCxnSpPr>
          <p:cNvPr id="146" name="肘形连接符 145"/>
          <p:cNvCxnSpPr>
            <a:stCxn id="4" idx="2"/>
            <a:endCxn id="7" idx="0"/>
          </p:cNvCxnSpPr>
          <p:nvPr/>
        </p:nvCxnSpPr>
        <p:spPr>
          <a:xfrm rot="5400000">
            <a:off x="1349642" y="2150858"/>
            <a:ext cx="648072" cy="900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肘形连接符 147"/>
          <p:cNvCxnSpPr>
            <a:stCxn id="4" idx="2"/>
            <a:endCxn id="9" idx="0"/>
          </p:cNvCxnSpPr>
          <p:nvPr/>
        </p:nvCxnSpPr>
        <p:spPr>
          <a:xfrm rot="16200000" flipH="1">
            <a:off x="2285746" y="2114854"/>
            <a:ext cx="648072" cy="9721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肘形连接符 149"/>
          <p:cNvCxnSpPr>
            <a:stCxn id="7" idx="2"/>
            <a:endCxn id="10" idx="0"/>
          </p:cNvCxnSpPr>
          <p:nvPr/>
        </p:nvCxnSpPr>
        <p:spPr>
          <a:xfrm rot="5400000">
            <a:off x="800454" y="3293858"/>
            <a:ext cx="432048" cy="414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肘形连接符 151"/>
          <p:cNvCxnSpPr>
            <a:stCxn id="7" idx="2"/>
            <a:endCxn id="11" idx="0"/>
          </p:cNvCxnSpPr>
          <p:nvPr/>
        </p:nvCxnSpPr>
        <p:spPr>
          <a:xfrm rot="16200000" flipH="1">
            <a:off x="1241630" y="3266982"/>
            <a:ext cx="432048" cy="4680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肘形连接符 158"/>
          <p:cNvCxnSpPr>
            <a:stCxn id="9" idx="2"/>
            <a:endCxn id="23" idx="0"/>
          </p:cNvCxnSpPr>
          <p:nvPr/>
        </p:nvCxnSpPr>
        <p:spPr>
          <a:xfrm rot="5400000">
            <a:off x="2537774" y="3158970"/>
            <a:ext cx="432048" cy="6840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肘形连接符 160"/>
          <p:cNvCxnSpPr>
            <a:stCxn id="9" idx="2"/>
            <a:endCxn id="25" idx="0"/>
          </p:cNvCxnSpPr>
          <p:nvPr/>
        </p:nvCxnSpPr>
        <p:spPr>
          <a:xfrm rot="16200000" flipH="1">
            <a:off x="3149842" y="3230978"/>
            <a:ext cx="432048" cy="5400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/>
          <p:cNvSpPr/>
          <p:nvPr/>
        </p:nvSpPr>
        <p:spPr>
          <a:xfrm>
            <a:off x="1763688" y="5301208"/>
            <a:ext cx="3600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zh-CN" altLang="en-US" sz="1600" dirty="0"/>
          </a:p>
        </p:txBody>
      </p:sp>
      <p:cxnSp>
        <p:nvCxnSpPr>
          <p:cNvPr id="168" name="肘形连接符 167"/>
          <p:cNvCxnSpPr>
            <a:stCxn id="25" idx="2"/>
            <a:endCxn id="190" idx="0"/>
          </p:cNvCxnSpPr>
          <p:nvPr/>
        </p:nvCxnSpPr>
        <p:spPr>
          <a:xfrm rot="16200000" flipH="1">
            <a:off x="3437874" y="4419110"/>
            <a:ext cx="864096" cy="4680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2195736" y="5301208"/>
            <a:ext cx="3600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结账</a:t>
            </a:r>
            <a:endParaRPr lang="zh-CN" altLang="en-US" sz="1600" dirty="0"/>
          </a:p>
        </p:txBody>
      </p:sp>
      <p:cxnSp>
        <p:nvCxnSpPr>
          <p:cNvPr id="171" name="肘形连接符 170"/>
          <p:cNvCxnSpPr>
            <a:stCxn id="24" idx="2"/>
            <a:endCxn id="142" idx="0"/>
          </p:cNvCxnSpPr>
          <p:nvPr/>
        </p:nvCxnSpPr>
        <p:spPr>
          <a:xfrm rot="5400000">
            <a:off x="629562" y="4959170"/>
            <a:ext cx="288032" cy="3960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stCxn id="24" idx="2"/>
            <a:endCxn id="143" idx="0"/>
          </p:cNvCxnSpPr>
          <p:nvPr/>
        </p:nvCxnSpPr>
        <p:spPr>
          <a:xfrm rot="16200000" flipH="1">
            <a:off x="863588" y="5121188"/>
            <a:ext cx="288032" cy="720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24" idx="2"/>
            <a:endCxn id="144" idx="0"/>
          </p:cNvCxnSpPr>
          <p:nvPr/>
        </p:nvCxnSpPr>
        <p:spPr>
          <a:xfrm rot="16200000" flipH="1">
            <a:off x="1097614" y="4887162"/>
            <a:ext cx="288032" cy="5400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24" idx="2"/>
            <a:endCxn id="163" idx="0"/>
          </p:cNvCxnSpPr>
          <p:nvPr/>
        </p:nvCxnSpPr>
        <p:spPr>
          <a:xfrm rot="16200000" flipH="1">
            <a:off x="1313638" y="4671138"/>
            <a:ext cx="288032" cy="9721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24" idx="2"/>
            <a:endCxn id="169" idx="0"/>
          </p:cNvCxnSpPr>
          <p:nvPr/>
        </p:nvCxnSpPr>
        <p:spPr>
          <a:xfrm rot="16200000" flipH="1">
            <a:off x="1529662" y="4455114"/>
            <a:ext cx="288032" cy="14041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32" idx="2"/>
            <a:endCxn id="35" idx="0"/>
          </p:cNvCxnSpPr>
          <p:nvPr/>
        </p:nvCxnSpPr>
        <p:spPr>
          <a:xfrm rot="5400000">
            <a:off x="5328084" y="3284984"/>
            <a:ext cx="504056" cy="6480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32" idx="2"/>
          </p:cNvCxnSpPr>
          <p:nvPr/>
        </p:nvCxnSpPr>
        <p:spPr>
          <a:xfrm rot="5400000">
            <a:off x="5616116" y="3573016"/>
            <a:ext cx="504056" cy="720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32" idx="2"/>
          </p:cNvCxnSpPr>
          <p:nvPr/>
        </p:nvCxnSpPr>
        <p:spPr>
          <a:xfrm rot="16200000" flipH="1">
            <a:off x="5940152" y="3320988"/>
            <a:ext cx="504056" cy="5760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32" idx="2"/>
            <a:endCxn id="215" idx="0"/>
          </p:cNvCxnSpPr>
          <p:nvPr/>
        </p:nvCxnSpPr>
        <p:spPr>
          <a:xfrm rot="16200000" flipH="1">
            <a:off x="6192180" y="3068960"/>
            <a:ext cx="504056" cy="10801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矩形 187"/>
          <p:cNvSpPr/>
          <p:nvPr/>
        </p:nvSpPr>
        <p:spPr>
          <a:xfrm>
            <a:off x="3059832" y="5085184"/>
            <a:ext cx="3600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查询</a:t>
            </a:r>
            <a:endParaRPr lang="zh-CN" altLang="en-US" sz="1600" dirty="0"/>
          </a:p>
        </p:txBody>
      </p:sp>
      <p:sp>
        <p:nvSpPr>
          <p:cNvPr id="189" name="矩形 188"/>
          <p:cNvSpPr/>
          <p:nvPr/>
        </p:nvSpPr>
        <p:spPr>
          <a:xfrm>
            <a:off x="3491880" y="5085184"/>
            <a:ext cx="3600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保存</a:t>
            </a:r>
            <a:endParaRPr lang="zh-CN" altLang="en-US" sz="1600" dirty="0"/>
          </a:p>
        </p:txBody>
      </p:sp>
      <p:sp>
        <p:nvSpPr>
          <p:cNvPr id="190" name="矩形 189"/>
          <p:cNvSpPr/>
          <p:nvPr/>
        </p:nvSpPr>
        <p:spPr>
          <a:xfrm>
            <a:off x="3923928" y="5085184"/>
            <a:ext cx="3600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收货</a:t>
            </a:r>
            <a:endParaRPr lang="zh-CN" altLang="en-US" sz="1600" dirty="0"/>
          </a:p>
        </p:txBody>
      </p:sp>
      <p:cxnSp>
        <p:nvCxnSpPr>
          <p:cNvPr id="192" name="肘形连接符 191"/>
          <p:cNvCxnSpPr>
            <a:stCxn id="25" idx="2"/>
            <a:endCxn id="189" idx="0"/>
          </p:cNvCxnSpPr>
          <p:nvPr/>
        </p:nvCxnSpPr>
        <p:spPr>
          <a:xfrm rot="16200000" flipH="1">
            <a:off x="3221850" y="4635134"/>
            <a:ext cx="864096" cy="360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矩形 208"/>
          <p:cNvSpPr/>
          <p:nvPr/>
        </p:nvSpPr>
        <p:spPr>
          <a:xfrm>
            <a:off x="7884368" y="2996952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订单</a:t>
            </a:r>
            <a:endParaRPr lang="zh-CN" altLang="en-US" sz="1600" dirty="0"/>
          </a:p>
        </p:txBody>
      </p:sp>
      <p:sp>
        <p:nvSpPr>
          <p:cNvPr id="213" name="矩形 212"/>
          <p:cNvSpPr/>
          <p:nvPr/>
        </p:nvSpPr>
        <p:spPr>
          <a:xfrm>
            <a:off x="5652120" y="3861048"/>
            <a:ext cx="3600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查询</a:t>
            </a:r>
            <a:endParaRPr lang="zh-CN" altLang="en-US" sz="1600" dirty="0"/>
          </a:p>
        </p:txBody>
      </p:sp>
      <p:sp>
        <p:nvSpPr>
          <p:cNvPr id="214" name="矩形 213"/>
          <p:cNvSpPr/>
          <p:nvPr/>
        </p:nvSpPr>
        <p:spPr>
          <a:xfrm>
            <a:off x="6228184" y="3861048"/>
            <a:ext cx="3600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</a:t>
            </a:r>
            <a:endParaRPr lang="zh-CN" altLang="en-US" sz="1600" dirty="0"/>
          </a:p>
        </p:txBody>
      </p:sp>
      <p:sp>
        <p:nvSpPr>
          <p:cNvPr id="215" name="矩形 214"/>
          <p:cNvSpPr/>
          <p:nvPr/>
        </p:nvSpPr>
        <p:spPr>
          <a:xfrm>
            <a:off x="6804248" y="3861048"/>
            <a:ext cx="3600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删除</a:t>
            </a:r>
            <a:endParaRPr lang="zh-CN" altLang="en-US" sz="1600" dirty="0"/>
          </a:p>
        </p:txBody>
      </p:sp>
      <p:sp>
        <p:nvSpPr>
          <p:cNvPr id="218" name="矩形 217"/>
          <p:cNvSpPr/>
          <p:nvPr/>
        </p:nvSpPr>
        <p:spPr>
          <a:xfrm>
            <a:off x="7812360" y="3861048"/>
            <a:ext cx="3600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查询</a:t>
            </a:r>
            <a:endParaRPr lang="zh-CN" altLang="en-US" sz="1600" dirty="0"/>
          </a:p>
        </p:txBody>
      </p:sp>
      <p:sp>
        <p:nvSpPr>
          <p:cNvPr id="219" name="矩形 218"/>
          <p:cNvSpPr/>
          <p:nvPr/>
        </p:nvSpPr>
        <p:spPr>
          <a:xfrm>
            <a:off x="8460432" y="3861048"/>
            <a:ext cx="3600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发货</a:t>
            </a:r>
            <a:endParaRPr lang="zh-CN" altLang="en-US" sz="1600" dirty="0"/>
          </a:p>
        </p:txBody>
      </p:sp>
      <p:cxnSp>
        <p:nvCxnSpPr>
          <p:cNvPr id="221" name="肘形连接符 220"/>
          <p:cNvCxnSpPr>
            <a:stCxn id="209" idx="2"/>
            <a:endCxn id="218" idx="0"/>
          </p:cNvCxnSpPr>
          <p:nvPr/>
        </p:nvCxnSpPr>
        <p:spPr>
          <a:xfrm rot="5400000">
            <a:off x="7884368" y="3465004"/>
            <a:ext cx="50405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连接符 222"/>
          <p:cNvCxnSpPr>
            <a:stCxn id="209" idx="2"/>
            <a:endCxn id="219" idx="0"/>
          </p:cNvCxnSpPr>
          <p:nvPr/>
        </p:nvCxnSpPr>
        <p:spPr>
          <a:xfrm rot="16200000" flipH="1">
            <a:off x="8208404" y="3429000"/>
            <a:ext cx="504056" cy="3600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肘形连接符 224"/>
          <p:cNvCxnSpPr>
            <a:stCxn id="6" idx="2"/>
            <a:endCxn id="32" idx="0"/>
          </p:cNvCxnSpPr>
          <p:nvPr/>
        </p:nvCxnSpPr>
        <p:spPr>
          <a:xfrm rot="5400000">
            <a:off x="6138174" y="2114854"/>
            <a:ext cx="648072" cy="11161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肘形连接符 226"/>
          <p:cNvCxnSpPr>
            <a:stCxn id="6" idx="2"/>
            <a:endCxn id="209" idx="0"/>
          </p:cNvCxnSpPr>
          <p:nvPr/>
        </p:nvCxnSpPr>
        <p:spPr>
          <a:xfrm rot="16200000" flipH="1">
            <a:off x="7326306" y="2042846"/>
            <a:ext cx="648072" cy="12601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043608" y="3717032"/>
            <a:ext cx="4320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注销</a:t>
            </a:r>
            <a:endParaRPr lang="zh-CN" altLang="en-US" sz="1600" dirty="0"/>
          </a:p>
        </p:txBody>
      </p:sp>
      <p:cxnSp>
        <p:nvCxnSpPr>
          <p:cNvPr id="55" name="直接箭头连接符 54"/>
          <p:cNvCxnSpPr>
            <a:endCxn id="53" idx="0"/>
          </p:cNvCxnSpPr>
          <p:nvPr/>
        </p:nvCxnSpPr>
        <p:spPr>
          <a:xfrm>
            <a:off x="1259632" y="350100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开发工具：</a:t>
            </a:r>
            <a:r>
              <a:rPr lang="en-US" altLang="zh-CN" sz="3600" dirty="0" smtClean="0"/>
              <a:t>STS</a:t>
            </a:r>
            <a:r>
              <a:rPr lang="zh-CN" altLang="en-US" sz="3600" dirty="0" smtClean="0"/>
              <a:t>安装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78539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800" dirty="0" smtClean="0"/>
              <a:t>STS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 Spring Tool Suite</a:t>
            </a:r>
          </a:p>
          <a:p>
            <a:pPr lvl="1"/>
            <a:r>
              <a:rPr lang="en-US" altLang="zh-CN" sz="2400" dirty="0" smtClean="0"/>
              <a:t>Spring</a:t>
            </a:r>
            <a:r>
              <a:rPr lang="zh-CN" altLang="en-US" sz="2400" dirty="0" smtClean="0"/>
              <a:t>提供的集成</a:t>
            </a:r>
            <a:r>
              <a:rPr lang="en-US" altLang="zh-CN" sz="2400" dirty="0" smtClean="0"/>
              <a:t>Spring</a:t>
            </a:r>
            <a:r>
              <a:rPr lang="zh-CN" altLang="en-US" sz="2400" dirty="0" smtClean="0"/>
              <a:t>相关插件的</a:t>
            </a:r>
            <a:r>
              <a:rPr lang="en-US" altLang="zh-CN" sz="2400" dirty="0" smtClean="0"/>
              <a:t>Eclipse</a:t>
            </a:r>
          </a:p>
          <a:p>
            <a:r>
              <a:rPr lang="zh-CN" altLang="en-US" sz="2800" dirty="0" smtClean="0"/>
              <a:t>安装：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解压到</a:t>
            </a:r>
            <a:r>
              <a:rPr lang="zh-CN" altLang="en-US" sz="2400" dirty="0" smtClean="0">
                <a:solidFill>
                  <a:srgbClr val="FF0000"/>
                </a:solidFill>
              </a:rPr>
              <a:t>无中文无特殊符号</a:t>
            </a:r>
            <a:r>
              <a:rPr lang="zh-CN" altLang="en-US" sz="2400" dirty="0" smtClean="0"/>
              <a:t>的路径下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使用之前修改</a:t>
            </a:r>
            <a:r>
              <a:rPr lang="en-US" altLang="zh-CN" sz="2400" dirty="0" smtClean="0"/>
              <a:t>sts.ini</a:t>
            </a:r>
            <a:r>
              <a:rPr lang="zh-CN" altLang="en-US" sz="2400" dirty="0" smtClean="0"/>
              <a:t>文件，最后一行添加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400" dirty="0" smtClean="0"/>
              <a:t>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-Dfile.encoding=UTF-8</a:t>
            </a:r>
          </a:p>
          <a:p>
            <a:pPr lvl="1"/>
            <a:r>
              <a:rPr lang="zh-CN" altLang="en-US" sz="2400" dirty="0" smtClean="0"/>
              <a:t>创建工作空间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相关设置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设置窗口视图：常用视图如</a:t>
            </a:r>
            <a:r>
              <a:rPr lang="en-US" altLang="zh-CN" sz="2000" dirty="0" smtClean="0">
                <a:solidFill>
                  <a:srgbClr val="FF0000"/>
                </a:solidFill>
              </a:rPr>
              <a:t>console</a:t>
            </a:r>
            <a:r>
              <a:rPr lang="zh-CN" altLang="en-US" sz="2000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dirty="0" smtClean="0">
                <a:solidFill>
                  <a:srgbClr val="FF0000"/>
                </a:solidFill>
              </a:rPr>
              <a:t>servers</a:t>
            </a:r>
            <a:r>
              <a:rPr lang="zh-CN" altLang="en-US" sz="2000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dirty="0" smtClean="0">
                <a:solidFill>
                  <a:srgbClr val="FF0000"/>
                </a:solidFill>
              </a:rPr>
              <a:t>package explorer</a:t>
            </a:r>
            <a:r>
              <a:rPr lang="zh-CN" altLang="en-US" sz="2000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dirty="0" smtClean="0">
                <a:solidFill>
                  <a:srgbClr val="FF0000"/>
                </a:solidFill>
              </a:rPr>
              <a:t>outline</a:t>
            </a:r>
          </a:p>
          <a:p>
            <a:pPr lvl="2"/>
            <a:r>
              <a:rPr lang="zh-CN" altLang="en-US" sz="2000" dirty="0" smtClean="0"/>
              <a:t>设置字体大小：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Window</a:t>
            </a:r>
            <a:r>
              <a:rPr lang="zh-CN" altLang="zh-CN" sz="2000" dirty="0" smtClean="0">
                <a:solidFill>
                  <a:srgbClr val="FF0000"/>
                </a:solidFill>
              </a:rPr>
              <a:t>→</a:t>
            </a:r>
            <a:r>
              <a:rPr lang="en-US" altLang="zh-CN" sz="2000" dirty="0" smtClean="0">
                <a:solidFill>
                  <a:srgbClr val="FF0000"/>
                </a:solidFill>
              </a:rPr>
              <a:t>Preferences</a:t>
            </a:r>
            <a:r>
              <a:rPr lang="zh-CN" altLang="zh-CN" sz="2000" dirty="0" smtClean="0">
                <a:solidFill>
                  <a:srgbClr val="FF0000"/>
                </a:solidFill>
              </a:rPr>
              <a:t>→</a:t>
            </a:r>
            <a:r>
              <a:rPr lang="en-US" altLang="zh-CN" sz="2000" dirty="0" smtClean="0">
                <a:solidFill>
                  <a:srgbClr val="FF0000"/>
                </a:solidFill>
              </a:rPr>
              <a:t>General</a:t>
            </a:r>
            <a:r>
              <a:rPr lang="zh-CN" altLang="zh-CN" sz="2000" dirty="0" smtClean="0">
                <a:solidFill>
                  <a:srgbClr val="FF0000"/>
                </a:solidFill>
              </a:rPr>
              <a:t>→</a:t>
            </a:r>
            <a:r>
              <a:rPr lang="en-US" altLang="zh-CN" sz="2000" dirty="0" smtClean="0">
                <a:solidFill>
                  <a:srgbClr val="FF0000"/>
                </a:solidFill>
              </a:rPr>
              <a:t>Appearance</a:t>
            </a:r>
            <a:r>
              <a:rPr lang="zh-CN" altLang="zh-CN" sz="2000" dirty="0" smtClean="0">
                <a:solidFill>
                  <a:srgbClr val="FF0000"/>
                </a:solidFill>
              </a:rPr>
              <a:t> →</a:t>
            </a:r>
            <a:r>
              <a:rPr lang="en-US" altLang="zh-CN" sz="2000" dirty="0" smtClean="0">
                <a:solidFill>
                  <a:srgbClr val="FF0000"/>
                </a:solidFill>
              </a:rPr>
              <a:t>Colors and Fonts</a:t>
            </a:r>
            <a:r>
              <a:rPr lang="zh-CN" altLang="zh-CN" sz="2000" dirty="0" smtClean="0">
                <a:solidFill>
                  <a:srgbClr val="FF0000"/>
                </a:solidFill>
              </a:rPr>
              <a:t> →</a:t>
            </a:r>
            <a:r>
              <a:rPr lang="en-US" altLang="zh-CN" sz="2000" dirty="0" smtClean="0">
                <a:solidFill>
                  <a:srgbClr val="FF0000"/>
                </a:solidFill>
              </a:rPr>
              <a:t>Basic</a:t>
            </a:r>
            <a:r>
              <a:rPr lang="zh-CN" altLang="zh-CN" sz="2000" dirty="0" smtClean="0">
                <a:solidFill>
                  <a:srgbClr val="FF0000"/>
                </a:solidFill>
              </a:rPr>
              <a:t> →</a:t>
            </a:r>
            <a:r>
              <a:rPr lang="en-US" altLang="zh-CN" sz="2000" dirty="0" smtClean="0">
                <a:solidFill>
                  <a:srgbClr val="FF0000"/>
                </a:solidFill>
              </a:rPr>
              <a:t>Text Font</a:t>
            </a:r>
          </a:p>
          <a:p>
            <a:pPr lvl="2"/>
            <a:r>
              <a:rPr lang="zh-CN" altLang="en-US" sz="2000" dirty="0" smtClean="0"/>
              <a:t>设置编码格式：</a:t>
            </a:r>
            <a:r>
              <a:rPr lang="en-US" altLang="zh-CN" sz="2000" dirty="0" smtClean="0">
                <a:solidFill>
                  <a:srgbClr val="FF0000"/>
                </a:solidFill>
              </a:rPr>
              <a:t>Window</a:t>
            </a:r>
            <a:r>
              <a:rPr lang="zh-CN" altLang="zh-CN" sz="2000" dirty="0" smtClean="0">
                <a:solidFill>
                  <a:srgbClr val="FF0000"/>
                </a:solidFill>
              </a:rPr>
              <a:t>→</a:t>
            </a:r>
            <a:r>
              <a:rPr lang="en-US" altLang="zh-CN" sz="2000" dirty="0" smtClean="0">
                <a:solidFill>
                  <a:srgbClr val="FF0000"/>
                </a:solidFill>
              </a:rPr>
              <a:t>Preferences</a:t>
            </a:r>
            <a:r>
              <a:rPr lang="zh-CN" altLang="zh-CN" sz="2000" dirty="0" smtClean="0">
                <a:solidFill>
                  <a:srgbClr val="FF0000"/>
                </a:solidFill>
              </a:rPr>
              <a:t>→</a:t>
            </a:r>
            <a:r>
              <a:rPr lang="en-US" altLang="zh-CN" sz="2000" dirty="0" smtClean="0">
                <a:solidFill>
                  <a:srgbClr val="FF0000"/>
                </a:solidFill>
              </a:rPr>
              <a:t>General</a:t>
            </a:r>
            <a:r>
              <a:rPr lang="zh-CN" altLang="zh-CN" sz="2000" dirty="0" smtClean="0">
                <a:solidFill>
                  <a:srgbClr val="FF0000"/>
                </a:solidFill>
              </a:rPr>
              <a:t>→</a:t>
            </a:r>
            <a:r>
              <a:rPr lang="en-US" altLang="zh-CN" sz="2000" dirty="0" smtClean="0">
                <a:solidFill>
                  <a:srgbClr val="FF0000"/>
                </a:solidFill>
              </a:rPr>
              <a:t>WorkSpace</a:t>
            </a:r>
            <a:r>
              <a:rPr lang="zh-CN" altLang="zh-CN" sz="2000" dirty="0" smtClean="0">
                <a:solidFill>
                  <a:srgbClr val="FF0000"/>
                </a:solidFill>
              </a:rPr>
              <a:t>→</a:t>
            </a:r>
            <a:r>
              <a:rPr lang="en-US" altLang="zh-CN" sz="2000" dirty="0" smtClean="0">
                <a:solidFill>
                  <a:srgbClr val="FF0000"/>
                </a:solidFill>
              </a:rPr>
              <a:t>Text file encoding</a:t>
            </a:r>
            <a:r>
              <a:rPr lang="zh-CN" altLang="zh-CN" sz="2000" dirty="0" smtClean="0">
                <a:solidFill>
                  <a:srgbClr val="FF0000"/>
                </a:solidFill>
              </a:rPr>
              <a:t>→</a:t>
            </a:r>
            <a:r>
              <a:rPr lang="en-US" altLang="zh-CN" sz="2000" dirty="0" smtClean="0">
                <a:solidFill>
                  <a:srgbClr val="FF0000"/>
                </a:solidFill>
              </a:rPr>
              <a:t>Other</a:t>
            </a:r>
            <a:r>
              <a:rPr lang="zh-CN" altLang="zh-CN" sz="2000" dirty="0" smtClean="0">
                <a:solidFill>
                  <a:srgbClr val="FF0000"/>
                </a:solidFill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</a:rPr>
              <a:t>UTF-8</a:t>
            </a:r>
          </a:p>
          <a:p>
            <a:pPr lvl="1"/>
            <a:endParaRPr lang="en-US" altLang="zh-CN" sz="2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0F0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0F0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0F0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3034</TotalTime>
  <Words>211</Words>
  <Application>Microsoft Office PowerPoint</Application>
  <PresentationFormat>全屏显示(4:3)</PresentationFormat>
  <Paragraphs>49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准备</vt:lpstr>
      <vt:lpstr>幻灯片 2</vt:lpstr>
      <vt:lpstr>幻灯片 3</vt:lpstr>
      <vt:lpstr>书城项目</vt:lpstr>
      <vt:lpstr>开发工具：STS安装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Administrator</cp:lastModifiedBy>
  <cp:revision>262</cp:revision>
  <dcterms:created xsi:type="dcterms:W3CDTF">2013-03-04T07:19:04Z</dcterms:created>
  <dcterms:modified xsi:type="dcterms:W3CDTF">2018-01-16T01:07:07Z</dcterms:modified>
</cp:coreProperties>
</file>