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8" r:id="rId3"/>
    <p:sldId id="261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315" r:id="rId13"/>
    <p:sldId id="316" r:id="rId14"/>
    <p:sldId id="271" r:id="rId15"/>
    <p:sldId id="272" r:id="rId16"/>
    <p:sldId id="273" r:id="rId17"/>
    <p:sldId id="274" r:id="rId18"/>
    <p:sldId id="275" r:id="rId19"/>
    <p:sldId id="276" r:id="rId20"/>
    <p:sldId id="317" r:id="rId21"/>
    <p:sldId id="26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延兵" initials="韩延兵" lastIdx="2" clrIdx="0">
    <p:extLst>
      <p:ext uri="{19B8F6BF-5375-455C-9EA6-DF929625EA0E}">
        <p15:presenceInfo xmlns="" xmlns:p15="http://schemas.microsoft.com/office/powerpoint/2012/main" userId="295eb74b1aaab8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04" autoAdjust="0"/>
  </p:normalViewPr>
  <p:slideViewPr>
    <p:cSldViewPr>
      <p:cViewPr varScale="1">
        <p:scale>
          <a:sx n="68" d="100"/>
          <a:sy n="68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CDA87-AC05-4556-9F8B-D0F5EE372E1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</dgm:pt>
    <dgm:pt modelId="{D7668F33-3828-44FF-9E70-9FB21F8AD4CE}">
      <dgm:prSet phldrT="[文本]" custT="1"/>
      <dgm:spPr/>
      <dgm:t>
        <a:bodyPr/>
        <a:lstStyle/>
        <a:p>
          <a:r>
            <a:rPr lang="zh-CN" altLang="en-US" sz="2000" dirty="0"/>
            <a:t>结构</a:t>
          </a:r>
          <a:r>
            <a:rPr lang="en-US" altLang="zh-CN" sz="2000" dirty="0"/>
            <a:t>(HTML)</a:t>
          </a:r>
          <a:endParaRPr lang="zh-CN" altLang="en-US" sz="2000" dirty="0"/>
        </a:p>
      </dgm:t>
    </dgm:pt>
    <dgm:pt modelId="{6FB63068-DE26-4DDF-B72C-ED6625187687}" type="parTrans" cxnId="{48C2ADDE-C27E-4FF3-B0BA-88CC4DA20768}">
      <dgm:prSet/>
      <dgm:spPr/>
      <dgm:t>
        <a:bodyPr/>
        <a:lstStyle/>
        <a:p>
          <a:endParaRPr lang="zh-CN" altLang="en-US"/>
        </a:p>
      </dgm:t>
    </dgm:pt>
    <dgm:pt modelId="{9B572261-C118-406F-A881-0042B8AC3E1E}" type="sibTrans" cxnId="{48C2ADDE-C27E-4FF3-B0BA-88CC4DA20768}">
      <dgm:prSet/>
      <dgm:spPr/>
      <dgm:t>
        <a:bodyPr/>
        <a:lstStyle/>
        <a:p>
          <a:endParaRPr lang="zh-CN" altLang="en-US"/>
        </a:p>
      </dgm:t>
    </dgm:pt>
    <dgm:pt modelId="{2BA193AF-74D1-47AF-9D65-BFF2851ECE72}">
      <dgm:prSet phldrT="[文本]" custT="1"/>
      <dgm:spPr/>
      <dgm:t>
        <a:bodyPr/>
        <a:lstStyle/>
        <a:p>
          <a:r>
            <a:rPr lang="zh-CN" altLang="en-US" sz="2000" dirty="0"/>
            <a:t>表现</a:t>
          </a:r>
          <a:r>
            <a:rPr lang="en-US" altLang="zh-CN" sz="2000" dirty="0"/>
            <a:t>(CSS)</a:t>
          </a:r>
          <a:endParaRPr lang="zh-CN" altLang="en-US" sz="2000" dirty="0"/>
        </a:p>
      </dgm:t>
    </dgm:pt>
    <dgm:pt modelId="{A25598D6-9A8A-4D3B-9E98-402472F877CE}" type="parTrans" cxnId="{23CF0DF4-92C4-4208-A79A-95100C447E0B}">
      <dgm:prSet/>
      <dgm:spPr/>
      <dgm:t>
        <a:bodyPr/>
        <a:lstStyle/>
        <a:p>
          <a:endParaRPr lang="zh-CN" altLang="en-US"/>
        </a:p>
      </dgm:t>
    </dgm:pt>
    <dgm:pt modelId="{058F3D69-FC0E-4AA7-B628-A73ED9D04BC4}" type="sibTrans" cxnId="{23CF0DF4-92C4-4208-A79A-95100C447E0B}">
      <dgm:prSet/>
      <dgm:spPr/>
      <dgm:t>
        <a:bodyPr/>
        <a:lstStyle/>
        <a:p>
          <a:endParaRPr lang="zh-CN" altLang="en-US"/>
        </a:p>
      </dgm:t>
    </dgm:pt>
    <dgm:pt modelId="{233EE50F-C29E-47E4-BB30-CF12F86D0347}">
      <dgm:prSet phldrT="[文本]" custT="1"/>
      <dgm:spPr/>
      <dgm:t>
        <a:bodyPr/>
        <a:lstStyle/>
        <a:p>
          <a:endParaRPr lang="en-US" altLang="zh-CN" sz="1600" dirty="0"/>
        </a:p>
        <a:p>
          <a:r>
            <a:rPr lang="zh-CN" altLang="en-US" sz="2000" dirty="0"/>
            <a:t>行为</a:t>
          </a:r>
          <a:endParaRPr lang="en-US" altLang="zh-CN" sz="2000" dirty="0"/>
        </a:p>
        <a:p>
          <a:r>
            <a:rPr lang="en-US" altLang="zh-CN" sz="2000" dirty="0"/>
            <a:t>JavaScript</a:t>
          </a:r>
        </a:p>
        <a:p>
          <a:r>
            <a:rPr lang="en-US" altLang="zh-CN" sz="2000" dirty="0"/>
            <a:t>JQuery</a:t>
          </a:r>
          <a:endParaRPr lang="zh-CN" altLang="en-US" sz="2000" dirty="0"/>
        </a:p>
      </dgm:t>
    </dgm:pt>
    <dgm:pt modelId="{BED8C97E-17A9-464F-BDE1-90384B180B4A}" type="parTrans" cxnId="{C429040B-77F4-4A90-9051-2118F911EC94}">
      <dgm:prSet/>
      <dgm:spPr/>
      <dgm:t>
        <a:bodyPr/>
        <a:lstStyle/>
        <a:p>
          <a:endParaRPr lang="zh-CN" altLang="en-US"/>
        </a:p>
      </dgm:t>
    </dgm:pt>
    <dgm:pt modelId="{34A80E28-9184-45EC-A5A7-C0E9BC9374B0}" type="sibTrans" cxnId="{C429040B-77F4-4A90-9051-2118F911EC94}">
      <dgm:prSet/>
      <dgm:spPr/>
      <dgm:t>
        <a:bodyPr/>
        <a:lstStyle/>
        <a:p>
          <a:endParaRPr lang="zh-CN" altLang="en-US"/>
        </a:p>
      </dgm:t>
    </dgm:pt>
    <dgm:pt modelId="{AFF92A76-6B56-4D7F-934F-32020786CA88}">
      <dgm:prSet/>
      <dgm:spPr/>
      <dgm:t>
        <a:bodyPr/>
        <a:lstStyle/>
        <a:p>
          <a:r>
            <a:rPr lang="en-US" b="1" i="0" dirty="0"/>
            <a:t>HTML</a:t>
          </a:r>
          <a:r>
            <a:rPr lang="zh-CN" altLang="en-US" b="1" i="0" dirty="0"/>
            <a:t>是网页内容的载体</a:t>
          </a:r>
          <a:r>
            <a:rPr lang="zh-CN" altLang="en-US" b="0" i="0" dirty="0"/>
            <a:t>。内容就是网页制作者放在页面上</a:t>
          </a:r>
          <a:r>
            <a:rPr lang="zh-CN" altLang="en-US" b="0" i="0" dirty="0">
              <a:solidFill>
                <a:srgbClr val="FF0000"/>
              </a:solidFill>
            </a:rPr>
            <a:t>想要让用户浏览的信息</a:t>
          </a:r>
          <a:r>
            <a:rPr lang="zh-CN" altLang="en-US" b="0" i="0" dirty="0"/>
            <a:t>，可以包含文字、图片、视频等。</a:t>
          </a:r>
          <a:endParaRPr lang="zh-CN" altLang="en-US" dirty="0"/>
        </a:p>
      </dgm:t>
    </dgm:pt>
    <dgm:pt modelId="{5541E4FF-6285-4F71-8F9A-F828A17699CE}" type="parTrans" cxnId="{6B2BA18F-B9DF-4901-9961-246657F8431C}">
      <dgm:prSet/>
      <dgm:spPr/>
      <dgm:t>
        <a:bodyPr/>
        <a:lstStyle/>
        <a:p>
          <a:endParaRPr lang="zh-CN" altLang="en-US"/>
        </a:p>
      </dgm:t>
    </dgm:pt>
    <dgm:pt modelId="{92F2A7D3-92E4-43BF-BCC2-25F9377EE82F}" type="sibTrans" cxnId="{6B2BA18F-B9DF-4901-9961-246657F8431C}">
      <dgm:prSet/>
      <dgm:spPr/>
      <dgm:t>
        <a:bodyPr/>
        <a:lstStyle/>
        <a:p>
          <a:endParaRPr lang="zh-CN" altLang="en-US"/>
        </a:p>
      </dgm:t>
    </dgm:pt>
    <dgm:pt modelId="{373CD223-05A5-45CA-A6D9-944235FB2A3F}">
      <dgm:prSet/>
      <dgm:spPr/>
      <dgm:t>
        <a:bodyPr/>
        <a:lstStyle/>
        <a:p>
          <a:r>
            <a:rPr lang="en-US" b="1" i="0" dirty="0"/>
            <a:t>CSS</a:t>
          </a:r>
          <a:r>
            <a:rPr lang="zh-CN" altLang="en-US" b="1" i="0" dirty="0"/>
            <a:t>样式是表现</a:t>
          </a:r>
          <a:r>
            <a:rPr lang="zh-CN" altLang="en-US" b="0" i="0" dirty="0"/>
            <a:t>。就像网页的外衣。比如，标题</a:t>
          </a:r>
          <a:r>
            <a:rPr lang="zh-CN" altLang="en-US" b="0" i="0" dirty="0">
              <a:solidFill>
                <a:srgbClr val="FF0000"/>
              </a:solidFill>
            </a:rPr>
            <a:t>字体、颜色变化</a:t>
          </a:r>
          <a:r>
            <a:rPr lang="zh-CN" altLang="en-US" b="0" i="0" dirty="0"/>
            <a:t>，或为标题加入</a:t>
          </a:r>
          <a:r>
            <a:rPr lang="zh-CN" altLang="en-US" b="0" i="0" dirty="0">
              <a:solidFill>
                <a:srgbClr val="FF0000"/>
              </a:solidFill>
            </a:rPr>
            <a:t>背景图片、边框</a:t>
          </a:r>
          <a:r>
            <a:rPr lang="zh-CN" altLang="en-US" b="0" i="0" dirty="0"/>
            <a:t>等。所有这些用来改变内容外观的东西称之为表现。</a:t>
          </a:r>
          <a:endParaRPr lang="zh-CN" altLang="en-US" dirty="0"/>
        </a:p>
      </dgm:t>
    </dgm:pt>
    <dgm:pt modelId="{265621E4-F7F8-48E7-8B10-110E62CEF8AE}" type="parTrans" cxnId="{C8EC0919-CC0E-47A1-AB23-17A21200A1A8}">
      <dgm:prSet/>
      <dgm:spPr/>
      <dgm:t>
        <a:bodyPr/>
        <a:lstStyle/>
        <a:p>
          <a:endParaRPr lang="zh-CN" altLang="en-US"/>
        </a:p>
      </dgm:t>
    </dgm:pt>
    <dgm:pt modelId="{884E45FF-A5C7-419B-ACC1-C3308354CF88}" type="sibTrans" cxnId="{C8EC0919-CC0E-47A1-AB23-17A21200A1A8}">
      <dgm:prSet/>
      <dgm:spPr/>
      <dgm:t>
        <a:bodyPr/>
        <a:lstStyle/>
        <a:p>
          <a:endParaRPr lang="zh-CN" altLang="en-US"/>
        </a:p>
      </dgm:t>
    </dgm:pt>
    <dgm:pt modelId="{F3D3EE5D-A3FF-48B1-A52C-DFBD8FEE42E1}">
      <dgm:prSet/>
      <dgm:spPr/>
      <dgm:t>
        <a:bodyPr/>
        <a:lstStyle/>
        <a:p>
          <a:r>
            <a:rPr lang="en-US" b="1" i="0" dirty="0"/>
            <a:t>JavaScript</a:t>
          </a:r>
          <a:r>
            <a:rPr lang="zh-CN" altLang="en-US" b="1" i="0" dirty="0"/>
            <a:t>是用来实现网页上的特效效果</a:t>
          </a:r>
          <a:r>
            <a:rPr lang="zh-CN" altLang="en-US" b="0" i="0" dirty="0"/>
            <a:t>。如：</a:t>
          </a:r>
          <a:r>
            <a:rPr lang="zh-CN" altLang="en-US" b="0" i="0" dirty="0">
              <a:solidFill>
                <a:srgbClr val="FF0000"/>
              </a:solidFill>
            </a:rPr>
            <a:t>鼠标滑过弹出下拉菜单</a:t>
          </a:r>
          <a:r>
            <a:rPr lang="zh-CN" altLang="en-US" b="0" i="0" dirty="0"/>
            <a:t>。或鼠标滑过表格的背景颜色改变。还有购物网站中</a:t>
          </a:r>
          <a:r>
            <a:rPr lang="zh-CN" altLang="en-US" b="0" i="0" dirty="0">
              <a:solidFill>
                <a:srgbClr val="FF0000"/>
              </a:solidFill>
            </a:rPr>
            <a:t>图片的轮换</a:t>
          </a:r>
          <a:r>
            <a:rPr lang="zh-CN" altLang="en-US" b="0" i="0" dirty="0"/>
            <a:t>。可以这么理解，有</a:t>
          </a:r>
          <a:r>
            <a:rPr lang="zh-CN" altLang="en-US" b="0" i="0" dirty="0">
              <a:solidFill>
                <a:srgbClr val="FF0000"/>
              </a:solidFill>
            </a:rPr>
            <a:t>动画</a:t>
          </a:r>
          <a:r>
            <a:rPr lang="zh-CN" altLang="en-US" b="0" i="0" dirty="0"/>
            <a:t>的，有交互的一般都是用</a:t>
          </a:r>
          <a:r>
            <a:rPr lang="en-US" b="0" i="0" dirty="0"/>
            <a:t>JavaScript</a:t>
          </a:r>
          <a:r>
            <a:rPr lang="zh-CN" altLang="en-US" b="0" i="0" dirty="0"/>
            <a:t>来实现的</a:t>
          </a:r>
          <a:endParaRPr lang="zh-CN" altLang="en-US" dirty="0"/>
        </a:p>
      </dgm:t>
    </dgm:pt>
    <dgm:pt modelId="{A892D094-EE61-42BC-AD06-A1CBEFD9D09C}" type="parTrans" cxnId="{B496E396-BA73-4F39-91BE-23D02984484D}">
      <dgm:prSet/>
      <dgm:spPr/>
      <dgm:t>
        <a:bodyPr/>
        <a:lstStyle/>
        <a:p>
          <a:endParaRPr lang="zh-CN" altLang="en-US"/>
        </a:p>
      </dgm:t>
    </dgm:pt>
    <dgm:pt modelId="{2D90F2C1-D3A7-45EF-8888-A26B67804236}" type="sibTrans" cxnId="{B496E396-BA73-4F39-91BE-23D02984484D}">
      <dgm:prSet/>
      <dgm:spPr/>
      <dgm:t>
        <a:bodyPr/>
        <a:lstStyle/>
        <a:p>
          <a:endParaRPr lang="zh-CN" altLang="en-US"/>
        </a:p>
      </dgm:t>
    </dgm:pt>
    <dgm:pt modelId="{35B1A5DC-F3AB-49DF-A327-9B39034AD781}" type="pres">
      <dgm:prSet presAssocID="{132CDA87-AC05-4556-9F8B-D0F5EE372E13}" presName="Name0" presStyleCnt="0">
        <dgm:presLayoutVars>
          <dgm:dir/>
          <dgm:animLvl val="lvl"/>
          <dgm:resizeHandles val="exact"/>
        </dgm:presLayoutVars>
      </dgm:prSet>
      <dgm:spPr/>
    </dgm:pt>
    <dgm:pt modelId="{CC7F87FF-69ED-42C4-9C0F-E2F985592390}" type="pres">
      <dgm:prSet presAssocID="{D7668F33-3828-44FF-9E70-9FB21F8AD4CE}" presName="linNode" presStyleCnt="0"/>
      <dgm:spPr/>
    </dgm:pt>
    <dgm:pt modelId="{3406F573-2A9F-4568-AFC1-7433A3EBBC54}" type="pres">
      <dgm:prSet presAssocID="{D7668F33-3828-44FF-9E70-9FB21F8AD4C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693466-6C39-44D6-B288-A285A4C7A018}" type="pres">
      <dgm:prSet presAssocID="{D7668F33-3828-44FF-9E70-9FB21F8AD4C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234454-D775-4B1D-AB54-746BA9FAF3C4}" type="pres">
      <dgm:prSet presAssocID="{9B572261-C118-406F-A881-0042B8AC3E1E}" presName="sp" presStyleCnt="0"/>
      <dgm:spPr/>
    </dgm:pt>
    <dgm:pt modelId="{9362049B-6B75-40FA-93AB-9E3253EDD9BB}" type="pres">
      <dgm:prSet presAssocID="{2BA193AF-74D1-47AF-9D65-BFF2851ECE72}" presName="linNode" presStyleCnt="0"/>
      <dgm:spPr/>
    </dgm:pt>
    <dgm:pt modelId="{35474078-FDE3-4498-8918-A834BDF9F327}" type="pres">
      <dgm:prSet presAssocID="{2BA193AF-74D1-47AF-9D65-BFF2851ECE7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928488-DED8-4EC1-9E9F-BA29057B0BED}" type="pres">
      <dgm:prSet presAssocID="{2BA193AF-74D1-47AF-9D65-BFF2851ECE7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51C8A4-D60B-40E1-9148-6699AF5DF1B7}" type="pres">
      <dgm:prSet presAssocID="{058F3D69-FC0E-4AA7-B628-A73ED9D04BC4}" presName="sp" presStyleCnt="0"/>
      <dgm:spPr/>
    </dgm:pt>
    <dgm:pt modelId="{79A9EC16-701B-47DF-AAB1-EC84D80D8500}" type="pres">
      <dgm:prSet presAssocID="{233EE50F-C29E-47E4-BB30-CF12F86D0347}" presName="linNode" presStyleCnt="0"/>
      <dgm:spPr/>
    </dgm:pt>
    <dgm:pt modelId="{B25CA37D-3DF5-475C-A749-863787A66D50}" type="pres">
      <dgm:prSet presAssocID="{233EE50F-C29E-47E4-BB30-CF12F86D0347}" presName="parentText" presStyleLbl="node1" presStyleIdx="2" presStyleCnt="3" custLinFactNeighborY="261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C0CAB-8CED-45CF-8FD5-9EFEFC36F8B9}" type="pres">
      <dgm:prSet presAssocID="{233EE50F-C29E-47E4-BB30-CF12F86D034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96E396-BA73-4F39-91BE-23D02984484D}" srcId="{233EE50F-C29E-47E4-BB30-CF12F86D0347}" destId="{F3D3EE5D-A3FF-48B1-A52C-DFBD8FEE42E1}" srcOrd="0" destOrd="0" parTransId="{A892D094-EE61-42BC-AD06-A1CBEFD9D09C}" sibTransId="{2D90F2C1-D3A7-45EF-8888-A26B67804236}"/>
    <dgm:cxn modelId="{8FC8DAB5-3453-4B6D-8C75-14DC0D775A22}" type="presOf" srcId="{2BA193AF-74D1-47AF-9D65-BFF2851ECE72}" destId="{35474078-FDE3-4498-8918-A834BDF9F327}" srcOrd="0" destOrd="0" presId="urn:microsoft.com/office/officeart/2005/8/layout/vList5"/>
    <dgm:cxn modelId="{9F382F0A-44EE-4AD5-A22A-6D168400DFF5}" type="presOf" srcId="{D7668F33-3828-44FF-9E70-9FB21F8AD4CE}" destId="{3406F573-2A9F-4568-AFC1-7433A3EBBC54}" srcOrd="0" destOrd="0" presId="urn:microsoft.com/office/officeart/2005/8/layout/vList5"/>
    <dgm:cxn modelId="{8B4F5C51-C4B0-4A0E-A967-3177D0205805}" type="presOf" srcId="{373CD223-05A5-45CA-A6D9-944235FB2A3F}" destId="{5E928488-DED8-4EC1-9E9F-BA29057B0BED}" srcOrd="0" destOrd="0" presId="urn:microsoft.com/office/officeart/2005/8/layout/vList5"/>
    <dgm:cxn modelId="{6B2BA18F-B9DF-4901-9961-246657F8431C}" srcId="{D7668F33-3828-44FF-9E70-9FB21F8AD4CE}" destId="{AFF92A76-6B56-4D7F-934F-32020786CA88}" srcOrd="0" destOrd="0" parTransId="{5541E4FF-6285-4F71-8F9A-F828A17699CE}" sibTransId="{92F2A7D3-92E4-43BF-BCC2-25F9377EE82F}"/>
    <dgm:cxn modelId="{326EB8EC-C50A-485A-BB5B-AFB40B764EFA}" type="presOf" srcId="{132CDA87-AC05-4556-9F8B-D0F5EE372E13}" destId="{35B1A5DC-F3AB-49DF-A327-9B39034AD781}" srcOrd="0" destOrd="0" presId="urn:microsoft.com/office/officeart/2005/8/layout/vList5"/>
    <dgm:cxn modelId="{C8EC0919-CC0E-47A1-AB23-17A21200A1A8}" srcId="{2BA193AF-74D1-47AF-9D65-BFF2851ECE72}" destId="{373CD223-05A5-45CA-A6D9-944235FB2A3F}" srcOrd="0" destOrd="0" parTransId="{265621E4-F7F8-48E7-8B10-110E62CEF8AE}" sibTransId="{884E45FF-A5C7-419B-ACC1-C3308354CF88}"/>
    <dgm:cxn modelId="{8291B24A-56EA-43C8-A48C-8FAA889C8A41}" type="presOf" srcId="{233EE50F-C29E-47E4-BB30-CF12F86D0347}" destId="{B25CA37D-3DF5-475C-A749-863787A66D50}" srcOrd="0" destOrd="0" presId="urn:microsoft.com/office/officeart/2005/8/layout/vList5"/>
    <dgm:cxn modelId="{23CF0DF4-92C4-4208-A79A-95100C447E0B}" srcId="{132CDA87-AC05-4556-9F8B-D0F5EE372E13}" destId="{2BA193AF-74D1-47AF-9D65-BFF2851ECE72}" srcOrd="1" destOrd="0" parTransId="{A25598D6-9A8A-4D3B-9E98-402472F877CE}" sibTransId="{058F3D69-FC0E-4AA7-B628-A73ED9D04BC4}"/>
    <dgm:cxn modelId="{C429040B-77F4-4A90-9051-2118F911EC94}" srcId="{132CDA87-AC05-4556-9F8B-D0F5EE372E13}" destId="{233EE50F-C29E-47E4-BB30-CF12F86D0347}" srcOrd="2" destOrd="0" parTransId="{BED8C97E-17A9-464F-BDE1-90384B180B4A}" sibTransId="{34A80E28-9184-45EC-A5A7-C0E9BC9374B0}"/>
    <dgm:cxn modelId="{48C2ADDE-C27E-4FF3-B0BA-88CC4DA20768}" srcId="{132CDA87-AC05-4556-9F8B-D0F5EE372E13}" destId="{D7668F33-3828-44FF-9E70-9FB21F8AD4CE}" srcOrd="0" destOrd="0" parTransId="{6FB63068-DE26-4DDF-B72C-ED6625187687}" sibTransId="{9B572261-C118-406F-A881-0042B8AC3E1E}"/>
    <dgm:cxn modelId="{206A8750-9F63-4F40-8EE7-E3A6C2F2EB07}" type="presOf" srcId="{F3D3EE5D-A3FF-48B1-A52C-DFBD8FEE42E1}" destId="{DD7C0CAB-8CED-45CF-8FD5-9EFEFC36F8B9}" srcOrd="0" destOrd="0" presId="urn:microsoft.com/office/officeart/2005/8/layout/vList5"/>
    <dgm:cxn modelId="{2B87EDD0-57D0-4376-BFE4-B25603DFDBAF}" type="presOf" srcId="{AFF92A76-6B56-4D7F-934F-32020786CA88}" destId="{63693466-6C39-44D6-B288-A285A4C7A018}" srcOrd="0" destOrd="0" presId="urn:microsoft.com/office/officeart/2005/8/layout/vList5"/>
    <dgm:cxn modelId="{08D36EDF-A5A3-443E-8987-904E159C0D07}" type="presParOf" srcId="{35B1A5DC-F3AB-49DF-A327-9B39034AD781}" destId="{CC7F87FF-69ED-42C4-9C0F-E2F985592390}" srcOrd="0" destOrd="0" presId="urn:microsoft.com/office/officeart/2005/8/layout/vList5"/>
    <dgm:cxn modelId="{2E50F52E-2D01-40A4-BA45-9E1D969F4678}" type="presParOf" srcId="{CC7F87FF-69ED-42C4-9C0F-E2F985592390}" destId="{3406F573-2A9F-4568-AFC1-7433A3EBBC54}" srcOrd="0" destOrd="0" presId="urn:microsoft.com/office/officeart/2005/8/layout/vList5"/>
    <dgm:cxn modelId="{A20A6F46-C1A1-421A-8CDE-07FE7957D3F7}" type="presParOf" srcId="{CC7F87FF-69ED-42C4-9C0F-E2F985592390}" destId="{63693466-6C39-44D6-B288-A285A4C7A018}" srcOrd="1" destOrd="0" presId="urn:microsoft.com/office/officeart/2005/8/layout/vList5"/>
    <dgm:cxn modelId="{0D4B5407-DAA0-4D6A-9595-3A280D00ADF5}" type="presParOf" srcId="{35B1A5DC-F3AB-49DF-A327-9B39034AD781}" destId="{84234454-D775-4B1D-AB54-746BA9FAF3C4}" srcOrd="1" destOrd="0" presId="urn:microsoft.com/office/officeart/2005/8/layout/vList5"/>
    <dgm:cxn modelId="{9033C3B7-803A-4FD2-96FF-B6625EF6B00A}" type="presParOf" srcId="{35B1A5DC-F3AB-49DF-A327-9B39034AD781}" destId="{9362049B-6B75-40FA-93AB-9E3253EDD9BB}" srcOrd="2" destOrd="0" presId="urn:microsoft.com/office/officeart/2005/8/layout/vList5"/>
    <dgm:cxn modelId="{86CFD007-98DB-44F4-9AAB-7795599063A8}" type="presParOf" srcId="{9362049B-6B75-40FA-93AB-9E3253EDD9BB}" destId="{35474078-FDE3-4498-8918-A834BDF9F327}" srcOrd="0" destOrd="0" presId="urn:microsoft.com/office/officeart/2005/8/layout/vList5"/>
    <dgm:cxn modelId="{E7876DEF-447F-4D96-9250-D3D18D8B391B}" type="presParOf" srcId="{9362049B-6B75-40FA-93AB-9E3253EDD9BB}" destId="{5E928488-DED8-4EC1-9E9F-BA29057B0BED}" srcOrd="1" destOrd="0" presId="urn:microsoft.com/office/officeart/2005/8/layout/vList5"/>
    <dgm:cxn modelId="{D000CCFD-09D3-4AB8-99EF-1E1B9464FF4F}" type="presParOf" srcId="{35B1A5DC-F3AB-49DF-A327-9B39034AD781}" destId="{F651C8A4-D60B-40E1-9148-6699AF5DF1B7}" srcOrd="3" destOrd="0" presId="urn:microsoft.com/office/officeart/2005/8/layout/vList5"/>
    <dgm:cxn modelId="{31F49DCE-5460-476E-A36A-811473A46111}" type="presParOf" srcId="{35B1A5DC-F3AB-49DF-A327-9B39034AD781}" destId="{79A9EC16-701B-47DF-AAB1-EC84D80D8500}" srcOrd="4" destOrd="0" presId="urn:microsoft.com/office/officeart/2005/8/layout/vList5"/>
    <dgm:cxn modelId="{E687B085-21EC-42E1-9A97-CC1BA323F354}" type="presParOf" srcId="{79A9EC16-701B-47DF-AAB1-EC84D80D8500}" destId="{B25CA37D-3DF5-475C-A749-863787A66D50}" srcOrd="0" destOrd="0" presId="urn:microsoft.com/office/officeart/2005/8/layout/vList5"/>
    <dgm:cxn modelId="{2F2E97F3-E292-49F4-85C3-24A7EC5F48D6}" type="presParOf" srcId="{79A9EC16-701B-47DF-AAB1-EC84D80D8500}" destId="{DD7C0CAB-8CED-45CF-8FD5-9EFEFC36F8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693466-6C39-44D6-B288-A285A4C7A018}">
      <dsp:nvSpPr>
        <dsp:cNvPr id="0" name=""/>
        <dsp:cNvSpPr/>
      </dsp:nvSpPr>
      <dsp:spPr>
        <a:xfrm rot="5400000">
          <a:off x="4981227" y="-1835185"/>
          <a:ext cx="1299595" cy="5299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i="0" kern="1200" dirty="0"/>
            <a:t>HTML</a:t>
          </a:r>
          <a:r>
            <a:rPr lang="zh-CN" altLang="en-US" sz="1700" b="1" i="0" kern="1200" dirty="0"/>
            <a:t>是网页内容的载体</a:t>
          </a:r>
          <a:r>
            <a:rPr lang="zh-CN" altLang="en-US" sz="1700" b="0" i="0" kern="1200" dirty="0"/>
            <a:t>。内容就是网页制作者放在页面上</a:t>
          </a:r>
          <a:r>
            <a:rPr lang="zh-CN" altLang="en-US" sz="1700" b="0" i="0" kern="1200" dirty="0">
              <a:solidFill>
                <a:srgbClr val="FF0000"/>
              </a:solidFill>
            </a:rPr>
            <a:t>想要让用户浏览的信息</a:t>
          </a:r>
          <a:r>
            <a:rPr lang="zh-CN" altLang="en-US" sz="1700" b="0" i="0" kern="1200" dirty="0"/>
            <a:t>，可以包含文字、图片、视频等。</a:t>
          </a:r>
          <a:endParaRPr lang="zh-CN" altLang="en-US" sz="1700" kern="1200" dirty="0"/>
        </a:p>
      </dsp:txBody>
      <dsp:txXfrm rot="5400000">
        <a:off x="4981227" y="-1835185"/>
        <a:ext cx="1299595" cy="5299788"/>
      </dsp:txXfrm>
    </dsp:sp>
    <dsp:sp modelId="{3406F573-2A9F-4568-AFC1-7433A3EBBC54}">
      <dsp:nvSpPr>
        <dsp:cNvPr id="0" name=""/>
        <dsp:cNvSpPr/>
      </dsp:nvSpPr>
      <dsp:spPr>
        <a:xfrm>
          <a:off x="0" y="2461"/>
          <a:ext cx="2981131" cy="1624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结构</a:t>
          </a:r>
          <a:r>
            <a:rPr lang="en-US" altLang="zh-CN" sz="2000" kern="1200" dirty="0"/>
            <a:t>(HTML)</a:t>
          </a:r>
          <a:endParaRPr lang="zh-CN" altLang="en-US" sz="2000" kern="1200" dirty="0"/>
        </a:p>
      </dsp:txBody>
      <dsp:txXfrm>
        <a:off x="0" y="2461"/>
        <a:ext cx="2981131" cy="1624494"/>
      </dsp:txXfrm>
    </dsp:sp>
    <dsp:sp modelId="{5E928488-DED8-4EC1-9E9F-BA29057B0BED}">
      <dsp:nvSpPr>
        <dsp:cNvPr id="0" name=""/>
        <dsp:cNvSpPr/>
      </dsp:nvSpPr>
      <dsp:spPr>
        <a:xfrm rot="5400000">
          <a:off x="4981227" y="-129465"/>
          <a:ext cx="1299595" cy="5299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i="0" kern="1200" dirty="0"/>
            <a:t>CSS</a:t>
          </a:r>
          <a:r>
            <a:rPr lang="zh-CN" altLang="en-US" sz="1700" b="1" i="0" kern="1200" dirty="0"/>
            <a:t>样式是表现</a:t>
          </a:r>
          <a:r>
            <a:rPr lang="zh-CN" altLang="en-US" sz="1700" b="0" i="0" kern="1200" dirty="0"/>
            <a:t>。就像网页的外衣。比如，标题</a:t>
          </a:r>
          <a:r>
            <a:rPr lang="zh-CN" altLang="en-US" sz="1700" b="0" i="0" kern="1200" dirty="0">
              <a:solidFill>
                <a:srgbClr val="FF0000"/>
              </a:solidFill>
            </a:rPr>
            <a:t>字体、颜色变化</a:t>
          </a:r>
          <a:r>
            <a:rPr lang="zh-CN" altLang="en-US" sz="1700" b="0" i="0" kern="1200" dirty="0"/>
            <a:t>，或为标题加入</a:t>
          </a:r>
          <a:r>
            <a:rPr lang="zh-CN" altLang="en-US" sz="1700" b="0" i="0" kern="1200" dirty="0">
              <a:solidFill>
                <a:srgbClr val="FF0000"/>
              </a:solidFill>
            </a:rPr>
            <a:t>背景图片、边框</a:t>
          </a:r>
          <a:r>
            <a:rPr lang="zh-CN" altLang="en-US" sz="1700" b="0" i="0" kern="1200" dirty="0"/>
            <a:t>等。所有这些用来改变内容外观的东西称之为表现。</a:t>
          </a:r>
          <a:endParaRPr lang="zh-CN" altLang="en-US" sz="1700" kern="1200" dirty="0"/>
        </a:p>
      </dsp:txBody>
      <dsp:txXfrm rot="5400000">
        <a:off x="4981227" y="-129465"/>
        <a:ext cx="1299595" cy="5299788"/>
      </dsp:txXfrm>
    </dsp:sp>
    <dsp:sp modelId="{35474078-FDE3-4498-8918-A834BDF9F327}">
      <dsp:nvSpPr>
        <dsp:cNvPr id="0" name=""/>
        <dsp:cNvSpPr/>
      </dsp:nvSpPr>
      <dsp:spPr>
        <a:xfrm>
          <a:off x="0" y="1708181"/>
          <a:ext cx="2981131" cy="1624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表现</a:t>
          </a:r>
          <a:r>
            <a:rPr lang="en-US" altLang="zh-CN" sz="2000" kern="1200" dirty="0"/>
            <a:t>(CSS)</a:t>
          </a:r>
          <a:endParaRPr lang="zh-CN" altLang="en-US" sz="2000" kern="1200" dirty="0"/>
        </a:p>
      </dsp:txBody>
      <dsp:txXfrm>
        <a:off x="0" y="1708181"/>
        <a:ext cx="2981131" cy="1624494"/>
      </dsp:txXfrm>
    </dsp:sp>
    <dsp:sp modelId="{DD7C0CAB-8CED-45CF-8FD5-9EFEFC36F8B9}">
      <dsp:nvSpPr>
        <dsp:cNvPr id="0" name=""/>
        <dsp:cNvSpPr/>
      </dsp:nvSpPr>
      <dsp:spPr>
        <a:xfrm rot="5400000">
          <a:off x="4981227" y="1576253"/>
          <a:ext cx="1299595" cy="5299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i="0" kern="1200" dirty="0"/>
            <a:t>JavaScript</a:t>
          </a:r>
          <a:r>
            <a:rPr lang="zh-CN" altLang="en-US" sz="1700" b="1" i="0" kern="1200" dirty="0"/>
            <a:t>是用来实现网页上的特效效果</a:t>
          </a:r>
          <a:r>
            <a:rPr lang="zh-CN" altLang="en-US" sz="1700" b="0" i="0" kern="1200" dirty="0"/>
            <a:t>。如：</a:t>
          </a:r>
          <a:r>
            <a:rPr lang="zh-CN" altLang="en-US" sz="1700" b="0" i="0" kern="1200" dirty="0">
              <a:solidFill>
                <a:srgbClr val="FF0000"/>
              </a:solidFill>
            </a:rPr>
            <a:t>鼠标滑过弹出下拉菜单</a:t>
          </a:r>
          <a:r>
            <a:rPr lang="zh-CN" altLang="en-US" sz="1700" b="0" i="0" kern="1200" dirty="0"/>
            <a:t>。或鼠标滑过表格的背景颜色改变。还有购物网站中</a:t>
          </a:r>
          <a:r>
            <a:rPr lang="zh-CN" altLang="en-US" sz="1700" b="0" i="0" kern="1200" dirty="0">
              <a:solidFill>
                <a:srgbClr val="FF0000"/>
              </a:solidFill>
            </a:rPr>
            <a:t>图片的轮换</a:t>
          </a:r>
          <a:r>
            <a:rPr lang="zh-CN" altLang="en-US" sz="1700" b="0" i="0" kern="1200" dirty="0"/>
            <a:t>。可以这么理解，有</a:t>
          </a:r>
          <a:r>
            <a:rPr lang="zh-CN" altLang="en-US" sz="1700" b="0" i="0" kern="1200" dirty="0">
              <a:solidFill>
                <a:srgbClr val="FF0000"/>
              </a:solidFill>
            </a:rPr>
            <a:t>动画</a:t>
          </a:r>
          <a:r>
            <a:rPr lang="zh-CN" altLang="en-US" sz="1700" b="0" i="0" kern="1200" dirty="0"/>
            <a:t>的，有交互的一般都是用</a:t>
          </a:r>
          <a:r>
            <a:rPr lang="en-US" sz="1700" b="0" i="0" kern="1200" dirty="0"/>
            <a:t>JavaScript</a:t>
          </a:r>
          <a:r>
            <a:rPr lang="zh-CN" altLang="en-US" sz="1700" b="0" i="0" kern="1200" dirty="0"/>
            <a:t>来实现的</a:t>
          </a:r>
          <a:endParaRPr lang="zh-CN" altLang="en-US" sz="1700" kern="1200" dirty="0"/>
        </a:p>
      </dsp:txBody>
      <dsp:txXfrm rot="5400000">
        <a:off x="4981227" y="1576253"/>
        <a:ext cx="1299595" cy="5299788"/>
      </dsp:txXfrm>
    </dsp:sp>
    <dsp:sp modelId="{B25CA37D-3DF5-475C-A749-863787A66D50}">
      <dsp:nvSpPr>
        <dsp:cNvPr id="0" name=""/>
        <dsp:cNvSpPr/>
      </dsp:nvSpPr>
      <dsp:spPr>
        <a:xfrm>
          <a:off x="0" y="3416362"/>
          <a:ext cx="2981131" cy="1624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行为</a:t>
          </a:r>
          <a:endParaRPr lang="en-US" altLang="zh-CN" sz="20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JavaScript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JQuery</a:t>
          </a:r>
          <a:endParaRPr lang="zh-CN" altLang="en-US" sz="2000" kern="1200" dirty="0"/>
        </a:p>
      </dsp:txBody>
      <dsp:txXfrm>
        <a:off x="0" y="3416362"/>
        <a:ext cx="2981131" cy="1624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F1603-3ECA-457A-967F-75E1BE9B176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编程语言有逻辑和行为能力</a:t>
            </a:r>
            <a:endParaRPr lang="en-US" altLang="zh-CN" dirty="0" smtClean="0"/>
          </a:p>
          <a:p>
            <a:r>
              <a:rPr lang="zh-CN" altLang="en-US" dirty="0" smtClean="0"/>
              <a:t>网页就是使用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标签编写的</a:t>
            </a:r>
            <a:r>
              <a:rPr lang="en-US" altLang="zh-CN" smtClean="0"/>
              <a:t>.html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13040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A26D1-1717-4DAB-8EE5-CF01AE2BABF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320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CFF8A-EF2C-463D-BCBA-4199CC0A770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83975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CCAF7-FFBD-4237-B1F3-E8F32000598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84860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F9FE34-DD6B-458C-B646-9DCE0644734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86375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58077-971B-4A2F-859B-93129B038DC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40907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4CE709-88F8-46FA-A583-19518F0BB5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764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HTML&amp;CSS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086" y="566124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讲师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：许刚</a:t>
            </a:r>
            <a:endParaRPr lang="en-US" altLang="zh-C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5357" cy="4968552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段落标签：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&lt;p&gt;...&lt;/p&gt;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无序列表：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&lt;ul&gt;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                  &lt;li&gt;...&lt;/li&gt;</a:t>
            </a: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                  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cs typeface="Arial Unicode MS" pitchFamily="34" charset="-122"/>
              </a:rPr>
              <a:t>&lt;li&gt;...&lt;/li&gt;</a:t>
            </a:r>
            <a:endParaRPr lang="en-US" altLang="zh-CN" sz="2400" dirty="0">
              <a:solidFill>
                <a:srgbClr val="00B050"/>
              </a:solidFill>
              <a:latin typeface="+mn-ea"/>
              <a:cs typeface="Arial Unicode MS" pitchFamily="34" charset="-122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               &lt;/ul&gt;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图片标签：</a:t>
            </a:r>
            <a:r>
              <a:rPr lang="en-US" altLang="zh-CN" sz="2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img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2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2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title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r>
              <a:rPr lang="en-US" altLang="zh-CN" sz="2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alt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图片无法显示时显示的描述性文字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i="1" dirty="0">
                <a:highlight>
                  <a:srgbClr val="E8F2F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图片的地址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了解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title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鼠标放在图片上时显示的描述性文字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132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424936" cy="5328592"/>
          </a:xfrm>
        </p:spPr>
        <p:txBody>
          <a:bodyPr>
            <a:noAutofit/>
          </a:bodyPr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超链接：</a:t>
            </a:r>
            <a:r>
              <a:rPr lang="en-US" altLang="zh-CN" sz="2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2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target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24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指向一个链接地址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target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目标窗口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       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值为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”_self”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时在向当前窗口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默认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打开新的网页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       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值为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”_blank”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时在新的窗口打开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内联框架</a:t>
            </a:r>
            <a:r>
              <a:rPr lang="en-US" altLang="zh-CN" sz="2800" dirty="0">
                <a:latin typeface="+mn-ea"/>
                <a:cs typeface="Arial Unicode MS" pitchFamily="34" charset="-122"/>
              </a:rPr>
              <a:t>(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了解</a:t>
            </a:r>
            <a:r>
              <a:rPr lang="en-US" altLang="zh-CN" sz="2800" dirty="0">
                <a:latin typeface="+mn-ea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：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800" dirty="0">
                <a:solidFill>
                  <a:srgbClr val="008080"/>
                </a:solidFill>
                <a:highlight>
                  <a:srgbClr val="E8F2FE"/>
                </a:highlight>
                <a:latin typeface="+mn-ea"/>
              </a:rPr>
              <a:t>	</a:t>
            </a:r>
            <a:r>
              <a:rPr lang="en-US" altLang="zh-CN" sz="2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iframe</a:t>
            </a:r>
            <a:r>
              <a:rPr lang="en-US" altLang="zh-CN" sz="2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2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24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iframe</a:t>
            </a: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  <a:cs typeface="Arial Unicode MS" pitchFamily="34" charset="-122"/>
              </a:rPr>
              <a:t>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一个网页的地址</a:t>
            </a:r>
            <a:endParaRPr lang="en-US" altLang="zh-CN" sz="2400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  <a:cs typeface="Arial Unicode MS" pitchFamily="34" charset="-122"/>
              </a:rPr>
              <a:t>     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400" dirty="0">
                <a:highlight>
                  <a:srgbClr val="E8F2FE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iframe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的名字，当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&lt;a&gt;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标签的</a:t>
            </a:r>
            <a:r>
              <a:rPr lang="en-US" altLang="zh-CN" sz="2400" dirty="0">
                <a:solidFill>
                  <a:srgbClr val="7030A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target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属性值      为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iframe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的</a:t>
            </a:r>
            <a:r>
              <a:rPr lang="en-US" altLang="zh-CN" sz="2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时，超链接的目标页面会在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iframe</a:t>
            </a:r>
            <a:r>
              <a:rPr lang="zh-CN" altLang="en-US" sz="2400" dirty="0">
                <a:highlight>
                  <a:srgbClr val="E8F2FE"/>
                </a:highlight>
                <a:latin typeface="Consolas" panose="020B0609020204030204" pitchFamily="49" charset="0"/>
              </a:rPr>
              <a:t>中打开</a:t>
            </a:r>
            <a:endParaRPr lang="zh-CN" altLang="en-US" sz="24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11682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976" y="1208262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zh-CN" altLang="en-US" sz="2800" b="1" dirty="0"/>
              <a:t>了解</a:t>
            </a:r>
            <a:r>
              <a:rPr lang="en-US" altLang="zh-CN" sz="2800" dirty="0"/>
              <a:t>)</a:t>
            </a:r>
            <a:r>
              <a:rPr lang="zh-CN" altLang="en-US" sz="2800" dirty="0"/>
              <a:t>一些强调标签：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50"/>
                </a:solidFill>
              </a:rPr>
              <a:t> &lt;strong&gt;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00B050"/>
                </a:solidFill>
              </a:rPr>
              <a:t>&lt;em&gt;</a:t>
            </a:r>
            <a:r>
              <a:rPr lang="zh-CN" altLang="en-US" sz="2400" dirty="0"/>
              <a:t>标签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  两者在强调的语气上有区别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00B050"/>
                </a:solidFill>
              </a:rPr>
              <a:t>&lt;em&gt; </a:t>
            </a:r>
            <a:r>
              <a:rPr lang="zh-CN" altLang="en-US" sz="2400" dirty="0"/>
              <a:t>表示强调，</a:t>
            </a:r>
            <a:r>
              <a:rPr lang="en-US" altLang="zh-CN" sz="2400" dirty="0">
                <a:solidFill>
                  <a:srgbClr val="00B050"/>
                </a:solidFill>
              </a:rPr>
              <a:t>&lt;strong&gt; </a:t>
            </a:r>
            <a:r>
              <a:rPr lang="zh-CN" altLang="en-US" sz="2400" dirty="0"/>
              <a:t>表示更强烈的强调。并且在浏览器中</a:t>
            </a:r>
            <a:r>
              <a:rPr lang="en-US" altLang="zh-CN" sz="2400" dirty="0">
                <a:solidFill>
                  <a:srgbClr val="00B050"/>
                </a:solidFill>
              </a:rPr>
              <a:t>&lt;em&gt; </a:t>
            </a:r>
            <a:r>
              <a:rPr lang="zh-CN" altLang="en-US" sz="2400" dirty="0"/>
              <a:t>默认用 </a:t>
            </a:r>
            <a:r>
              <a:rPr lang="zh-CN" altLang="en-US" sz="2400" i="1" dirty="0"/>
              <a:t>斜体 </a:t>
            </a:r>
            <a:r>
              <a:rPr lang="zh-CN" altLang="en-US" sz="2400" dirty="0"/>
              <a:t>表示，</a:t>
            </a:r>
            <a:r>
              <a:rPr lang="en-US" altLang="zh-CN" sz="2400" dirty="0">
                <a:solidFill>
                  <a:srgbClr val="00B050"/>
                </a:solidFill>
              </a:rPr>
              <a:t>&lt;strong&gt; </a:t>
            </a:r>
            <a:r>
              <a:rPr lang="zh-CN" altLang="en-US" sz="2400" dirty="0"/>
              <a:t>用 </a:t>
            </a:r>
            <a:r>
              <a:rPr lang="zh-CN" altLang="en-US" sz="2400" b="1" dirty="0"/>
              <a:t>粗体 </a:t>
            </a:r>
            <a:r>
              <a:rPr lang="zh-CN" altLang="en-US" sz="2400" dirty="0"/>
              <a:t>表示。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50"/>
                </a:solidFill>
              </a:rPr>
              <a:t>&lt;span&gt;</a:t>
            </a:r>
            <a:r>
              <a:rPr lang="zh-CN" altLang="en-US" sz="2400" dirty="0"/>
              <a:t>标签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rgbClr val="00B050"/>
                </a:solidFill>
              </a:rPr>
              <a:t>&lt;span&gt;</a:t>
            </a:r>
            <a:r>
              <a:rPr lang="zh-CN" altLang="en-US" sz="2400" dirty="0"/>
              <a:t>标签是没有语义的，它的作用就是为了</a:t>
            </a:r>
            <a:r>
              <a:rPr lang="zh-CN" altLang="en-US" sz="2400" dirty="0">
                <a:solidFill>
                  <a:srgbClr val="FF0000"/>
                </a:solidFill>
              </a:rPr>
              <a:t>设置单独的样式</a:t>
            </a:r>
            <a:r>
              <a:rPr lang="zh-CN" altLang="en-US" sz="2400" dirty="0"/>
              <a:t>用的。有了它就可以对某段文字里的几个字单独设置样式了。</a:t>
            </a:r>
          </a:p>
        </p:txBody>
      </p:sp>
    </p:spTree>
    <p:extLst>
      <p:ext uri="{BB962C8B-B14F-4D97-AF65-F5344CB8AC3E}">
        <p14:creationId xmlns="" xmlns:p14="http://schemas.microsoft.com/office/powerpoint/2010/main" val="186718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323" y="6206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转义字</a:t>
            </a:r>
            <a:r>
              <a:rPr lang="zh-CN" altLang="en-US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符（实体）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97120493"/>
              </p:ext>
            </p:extLst>
          </p:nvPr>
        </p:nvGraphicFramePr>
        <p:xfrm>
          <a:off x="827584" y="2132856"/>
          <a:ext cx="7560840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转义字符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空格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&amp;nbsp;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小于号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&amp;lt;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大于号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&amp;gt;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</a:t>
                      </a:r>
                      <a:r>
                        <a:rPr lang="zh-CN" altLang="en-US" sz="32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&amp;amp;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©</a:t>
                      </a:r>
                      <a:r>
                        <a:rPr lang="zh-CN" altLang="en-US" sz="32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&amp;copy;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8753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969"/>
            <a:ext cx="7696200" cy="1439863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中的表格和表单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68700"/>
            <a:ext cx="8424936" cy="50006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表格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的创建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                        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其中：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                       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跨列合并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单元格用 </a:t>
            </a:r>
            <a:r>
              <a:rPr lang="en-US" altLang="zh-CN" sz="2000" dirty="0">
                <a:solidFill>
                  <a:srgbClr val="7030A0"/>
                </a:solidFill>
                <a:latin typeface="+mn-ea"/>
                <a:cs typeface="Arial Unicode MS" pitchFamily="34" charset="-122"/>
              </a:rPr>
              <a:t>colspan 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属性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000">
                <a:latin typeface="+mn-ea"/>
                <a:cs typeface="Arial Unicode MS" pitchFamily="34" charset="-122"/>
              </a:rPr>
              <a:t>                                  </a:t>
            </a:r>
            <a:r>
              <a:rPr lang="zh-CN" altLang="en-US" sz="200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跨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行合并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单元格用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+mn-ea"/>
                <a:cs typeface="Arial Unicode MS" pitchFamily="34" charset="-122"/>
              </a:rPr>
              <a:t>rowspan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属性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    </a:t>
            </a:r>
            <a:endParaRPr lang="zh-CN" altLang="en-US" sz="2000" dirty="0">
              <a:latin typeface="+mn-ea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0946"/>
            <a:ext cx="3486150" cy="392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4077072"/>
            <a:ext cx="3888431" cy="17281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181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412776"/>
            <a:ext cx="7929618" cy="4321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生活中的表单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spcAft>
                <a:spcPct val="20000"/>
              </a:spcAft>
              <a:buNone/>
            </a:pPr>
            <a:endParaRPr lang="en-US" altLang="zh-CN" sz="2800" dirty="0">
              <a:latin typeface="+mn-ea"/>
              <a:cs typeface="Arial Unicode MS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690" y="2066909"/>
            <a:ext cx="39624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266" y="2060848"/>
            <a:ext cx="4810125" cy="4381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338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80728"/>
            <a:ext cx="7858180" cy="5256584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表单中常用的标签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表单标签：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form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action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..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20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form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文本输入框：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"text"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"username"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密码输入框：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"password"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"pwd"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单选框：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None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"radio"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"gender"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zh-CN" alt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提交的值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多选框：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None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"checkbox"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提交的值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checked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"checked"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latin typeface="+mn-ea"/>
                <a:cs typeface="Arial Unicode MS" pitchFamily="34" charset="-122"/>
              </a:rPr>
              <a:t>下拉列表：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 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select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没有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zh-CN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属性时提交的值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select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sz="2000" dirty="0">
                <a:latin typeface="+mn-ea"/>
                <a:cs typeface="Arial Unicode MS" pitchFamily="34" charset="-122"/>
              </a:rPr>
              <a:t>重置按钮：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"reset"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sz="2000" dirty="0">
                <a:latin typeface="+mn-ea"/>
                <a:cs typeface="Arial Unicode MS" pitchFamily="34" charset="-122"/>
              </a:rPr>
              <a:t>提交按钮：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CN" sz="20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"submit" </a:t>
            </a:r>
            <a:r>
              <a:rPr lang="en-US" altLang="zh-CN" sz="20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CN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zh-CN" altLang="en-US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修改的按钮的值</a:t>
            </a:r>
            <a:r>
              <a:rPr lang="en-US" altLang="zh-CN" sz="20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13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696200" cy="1439863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CSS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的简单应用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484784"/>
            <a:ext cx="8424936" cy="5256584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CSS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简介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    CSS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全称为“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层叠样式表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ascading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tyle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heets)”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，它主要是用于定义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HTML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内容在浏览器内的显示样式，如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文字大小、颜色、字体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等。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+mn-ea"/>
              </a:rPr>
              <a:t>CSS</a:t>
            </a:r>
            <a:r>
              <a:rPr lang="zh-CN" altLang="en-US" sz="2800" dirty="0">
                <a:latin typeface="+mn-ea"/>
              </a:rPr>
              <a:t>代码语法</a:t>
            </a:r>
            <a:endParaRPr lang="en-US" altLang="zh-CN" sz="2800" dirty="0">
              <a:latin typeface="+mn-ea"/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    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1.CSS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样式由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选择符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选择器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声明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组成，而声明又由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属性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值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组成，如下图所示：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             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zh-CN" altLang="en-US" sz="1600" dirty="0">
                <a:solidFill>
                  <a:srgbClr val="00B050"/>
                </a:solidFill>
              </a:rPr>
              <a:t>当有多条声明时，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zh-CN" altLang="en-US" sz="1600" dirty="0">
                <a:solidFill>
                  <a:srgbClr val="00B050"/>
                </a:solidFill>
              </a:rPr>
              <a:t>         中间用英文分号</a:t>
            </a:r>
            <a:r>
              <a:rPr lang="en-US" altLang="zh-CN" sz="1600" dirty="0">
                <a:solidFill>
                  <a:srgbClr val="00B050"/>
                </a:solidFill>
              </a:rPr>
              <a:t>”;”</a:t>
            </a:r>
            <a:r>
              <a:rPr lang="zh-CN" altLang="en-US" sz="1600" dirty="0">
                <a:solidFill>
                  <a:srgbClr val="00B050"/>
                </a:solidFill>
              </a:rPr>
              <a:t>分隔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marL="0" lvl="0" indent="0">
              <a:spcAft>
                <a:spcPct val="20000"/>
              </a:spcAft>
              <a:buNone/>
            </a:pPr>
            <a:endParaRPr lang="en-US" altLang="zh-CN" sz="16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941168"/>
            <a:ext cx="3024336" cy="1114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143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836712"/>
            <a:ext cx="8280920" cy="5904656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2.CSS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的样式 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     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①写在标签的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style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属性中：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style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=“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font-size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600" i="1" dirty="0">
                <a:solidFill>
                  <a:srgbClr val="2A00E1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30px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zh-CN" alt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字体大小用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px</a:t>
            </a:r>
            <a:r>
              <a:rPr lang="zh-CN" alt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表示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     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②写在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style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标签中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(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style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标签一般写在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head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标签与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title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标签之间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style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"text/css"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3F7F7F"/>
                </a:solidFill>
                <a:latin typeface="Consolas" panose="020B0609020204030204" pitchFamily="49" charset="0"/>
              </a:rPr>
              <a:t>	     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		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i="1" dirty="0">
                <a:solidFill>
                  <a:srgbClr val="2A00E1"/>
                </a:solidFill>
                <a:latin typeface="Consolas" panose="020B0609020204030204" pitchFamily="49" charset="0"/>
              </a:rPr>
              <a:t>blue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     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style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	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③引入外部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文件：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prstClr val="black"/>
                </a:solidFill>
                <a:highlight>
                  <a:srgbClr val="E8F2FE"/>
                </a:highlight>
                <a:latin typeface="+mn-ea"/>
              </a:rPr>
              <a:t>	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link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"stylesheet"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"text/css"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"style.css"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prstClr val="black"/>
                </a:solidFill>
                <a:latin typeface="+mn-ea"/>
              </a:rPr>
              <a:t>   </a:t>
            </a:r>
            <a:endParaRPr lang="en-US" altLang="zh-CN" sz="16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zh-CN" altLang="en-US" sz="1600" dirty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选择器的分类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1600" dirty="0">
                <a:solidFill>
                  <a:srgbClr val="00B050"/>
                </a:solidFill>
                <a:latin typeface="+mn-ea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①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标签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选择器：如上图的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p</a:t>
            </a: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2000" dirty="0">
                <a:latin typeface="+mn-ea"/>
                <a:cs typeface="Arial Unicode MS" pitchFamily="34" charset="-122"/>
              </a:rPr>
              <a:t>	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②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类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选择器：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.class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{..}</a:t>
            </a:r>
          </a:p>
          <a:p>
            <a:pPr marL="0" lvl="0" indent="0">
              <a:spcAft>
                <a:spcPct val="20000"/>
              </a:spcAft>
              <a:buNone/>
            </a:pPr>
            <a:r>
              <a:rPr lang="en-US" altLang="zh-CN" sz="2000" dirty="0">
                <a:latin typeface="+mn-ea"/>
                <a:cs typeface="Arial Unicode MS" pitchFamily="34" charset="-122"/>
              </a:rPr>
              <a:t>	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③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ID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选择器：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#id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{..}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8024" y="980728"/>
            <a:ext cx="27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7030A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多个属性间用分号</a:t>
            </a:r>
            <a:r>
              <a:rPr lang="en-US" altLang="zh-CN" i="1" dirty="0"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r>
              <a:rPr lang="zh-CN" altLang="en-US" i="1" dirty="0">
                <a:solidFill>
                  <a:srgbClr val="7030A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分割</a:t>
            </a:r>
            <a:endParaRPr lang="en-US" altLang="zh-CN" dirty="0">
              <a:solidFill>
                <a:srgbClr val="7030A0"/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6774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08912" cy="5400600"/>
          </a:xfrm>
          <a:noFill/>
        </p:spPr>
        <p:txBody>
          <a:bodyPr>
            <a:normAutofit/>
          </a:bodyPr>
          <a:lstStyle/>
          <a:p>
            <a:pPr marL="400050" lvl="1" indent="0">
              <a:lnSpc>
                <a:spcPct val="80000"/>
              </a:lnSpc>
              <a:buNone/>
            </a:pP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</a:rPr>
              <a:t>4.CSS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中也有注释语句：用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/*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注释语句*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标明。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CSS</a:t>
            </a:r>
            <a:r>
              <a:rPr lang="zh-CN" altLang="en-US" sz="2800" dirty="0">
                <a:latin typeface="+mn-ea"/>
                <a:cs typeface="Arial Unicode MS" pitchFamily="34" charset="-122"/>
              </a:rPr>
              <a:t>中的颜色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    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CSS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中的颜色用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RGB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颜色：红色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(red)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、绿色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(green)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、蓝色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(blue)——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光学三原色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表示。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+mn-ea"/>
                <a:cs typeface="Arial Unicode MS" pitchFamily="34" charset="-122"/>
              </a:rPr>
              <a:t>     RGB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中每种颜色都用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两位十六进制数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表示，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表示没有光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表示最强的光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，并按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红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、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绿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Arial Unicode MS" pitchFamily="34" charset="-122"/>
              </a:rPr>
              <a:t>蓝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的顺序排列，前面再加上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号。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     例如：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#000000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黑色；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#FFFFFF 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白色；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#FF0000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红色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；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           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#00FF00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绿色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；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#0000FF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Arial Unicode MS" pitchFamily="34" charset="-122"/>
              </a:rPr>
              <a:t>蓝色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等等。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latin typeface="+mn-ea"/>
                <a:cs typeface="Arial Unicode MS" pitchFamily="34" charset="-122"/>
              </a:rPr>
              <a:t>    </a:t>
            </a:r>
            <a:endParaRPr lang="zh-CN" altLang="en-US" sz="28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8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前端开发流程</a:t>
            </a:r>
            <a:endParaRPr lang="zh-CN" altLang="en-US" sz="4000" b="1" dirty="0"/>
          </a:p>
        </p:txBody>
      </p:sp>
      <p:grpSp>
        <p:nvGrpSpPr>
          <p:cNvPr id="3" name="组合 19"/>
          <p:cNvGrpSpPr/>
          <p:nvPr/>
        </p:nvGrpSpPr>
        <p:grpSpPr>
          <a:xfrm>
            <a:off x="611560" y="2132856"/>
            <a:ext cx="7795724" cy="3080554"/>
            <a:chOff x="674138" y="2780928"/>
            <a:chExt cx="7795724" cy="308055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389" y="2985456"/>
              <a:ext cx="1080120" cy="105409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358" y="2780928"/>
              <a:ext cx="1443284" cy="12989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282" y="2780928"/>
              <a:ext cx="1298956" cy="1298956"/>
            </a:xfrm>
            <a:prstGeom prst="rect">
              <a:avLst/>
            </a:prstGeom>
          </p:spPr>
        </p:pic>
        <p:sp>
          <p:nvSpPr>
            <p:cNvPr id="7" name="右箭头 6"/>
            <p:cNvSpPr/>
            <p:nvPr/>
          </p:nvSpPr>
          <p:spPr>
            <a:xfrm>
              <a:off x="2339752" y="3451991"/>
              <a:ext cx="1656184" cy="12102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5148064" y="3451991"/>
              <a:ext cx="1656184" cy="12102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4138" y="4938153"/>
              <a:ext cx="1836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网页设计师根据需求设计网页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53898" y="4938153"/>
              <a:ext cx="1836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前端工程师将设计做成静态网页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33658" y="4938152"/>
              <a:ext cx="18362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后台工程师将静态网页修改为动态网页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/>
            <p:cNvCxnSpPr>
              <a:stCxn id="4" idx="2"/>
              <a:endCxn id="9" idx="0"/>
            </p:cNvCxnSpPr>
            <p:nvPr/>
          </p:nvCxnSpPr>
          <p:spPr>
            <a:xfrm>
              <a:off x="1584449" y="4039550"/>
              <a:ext cx="7791" cy="898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2"/>
              <a:endCxn id="10" idx="0"/>
            </p:cNvCxnSpPr>
            <p:nvPr/>
          </p:nvCxnSpPr>
          <p:spPr>
            <a:xfrm>
              <a:off x="4572000" y="4079884"/>
              <a:ext cx="0" cy="858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2"/>
              <a:endCxn id="11" idx="0"/>
            </p:cNvCxnSpPr>
            <p:nvPr/>
          </p:nvCxnSpPr>
          <p:spPr>
            <a:xfrm>
              <a:off x="7551760" y="4079884"/>
              <a:ext cx="0" cy="858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280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3231"/>
            <a:ext cx="8229600" cy="1143000"/>
          </a:xfrm>
        </p:spPr>
        <p:txBody>
          <a:bodyPr/>
          <a:lstStyle/>
          <a:p>
            <a:r>
              <a:rPr lang="zh-CN" altLang="en-US" b="1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创建首页</a:t>
            </a:r>
            <a:r>
              <a:rPr lang="en-US" altLang="zh-CN" dirty="0"/>
              <a:t>index.html</a:t>
            </a:r>
            <a:r>
              <a:rPr lang="zh-CN" altLang="en-US" dirty="0"/>
              <a:t>，在首页中创建两个超链接</a:t>
            </a:r>
            <a:r>
              <a:rPr lang="zh-CN" altLang="en-US" u="sng" dirty="0">
                <a:solidFill>
                  <a:srgbClr val="0000CC"/>
                </a:solidFill>
              </a:rPr>
              <a:t>我要登录</a:t>
            </a:r>
            <a:r>
              <a:rPr lang="zh-CN" altLang="en-US" dirty="0"/>
              <a:t>和</a:t>
            </a:r>
            <a:r>
              <a:rPr lang="zh-CN" altLang="en-US" u="sng" dirty="0">
                <a:solidFill>
                  <a:srgbClr val="0000CC"/>
                </a:solidFill>
              </a:rPr>
              <a:t>我要注册</a:t>
            </a:r>
            <a:endParaRPr lang="en-US" altLang="zh-CN" u="sng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pages</a:t>
            </a:r>
            <a:r>
              <a:rPr lang="zh-CN" altLang="en-US" dirty="0"/>
              <a:t>目录，里面放置登录、注册、登录成功、注册成功页面；且每个页面中设置一个</a:t>
            </a:r>
            <a:r>
              <a:rPr lang="zh-CN" altLang="en-US" u="sng" dirty="0">
                <a:solidFill>
                  <a:srgbClr val="0000CC"/>
                </a:solidFill>
              </a:rPr>
              <a:t>回首页</a:t>
            </a:r>
            <a:r>
              <a:rPr lang="zh-CN" altLang="en-US" dirty="0"/>
              <a:t>的超链接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为登录注册进行非空验证</a:t>
            </a:r>
          </a:p>
        </p:txBody>
      </p:sp>
    </p:spTree>
    <p:extLst>
      <p:ext uri="{BB962C8B-B14F-4D97-AF65-F5344CB8AC3E}">
        <p14:creationId xmlns="" xmlns:p14="http://schemas.microsoft.com/office/powerpoint/2010/main" val="318429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26" y="-243408"/>
            <a:ext cx="8229600" cy="2582858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b="1" dirty="0">
                <a:latin typeface="Arial Unicode MS" pitchFamily="34" charset="-122"/>
                <a:ea typeface="Arial Unicode MS"/>
                <a:cs typeface="Arial Unicode MS" pitchFamily="34" charset="-122"/>
              </a:rPr>
              <a:t>内容提要 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72816"/>
            <a:ext cx="7632700" cy="4752528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网页的组成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简介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的语法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的常用标签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3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中的表格和表单</a:t>
            </a:r>
            <a:endParaRPr lang="en-US" altLang="zh-CN" sz="3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CSS</a:t>
            </a:r>
            <a:r>
              <a:rPr lang="zh-CN" altLang="en-US" sz="3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的简单应用</a:t>
            </a:r>
            <a:endParaRPr lang="en-US" altLang="zh-CN" sz="3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endParaRPr lang="zh-CN" altLang="en-US" sz="2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95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537"/>
            <a:ext cx="7696200" cy="1439863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网页的组成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="" xmlns:p14="http://schemas.microsoft.com/office/powerpoint/2010/main" val="3267663960"/>
              </p:ext>
            </p:extLst>
          </p:nvPr>
        </p:nvGraphicFramePr>
        <p:xfrm>
          <a:off x="395536" y="1484784"/>
          <a:ext cx="8280920" cy="504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4143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229600" cy="857256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b="1" dirty="0">
                <a:latin typeface="Arial Unicode MS" pitchFamily="34" charset="-122"/>
                <a:ea typeface="Arial Unicode MS"/>
                <a:cs typeface="Arial Unicode MS" pitchFamily="34" charset="-122"/>
              </a:rPr>
              <a:t>HTML</a:t>
            </a:r>
            <a:r>
              <a:rPr lang="zh-CN" altLang="en-US" b="1" dirty="0">
                <a:latin typeface="Arial Unicode MS" pitchFamily="34" charset="-122"/>
                <a:ea typeface="Arial Unicode MS"/>
                <a:cs typeface="Arial Unicode MS" pitchFamily="34" charset="-122"/>
              </a:rPr>
              <a:t>简介</a:t>
            </a:r>
            <a:endParaRPr lang="en-US" altLang="zh-CN" b="1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844824"/>
            <a:ext cx="8568952" cy="4032448"/>
          </a:xfrm>
          <a:prstGeom prst="rect">
            <a:avLst/>
          </a:prstGeom>
        </p:spPr>
        <p:txBody>
          <a:bodyPr/>
          <a:lstStyle/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en-US" sz="2800" dirty="0"/>
              <a:t>HTML </a:t>
            </a:r>
            <a:r>
              <a:rPr lang="zh-CN" sz="2800" dirty="0"/>
              <a:t>是用来描述</a:t>
            </a:r>
            <a:r>
              <a:rPr lang="zh-CN" sz="2800" dirty="0">
                <a:solidFill>
                  <a:srgbClr val="FF0000"/>
                </a:solidFill>
              </a:rPr>
              <a:t>网页</a:t>
            </a:r>
            <a:r>
              <a:rPr lang="zh-CN" sz="2800" dirty="0"/>
              <a:t>的一种语言。</a:t>
            </a:r>
          </a:p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en-US" sz="2800" dirty="0"/>
              <a:t>HTML </a:t>
            </a:r>
            <a:r>
              <a:rPr lang="zh-CN" sz="2800" dirty="0"/>
              <a:t>指的是</a:t>
            </a:r>
            <a:r>
              <a:rPr lang="zh-CN" sz="2800" dirty="0">
                <a:solidFill>
                  <a:srgbClr val="FF0000"/>
                </a:solidFill>
              </a:rPr>
              <a:t>超文本标记语言</a:t>
            </a:r>
            <a:r>
              <a:rPr lang="zh-CN" sz="2800" dirty="0"/>
              <a:t>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H</a:t>
            </a:r>
            <a:r>
              <a:rPr lang="en-US" sz="2800" dirty="0"/>
              <a:t>yper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ext </a:t>
            </a:r>
            <a:r>
              <a:rPr lang="en-US" sz="2800" dirty="0">
                <a:solidFill>
                  <a:srgbClr val="FF0000"/>
                </a:solidFill>
              </a:rPr>
              <a:t>M</a:t>
            </a:r>
            <a:r>
              <a:rPr lang="en-US" sz="2800" dirty="0"/>
              <a:t>arkup </a:t>
            </a:r>
            <a:r>
              <a:rPr lang="en-US" sz="2800" dirty="0">
                <a:solidFill>
                  <a:srgbClr val="FF0000"/>
                </a:solidFill>
              </a:rPr>
              <a:t>L</a:t>
            </a:r>
            <a:r>
              <a:rPr lang="en-US" sz="2800" dirty="0"/>
              <a:t>anguage)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超文本</a:t>
            </a:r>
            <a:r>
              <a:rPr lang="zh-CN" altLang="en-US" sz="2800" dirty="0"/>
              <a:t>就是指页面内可以包含图片、链接，甚至音乐、程序等</a:t>
            </a:r>
            <a:r>
              <a:rPr lang="zh-CN" altLang="en-US" sz="2800" dirty="0">
                <a:solidFill>
                  <a:srgbClr val="FF0000"/>
                </a:solidFill>
              </a:rPr>
              <a:t>非文字</a:t>
            </a:r>
            <a:r>
              <a:rPr lang="zh-CN" altLang="en-US" sz="2800" dirty="0"/>
              <a:t>元素</a:t>
            </a:r>
            <a:endParaRPr lang="zh-CN" sz="2800" dirty="0"/>
          </a:p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en-US" sz="2800" dirty="0"/>
              <a:t>HTML </a:t>
            </a:r>
            <a:r>
              <a:rPr lang="zh-CN" sz="2800" dirty="0"/>
              <a:t>不是一种编程语言，而是一种</a:t>
            </a:r>
            <a:r>
              <a:rPr lang="zh-CN" sz="2800" dirty="0">
                <a:solidFill>
                  <a:srgbClr val="FF0000"/>
                </a:solidFill>
              </a:rPr>
              <a:t>标记语言</a:t>
            </a:r>
            <a:r>
              <a:rPr lang="zh-CN" sz="2800" dirty="0"/>
              <a:t> </a:t>
            </a:r>
            <a:r>
              <a:rPr lang="en-US" sz="2800" dirty="0"/>
              <a:t>(markup language)</a:t>
            </a:r>
            <a:endParaRPr lang="zh-CN" sz="2800" dirty="0"/>
          </a:p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zh-CN" sz="2800" dirty="0"/>
              <a:t>标记语言是一套</a:t>
            </a:r>
            <a:r>
              <a:rPr lang="zh-CN" sz="2800" dirty="0">
                <a:solidFill>
                  <a:srgbClr val="FF0000"/>
                </a:solidFill>
              </a:rPr>
              <a:t>标记标签</a:t>
            </a:r>
            <a:r>
              <a:rPr lang="zh-CN" sz="2800" dirty="0"/>
              <a:t> </a:t>
            </a:r>
            <a:r>
              <a:rPr lang="en-US" sz="2800" dirty="0"/>
              <a:t>(markup tag)</a:t>
            </a:r>
            <a:endParaRPr lang="zh-CN" sz="2800" dirty="0"/>
          </a:p>
          <a:p>
            <a:pPr marL="342900" lvl="0" indent="-342900" rtl="0">
              <a:buFont typeface="Wingdings" panose="05000000000000000000" pitchFamily="2" charset="2"/>
              <a:buChar char="ü"/>
            </a:pPr>
            <a:r>
              <a:rPr lang="en-US" sz="2800" dirty="0"/>
              <a:t>HTML </a:t>
            </a:r>
            <a:r>
              <a:rPr lang="zh-CN" sz="2800" dirty="0"/>
              <a:t>使用标记标签来描述</a:t>
            </a:r>
            <a:r>
              <a:rPr lang="zh-CN" sz="2800" dirty="0">
                <a:solidFill>
                  <a:srgbClr val="FF0000"/>
                </a:solidFill>
              </a:rPr>
              <a:t>网页</a:t>
            </a:r>
            <a:endParaRPr lang="en-US" altLang="zh-CN" sz="2800" dirty="0"/>
          </a:p>
        </p:txBody>
      </p:sp>
    </p:spTree>
    <p:extLst>
      <p:ext uri="{BB962C8B-B14F-4D97-AF65-F5344CB8AC3E}">
        <p14:creationId xmlns="" xmlns:p14="http://schemas.microsoft.com/office/powerpoint/2010/main" val="33715382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3" y="692696"/>
            <a:ext cx="8229600" cy="902406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HelloWorld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69" y="5715275"/>
            <a:ext cx="4029075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64949"/>
            <a:ext cx="4210050" cy="291104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605586" y="2349615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67378" y="2164949"/>
            <a:ext cx="254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页面的版本 </a:t>
            </a:r>
            <a:r>
              <a:rPr lang="en-US" altLang="zh-CN" dirty="0"/>
              <a:t>html 5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619672" y="258628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2509" y="24016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根标签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1907704" y="2770949"/>
            <a:ext cx="350789" cy="914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3154" y="3019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头部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2080" y="3141703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37409" y="29570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字符编码</a:t>
            </a:r>
          </a:p>
        </p:txBody>
      </p:sp>
      <p:cxnSp>
        <p:nvCxnSpPr>
          <p:cNvPr id="26" name="肘形连接符 25"/>
          <p:cNvCxnSpPr/>
          <p:nvPr/>
        </p:nvCxnSpPr>
        <p:spPr>
          <a:xfrm rot="16200000" flipH="1">
            <a:off x="4877723" y="4259220"/>
            <a:ext cx="2302460" cy="609650"/>
          </a:xfrm>
          <a:prstGeom prst="bentConnector3">
            <a:avLst>
              <a:gd name="adj1" fmla="val -10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88890" y="395100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网页的标题</a:t>
            </a:r>
          </a:p>
        </p:txBody>
      </p:sp>
      <p:sp>
        <p:nvSpPr>
          <p:cNvPr id="31" name="左大括号 30"/>
          <p:cNvSpPr/>
          <p:nvPr/>
        </p:nvSpPr>
        <p:spPr>
          <a:xfrm>
            <a:off x="1907704" y="4077807"/>
            <a:ext cx="350789" cy="72008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6433" name="文本框 786432"/>
          <p:cNvSpPr txBox="1"/>
          <p:nvPr/>
        </p:nvSpPr>
        <p:spPr>
          <a:xfrm>
            <a:off x="687813" y="42543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主要内容</a:t>
            </a:r>
          </a:p>
        </p:txBody>
      </p:sp>
      <p:cxnSp>
        <p:nvCxnSpPr>
          <p:cNvPr id="786441" name="直接箭头连接符 786440"/>
          <p:cNvCxnSpPr/>
          <p:nvPr/>
        </p:nvCxnSpPr>
        <p:spPr>
          <a:xfrm>
            <a:off x="3923928" y="4564044"/>
            <a:ext cx="792088" cy="174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6443" name="直接箭头连接符 786442"/>
          <p:cNvCxnSpPr/>
          <p:nvPr/>
        </p:nvCxnSpPr>
        <p:spPr>
          <a:xfrm>
            <a:off x="1619672" y="386178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6444" name="文本框 786443"/>
          <p:cNvSpPr txBox="1"/>
          <p:nvPr/>
        </p:nvSpPr>
        <p:spPr>
          <a:xfrm>
            <a:off x="902204" y="3677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</a:p>
        </p:txBody>
      </p:sp>
      <p:sp>
        <p:nvSpPr>
          <p:cNvPr id="786448" name="椭圆形标注 786447"/>
          <p:cNvSpPr/>
          <p:nvPr/>
        </p:nvSpPr>
        <p:spPr>
          <a:xfrm>
            <a:off x="7236296" y="4947995"/>
            <a:ext cx="1460847" cy="612648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</p:spTree>
    <p:extLst>
      <p:ext uri="{BB962C8B-B14F-4D97-AF65-F5344CB8AC3E}">
        <p14:creationId xmlns="" xmlns:p14="http://schemas.microsoft.com/office/powerpoint/2010/main" val="22573659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556792"/>
            <a:ext cx="7704856" cy="4536504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prstClr val="black"/>
                </a:solidFill>
              </a:rPr>
              <a:t>html</a:t>
            </a:r>
            <a:r>
              <a:rPr lang="zh-CN" altLang="en-US" sz="2800" dirty="0">
                <a:solidFill>
                  <a:prstClr val="black"/>
                </a:solidFill>
              </a:rPr>
              <a:t>文件的结构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zh-CN" sz="2800" dirty="0">
              <a:solidFill>
                <a:srgbClr val="00B050"/>
              </a:solidFill>
              <a:latin typeface="+mn-ea"/>
              <a:cs typeface="Arial Unicode MS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&lt;html&gt;&lt;/html&gt;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为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页面中的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根标签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，所有的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网页中的标签都在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&lt;html&gt;&lt;/html&gt;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中。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&lt;head&gt;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标签用于定义文档的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头部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，它是所有头部元素的容器。头部元素有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&lt;title&gt;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&lt;script&gt;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&lt;style&gt;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&lt;link&gt;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&lt;meta&gt;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等标签。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在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&lt;body&gt;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&lt;/body&gt;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标签之间的内容是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网页的主要内容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，如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&lt;h1&gt;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&lt;p&gt;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&lt;a&gt;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&lt;img&gt;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等网页内容标签，在这里的标签中的内容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会在浏览器中显示出来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。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017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80920" cy="478634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+mn-ea"/>
                <a:cs typeface="Arial Unicode MS" pitchFamily="34" charset="-122"/>
              </a:rPr>
              <a:t>标签的语法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标签由英文尖括号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和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&gt;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括起来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如：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&lt;html&gt;</a:t>
            </a:r>
            <a:endParaRPr lang="en-US" altLang="zh-CN" sz="2400" dirty="0">
              <a:latin typeface="+mn-ea"/>
              <a:cs typeface="Arial Unicode MS" pitchFamily="34" charset="-122"/>
            </a:endParaRP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en-US" altLang="zh-CN" sz="24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中的标签一般都是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成对出现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开始标签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结束标签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。结束标签比开始标签多一个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/ ,&lt;title&gt;..&lt;/title&gt;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还有一些是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自结束标签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，如：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&lt;br/&gt;</a:t>
            </a: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标签与标签之间是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可以嵌套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的，但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先后顺序必须保持一致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，如：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&lt;div&gt;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里嵌套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&lt;p&gt;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，那么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&lt;/p&gt;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必须放在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&lt;/div&gt;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的前面。如：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 &lt;div&gt;&lt;p&gt;..&lt;/p&gt;&lt;/div&gt;</a:t>
            </a: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400" dirty="0">
                <a:latin typeface="+mn-ea"/>
                <a:cs typeface="Arial Unicode MS" pitchFamily="34" charset="-122"/>
              </a:rPr>
              <a:t>注释是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不可以嵌套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的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如：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&lt;!-- &lt;!-- 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注释部分 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--&gt; 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--&gt;</a:t>
            </a: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en-US" altLang="zh-CN" sz="24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标签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不区分大小写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&lt;h1&gt;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latin typeface="+mn-ea"/>
                <a:cs typeface="Arial Unicode MS" pitchFamily="34" charset="-122"/>
              </a:rPr>
              <a:t>&lt;H1&gt;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是一样的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,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建议小写。</a:t>
            </a:r>
            <a:endParaRPr lang="zh-CN" altLang="en-US" sz="2800" dirty="0"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37306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的常用标签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82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标题标签：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&lt;h1&gt;...&lt;/h1&gt;~&lt;h6&gt;...&lt;/h6&gt;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div</a:t>
            </a:r>
            <a:r>
              <a:rPr lang="zh-CN" altLang="en-US" sz="2800" dirty="0">
                <a:latin typeface="+mn-ea"/>
              </a:rPr>
              <a:t>标签：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&lt;div&gt;...&lt;/div&gt;</a:t>
            </a:r>
            <a:r>
              <a:rPr lang="zh-CN" altLang="en-US" sz="2800" dirty="0">
                <a:solidFill>
                  <a:srgbClr val="00B050"/>
                </a:solidFill>
                <a:latin typeface="+mn-ea"/>
              </a:rPr>
              <a:t>，</a:t>
            </a:r>
            <a:r>
              <a:rPr lang="zh-CN" altLang="en-US" sz="2800" dirty="0">
                <a:latin typeface="+mn-ea"/>
              </a:rPr>
              <a:t>相当于一个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容器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可以把一些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独立的逻辑部分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如网页中独立的栏目版块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划分出来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如下图：</a:t>
            </a: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rgbClr val="00B050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12" y="3645024"/>
            <a:ext cx="6057376" cy="2723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33792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1918</Words>
  <Application>Microsoft Office PowerPoint</Application>
  <PresentationFormat>全屏显示(4:3)</PresentationFormat>
  <Paragraphs>155</Paragraphs>
  <Slides>21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HTML&amp;CSS</vt:lpstr>
      <vt:lpstr>前端开发流程</vt:lpstr>
      <vt:lpstr> 内容提要 </vt:lpstr>
      <vt:lpstr> 网页的组成</vt:lpstr>
      <vt:lpstr>HTML简介</vt:lpstr>
      <vt:lpstr>HelloWorld</vt:lpstr>
      <vt:lpstr>幻灯片 7</vt:lpstr>
      <vt:lpstr>幻灯片 8</vt:lpstr>
      <vt:lpstr>HTML的常用标签</vt:lpstr>
      <vt:lpstr>幻灯片 10</vt:lpstr>
      <vt:lpstr>幻灯片 11</vt:lpstr>
      <vt:lpstr>幻灯片 12</vt:lpstr>
      <vt:lpstr>转义字符（实体）</vt:lpstr>
      <vt:lpstr>HTML中的表格和表单</vt:lpstr>
      <vt:lpstr>幻灯片 15</vt:lpstr>
      <vt:lpstr>幻灯片 16</vt:lpstr>
      <vt:lpstr>CSS的简单应用</vt:lpstr>
      <vt:lpstr>幻灯片 18</vt:lpstr>
      <vt:lpstr>幻灯片 19</vt:lpstr>
      <vt:lpstr>作业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215</cp:revision>
  <dcterms:created xsi:type="dcterms:W3CDTF">2013-03-04T07:19:04Z</dcterms:created>
  <dcterms:modified xsi:type="dcterms:W3CDTF">2017-10-15T11:32:14Z</dcterms:modified>
</cp:coreProperties>
</file>