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1" r:id="rId3"/>
    <p:sldId id="261" r:id="rId4"/>
    <p:sldId id="262" r:id="rId5"/>
    <p:sldId id="263" r:id="rId6"/>
    <p:sldId id="283" r:id="rId7"/>
    <p:sldId id="265" r:id="rId8"/>
    <p:sldId id="286" r:id="rId9"/>
    <p:sldId id="287" r:id="rId10"/>
    <p:sldId id="267" r:id="rId11"/>
    <p:sldId id="266" r:id="rId12"/>
    <p:sldId id="268" r:id="rId13"/>
    <p:sldId id="285" r:id="rId14"/>
    <p:sldId id="270" r:id="rId15"/>
    <p:sldId id="271" r:id="rId16"/>
    <p:sldId id="282" r:id="rId17"/>
    <p:sldId id="272" r:id="rId18"/>
    <p:sldId id="284" r:id="rId19"/>
    <p:sldId id="273" r:id="rId20"/>
    <p:sldId id="274" r:id="rId21"/>
    <p:sldId id="279" r:id="rId22"/>
    <p:sldId id="280" r:id="rId23"/>
    <p:sldId id="26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0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可以使用：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　变量名，查看变量的数据类型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实际上是以面向对象方式描述的文档模型。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定义了表示和修改文档所需的对象、这些对象的行为和属性以及这些对象之间的关系。可以把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认为是页面上数据和结构的一个树形表示，不过页面当然可能并不是以这种树的方式具体实现。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23528" y="5572116"/>
            <a:ext cx="2736304" cy="593188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：许刚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事件驱动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05458244"/>
              </p:ext>
            </p:extLst>
          </p:nvPr>
        </p:nvGraphicFramePr>
        <p:xfrm>
          <a:off x="899592" y="1628800"/>
          <a:ext cx="5400600" cy="23717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56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4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937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地雷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734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兵工厂生产完成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不会爆炸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734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埋设到指定地点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不会爆炸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37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触发引信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爆炸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83408557"/>
              </p:ext>
            </p:extLst>
          </p:nvPr>
        </p:nvGraphicFramePr>
        <p:xfrm>
          <a:off x="899592" y="4108329"/>
          <a:ext cx="5426710" cy="231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26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0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声明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绑定到指定控件上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不会执行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触发事件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44208" y="1628800"/>
            <a:ext cx="252028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1628800"/>
            <a:ext cx="2520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事件源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产生事件的地方</a:t>
            </a:r>
            <a:r>
              <a:rPr lang="en-US" altLang="zh-CN" dirty="0" smtClean="0"/>
              <a:t>(html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事件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/</a:t>
            </a:r>
            <a:r>
              <a:rPr lang="zh-CN" altLang="en-US" dirty="0" smtClean="0"/>
              <a:t>鼠标操作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键盘操作等等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事件对象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当某个事件发生时，可能会产生一个事件对象</a:t>
            </a:r>
            <a:r>
              <a:rPr lang="zh-CN" altLang="en-US" smtClean="0"/>
              <a:t>，该事件对</a:t>
            </a:r>
            <a:r>
              <a:rPr lang="zh-CN" altLang="en-US" dirty="0" smtClean="0"/>
              <a:t>象会封装</a:t>
            </a:r>
            <a:r>
              <a:rPr lang="zh-CN" altLang="en-US" smtClean="0"/>
              <a:t>好该事件的</a:t>
            </a:r>
            <a:r>
              <a:rPr lang="zh-CN" altLang="en-US" dirty="0" smtClean="0"/>
              <a:t>信息，传递给事件处理程序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事件处理程序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响应用户事件的代码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815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嵌入方式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/>
              <a:t>HTML</a:t>
            </a:r>
            <a:r>
              <a:rPr lang="zh-CN" altLang="en-US" dirty="0"/>
              <a:t>标签的事件属性</a:t>
            </a:r>
            <a:endParaRPr lang="en-US" altLang="zh-CN" dirty="0"/>
          </a:p>
          <a:p>
            <a:pPr lvl="1"/>
            <a:r>
              <a:rPr lang="zh-CN" altLang="en-US" dirty="0"/>
              <a:t>结构与行为耦合，</a:t>
            </a:r>
            <a:r>
              <a:rPr lang="zh-CN" altLang="en-US" b="1" dirty="0">
                <a:solidFill>
                  <a:srgbClr val="FF0000"/>
                </a:solidFill>
              </a:rPr>
              <a:t>不推荐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head</a:t>
            </a:r>
            <a:r>
              <a:rPr lang="zh-CN" altLang="en-US" dirty="0"/>
              <a:t>标签内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无法获取</a:t>
            </a:r>
            <a:r>
              <a:rPr lang="en-US" altLang="zh-CN" dirty="0"/>
              <a:t>body</a:t>
            </a:r>
            <a:r>
              <a:rPr lang="zh-CN" altLang="en-US" dirty="0"/>
              <a:t>中的节点</a:t>
            </a:r>
            <a:endParaRPr lang="en-US" altLang="zh-CN" dirty="0"/>
          </a:p>
          <a:p>
            <a:r>
              <a:rPr lang="en-US" altLang="zh-CN" dirty="0"/>
              <a:t>body</a:t>
            </a:r>
            <a:r>
              <a:rPr lang="zh-CN" altLang="en-US" dirty="0"/>
              <a:t>标签后面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不符合习惯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window.onload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完美解决</a:t>
            </a:r>
          </a:p>
        </p:txBody>
      </p:sp>
    </p:spTree>
    <p:extLst>
      <p:ext uri="{BB962C8B-B14F-4D97-AF65-F5344CB8AC3E}">
        <p14:creationId xmlns:p14="http://schemas.microsoft.com/office/powerpoint/2010/main" xmlns="" val="309618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51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DOM</a:t>
            </a:r>
            <a:r>
              <a:rPr lang="zh-CN" altLang="en-US" sz="4000" b="1" dirty="0">
                <a:solidFill>
                  <a:srgbClr val="FF0000"/>
                </a:solidFill>
              </a:rPr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510" y="1700809"/>
            <a:ext cx="8229600" cy="4824536"/>
          </a:xfrm>
        </p:spPr>
        <p:txBody>
          <a:bodyPr/>
          <a:lstStyle/>
          <a:p>
            <a:r>
              <a:rPr lang="zh-CN" altLang="en-US" dirty="0"/>
              <a:t>文档对象模型</a:t>
            </a:r>
            <a:r>
              <a:rPr lang="en-US" altLang="zh-CN" b="1" dirty="0">
                <a:solidFill>
                  <a:srgbClr val="0000FF"/>
                </a:solidFill>
              </a:rPr>
              <a:t>D</a:t>
            </a:r>
            <a:r>
              <a:rPr lang="en-US" altLang="zh-CN" dirty="0"/>
              <a:t>ocument </a:t>
            </a:r>
            <a:r>
              <a:rPr lang="en-US" altLang="zh-CN" b="1" dirty="0">
                <a:solidFill>
                  <a:srgbClr val="0000FF"/>
                </a:solidFill>
              </a:rPr>
              <a:t>O</a:t>
            </a:r>
            <a:r>
              <a:rPr lang="en-US" altLang="zh-CN" dirty="0"/>
              <a:t>bject </a:t>
            </a:r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dirty="0"/>
              <a:t>odel</a:t>
            </a:r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处理 </a:t>
            </a:r>
            <a:r>
              <a:rPr lang="en-US" altLang="zh-CN" dirty="0"/>
              <a:t>HTML </a:t>
            </a:r>
            <a:r>
              <a:rPr lang="zh-CN" altLang="en-US" dirty="0"/>
              <a:t>文档的标准方法。是</a:t>
            </a:r>
            <a:r>
              <a:rPr lang="en-US" altLang="zh-CN" dirty="0"/>
              <a:t>W3C</a:t>
            </a:r>
            <a:r>
              <a:rPr lang="zh-CN" altLang="en-US" dirty="0"/>
              <a:t>国际组织制定的统一标准，在很多计算机语言中都有不同实现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://e.hiphotos.baidu.com/baike/w%3D268/sign=0f127d984e4a20a4311e3bc1a8539847/d439b6003af33a87a5542590c75c10385343b57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40279"/>
            <a:ext cx="21145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http://d.hiphotos.baidu.com/baike/c%3DbaikeA1%2C10%2C95/sign=b698e7203901213fdb33198d3d8c5390/7af40ad162d9f2d36ca4f716a9ec8a13622762d0f603ecae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9833" y="3629000"/>
            <a:ext cx="792088" cy="156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6169" y="4022473"/>
            <a:ext cx="2162175" cy="1400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85" t="24685" r="10782" b="39940"/>
          <a:stretch/>
        </p:blipFill>
        <p:spPr>
          <a:xfrm>
            <a:off x="3131840" y="5937014"/>
            <a:ext cx="1844558" cy="461665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3922" y="5712879"/>
            <a:ext cx="12763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左大括号 25"/>
          <p:cNvSpPr/>
          <p:nvPr/>
        </p:nvSpPr>
        <p:spPr>
          <a:xfrm>
            <a:off x="2364316" y="4209343"/>
            <a:ext cx="576064" cy="2145373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092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7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HTML DOM</a:t>
            </a:r>
            <a:r>
              <a:rPr lang="zh-CN" altLang="en-US" sz="4000" b="1" dirty="0"/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 </a:t>
            </a:r>
            <a:r>
              <a:rPr lang="en-US" altLang="zh-CN" dirty="0"/>
              <a:t>W3C </a:t>
            </a:r>
            <a:r>
              <a:rPr lang="zh-CN" altLang="en-US" dirty="0"/>
              <a:t>的 </a:t>
            </a:r>
            <a:r>
              <a:rPr lang="en-US" altLang="zh-CN" dirty="0"/>
              <a:t>HTML DOM </a:t>
            </a:r>
            <a:r>
              <a:rPr lang="zh-CN" altLang="en-US" dirty="0"/>
              <a:t>标准，</a:t>
            </a:r>
            <a:r>
              <a:rPr lang="en-US" altLang="zh-CN" dirty="0"/>
              <a:t>HTML </a:t>
            </a:r>
            <a:r>
              <a:rPr lang="zh-CN" altLang="en-US" dirty="0"/>
              <a:t>文档中的</a:t>
            </a:r>
            <a:r>
              <a:rPr lang="zh-CN" altLang="en-US" dirty="0">
                <a:solidFill>
                  <a:srgbClr val="FF0000"/>
                </a:solidFill>
              </a:rPr>
              <a:t>所有内容都是节点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整个文档是一个</a:t>
            </a:r>
            <a:r>
              <a:rPr lang="zh-CN" altLang="en-US" b="1" dirty="0"/>
              <a:t>文档</a:t>
            </a:r>
            <a:r>
              <a:rPr lang="zh-CN" altLang="en-US" b="1"/>
              <a:t>节</a:t>
            </a:r>
            <a:r>
              <a:rPr lang="zh-CN" altLang="en-US" b="1" smtClean="0"/>
              <a:t>点   </a:t>
            </a:r>
            <a:r>
              <a:rPr lang="en-US" altLang="zh-CN" b="1" smtClean="0"/>
              <a:t>document</a:t>
            </a:r>
            <a:endParaRPr lang="zh-CN" altLang="en-US" b="1" dirty="0"/>
          </a:p>
          <a:p>
            <a:pPr lvl="1"/>
            <a:r>
              <a:rPr lang="zh-CN" altLang="en-US" dirty="0"/>
              <a:t>每个 </a:t>
            </a:r>
            <a:r>
              <a:rPr lang="en-US" altLang="zh-CN" dirty="0"/>
              <a:t>HTML </a:t>
            </a:r>
            <a:r>
              <a:rPr lang="zh-CN" altLang="en-US" dirty="0"/>
              <a:t>元素是</a:t>
            </a:r>
            <a:r>
              <a:rPr lang="zh-CN" altLang="en-US" b="1" dirty="0"/>
              <a:t>元素节点</a:t>
            </a:r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元素内的文本是</a:t>
            </a:r>
            <a:r>
              <a:rPr lang="zh-CN" altLang="en-US" b="1" dirty="0"/>
              <a:t>文本节点</a:t>
            </a:r>
          </a:p>
          <a:p>
            <a:pPr lvl="1"/>
            <a:r>
              <a:rPr lang="zh-CN" altLang="en-US" dirty="0"/>
              <a:t>每个 </a:t>
            </a:r>
            <a:r>
              <a:rPr lang="en-US" altLang="zh-CN" dirty="0"/>
              <a:t>HTML </a:t>
            </a:r>
            <a:r>
              <a:rPr lang="zh-CN" altLang="en-US" dirty="0"/>
              <a:t>属性是</a:t>
            </a:r>
            <a:r>
              <a:rPr lang="zh-CN" altLang="en-US" b="1" dirty="0"/>
              <a:t>属性节点</a:t>
            </a:r>
          </a:p>
          <a:p>
            <a:pPr lvl="1"/>
            <a:r>
              <a:rPr lang="zh-CN" altLang="en-US" dirty="0"/>
              <a:t>注释是注释节点</a:t>
            </a:r>
          </a:p>
        </p:txBody>
      </p:sp>
    </p:spTree>
    <p:extLst>
      <p:ext uri="{BB962C8B-B14F-4D97-AF65-F5344CB8AC3E}">
        <p14:creationId xmlns:p14="http://schemas.microsoft.com/office/powerpoint/2010/main" xmlns="" val="38085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810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9523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节点：</a:t>
            </a:r>
            <a:r>
              <a:rPr lang="en-US" altLang="zh-CN" sz="2800" dirty="0"/>
              <a:t>Node——</a:t>
            </a:r>
            <a:r>
              <a:rPr lang="zh-CN" altLang="en-US" sz="2800" dirty="0"/>
              <a:t>构成</a:t>
            </a:r>
            <a:r>
              <a:rPr lang="en-US" altLang="zh-CN" sz="2800" dirty="0"/>
              <a:t>HTML</a:t>
            </a:r>
            <a:r>
              <a:rPr lang="zh-CN" altLang="en-US" sz="2800" dirty="0"/>
              <a:t>文档最基本的单元。</a:t>
            </a:r>
            <a:endParaRPr lang="en-US" altLang="zh-CN" sz="2800" dirty="0"/>
          </a:p>
          <a:p>
            <a:r>
              <a:rPr lang="zh-CN" altLang="en-US" sz="2800" dirty="0">
                <a:latin typeface="+mn-ea"/>
                <a:cs typeface="Arial Unicode MS" pitchFamily="34" charset="-122"/>
              </a:rPr>
              <a:t>节点</a:t>
            </a:r>
            <a:r>
              <a:rPr lang="zh-CN" altLang="en-US" sz="2800">
                <a:latin typeface="+mn-ea"/>
                <a:cs typeface="Arial Unicode MS" pitchFamily="34" charset="-122"/>
              </a:rPr>
              <a:t>分</a:t>
            </a:r>
            <a:r>
              <a:rPr lang="zh-CN" altLang="en-US" sz="2800" smtClean="0">
                <a:latin typeface="+mn-ea"/>
                <a:cs typeface="Arial Unicode MS" pitchFamily="34" charset="-122"/>
              </a:rPr>
              <a:t>为五类</a:t>
            </a:r>
            <a:endParaRPr lang="en-US" altLang="zh-CN" sz="2800" dirty="0"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文档节点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(Document)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：整个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文档的相关信息封装后得到的对象。</a:t>
            </a:r>
            <a:endParaRPr lang="en-US" altLang="zh-CN" sz="2000" b="1" dirty="0">
              <a:solidFill>
                <a:srgbClr val="0000FF"/>
              </a:solidFill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smtClean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元素节点</a:t>
            </a:r>
            <a:r>
              <a:rPr lang="en-US" altLang="zh-CN" sz="2000" b="1" smtClean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(Element)</a:t>
            </a:r>
            <a:r>
              <a:rPr lang="zh-CN" altLang="en-US" sz="2000" smtClean="0">
                <a:latin typeface="+mn-ea"/>
                <a:cs typeface="Arial Unicode MS" pitchFamily="34" charset="-122"/>
              </a:rPr>
              <a:t>：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构成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文档最基本的元素，对应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文档中的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标</a:t>
            </a:r>
            <a:r>
              <a:rPr lang="zh-CN" altLang="en-US" sz="2000" smtClean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签</a:t>
            </a:r>
            <a:endParaRPr lang="en-US" altLang="zh-CN" sz="2000" dirty="0">
              <a:solidFill>
                <a:srgbClr val="FF0000"/>
              </a:solidFill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文本节点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  <a:cs typeface="Arial Unicode MS" pitchFamily="34" charset="-122"/>
              </a:rPr>
              <a:t>(Text)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：</a:t>
            </a:r>
            <a:r>
              <a:rPr lang="en-US" altLang="zh-CN" sz="2000" dirty="0">
                <a:latin typeface="+mn-ea"/>
                <a:cs typeface="Arial Unicode MS" pitchFamily="34" charset="-122"/>
              </a:rPr>
              <a:t>HTML</a:t>
            </a:r>
            <a:r>
              <a:rPr lang="zh-CN" altLang="en-US" sz="2000" dirty="0">
                <a:latin typeface="+mn-ea"/>
                <a:cs typeface="Arial Unicode MS" pitchFamily="34" charset="-122"/>
              </a:rPr>
              <a:t>标签中的文本内容</a:t>
            </a:r>
            <a:endParaRPr lang="en-US" altLang="zh-CN" sz="2000" dirty="0">
              <a:latin typeface="+mn-ea"/>
              <a:cs typeface="Arial Unicode MS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属性节点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(Attribute)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cs typeface="Arial Unicode MS" pitchFamily="34" charset="-122"/>
              </a:rPr>
              <a:t>：元素的</a:t>
            </a:r>
            <a:r>
              <a:rPr lang="zh-CN" altLang="en-US" sz="2000">
                <a:solidFill>
                  <a:prstClr val="black"/>
                </a:solidFill>
                <a:latin typeface="宋体" panose="02010600030101010101" pitchFamily="2" charset="-122"/>
                <a:cs typeface="Arial Unicode MS" pitchFamily="34" charset="-122"/>
              </a:rPr>
              <a:t>属</a:t>
            </a:r>
            <a:r>
              <a:rPr lang="zh-CN" altLang="en-US" sz="2000" smtClean="0">
                <a:solidFill>
                  <a:prstClr val="black"/>
                </a:solidFill>
                <a:latin typeface="宋体" panose="02010600030101010101" pitchFamily="2" charset="-122"/>
                <a:cs typeface="Arial Unicode MS" pitchFamily="34" charset="-122"/>
              </a:rPr>
              <a:t>性</a:t>
            </a:r>
            <a:endParaRPr lang="en-US" altLang="zh-CN" sz="2000" smtClean="0">
              <a:solidFill>
                <a:prstClr val="black"/>
              </a:solidFill>
              <a:latin typeface="宋体" panose="02010600030101010101" pitchFamily="2" charset="-122"/>
              <a:cs typeface="Arial Unicode MS" pitchFamily="34" charset="-122"/>
            </a:endParaRPr>
          </a:p>
          <a:p>
            <a:pPr lvl="1"/>
            <a:r>
              <a:rPr lang="zh-CN" altLang="en-US" sz="2000" b="1" smtClean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注释节点</a:t>
            </a:r>
            <a:r>
              <a:rPr lang="en-US" altLang="zh-CN" sz="2000" b="1" smtClean="0">
                <a:solidFill>
                  <a:srgbClr val="0000FF"/>
                </a:solidFill>
                <a:latin typeface="宋体" panose="02010600030101010101" pitchFamily="2" charset="-122"/>
                <a:cs typeface="Arial Unicode MS" pitchFamily="34" charset="-122"/>
              </a:rPr>
              <a:t>(Attribute)</a:t>
            </a:r>
            <a:r>
              <a:rPr lang="zh-CN" altLang="en-US" sz="2000" smtClean="0">
                <a:solidFill>
                  <a:prstClr val="black"/>
                </a:solidFill>
                <a:latin typeface="宋体" panose="02010600030101010101" pitchFamily="2" charset="-122"/>
                <a:cs typeface="Arial Unicode MS" pitchFamily="34" charset="-122"/>
              </a:rPr>
              <a:t>：</a:t>
            </a:r>
            <a:r>
              <a:rPr lang="en-US" altLang="zh-CN" sz="2000" smtClean="0">
                <a:solidFill>
                  <a:prstClr val="black"/>
                </a:solidFill>
                <a:latin typeface="宋体" panose="02010600030101010101" pitchFamily="2" charset="-122"/>
                <a:cs typeface="Arial Unicode MS" pitchFamily="34" charset="-122"/>
              </a:rPr>
              <a:t>html</a:t>
            </a:r>
            <a:r>
              <a:rPr lang="zh-CN" altLang="en-US" sz="2000" smtClean="0">
                <a:solidFill>
                  <a:prstClr val="black"/>
                </a:solidFill>
                <a:latin typeface="宋体" panose="02010600030101010101" pitchFamily="2" charset="-122"/>
                <a:cs typeface="Arial Unicode MS" pitchFamily="34" charset="-122"/>
              </a:rPr>
              <a:t>注释</a:t>
            </a:r>
          </a:p>
          <a:p>
            <a:pPr lvl="1"/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  <a:cs typeface="Arial Unicode MS" pitchFamily="34" charset="-122"/>
            </a:endParaRPr>
          </a:p>
          <a:p>
            <a:pPr lvl="1"/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11560" y="4437112"/>
            <a:ext cx="8028892" cy="2313548"/>
            <a:chOff x="611560" y="4077072"/>
            <a:chExt cx="8028892" cy="231354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304219"/>
              <a:ext cx="802889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331640" y="4365104"/>
              <a:ext cx="18002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>
              <a:off x="1979712" y="5013176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6166" y="519090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属性节点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289108" y="4365104"/>
              <a:ext cx="417646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5224822" y="5013176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1276" y="519090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文本节点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11560" y="4077072"/>
              <a:ext cx="784887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4089412" y="5843559"/>
              <a:ext cx="252028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5866" y="60212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元素节点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9180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节点的属性</a:t>
            </a:r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6604" y="2420888"/>
            <a:ext cx="7330792" cy="30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439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树形结构</a:t>
            </a:r>
          </a:p>
        </p:txBody>
      </p:sp>
      <p:pic>
        <p:nvPicPr>
          <p:cNvPr id="2050" name="Picture 2" descr="HTML DOM Node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45814"/>
            <a:ext cx="5328592" cy="369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6818"/>
            <a:ext cx="3980328" cy="250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79512" y="1676708"/>
            <a:ext cx="718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HTML DOM </a:t>
            </a:r>
            <a:r>
              <a:rPr lang="zh-CN" altLang="en-US" sz="2000" dirty="0"/>
              <a:t>将 </a:t>
            </a:r>
            <a:r>
              <a:rPr lang="en-US" altLang="zh-CN" sz="2000" dirty="0"/>
              <a:t>HTML </a:t>
            </a:r>
            <a:r>
              <a:rPr lang="zh-CN" altLang="en-US" sz="2000" dirty="0"/>
              <a:t>文档视作</a:t>
            </a:r>
            <a:r>
              <a:rPr lang="zh-CN" altLang="en-US" sz="2000" b="1" dirty="0"/>
              <a:t>树结构</a:t>
            </a:r>
            <a:r>
              <a:rPr lang="zh-CN" altLang="en-US" sz="2000" dirty="0"/>
              <a:t>。这种结构被称为</a:t>
            </a:r>
            <a:r>
              <a:rPr lang="zh-CN" altLang="en-US" sz="2000" b="1" dirty="0"/>
              <a:t>节点树</a:t>
            </a:r>
            <a:r>
              <a:rPr lang="zh-CN" altLang="en-US" sz="20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xmlns="" val="243161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733" y="59840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查询：元素篇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整个文档范围</a:t>
            </a:r>
            <a:r>
              <a:rPr lang="zh-CN" altLang="en-US" sz="2400" dirty="0"/>
              <a:t>内查询元素节点</a:t>
            </a:r>
            <a:endParaRPr lang="en-US" altLang="zh-CN" sz="2400" dirty="0"/>
          </a:p>
          <a:p>
            <a:pPr lvl="1"/>
            <a:r>
              <a:rPr lang="zh-CN" altLang="en-US" sz="2000" dirty="0"/>
              <a:t>根据</a:t>
            </a:r>
            <a:r>
              <a:rPr lang="en-US" altLang="zh-CN" sz="2000" dirty="0">
                <a:solidFill>
                  <a:srgbClr val="0000FF"/>
                </a:solidFill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</a:rPr>
              <a:t>值</a:t>
            </a:r>
            <a:r>
              <a:rPr lang="zh-CN" altLang="en-US" sz="2000" dirty="0"/>
              <a:t>查询</a:t>
            </a:r>
            <a:r>
              <a:rPr lang="en-US" altLang="zh-CN" sz="2000" dirty="0"/>
              <a:t>【</a:t>
            </a:r>
            <a:r>
              <a:rPr lang="zh-CN" altLang="en-US" sz="2000" dirty="0"/>
              <a:t>返回</a:t>
            </a:r>
            <a:r>
              <a:rPr lang="zh-CN" altLang="en-US" sz="2000" dirty="0">
                <a:solidFill>
                  <a:srgbClr val="FF0000"/>
                </a:solidFill>
              </a:rPr>
              <a:t>一个</a:t>
            </a:r>
            <a:r>
              <a:rPr lang="zh-CN" altLang="en-US" sz="2000" dirty="0"/>
              <a:t>具体节点</a:t>
            </a:r>
            <a:r>
              <a:rPr lang="en-US" altLang="zh-CN" sz="2000" dirty="0"/>
              <a:t>】: 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document.getElementById(“</a:t>
            </a:r>
            <a:r>
              <a:rPr lang="en-US" altLang="zh-CN" sz="2000" dirty="0">
                <a:solidFill>
                  <a:srgbClr val="0000FF"/>
                </a:solidFill>
              </a:rPr>
              <a:t>id</a:t>
            </a:r>
            <a:r>
              <a:rPr lang="zh-CN" altLang="zh-CN" sz="2000" dirty="0">
                <a:solidFill>
                  <a:srgbClr val="0000FF"/>
                </a:solidFill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</a:p>
          <a:p>
            <a:pPr lvl="1"/>
            <a:r>
              <a:rPr lang="zh-CN" altLang="en-US" sz="2000" dirty="0"/>
              <a:t>根据</a:t>
            </a:r>
            <a:r>
              <a:rPr lang="zh-CN" altLang="en-US" sz="2000" dirty="0">
                <a:solidFill>
                  <a:srgbClr val="0000FF"/>
                </a:solidFill>
              </a:rPr>
              <a:t>标签名</a:t>
            </a:r>
            <a:r>
              <a:rPr lang="zh-CN" altLang="en-US" sz="2000" dirty="0"/>
              <a:t>查询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】: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document.getElement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ByTagName(“</a:t>
            </a:r>
            <a:r>
              <a:rPr lang="zh-CN" altLang="zh-CN" sz="2000" dirty="0">
                <a:solidFill>
                  <a:srgbClr val="0000FF"/>
                </a:solidFill>
              </a:rPr>
              <a:t>标签名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</a:p>
          <a:p>
            <a:pPr lvl="1"/>
            <a:r>
              <a:rPr lang="zh-CN" altLang="en-US" sz="2000" dirty="0"/>
              <a:t>根据</a:t>
            </a:r>
            <a:r>
              <a:rPr lang="en-US" altLang="zh-CN" sz="2000" dirty="0">
                <a:solidFill>
                  <a:srgbClr val="0000FF"/>
                </a:solidFill>
              </a:rPr>
              <a:t>name</a:t>
            </a:r>
            <a:r>
              <a:rPr lang="zh-CN" altLang="en-US" sz="2000" dirty="0">
                <a:solidFill>
                  <a:srgbClr val="0000FF"/>
                </a:solidFill>
              </a:rPr>
              <a:t>属性</a:t>
            </a:r>
            <a:r>
              <a:rPr lang="zh-CN" altLang="en-US" sz="2000" dirty="0"/>
              <a:t>值查询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】: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document.getElement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ByName(“</a:t>
            </a:r>
            <a:r>
              <a:rPr lang="en-US" altLang="zh-CN" sz="2000" dirty="0">
                <a:solidFill>
                  <a:srgbClr val="0000FF"/>
                </a:solidFill>
              </a:rPr>
              <a:t>name</a:t>
            </a:r>
            <a:r>
              <a:rPr lang="zh-CN" altLang="zh-CN" sz="2000" dirty="0">
                <a:solidFill>
                  <a:srgbClr val="0000FF"/>
                </a:solidFill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</a:p>
          <a:p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具体元素节点范围内</a:t>
            </a:r>
            <a:r>
              <a:rPr lang="zh-CN" altLang="en-US" sz="2400" dirty="0"/>
              <a:t>查找子节点</a:t>
            </a:r>
            <a:endParaRPr lang="en-US" altLang="zh-CN" sz="2400" dirty="0"/>
          </a:p>
          <a:p>
            <a:pPr lvl="1"/>
            <a:r>
              <a:rPr lang="zh-CN" altLang="en-US" sz="2000" dirty="0"/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全部子节点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srgbClr val="0000FF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element.childNodes</a:t>
            </a:r>
          </a:p>
        </p:txBody>
      </p:sp>
    </p:spTree>
    <p:extLst>
      <p:ext uri="{BB962C8B-B14F-4D97-AF65-F5344CB8AC3E}">
        <p14:creationId xmlns:p14="http://schemas.microsoft.com/office/powerpoint/2010/main" xmlns="" val="386850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第一个</a:t>
            </a:r>
            <a:r>
              <a:rPr lang="zh-CN" altLang="en-US" sz="2000" dirty="0">
                <a:solidFill>
                  <a:prstClr val="black"/>
                </a:solidFill>
              </a:rPr>
              <a:t>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prstClr val="black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element.firstChild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最后一个</a:t>
            </a:r>
            <a:r>
              <a:rPr lang="zh-CN" altLang="en-US" sz="2000" dirty="0">
                <a:solidFill>
                  <a:prstClr val="black"/>
                </a:solidFill>
              </a:rPr>
              <a:t>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element.lastChild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指定标签名</a:t>
            </a:r>
            <a:r>
              <a:rPr lang="zh-CN" altLang="en-US" sz="2000" dirty="0">
                <a:solidFill>
                  <a:prstClr val="black"/>
                </a:solidFill>
              </a:rPr>
              <a:t>的子节点</a:t>
            </a:r>
            <a:r>
              <a:rPr lang="en-US" altLang="zh-CN" sz="2000" dirty="0"/>
              <a:t>【</a:t>
            </a:r>
            <a:r>
              <a:rPr lang="zh-CN" altLang="en-US" sz="2000" dirty="0"/>
              <a:t>返回节点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/>
              <a:t>】</a:t>
            </a:r>
            <a:r>
              <a:rPr lang="en-US" altLang="zh-CN" sz="2000" dirty="0">
                <a:solidFill>
                  <a:prstClr val="black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element.getElement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ByTagName(“</a:t>
            </a:r>
            <a:r>
              <a:rPr lang="zh-CN" altLang="zh-CN" sz="2000" dirty="0">
                <a:solidFill>
                  <a:srgbClr val="0000FF"/>
                </a:solidFill>
              </a:rPr>
              <a:t>标签名</a:t>
            </a:r>
            <a:r>
              <a:rPr lang="en-US" altLang="zh-CN" sz="2000" dirty="0">
                <a:solidFill>
                  <a:srgbClr val="FF0000"/>
                </a:solidFill>
              </a:rPr>
              <a:t>”)</a:t>
            </a:r>
          </a:p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查找指定元素节点的</a:t>
            </a:r>
            <a:r>
              <a:rPr lang="zh-CN" altLang="en-US" sz="2400" dirty="0">
                <a:solidFill>
                  <a:srgbClr val="0000FF"/>
                </a:solidFill>
              </a:rPr>
              <a:t>父节点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</a:rPr>
              <a:t>element.parentNode</a:t>
            </a:r>
          </a:p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查找指定元素节点的</a:t>
            </a:r>
            <a:r>
              <a:rPr lang="zh-CN" altLang="en-US" sz="2400" dirty="0">
                <a:solidFill>
                  <a:srgbClr val="0000FF"/>
                </a:solidFill>
              </a:rPr>
              <a:t>兄弟节点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前一个兄弟</a:t>
            </a:r>
            <a:r>
              <a:rPr lang="zh-CN" altLang="en-US" sz="2000" dirty="0">
                <a:solidFill>
                  <a:prstClr val="black"/>
                </a:solidFill>
              </a:rPr>
              <a:t>节点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node.previousSibling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查找</a:t>
            </a:r>
            <a:r>
              <a:rPr lang="zh-CN" altLang="en-US" sz="2000" dirty="0">
                <a:solidFill>
                  <a:srgbClr val="0000FF"/>
                </a:solidFill>
              </a:rPr>
              <a:t>后一个兄弟</a:t>
            </a:r>
            <a:r>
              <a:rPr lang="zh-CN" altLang="en-US" sz="2000" dirty="0">
                <a:solidFill>
                  <a:prstClr val="black"/>
                </a:solidFill>
              </a:rPr>
              <a:t>节点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node.nextSibling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60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73" y="69269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查询：属性篇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zh-CN" altLang="en-US" dirty="0"/>
              <a:t>读取属性值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元素对象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zh-CN" altLang="en-US" dirty="0">
                <a:solidFill>
                  <a:srgbClr val="0000FF"/>
                </a:solidFill>
              </a:rPr>
              <a:t>属性名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修改属性值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元素对象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zh-CN" altLang="en-US" dirty="0">
                <a:solidFill>
                  <a:srgbClr val="0000FF"/>
                </a:solidFill>
              </a:rPr>
              <a:t>属性名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新的属性值</a:t>
            </a:r>
          </a:p>
        </p:txBody>
      </p:sp>
    </p:spTree>
    <p:extLst>
      <p:ext uri="{BB962C8B-B14F-4D97-AF65-F5344CB8AC3E}">
        <p14:creationId xmlns:p14="http://schemas.microsoft.com/office/powerpoint/2010/main" xmlns="" val="35486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895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学习路线</a:t>
            </a:r>
          </a:p>
        </p:txBody>
      </p:sp>
      <p:sp>
        <p:nvSpPr>
          <p:cNvPr id="4" name="矩形 3"/>
          <p:cNvSpPr/>
          <p:nvPr/>
        </p:nvSpPr>
        <p:spPr>
          <a:xfrm>
            <a:off x="1110019" y="2290247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1115616" y="3303295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HelloWorld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2" y="2439199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基本语法</a:t>
            </a:r>
          </a:p>
        </p:txBody>
      </p:sp>
      <p:sp>
        <p:nvSpPr>
          <p:cNvPr id="8" name="矩形 7"/>
          <p:cNvSpPr/>
          <p:nvPr/>
        </p:nvSpPr>
        <p:spPr>
          <a:xfrm>
            <a:off x="3779912" y="3303295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事件驱动</a:t>
            </a:r>
          </a:p>
        </p:txBody>
      </p:sp>
      <p:sp>
        <p:nvSpPr>
          <p:cNvPr id="9" name="矩形 8"/>
          <p:cNvSpPr/>
          <p:nvPr/>
        </p:nvSpPr>
        <p:spPr>
          <a:xfrm>
            <a:off x="3779912" y="4095383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嵌入方式</a:t>
            </a:r>
          </a:p>
        </p:txBody>
      </p:sp>
      <p:sp>
        <p:nvSpPr>
          <p:cNvPr id="10" name="矩形 9"/>
          <p:cNvSpPr/>
          <p:nvPr/>
        </p:nvSpPr>
        <p:spPr>
          <a:xfrm>
            <a:off x="3758625" y="4959479"/>
            <a:ext cx="2016224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</a:rPr>
              <a:t>操作</a:t>
            </a:r>
          </a:p>
        </p:txBody>
      </p: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 flipV="1">
            <a:off x="3131840" y="2727231"/>
            <a:ext cx="648072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>
          <a:xfrm>
            <a:off x="3131840" y="3591327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9" idx="1"/>
          </p:cNvCxnSpPr>
          <p:nvPr/>
        </p:nvCxnSpPr>
        <p:spPr>
          <a:xfrm>
            <a:off x="3131840" y="3591327"/>
            <a:ext cx="648072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0" idx="1"/>
          </p:cNvCxnSpPr>
          <p:nvPr/>
        </p:nvCxnSpPr>
        <p:spPr>
          <a:xfrm>
            <a:off x="3131840" y="3591327"/>
            <a:ext cx="626785" cy="1656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28184" y="179112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17" name="矩形 16"/>
          <p:cNvSpPr/>
          <p:nvPr/>
        </p:nvSpPr>
        <p:spPr>
          <a:xfrm>
            <a:off x="6228184" y="251120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p:cxnSp>
        <p:nvCxnSpPr>
          <p:cNvPr id="18" name="直接箭头连接符 17"/>
          <p:cNvCxnSpPr>
            <a:stCxn id="7" idx="3"/>
            <a:endCxn id="16" idx="1"/>
          </p:cNvCxnSpPr>
          <p:nvPr/>
        </p:nvCxnSpPr>
        <p:spPr>
          <a:xfrm flipV="1">
            <a:off x="5796136" y="2007151"/>
            <a:ext cx="43204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7" idx="1"/>
          </p:cNvCxnSpPr>
          <p:nvPr/>
        </p:nvCxnSpPr>
        <p:spPr>
          <a:xfrm>
            <a:off x="5796136" y="2727231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28184" y="445371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</a:p>
        </p:txBody>
      </p:sp>
      <p:sp>
        <p:nvSpPr>
          <p:cNvPr id="21" name="矩形 20"/>
          <p:cNvSpPr/>
          <p:nvPr/>
        </p:nvSpPr>
        <p:spPr>
          <a:xfrm>
            <a:off x="6228184" y="503148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</a:p>
        </p:txBody>
      </p:sp>
      <p:sp>
        <p:nvSpPr>
          <p:cNvPr id="22" name="矩形 21"/>
          <p:cNvSpPr/>
          <p:nvPr/>
        </p:nvSpPr>
        <p:spPr>
          <a:xfrm>
            <a:off x="6228184" y="5589240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增删改</a:t>
            </a:r>
          </a:p>
        </p:txBody>
      </p:sp>
      <p:cxnSp>
        <p:nvCxnSpPr>
          <p:cNvPr id="23" name="直接箭头连接符 22"/>
          <p:cNvCxnSpPr>
            <a:stCxn id="10" idx="3"/>
            <a:endCxn id="21" idx="1"/>
          </p:cNvCxnSpPr>
          <p:nvPr/>
        </p:nvCxnSpPr>
        <p:spPr>
          <a:xfrm>
            <a:off x="5774849" y="5247511"/>
            <a:ext cx="45333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20" idx="1"/>
          </p:cNvCxnSpPr>
          <p:nvPr/>
        </p:nvCxnSpPr>
        <p:spPr>
          <a:xfrm flipV="1">
            <a:off x="5774849" y="4669741"/>
            <a:ext cx="453335" cy="577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2" idx="1"/>
          </p:cNvCxnSpPr>
          <p:nvPr/>
        </p:nvCxnSpPr>
        <p:spPr>
          <a:xfrm>
            <a:off x="5774849" y="5247511"/>
            <a:ext cx="453335" cy="5577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5" idx="0"/>
          </p:cNvCxnSpPr>
          <p:nvPr/>
        </p:nvCxnSpPr>
        <p:spPr>
          <a:xfrm>
            <a:off x="2118131" y="2866311"/>
            <a:ext cx="5597" cy="4369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28184" y="3231287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29" name="直接箭头连接符 28"/>
          <p:cNvCxnSpPr>
            <a:stCxn id="7" idx="3"/>
            <a:endCxn id="28" idx="1"/>
          </p:cNvCxnSpPr>
          <p:nvPr/>
        </p:nvCxnSpPr>
        <p:spPr>
          <a:xfrm>
            <a:off x="5796136" y="2727231"/>
            <a:ext cx="432048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755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DOM</a:t>
            </a:r>
            <a:r>
              <a:rPr lang="zh-CN" altLang="en-US" sz="4000" b="1" dirty="0"/>
              <a:t>查询：文本篇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55365"/>
            <a:ext cx="8136904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获取文本值三步曲</a:t>
            </a:r>
            <a:endParaRPr lang="en-US" altLang="zh-CN" dirty="0"/>
          </a:p>
          <a:p>
            <a:pPr lvl="1"/>
            <a:r>
              <a:rPr lang="zh-CN" altLang="en-US" dirty="0"/>
              <a:t>获取文本节点</a:t>
            </a:r>
            <a:r>
              <a:rPr lang="zh-CN" altLang="en-US" dirty="0">
                <a:solidFill>
                  <a:srgbClr val="FF0000"/>
                </a:solidFill>
              </a:rPr>
              <a:t>父节点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</a:t>
            </a:r>
            <a:r>
              <a:rPr lang="zh-CN" altLang="en-US" dirty="0">
                <a:solidFill>
                  <a:srgbClr val="0000FF"/>
                </a:solidFill>
              </a:rPr>
              <a:t>父节点的第一个子节点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parentEle.firstChild</a:t>
            </a:r>
          </a:p>
          <a:p>
            <a:pPr lvl="1"/>
            <a:r>
              <a:rPr lang="zh-CN" altLang="en-US" dirty="0"/>
              <a:t>获取</a:t>
            </a:r>
            <a:r>
              <a:rPr lang="zh-CN" altLang="en-US" dirty="0">
                <a:solidFill>
                  <a:srgbClr val="0000FF"/>
                </a:solidFill>
              </a:rPr>
              <a:t>文本节点的节点值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parentEle.firstChild.nodeValue</a:t>
            </a:r>
          </a:p>
          <a:p>
            <a:pPr lvl="1"/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78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innerHTML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zh-CN" altLang="en-US" dirty="0"/>
              <a:t>返回对象的</a:t>
            </a:r>
            <a:r>
              <a:rPr lang="zh-CN" altLang="en-US" dirty="0">
                <a:solidFill>
                  <a:srgbClr val="0000FF"/>
                </a:solidFill>
              </a:rPr>
              <a:t>起始位置</a:t>
            </a:r>
            <a:r>
              <a:rPr lang="zh-CN" altLang="en-US" dirty="0"/>
              <a:t>到</a:t>
            </a:r>
            <a:r>
              <a:rPr lang="zh-CN" altLang="en-US" dirty="0">
                <a:solidFill>
                  <a:srgbClr val="0000FF"/>
                </a:solidFill>
              </a:rPr>
              <a:t>终止位置</a:t>
            </a:r>
            <a:r>
              <a:rPr lang="zh-CN" altLang="en-US" dirty="0"/>
              <a:t>的全部内容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包括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读取元素内部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元素对象</a:t>
            </a:r>
            <a:r>
              <a:rPr lang="en-US" altLang="zh-CN" dirty="0"/>
              <a:t>.innerHTML</a:t>
            </a:r>
          </a:p>
          <a:p>
            <a:r>
              <a:rPr lang="zh-CN" altLang="en-US" dirty="0"/>
              <a:t>修改元素内部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zh-CN" altLang="en-US" dirty="0"/>
              <a:t>元素对象</a:t>
            </a:r>
            <a:r>
              <a:rPr lang="en-US" altLang="zh-CN" dirty="0"/>
              <a:t>.innerHTML=HTML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xmlns="" val="326639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328" y="1275184"/>
            <a:ext cx="698500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8943" y="5445224"/>
            <a:ext cx="3526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Thanks……</a:t>
            </a:r>
            <a:endParaRPr lang="zh-CN" altLang="en-US" sz="54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5557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4035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年前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拨号上网，网速很慢</a:t>
            </a:r>
            <a:r>
              <a:rPr lang="zh-CN" altLang="en-US" dirty="0"/>
              <a:t>，数据提交到</a:t>
            </a:r>
            <a:r>
              <a:rPr lang="zh-CN" altLang="en-US" b="1" dirty="0">
                <a:solidFill>
                  <a:srgbClr val="0000FF"/>
                </a:solidFill>
              </a:rPr>
              <a:t>服务器端验证</a:t>
            </a:r>
            <a:r>
              <a:rPr lang="zh-CN" altLang="en-US" dirty="0"/>
              <a:t>，体验很差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于是</a:t>
            </a:r>
            <a:r>
              <a:rPr lang="zh-CN" altLang="en-US" dirty="0"/>
              <a:t>，就有人在想：能不能让这些数据在</a:t>
            </a:r>
            <a:r>
              <a:rPr lang="zh-CN" altLang="en-US" b="1" dirty="0">
                <a:solidFill>
                  <a:srgbClr val="0000FF"/>
                </a:solidFill>
              </a:rPr>
              <a:t>浏览器端验证呢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1995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由</a:t>
            </a:r>
            <a:r>
              <a:rPr lang="en-US" altLang="zh-CN" dirty="0">
                <a:solidFill>
                  <a:prstClr val="black"/>
                </a:solidFill>
              </a:rPr>
              <a:t>Netscape</a:t>
            </a:r>
            <a:r>
              <a:rPr lang="zh-CN" altLang="en-US" dirty="0">
                <a:solidFill>
                  <a:prstClr val="black"/>
                </a:solidFill>
              </a:rPr>
              <a:t>公司在网景导航者浏览器上</a:t>
            </a:r>
            <a:r>
              <a:rPr lang="zh-CN" altLang="en-US" dirty="0">
                <a:solidFill>
                  <a:srgbClr val="0000FF"/>
                </a:solidFill>
              </a:rPr>
              <a:t>首次设计</a:t>
            </a:r>
            <a:r>
              <a:rPr lang="zh-CN" altLang="en-US" dirty="0">
                <a:solidFill>
                  <a:prstClr val="black"/>
                </a:solidFill>
              </a:rPr>
              <a:t>而成。</a:t>
            </a:r>
            <a:r>
              <a:rPr lang="en-US" altLang="zh-CN" dirty="0">
                <a:solidFill>
                  <a:prstClr val="black"/>
                </a:solidFill>
              </a:rPr>
              <a:t>Netscape</a:t>
            </a:r>
            <a:r>
              <a:rPr lang="zh-CN" altLang="en-US" dirty="0">
                <a:solidFill>
                  <a:prstClr val="black"/>
                </a:solidFill>
              </a:rPr>
              <a:t>在最初将其脚本语言命名为</a:t>
            </a:r>
            <a:r>
              <a:rPr lang="en-US" altLang="zh-CN" dirty="0">
                <a:solidFill>
                  <a:srgbClr val="0000FF"/>
                </a:solidFill>
              </a:rPr>
              <a:t>LiveScript</a:t>
            </a:r>
            <a:r>
              <a:rPr lang="zh-CN" altLang="en-US" dirty="0">
                <a:solidFill>
                  <a:prstClr val="black"/>
                </a:solidFill>
              </a:rPr>
              <a:t> 。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85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Calibri" panose="020F0502020204030204" pitchFamily="34" charset="0"/>
              <a:buChar char="–"/>
            </a:pPr>
            <a:r>
              <a:rPr lang="zh-CN" altLang="en-US" dirty="0"/>
              <a:t>后来因为</a:t>
            </a:r>
            <a:r>
              <a:rPr lang="en-US" altLang="zh-CN" dirty="0"/>
              <a:t>Netscape</a:t>
            </a:r>
            <a:r>
              <a:rPr lang="zh-CN" altLang="en-US" dirty="0"/>
              <a:t>与</a:t>
            </a:r>
            <a:r>
              <a:rPr lang="en-US" altLang="zh-CN" dirty="0"/>
              <a:t>Sun</a:t>
            </a:r>
            <a:r>
              <a:rPr lang="zh-CN" altLang="en-US" dirty="0"/>
              <a:t>合作，网景公司管理层</a:t>
            </a:r>
            <a:r>
              <a:rPr lang="zh-CN" altLang="en-US" dirty="0">
                <a:solidFill>
                  <a:srgbClr val="0000FF"/>
                </a:solidFill>
              </a:rPr>
              <a:t>希望它外观看起来像</a:t>
            </a:r>
            <a:r>
              <a:rPr lang="en-US" altLang="zh-CN" dirty="0">
                <a:solidFill>
                  <a:srgbClr val="0000FF"/>
                </a:solidFill>
              </a:rPr>
              <a:t>Java</a:t>
            </a:r>
            <a:r>
              <a:rPr lang="zh-CN" altLang="en-US" dirty="0"/>
              <a:t>，因此取名为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altLang="zh-CN" dirty="0"/>
              <a:t>JavaScript</a:t>
            </a:r>
            <a:r>
              <a:rPr lang="zh-CN" altLang="en-US" dirty="0"/>
              <a:t>是一门</a:t>
            </a:r>
            <a:r>
              <a:rPr lang="zh-CN" altLang="en-US" b="1" dirty="0">
                <a:solidFill>
                  <a:srgbClr val="0000FF"/>
                </a:solidFill>
              </a:rPr>
              <a:t>客户端脚本语言</a:t>
            </a:r>
            <a:r>
              <a:rPr lang="zh-CN" altLang="en-US" dirty="0"/>
              <a:t>，主要运行在</a:t>
            </a:r>
            <a:r>
              <a:rPr lang="zh-CN" altLang="en-US" dirty="0">
                <a:solidFill>
                  <a:srgbClr val="0000FF"/>
                </a:solidFill>
              </a:rPr>
              <a:t>浏览器中</a:t>
            </a:r>
            <a:r>
              <a:rPr lang="zh-CN" altLang="en-US" dirty="0"/>
              <a:t>，浏览器中负责运行</a:t>
            </a:r>
            <a:r>
              <a:rPr lang="en-US" altLang="zh-CN" dirty="0"/>
              <a:t>JavaScript</a:t>
            </a:r>
            <a:r>
              <a:rPr lang="zh-CN" altLang="en-US" dirty="0"/>
              <a:t>脚本代码的程序叫</a:t>
            </a:r>
            <a:r>
              <a:rPr lang="en-US" altLang="zh-CN" dirty="0">
                <a:solidFill>
                  <a:srgbClr val="0000FF"/>
                </a:solidFill>
              </a:rPr>
              <a:t>JavaScript</a:t>
            </a:r>
            <a:r>
              <a:rPr lang="zh-CN" altLang="en-US" dirty="0">
                <a:solidFill>
                  <a:srgbClr val="0000FF"/>
                </a:solidFill>
              </a:rPr>
              <a:t>引擎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五彩缤纷的现在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时至今日</a:t>
            </a:r>
            <a:r>
              <a:rPr lang="en-US" altLang="zh-CN" dirty="0"/>
              <a:t>JavaScript</a:t>
            </a:r>
            <a:r>
              <a:rPr lang="zh-CN" altLang="en-US" dirty="0"/>
              <a:t>已经不仅仅局限于表单验证，网页上很多</a:t>
            </a:r>
            <a:r>
              <a:rPr lang="zh-CN" altLang="en-US" b="1" dirty="0">
                <a:solidFill>
                  <a:srgbClr val="0000FF"/>
                </a:solidFill>
              </a:rPr>
              <a:t>炫丽动感的特效</a:t>
            </a:r>
            <a:r>
              <a:rPr lang="zh-CN" altLang="en-US" dirty="0"/>
              <a:t>都有她的功劳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947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4614" y="1772816"/>
            <a:ext cx="6088464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999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&lt;!-- JavaScript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代码写在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Script</a:t>
            </a:r>
            <a:r>
              <a:rPr lang="zh-CN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标签中 </a:t>
            </a:r>
            <a:r>
              <a:rPr lang="en-US" altLang="zh-CN" sz="16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"text/javascript"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window.onload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#btnId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对应的元素节点</a:t>
            </a:r>
          </a:p>
          <a:p>
            <a:pPr marL="800100" lvl="2" indent="0"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btn = document.getElementById(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"btnId"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#btnId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绑定单击响应函数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btn.onclick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弹出警告框，显示字符串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Hello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alert(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"btnId"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627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变</a:t>
            </a:r>
            <a:r>
              <a:rPr lang="zh-CN" altLang="en-US" dirty="0"/>
              <a:t>量</a:t>
            </a:r>
            <a:endParaRPr lang="en-US" altLang="zh-CN" dirty="0"/>
          </a:p>
          <a:p>
            <a:pPr lvl="2"/>
            <a:r>
              <a:rPr lang="zh-CN" altLang="en-US" dirty="0"/>
              <a:t>声</a:t>
            </a:r>
            <a:r>
              <a:rPr lang="zh-CN" altLang="en-US" dirty="0" smtClean="0"/>
              <a:t>明：使用</a:t>
            </a:r>
            <a:r>
              <a:rPr lang="en-US" altLang="zh-CN" dirty="0" smtClean="0"/>
              <a:t>var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 smtClean="0">
                <a:sym typeface="Wingdings" pitchFamily="2" charset="2"/>
              </a:rPr>
              <a:t>： </a:t>
            </a:r>
            <a:r>
              <a:rPr lang="en-US" altLang="zh-CN" dirty="0" smtClean="0">
                <a:sym typeface="Wingdings" pitchFamily="2" charset="2"/>
              </a:rPr>
              <a:t>(js</a:t>
            </a:r>
            <a:r>
              <a:rPr lang="zh-CN" altLang="en-US" dirty="0" smtClean="0">
                <a:sym typeface="Wingdings" pitchFamily="2" charset="2"/>
              </a:rPr>
              <a:t>是弱类型语言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var  a;</a:t>
            </a:r>
          </a:p>
          <a:p>
            <a:pPr lvl="3"/>
            <a:r>
              <a:rPr lang="en-US" altLang="zh-CN" dirty="0" smtClean="0"/>
              <a:t>a = 1;</a:t>
            </a:r>
          </a:p>
          <a:p>
            <a:pPr lvl="3"/>
            <a:r>
              <a:rPr lang="en-US" altLang="zh-CN" dirty="0" smtClean="0"/>
              <a:t>a = “atguigu”;</a:t>
            </a:r>
          </a:p>
          <a:p>
            <a:pPr lvl="3"/>
            <a:r>
              <a:rPr lang="en-US" altLang="zh-CN" dirty="0" smtClean="0"/>
              <a:t>a = true;</a:t>
            </a:r>
          </a:p>
          <a:p>
            <a:pPr lvl="2"/>
            <a:r>
              <a:rPr lang="zh-CN" altLang="en-US" dirty="0" smtClean="0"/>
              <a:t>变量命名规范参考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命名规范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语句使用</a:t>
            </a:r>
            <a:r>
              <a:rPr lang="en-US" altLang="zh-CN" dirty="0" smtClean="0"/>
              <a:t>;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4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2034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函</a:t>
            </a:r>
            <a:r>
              <a:rPr lang="zh-CN" altLang="en-US" dirty="0"/>
              <a:t>数</a:t>
            </a:r>
            <a:endParaRPr lang="en-US" altLang="zh-CN" dirty="0"/>
          </a:p>
          <a:p>
            <a:pPr lvl="2"/>
            <a:r>
              <a:rPr lang="zh-CN" altLang="en-US" dirty="0"/>
              <a:t>声</a:t>
            </a:r>
            <a:r>
              <a:rPr lang="zh-CN" altLang="en-US" dirty="0" smtClean="0"/>
              <a:t>明：使用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3"/>
            <a:r>
              <a:rPr lang="zh-CN" altLang="en-US" sz="1800" dirty="0" smtClean="0"/>
              <a:t>匿名无参函数：</a:t>
            </a:r>
            <a:r>
              <a:rPr lang="en-US" altLang="zh-CN" sz="1800" dirty="0" smtClean="0"/>
              <a:t>function(){}</a:t>
            </a:r>
          </a:p>
          <a:p>
            <a:pPr lvl="3"/>
            <a:r>
              <a:rPr lang="zh-CN" altLang="en-US" sz="1800" dirty="0" smtClean="0"/>
              <a:t>匿名有参有返回值函数：</a:t>
            </a:r>
            <a:r>
              <a:rPr lang="en-US" altLang="zh-CN" sz="1800" dirty="0" smtClean="0"/>
              <a:t>function(a , b){ return a + b;}</a:t>
            </a:r>
          </a:p>
          <a:p>
            <a:pPr lvl="3"/>
            <a:r>
              <a:rPr lang="zh-CN" altLang="en-US" sz="1800" dirty="0" smtClean="0"/>
              <a:t>有函数名有参有返回值函数：</a:t>
            </a:r>
            <a:r>
              <a:rPr lang="en-US" altLang="zh-CN" sz="1800" dirty="0" smtClean="0"/>
              <a:t>function sum(a, b){return a + b}</a:t>
            </a:r>
            <a:endParaRPr lang="en-US" altLang="zh-CN" sz="1800" dirty="0"/>
          </a:p>
          <a:p>
            <a:pPr lvl="2"/>
            <a:r>
              <a:rPr lang="zh-CN" altLang="en-US" dirty="0"/>
              <a:t>调</a:t>
            </a:r>
            <a:r>
              <a:rPr lang="zh-CN" altLang="en-US" dirty="0" smtClean="0"/>
              <a:t>用：</a:t>
            </a:r>
            <a:endParaRPr lang="en-US" altLang="zh-CN" dirty="0" smtClean="0"/>
          </a:p>
          <a:p>
            <a:pPr lvl="3"/>
            <a:r>
              <a:rPr lang="zh-CN" altLang="en-US" sz="1800" dirty="0" smtClean="0"/>
              <a:t>匿名函数需要使用变量接收，</a:t>
            </a:r>
            <a:r>
              <a:rPr lang="en-US" altLang="zh-CN" sz="1800" dirty="0" smtClean="0"/>
              <a:t>js</a:t>
            </a:r>
            <a:r>
              <a:rPr lang="zh-CN" altLang="en-US" sz="1800" dirty="0" smtClean="0"/>
              <a:t>中函数也是对象，函数名和接收函数的变量都代表函数对象的引用。</a:t>
            </a:r>
            <a:endParaRPr lang="en-US" altLang="zh-CN" sz="1800" dirty="0" smtClean="0"/>
          </a:p>
          <a:p>
            <a:pPr lvl="3"/>
            <a:r>
              <a:rPr lang="zh-CN" altLang="en-US" sz="1800" dirty="0" smtClean="0">
                <a:solidFill>
                  <a:srgbClr val="FF0000"/>
                </a:solidFill>
              </a:rPr>
              <a:t>函数引用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参数列表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en-US" altLang="zh-CN" sz="1800" dirty="0" smtClean="0"/>
              <a:t>;</a:t>
            </a:r>
          </a:p>
          <a:p>
            <a:pPr lvl="4"/>
            <a:r>
              <a:rPr lang="zh-CN" altLang="en-US" sz="1800" dirty="0" smtClean="0"/>
              <a:t>如：</a:t>
            </a:r>
            <a:r>
              <a:rPr lang="en-US" altLang="zh-CN" sz="1800" dirty="0" smtClean="0"/>
              <a:t>sum(1,2);</a:t>
            </a:r>
          </a:p>
          <a:p>
            <a:pPr lvl="4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034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JavaScript</a:t>
            </a:r>
            <a:r>
              <a:rPr lang="zh-CN" altLang="en-US" sz="4000" b="1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1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pPr lvl="2"/>
            <a:r>
              <a:rPr lang="en-US" altLang="zh-CN" sz="2000" dirty="0" smtClean="0"/>
              <a:t>Js</a:t>
            </a:r>
            <a:r>
              <a:rPr lang="zh-CN" altLang="en-US" sz="2000" dirty="0" smtClean="0"/>
              <a:t>是基于对象的语言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创建方式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var obj = new Object();</a:t>
            </a:r>
          </a:p>
          <a:p>
            <a:pPr lvl="3"/>
            <a:r>
              <a:rPr lang="zh-CN" altLang="en-US" sz="1800" dirty="0" smtClean="0"/>
              <a:t>动态为对象分配属性和函数</a:t>
            </a:r>
            <a:endParaRPr lang="en-US" altLang="zh-CN" sz="1800" dirty="0" smtClean="0"/>
          </a:p>
          <a:p>
            <a:pPr lvl="4"/>
            <a:r>
              <a:rPr lang="en-US" altLang="zh-CN" sz="1800" dirty="0" smtClean="0"/>
              <a:t>obj.uname = “songsong”;</a:t>
            </a:r>
          </a:p>
          <a:p>
            <a:pPr lvl="4"/>
            <a:r>
              <a:rPr lang="en-US" altLang="zh-CN" sz="1800" dirty="0" smtClean="0"/>
              <a:t>obj.info = function(){alert(“</a:t>
            </a:r>
            <a:r>
              <a:rPr lang="zh-CN" altLang="en-US" sz="1800" dirty="0" smtClean="0"/>
              <a:t>我叫：</a:t>
            </a:r>
            <a:r>
              <a:rPr lang="en-US" altLang="zh-CN" sz="1800" dirty="0" smtClean="0"/>
              <a:t>”+this.username)}</a:t>
            </a:r>
          </a:p>
          <a:p>
            <a:pPr lvl="4"/>
            <a:r>
              <a:rPr lang="zh-CN" altLang="en-US" sz="1800" dirty="0" smtClean="0"/>
              <a:t>通过对象名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属性名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对象名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函数引用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可以获取属性值或执行函数。</a:t>
            </a:r>
            <a:endParaRPr lang="en-US" altLang="zh-CN" sz="1800" dirty="0" smtClean="0"/>
          </a:p>
          <a:p>
            <a:pPr lvl="2"/>
            <a:r>
              <a:rPr lang="zh-CN" altLang="en-US" sz="2000" dirty="0" smtClean="0"/>
              <a:t>创建方式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{};</a:t>
            </a:r>
          </a:p>
          <a:p>
            <a:pPr lvl="3"/>
            <a:r>
              <a:rPr lang="zh-CN" altLang="en-US" sz="1800" dirty="0" smtClean="0"/>
              <a:t>在创建时可以直接设置属性和函数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Var obj = {</a:t>
            </a:r>
          </a:p>
          <a:p>
            <a:pPr lvl="5">
              <a:buNone/>
            </a:pPr>
            <a:r>
              <a:rPr lang="en-US" altLang="zh-CN" sz="1800" dirty="0" smtClean="0"/>
              <a:t>	uname : ”liuyou”,</a:t>
            </a:r>
          </a:p>
          <a:p>
            <a:pPr lvl="5">
              <a:buNone/>
            </a:pPr>
            <a:r>
              <a:rPr lang="en-US" altLang="zh-CN" sz="1800" dirty="0" smtClean="0"/>
              <a:t>	age : 18,</a:t>
            </a:r>
          </a:p>
          <a:p>
            <a:pPr lvl="5">
              <a:buNone/>
            </a:pPr>
            <a:r>
              <a:rPr lang="en-US" altLang="zh-CN" sz="1800" dirty="0" smtClean="0"/>
              <a:t>	info : function(){alert( this.uname )}</a:t>
            </a:r>
          </a:p>
          <a:p>
            <a:pPr lvl="5">
              <a:buNone/>
            </a:pPr>
            <a:r>
              <a:rPr lang="en-US" altLang="zh-CN" sz="1800" dirty="0" smtClean="0"/>
              <a:t>	};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220348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1660</Words>
  <Application>Microsoft Office PowerPoint</Application>
  <PresentationFormat>全屏显示(4:3)</PresentationFormat>
  <Paragraphs>177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JavaScript</vt:lpstr>
      <vt:lpstr>学习路线</vt:lpstr>
      <vt:lpstr>JavaScript简介</vt:lpstr>
      <vt:lpstr>幻灯片 4</vt:lpstr>
      <vt:lpstr>HelloWorld</vt:lpstr>
      <vt:lpstr>HelloWorld</vt:lpstr>
      <vt:lpstr>JavaScript基本语法</vt:lpstr>
      <vt:lpstr>JavaScript基本语法</vt:lpstr>
      <vt:lpstr>JavaScript基本语法</vt:lpstr>
      <vt:lpstr>JavaScript事件驱动</vt:lpstr>
      <vt:lpstr>JavaScript嵌入方式</vt:lpstr>
      <vt:lpstr>DOM操作</vt:lpstr>
      <vt:lpstr>HTML DOM标准</vt:lpstr>
      <vt:lpstr>DOM节点</vt:lpstr>
      <vt:lpstr>节点的属性</vt:lpstr>
      <vt:lpstr>树形结构</vt:lpstr>
      <vt:lpstr>DOM查询：元素篇</vt:lpstr>
      <vt:lpstr>幻灯片 18</vt:lpstr>
      <vt:lpstr>DOM查询：属性篇</vt:lpstr>
      <vt:lpstr>DOM查询：文本篇</vt:lpstr>
      <vt:lpstr>innerHTML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398</cp:revision>
  <dcterms:created xsi:type="dcterms:W3CDTF">2013-03-04T07:19:04Z</dcterms:created>
  <dcterms:modified xsi:type="dcterms:W3CDTF">2017-12-23T06:53:26Z</dcterms:modified>
</cp:coreProperties>
</file>