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1" r:id="rId3"/>
    <p:sldId id="261" r:id="rId4"/>
    <p:sldId id="264" r:id="rId5"/>
    <p:sldId id="283" r:id="rId6"/>
    <p:sldId id="265" r:id="rId7"/>
    <p:sldId id="267" r:id="rId8"/>
    <p:sldId id="266" r:id="rId9"/>
    <p:sldId id="284" r:id="rId10"/>
    <p:sldId id="285" r:id="rId11"/>
    <p:sldId id="280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jQuery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23528" y="5572116"/>
            <a:ext cx="2736304" cy="449172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师：许刚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javaScript</a:t>
            </a:r>
            <a:r>
              <a:rPr lang="zh-CN" altLang="en-US" sz="2800" dirty="0"/>
              <a:t>的库，将常用功能进行了封装，简化开发</a:t>
            </a:r>
            <a:endParaRPr lang="en-US" altLang="zh-CN" sz="2800" dirty="0"/>
          </a:p>
          <a:p>
            <a:r>
              <a:rPr lang="zh-CN" altLang="en-US" sz="2800" dirty="0"/>
              <a:t>作用</a:t>
            </a:r>
            <a:endParaRPr lang="en-US" altLang="zh-CN" sz="2800" dirty="0"/>
          </a:p>
          <a:p>
            <a:pPr lvl="1"/>
            <a:r>
              <a:rPr lang="zh-CN" altLang="en-US" sz="2400" dirty="0"/>
              <a:t>选择元素</a:t>
            </a:r>
            <a:endParaRPr lang="en-US" altLang="zh-CN" sz="2400" dirty="0"/>
          </a:p>
          <a:p>
            <a:pPr lvl="2"/>
            <a:r>
              <a:rPr lang="zh-CN" altLang="en-US" sz="2000" dirty="0"/>
              <a:t>选择器：基本选择器、层次选择器、过滤选择器、表单选择器</a:t>
            </a:r>
            <a:endParaRPr lang="en-US" altLang="zh-CN" sz="2000" dirty="0"/>
          </a:p>
          <a:p>
            <a:pPr lvl="1"/>
            <a:r>
              <a:rPr lang="zh-CN" altLang="en-US" sz="2400" dirty="0"/>
              <a:t>操作样式</a:t>
            </a:r>
            <a:endParaRPr lang="en-US" altLang="zh-CN" sz="2400" dirty="0"/>
          </a:p>
          <a:p>
            <a:pPr lvl="2"/>
            <a:r>
              <a:rPr lang="en-US" altLang="zh-CN" sz="2000" dirty="0"/>
              <a:t>css ( attribute , value)</a:t>
            </a:r>
          </a:p>
          <a:p>
            <a:pPr lvl="1"/>
            <a:r>
              <a:rPr lang="zh-CN" altLang="en-US" sz="2400" dirty="0"/>
              <a:t>绑定事件</a:t>
            </a:r>
            <a:endParaRPr lang="en-US" altLang="zh-CN" sz="2400" dirty="0"/>
          </a:p>
          <a:p>
            <a:pPr lvl="2"/>
            <a:r>
              <a:rPr lang="en-US" altLang="zh-CN" sz="2000"/>
              <a:t>bind(type , fun</a:t>
            </a:r>
            <a:r>
              <a:rPr lang="en-US" altLang="zh-CN" sz="2000" dirty="0"/>
              <a:t>)</a:t>
            </a:r>
          </a:p>
          <a:p>
            <a:pPr lvl="2"/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8" y="1275184"/>
            <a:ext cx="6985000" cy="381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68943" y="5445224"/>
            <a:ext cx="3526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Thanks……</a:t>
            </a:r>
            <a:endParaRPr lang="zh-CN" altLang="en-US" sz="54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55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8958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学习路线</a:t>
            </a:r>
          </a:p>
        </p:txBody>
      </p:sp>
      <p:sp>
        <p:nvSpPr>
          <p:cNvPr id="4" name="矩形 3"/>
          <p:cNvSpPr/>
          <p:nvPr/>
        </p:nvSpPr>
        <p:spPr>
          <a:xfrm>
            <a:off x="2651376" y="1916832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</a:rPr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2654576" y="2708920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HelloWorld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1376" y="3501008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核心函数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5364288" y="2219367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5361374" y="2955784"/>
            <a:ext cx="1800000" cy="468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选择器字符串</a:t>
            </a:r>
          </a:p>
        </p:txBody>
      </p:sp>
      <p:sp>
        <p:nvSpPr>
          <p:cNvPr id="9" name="矩形 8"/>
          <p:cNvSpPr/>
          <p:nvPr/>
        </p:nvSpPr>
        <p:spPr>
          <a:xfrm>
            <a:off x="5361374" y="3677436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5361374" y="4392840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 flipV="1">
            <a:off x="4451376" y="2453367"/>
            <a:ext cx="912912" cy="12816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8" idx="1"/>
          </p:cNvCxnSpPr>
          <p:nvPr/>
        </p:nvCxnSpPr>
        <p:spPr>
          <a:xfrm flipV="1">
            <a:off x="4451376" y="3189784"/>
            <a:ext cx="909998" cy="545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9" idx="1"/>
          </p:cNvCxnSpPr>
          <p:nvPr/>
        </p:nvCxnSpPr>
        <p:spPr>
          <a:xfrm>
            <a:off x="4451376" y="3735008"/>
            <a:ext cx="909998" cy="1764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10" idx="1"/>
          </p:cNvCxnSpPr>
          <p:nvPr/>
        </p:nvCxnSpPr>
        <p:spPr>
          <a:xfrm>
            <a:off x="4451376" y="3735008"/>
            <a:ext cx="909998" cy="8918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5" idx="0"/>
          </p:cNvCxnSpPr>
          <p:nvPr/>
        </p:nvCxnSpPr>
        <p:spPr>
          <a:xfrm>
            <a:off x="3551376" y="2384832"/>
            <a:ext cx="3200" cy="324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0"/>
          </p:cNvCxnSpPr>
          <p:nvPr/>
        </p:nvCxnSpPr>
        <p:spPr>
          <a:xfrm flipH="1">
            <a:off x="3551376" y="3176920"/>
            <a:ext cx="3200" cy="324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651576" y="4313859"/>
            <a:ext cx="1800000" cy="4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550850" y="3969008"/>
            <a:ext cx="3600" cy="3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734767" y="544522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DOM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80" name="矩形 79"/>
          <p:cNvSpPr/>
          <p:nvPr/>
        </p:nvSpPr>
        <p:spPr>
          <a:xfrm>
            <a:off x="3745195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81" name="矩形 80"/>
          <p:cNvSpPr/>
          <p:nvPr/>
        </p:nvSpPr>
        <p:spPr>
          <a:xfrm>
            <a:off x="4767621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事件</a:t>
            </a:r>
          </a:p>
        </p:txBody>
      </p:sp>
      <p:cxnSp>
        <p:nvCxnSpPr>
          <p:cNvPr id="96" name="直接箭头连接符 95"/>
          <p:cNvCxnSpPr>
            <a:stCxn id="46" idx="2"/>
            <a:endCxn id="79" idx="0"/>
          </p:cNvCxnSpPr>
          <p:nvPr/>
        </p:nvCxnSpPr>
        <p:spPr>
          <a:xfrm flipH="1">
            <a:off x="3094767" y="4781859"/>
            <a:ext cx="456809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6" idx="2"/>
            <a:endCxn id="80" idx="0"/>
          </p:cNvCxnSpPr>
          <p:nvPr/>
        </p:nvCxnSpPr>
        <p:spPr>
          <a:xfrm>
            <a:off x="3551576" y="4781859"/>
            <a:ext cx="553619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6" idx="2"/>
            <a:endCxn id="81" idx="0"/>
          </p:cNvCxnSpPr>
          <p:nvPr/>
        </p:nvCxnSpPr>
        <p:spPr>
          <a:xfrm>
            <a:off x="3551576" y="4781859"/>
            <a:ext cx="1576045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20819" y="5445224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</a:t>
            </a:r>
          </a:p>
        </p:txBody>
      </p:sp>
      <p:cxnSp>
        <p:nvCxnSpPr>
          <p:cNvPr id="30" name="直接箭头连接符 29"/>
          <p:cNvCxnSpPr>
            <a:stCxn id="46" idx="2"/>
            <a:endCxn id="28" idx="0"/>
          </p:cNvCxnSpPr>
          <p:nvPr/>
        </p:nvCxnSpPr>
        <p:spPr>
          <a:xfrm flipH="1">
            <a:off x="2080819" y="4781859"/>
            <a:ext cx="1470757" cy="66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40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简介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jQuery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0000FF"/>
                </a:solidFill>
              </a:rPr>
              <a:t>兼容多浏览器的、轻量级的</a:t>
            </a:r>
            <a:r>
              <a:rPr lang="en-US" altLang="zh-CN" b="1" dirty="0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库</a:t>
            </a:r>
            <a:endParaRPr lang="en-US" altLang="zh-CN" dirty="0"/>
          </a:p>
          <a:p>
            <a:r>
              <a:rPr lang="en-US" altLang="zh-CN" b="1" dirty="0"/>
              <a:t>jQuery</a:t>
            </a:r>
            <a:r>
              <a:rPr lang="zh-CN" altLang="en-US" dirty="0"/>
              <a:t>是继</a:t>
            </a:r>
            <a:r>
              <a:rPr lang="en-US" altLang="zh-CN" b="1" dirty="0"/>
              <a:t>prototype</a:t>
            </a:r>
            <a:r>
              <a:rPr lang="zh-CN" altLang="en-US" dirty="0"/>
              <a:t>之后又一个优秀的</a:t>
            </a:r>
            <a:r>
              <a:rPr lang="en-US" altLang="zh-CN" b="1" dirty="0"/>
              <a:t>JavaScript</a:t>
            </a:r>
            <a:r>
              <a:rPr lang="zh-CN" altLang="en-US" dirty="0"/>
              <a:t>库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如今</a:t>
            </a:r>
            <a:r>
              <a:rPr lang="zh-CN" altLang="en-US" b="1" dirty="0"/>
              <a:t>，</a:t>
            </a:r>
            <a:r>
              <a:rPr lang="en-US" altLang="zh-CN" b="1" dirty="0"/>
              <a:t>jQuery</a:t>
            </a:r>
            <a:r>
              <a:rPr lang="zh-CN" altLang="en-US" dirty="0"/>
              <a:t>已经成为</a:t>
            </a:r>
            <a:r>
              <a:rPr lang="zh-CN" altLang="en-US" b="1" dirty="0">
                <a:solidFill>
                  <a:srgbClr val="FF0000"/>
                </a:solidFill>
              </a:rPr>
              <a:t>最流行</a:t>
            </a:r>
            <a:r>
              <a:rPr lang="zh-CN" altLang="en-US" dirty="0"/>
              <a:t>的</a:t>
            </a:r>
            <a:r>
              <a:rPr lang="en-US" altLang="zh-CN" b="1" dirty="0"/>
              <a:t>JavaScript</a:t>
            </a:r>
            <a:r>
              <a:rPr lang="zh-CN" altLang="en-US" dirty="0"/>
              <a:t>库</a:t>
            </a:r>
            <a:endParaRPr lang="en-US" altLang="zh-CN" b="1" dirty="0"/>
          </a:p>
          <a:p>
            <a:r>
              <a:rPr lang="en-US" altLang="zh-CN" b="1" dirty="0"/>
              <a:t>jQuery</a:t>
            </a:r>
            <a:r>
              <a:rPr lang="zh-CN" altLang="en-US" b="1" dirty="0"/>
              <a:t>，</a:t>
            </a:r>
            <a:r>
              <a:rPr lang="zh-CN" altLang="en-US" dirty="0"/>
              <a:t>顾名思义，也就是</a:t>
            </a:r>
            <a:r>
              <a:rPr lang="en-US" altLang="zh-CN" b="1" dirty="0"/>
              <a:t>JavaScript</a:t>
            </a:r>
            <a:r>
              <a:rPr lang="zh-CN" altLang="en-US" dirty="0"/>
              <a:t>和查询</a:t>
            </a:r>
            <a:r>
              <a:rPr lang="zh-CN" altLang="en-US" b="1" dirty="0"/>
              <a:t>（</a:t>
            </a:r>
            <a:r>
              <a:rPr lang="en-US" altLang="zh-CN" b="1" dirty="0"/>
              <a:t>Query</a:t>
            </a:r>
            <a:r>
              <a:rPr lang="zh-CN" altLang="en-US" b="1" dirty="0"/>
              <a:t>），</a:t>
            </a:r>
            <a:r>
              <a:rPr lang="zh-CN" altLang="en-US" dirty="0"/>
              <a:t>其宗旨是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——</a:t>
            </a:r>
            <a:r>
              <a:rPr lang="en-US" altLang="zh-CN" b="1" dirty="0">
                <a:solidFill>
                  <a:srgbClr val="FF0000"/>
                </a:solidFill>
              </a:rPr>
              <a:t>WRITE LESS,DO MORE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803"/>
            <a:ext cx="8229600" cy="4348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jQuery</a:t>
            </a:r>
            <a:r>
              <a:rPr lang="zh-CN" altLang="en-US" dirty="0"/>
              <a:t>库实际上就是</a:t>
            </a:r>
            <a:r>
              <a:rPr lang="zh-CN" altLang="en-US" dirty="0">
                <a:solidFill>
                  <a:srgbClr val="0000FF"/>
                </a:solidFill>
              </a:rPr>
              <a:t>一个</a:t>
            </a:r>
            <a:r>
              <a:rPr lang="en-US" altLang="zh-CN" dirty="0">
                <a:solidFill>
                  <a:srgbClr val="0000FF"/>
                </a:solidFill>
              </a:rPr>
              <a:t>js</a:t>
            </a:r>
            <a:r>
              <a:rPr lang="zh-CN" altLang="en-US" dirty="0">
                <a:solidFill>
                  <a:srgbClr val="0000FF"/>
                </a:solidFill>
              </a:rPr>
              <a:t>文件</a:t>
            </a:r>
            <a:r>
              <a:rPr lang="zh-CN" altLang="en-US" dirty="0"/>
              <a:t>，只需要在网页中直接引入这个文件就可以了。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b="1" dirty="0"/>
              <a:t>jQuery</a:t>
            </a:r>
            <a:r>
              <a:rPr lang="zh-CN" altLang="en-US" dirty="0"/>
              <a:t>的库文件加入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zh-CN" altLang="zh-CN" dirty="0">
                <a:solidFill>
                  <a:srgbClr val="0000FF"/>
                </a:solidFill>
              </a:rPr>
              <a:t>开发测试</a:t>
            </a:r>
            <a:r>
              <a:rPr lang="zh-CN" altLang="zh-CN" dirty="0"/>
              <a:t>时</a:t>
            </a:r>
            <a:r>
              <a:rPr lang="en-US" altLang="zh-CN" dirty="0"/>
              <a:t>, </a:t>
            </a:r>
            <a:r>
              <a:rPr lang="zh-CN" altLang="zh-CN" dirty="0"/>
              <a:t>用的是未压缩的版本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jquery-1.7.2.js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zh-CN" altLang="zh-CN" dirty="0">
                <a:solidFill>
                  <a:srgbClr val="0000FF"/>
                </a:solidFill>
              </a:rPr>
              <a:t>上线项目</a:t>
            </a:r>
            <a:r>
              <a:rPr lang="zh-CN" altLang="zh-CN" dirty="0"/>
              <a:t>中</a:t>
            </a:r>
            <a:r>
              <a:rPr lang="en-US" altLang="zh-CN" dirty="0"/>
              <a:t>, </a:t>
            </a:r>
            <a:r>
              <a:rPr lang="zh-CN" altLang="zh-CN" dirty="0"/>
              <a:t>会使用压缩后的版本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jquery-1.7.2.min.js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8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776" y="1808973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"text/javascript"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src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"../script/jquery-1.7.2.js"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&gt;&lt;/</a:t>
            </a:r>
            <a:r>
              <a:rPr lang="en-US" altLang="zh-CN" sz="1600" i="1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script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"text/javascript"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$()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代替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window.onload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获取按钮对象并绑定单机响应函数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$(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"#btnId"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			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弹出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	alert(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});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"btnId"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279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098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的核心函数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是</a:t>
            </a:r>
            <a:r>
              <a:rPr lang="en-US" altLang="zh-CN" dirty="0"/>
              <a:t>jQuery</a:t>
            </a:r>
            <a:r>
              <a:rPr lang="zh-CN" altLang="en-US" dirty="0"/>
              <a:t>的核心函数，</a:t>
            </a:r>
            <a:r>
              <a:rPr lang="en-US" altLang="zh-CN" dirty="0"/>
              <a:t>jQuery</a:t>
            </a:r>
            <a:r>
              <a:rPr lang="zh-CN" altLang="en-US" dirty="0"/>
              <a:t>的核心功能都是通过这个函数实现</a:t>
            </a:r>
            <a:endParaRPr lang="en-US" altLang="zh-CN" sz="3200" dirty="0"/>
          </a:p>
          <a:p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四个作用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$(</a:t>
            </a:r>
            <a:r>
              <a:rPr lang="en-US" altLang="zh-CN" dirty="0">
                <a:solidFill>
                  <a:srgbClr val="FF0000"/>
                </a:solidFill>
              </a:rPr>
              <a:t>function(){}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sz="2000" dirty="0"/>
              <a:t>相当于</a:t>
            </a:r>
            <a:r>
              <a:rPr lang="en-US" altLang="zh-CN" sz="2000" dirty="0"/>
              <a:t>window.onload = function(){}</a:t>
            </a:r>
          </a:p>
          <a:p>
            <a:pPr lvl="1"/>
            <a:r>
              <a:rPr lang="en-US" altLang="zh-CN" dirty="0"/>
              <a:t>$(“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/>
              <a:t>”)</a:t>
            </a:r>
          </a:p>
          <a:p>
            <a:pPr lvl="2"/>
            <a:r>
              <a:rPr lang="zh-CN" altLang="en-US" sz="2000" dirty="0"/>
              <a:t>根据这个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创建元素节点对象</a:t>
            </a:r>
            <a:endParaRPr lang="en-US" altLang="zh-CN" sz="2000" dirty="0"/>
          </a:p>
          <a:p>
            <a:pPr lvl="1"/>
            <a:r>
              <a:rPr lang="en-US" altLang="zh-CN" dirty="0"/>
              <a:t>$(“</a:t>
            </a:r>
            <a:r>
              <a:rPr lang="zh-CN" altLang="en-US" dirty="0">
                <a:solidFill>
                  <a:srgbClr val="FF0000"/>
                </a:solidFill>
              </a:rPr>
              <a:t>选择器</a:t>
            </a:r>
            <a:r>
              <a:rPr lang="en-US" altLang="zh-CN" dirty="0"/>
              <a:t>”)</a:t>
            </a:r>
          </a:p>
          <a:p>
            <a:pPr lvl="2"/>
            <a:r>
              <a:rPr lang="zh-CN" altLang="en-US" sz="2000" dirty="0"/>
              <a:t>根据这个</a:t>
            </a:r>
            <a:r>
              <a:rPr lang="zh-CN" altLang="en-US" sz="2000" dirty="0">
                <a:solidFill>
                  <a:srgbClr val="FF0000"/>
                </a:solidFill>
              </a:rPr>
              <a:t>选择器</a:t>
            </a:r>
            <a:r>
              <a:rPr lang="zh-CN" altLang="en-US" sz="2000" dirty="0"/>
              <a:t>查找元素节点对象</a:t>
            </a:r>
            <a:endParaRPr lang="en-US" altLang="zh-CN" sz="2000" dirty="0"/>
          </a:p>
          <a:p>
            <a:pPr lvl="1"/>
            <a:r>
              <a:rPr lang="en-US" altLang="zh-CN" dirty="0"/>
              <a:t>$(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DOM</a:t>
            </a:r>
            <a:r>
              <a:rPr lang="zh-CN" altLang="en-US" sz="2000" dirty="0"/>
              <a:t>对象包装为</a:t>
            </a:r>
            <a:r>
              <a:rPr lang="en-US" altLang="zh-CN" sz="2000" dirty="0"/>
              <a:t>jQuery</a:t>
            </a:r>
            <a:r>
              <a:rPr lang="zh-CN" altLang="en-US" sz="2000" dirty="0"/>
              <a:t>对象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348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对象与</a:t>
            </a:r>
            <a:r>
              <a:rPr lang="en-US" altLang="zh-CN" sz="4000" b="1" dirty="0"/>
              <a:t>DOM</a:t>
            </a:r>
            <a:r>
              <a:rPr lang="zh-CN" altLang="en-US" sz="4000" b="1" dirty="0"/>
              <a:t>对象的转换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60" y="1916832"/>
            <a:ext cx="8229600" cy="4525963"/>
          </a:xfrm>
        </p:spPr>
        <p:txBody>
          <a:bodyPr/>
          <a:lstStyle/>
          <a:p>
            <a:r>
              <a:rPr lang="en-US" altLang="zh-CN" sz="2400" dirty="0"/>
              <a:t>DOM</a:t>
            </a:r>
            <a:r>
              <a:rPr lang="zh-CN" altLang="en-US" sz="2400" dirty="0"/>
              <a:t>对象转</a:t>
            </a:r>
            <a:r>
              <a:rPr lang="en-US" altLang="zh-CN" sz="2400" dirty="0"/>
              <a:t>jQuery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jQuery</a:t>
            </a:r>
            <a:r>
              <a:rPr lang="zh-CN" altLang="en-US" sz="2000" dirty="0"/>
              <a:t>核心函数包装</a:t>
            </a:r>
            <a:r>
              <a:rPr lang="en-US" altLang="zh-CN" sz="2000" dirty="0"/>
              <a:t>DOM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/>
            <a:r>
              <a:rPr lang="zh-CN" altLang="en-US" sz="2000" dirty="0"/>
              <a:t>例如：</a:t>
            </a:r>
            <a:r>
              <a:rPr lang="en-US" altLang="zh-CN" sz="2000" dirty="0"/>
              <a:t>var </a:t>
            </a:r>
            <a:r>
              <a:rPr lang="en-US" altLang="zh-CN" sz="2000" dirty="0">
                <a:solidFill>
                  <a:srgbClr val="FF0000"/>
                </a:solidFill>
              </a:rPr>
              <a:t>$btnEle </a:t>
            </a:r>
            <a:r>
              <a:rPr lang="en-US" altLang="zh-CN" sz="2000" dirty="0"/>
              <a:t>= $(</a:t>
            </a:r>
            <a:r>
              <a:rPr lang="en-US" altLang="zh-CN" sz="2000" dirty="0">
                <a:solidFill>
                  <a:srgbClr val="FF0000"/>
                </a:solidFill>
              </a:rPr>
              <a:t>btnEle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声明一个变量指向</a:t>
            </a:r>
            <a:r>
              <a:rPr lang="en-US" altLang="zh-CN" sz="2000" dirty="0"/>
              <a:t>jQuery</a:t>
            </a:r>
            <a:r>
              <a:rPr lang="zh-CN" altLang="en-US" sz="2000" dirty="0"/>
              <a:t>对象，那么这个变量</a:t>
            </a:r>
            <a:r>
              <a:rPr lang="zh-CN" altLang="en-US" sz="2000" dirty="0">
                <a:solidFill>
                  <a:srgbClr val="FF0000"/>
                </a:solidFill>
              </a:rPr>
              <a:t>习惯上要以</a:t>
            </a:r>
            <a:r>
              <a:rPr lang="en-US" altLang="zh-CN" sz="2000" dirty="0">
                <a:solidFill>
                  <a:srgbClr val="FF0000"/>
                </a:solidFill>
              </a:rPr>
              <a:t>$</a:t>
            </a:r>
            <a:r>
              <a:rPr lang="zh-CN" altLang="en-US" sz="2000" dirty="0">
                <a:solidFill>
                  <a:srgbClr val="FF0000"/>
                </a:solidFill>
              </a:rPr>
              <a:t>开头</a:t>
            </a:r>
            <a:endParaRPr lang="en-US" altLang="zh-CN" sz="2000" dirty="0"/>
          </a:p>
          <a:p>
            <a:pPr marL="514350" indent="-457200"/>
            <a:r>
              <a:rPr lang="en-US" altLang="zh-CN" sz="2400" dirty="0"/>
              <a:t>jQuery</a:t>
            </a:r>
            <a:r>
              <a:rPr lang="zh-CN" altLang="en-US" sz="2400" dirty="0"/>
              <a:t>对象转</a:t>
            </a:r>
            <a:r>
              <a:rPr lang="en-US" altLang="zh-CN" sz="2400" dirty="0"/>
              <a:t>DOM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使用数组下标：</a:t>
            </a:r>
            <a:r>
              <a:rPr lang="en-US" altLang="zh-CN" sz="2000" dirty="0">
                <a:solidFill>
                  <a:prstClr val="black"/>
                </a:solidFill>
              </a:rPr>
              <a:t>$btnEle</a:t>
            </a:r>
            <a:r>
              <a:rPr lang="en-US" altLang="zh-CN" sz="2000" dirty="0">
                <a:solidFill>
                  <a:srgbClr val="FF0000"/>
                </a:solidFill>
              </a:rPr>
              <a:t>[0]</a:t>
            </a:r>
          </a:p>
          <a:p>
            <a:pPr lvl="1"/>
            <a:r>
              <a:rPr lang="zh-CN" altLang="en-US" sz="2000" dirty="0">
                <a:solidFill>
                  <a:prstClr val="black"/>
                </a:solidFill>
              </a:rPr>
              <a:t>使用</a:t>
            </a:r>
            <a:r>
              <a:rPr lang="en-US" altLang="zh-CN" sz="2000" dirty="0">
                <a:solidFill>
                  <a:prstClr val="black"/>
                </a:solidFill>
              </a:rPr>
              <a:t>get(index)</a:t>
            </a:r>
            <a:r>
              <a:rPr lang="zh-CN" altLang="en-US" sz="2000" dirty="0">
                <a:solidFill>
                  <a:prstClr val="black"/>
                </a:solidFill>
              </a:rPr>
              <a:t>方法：</a:t>
            </a:r>
            <a:r>
              <a:rPr lang="en-US" altLang="zh-CN" sz="2000" dirty="0">
                <a:solidFill>
                  <a:prstClr val="black"/>
                </a:solidFill>
              </a:rPr>
              <a:t>$</a:t>
            </a:r>
            <a:r>
              <a:rPr lang="en-US" altLang="zh-CN" sz="2000" dirty="0" err="1">
                <a:solidFill>
                  <a:prstClr val="black"/>
                </a:solidFill>
              </a:rPr>
              <a:t>btnEle</a:t>
            </a:r>
            <a:r>
              <a:rPr lang="en-US" altLang="zh-CN" sz="2000" dirty="0" err="1">
                <a:solidFill>
                  <a:srgbClr val="FF0000"/>
                </a:solidFill>
              </a:rPr>
              <a:t>.get</a:t>
            </a:r>
            <a:r>
              <a:rPr lang="en-US" altLang="zh-CN" sz="2000" dirty="0">
                <a:solidFill>
                  <a:srgbClr val="FF0000"/>
                </a:solidFill>
              </a:rPr>
              <a:t>(0)</a:t>
            </a:r>
          </a:p>
          <a:p>
            <a:r>
              <a:rPr lang="en-US" altLang="zh-CN" sz="2400" dirty="0"/>
              <a:t>Dom</a:t>
            </a:r>
            <a:r>
              <a:rPr lang="zh-CN" altLang="en-US" sz="2400" dirty="0"/>
              <a:t>对象和</a:t>
            </a:r>
            <a:r>
              <a:rPr lang="en-US" altLang="zh-CN" sz="2400" dirty="0"/>
              <a:t>jQuery</a:t>
            </a:r>
            <a:r>
              <a:rPr lang="zh-CN" altLang="en-US" sz="2400" dirty="0"/>
              <a:t>对象的区别</a:t>
            </a:r>
            <a:endParaRPr lang="en-US" altLang="zh-CN" sz="2400" dirty="0"/>
          </a:p>
          <a:p>
            <a:pPr lvl="1"/>
            <a:r>
              <a:rPr lang="zh-CN" altLang="en-US" sz="2000" dirty="0"/>
              <a:t>两种对象，各自有自己的属性和方法</a:t>
            </a:r>
            <a:endParaRPr lang="en-US" altLang="zh-CN" sz="2000" dirty="0"/>
          </a:p>
          <a:p>
            <a:pPr lvl="1"/>
            <a:r>
              <a:rPr lang="en-US" altLang="zh-CN" sz="2000" dirty="0"/>
              <a:t>jQuery</a:t>
            </a:r>
            <a:r>
              <a:rPr lang="zh-CN" altLang="en-US" sz="2000" dirty="0"/>
              <a:t>对象本质是多个</a:t>
            </a:r>
            <a:r>
              <a:rPr lang="en-US" altLang="zh-CN" sz="2000" dirty="0"/>
              <a:t>Dom</a:t>
            </a:r>
            <a:r>
              <a:rPr lang="zh-CN" altLang="en-US" sz="2000" dirty="0"/>
              <a:t>对象的集合</a:t>
            </a:r>
            <a:r>
              <a:rPr lang="en-US" altLang="zh-CN" sz="2000" dirty="0"/>
              <a:t>(0~n</a:t>
            </a:r>
            <a:r>
              <a:rPr lang="zh-CN" altLang="en-US" sz="2000" dirty="0"/>
              <a:t>个</a:t>
            </a:r>
            <a:r>
              <a:rPr lang="en-US" altLang="zh-CN" sz="2000" dirty="0"/>
              <a:t>)</a:t>
            </a:r>
          </a:p>
          <a:p>
            <a:pPr lvl="1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5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jQuery</a:t>
            </a:r>
            <a:r>
              <a:rPr lang="zh-CN" altLang="en-US" sz="4000" b="1" dirty="0"/>
              <a:t>的选择器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900" b="1" dirty="0">
                <a:solidFill>
                  <a:srgbClr val="FF0000"/>
                </a:solidFill>
              </a:rPr>
              <a:t>jQuery</a:t>
            </a:r>
            <a:r>
              <a:rPr lang="zh-CN" altLang="en-US" sz="3900" b="1" dirty="0">
                <a:solidFill>
                  <a:srgbClr val="FF0000"/>
                </a:solidFill>
              </a:rPr>
              <a:t>中的核武器</a:t>
            </a:r>
            <a:endParaRPr lang="en-US" altLang="zh-CN" sz="3900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使用</a:t>
            </a:r>
            <a:r>
              <a:rPr lang="en-US" altLang="zh-CN" b="1" dirty="0"/>
              <a:t>jQuery</a:t>
            </a:r>
            <a:r>
              <a:rPr lang="zh-CN" altLang="en-US" b="1" dirty="0"/>
              <a:t>选择器可以快捷的找出特定的</a:t>
            </a:r>
            <a:r>
              <a:rPr lang="en-US" altLang="zh-CN" b="1" dirty="0"/>
              <a:t>DOM</a:t>
            </a:r>
            <a:r>
              <a:rPr lang="zh-CN" altLang="en-US" b="1" dirty="0"/>
              <a:t>元素。使用选择器也是</a:t>
            </a:r>
            <a:r>
              <a:rPr lang="en-US" altLang="zh-CN" b="1" dirty="0"/>
              <a:t>jQuery</a:t>
            </a:r>
            <a:r>
              <a:rPr lang="zh-CN" altLang="en-US" b="1" dirty="0"/>
              <a:t>的基础。</a:t>
            </a:r>
            <a:endParaRPr lang="en-US" altLang="zh-CN" b="1" dirty="0"/>
          </a:p>
          <a:p>
            <a:pPr lvl="1"/>
            <a:r>
              <a:rPr lang="zh-CN" altLang="en-US" b="1" dirty="0"/>
              <a:t>语法：</a:t>
            </a:r>
            <a:r>
              <a:rPr lang="en-US" altLang="zh-CN" b="1" dirty="0"/>
              <a:t>$(selector)</a:t>
            </a:r>
          </a:p>
          <a:p>
            <a:pPr lvl="1"/>
            <a:r>
              <a:rPr lang="zh-CN" altLang="en-US" b="1" dirty="0"/>
              <a:t>例如：</a:t>
            </a:r>
            <a:endParaRPr lang="en-US" altLang="zh-CN" b="1" dirty="0"/>
          </a:p>
          <a:p>
            <a:pPr lvl="2"/>
            <a:r>
              <a:rPr lang="en-US" altLang="zh-CN" sz="2100" dirty="0"/>
              <a:t>$(“#id”) </a:t>
            </a:r>
            <a:r>
              <a:rPr lang="zh-CN" altLang="en-US" sz="2100" dirty="0"/>
              <a:t>根据</a:t>
            </a:r>
            <a:r>
              <a:rPr lang="en-US" altLang="zh-CN" sz="2100" dirty="0"/>
              <a:t>id</a:t>
            </a:r>
            <a:r>
              <a:rPr lang="zh-CN" altLang="en-US" sz="2100" dirty="0"/>
              <a:t>获取指定元素</a:t>
            </a:r>
            <a:endParaRPr lang="en-US" altLang="zh-CN" sz="2100" dirty="0"/>
          </a:p>
          <a:p>
            <a:pPr lvl="2"/>
            <a:r>
              <a:rPr lang="en-US" altLang="zh-CN" sz="2100" dirty="0"/>
              <a:t>$(“.class”) </a:t>
            </a:r>
            <a:r>
              <a:rPr lang="zh-CN" altLang="en-US" sz="2100" dirty="0"/>
              <a:t>根据类名获取指定元素</a:t>
            </a:r>
            <a:endParaRPr lang="en-US" altLang="zh-CN" sz="2100" dirty="0"/>
          </a:p>
          <a:p>
            <a:pPr lvl="2"/>
            <a:r>
              <a:rPr lang="en-US" altLang="zh-CN" sz="2100" dirty="0"/>
              <a:t>$(“tagname”) </a:t>
            </a:r>
            <a:r>
              <a:rPr lang="zh-CN" altLang="en-US" sz="2100" dirty="0"/>
              <a:t>根据标签名获取指定元素</a:t>
            </a:r>
            <a:endParaRPr lang="en-US" altLang="zh-CN" sz="2100" dirty="0"/>
          </a:p>
          <a:p>
            <a:pPr lvl="2"/>
            <a:endParaRPr lang="en-US" altLang="zh-CN" sz="3200" b="1" dirty="0">
              <a:solidFill>
                <a:srgbClr val="FF0000"/>
              </a:solidFill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b="1" dirty="0"/>
              <a:t>欲知后事如何</a:t>
            </a:r>
            <a:r>
              <a:rPr lang="en-US" altLang="zh-CN" b="1" dirty="0"/>
              <a:t>……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b="1" dirty="0"/>
              <a:t>请看</a:t>
            </a:r>
            <a:r>
              <a:rPr lang="en-US" altLang="zh-CN" b="1" dirty="0">
                <a:solidFill>
                  <a:srgbClr val="FF0000"/>
                </a:solidFill>
              </a:rPr>
              <a:t>jQueryAPI_1.7.1_CN.chm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zh-CN" altLang="en-US" b="1" dirty="0"/>
              <a:t>哪里不会</a:t>
            </a:r>
            <a:r>
              <a:rPr lang="zh-CN" altLang="en-US" b="1" dirty="0">
                <a:solidFill>
                  <a:srgbClr val="FF0000"/>
                </a:solidFill>
              </a:rPr>
              <a:t>点</a:t>
            </a:r>
            <a:r>
              <a:rPr lang="zh-CN" altLang="en-US" b="1" dirty="0"/>
              <a:t>哪里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9618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zh-CN" altLang="en-US" dirty="0"/>
              <a:t>面试题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$</a:t>
            </a:r>
            <a:r>
              <a:rPr lang="zh-CN" altLang="en-US" dirty="0"/>
              <a:t>的作用是</a:t>
            </a:r>
            <a:r>
              <a:rPr lang="zh-CN" altLang="en-US"/>
              <a:t>什么？</a:t>
            </a:r>
            <a:endParaRPr lang="en-US" altLang="zh-CN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对象和</a:t>
            </a:r>
            <a:r>
              <a:rPr lang="en-US" altLang="zh-CN" dirty="0"/>
              <a:t>Dom</a:t>
            </a:r>
            <a:r>
              <a:rPr lang="zh-CN" altLang="en-US" dirty="0"/>
              <a:t>对象有什么区别，如何</a:t>
            </a:r>
            <a:r>
              <a:rPr lang="zh-CN" altLang="en-US"/>
              <a:t>转换？</a:t>
            </a:r>
            <a:endParaRPr lang="en-US" altLang="zh-CN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有哪几种选择器？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528</Words>
  <Application>Microsoft Office PowerPoint</Application>
  <PresentationFormat>全屏显示(4:3)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Consolas</vt:lpstr>
      <vt:lpstr>Wingdings</vt:lpstr>
      <vt:lpstr>Office 主题</vt:lpstr>
      <vt:lpstr>jQuery</vt:lpstr>
      <vt:lpstr>学习路线</vt:lpstr>
      <vt:lpstr>jQuery简介</vt:lpstr>
      <vt:lpstr>jQuery的使用</vt:lpstr>
      <vt:lpstr>HelloWorld</vt:lpstr>
      <vt:lpstr>jQuery的核心函数</vt:lpstr>
      <vt:lpstr>jQuery对象与DOM对象的转换</vt:lpstr>
      <vt:lpstr>jQuery的选择器</vt:lpstr>
      <vt:lpstr>PowerPoint 演示文稿</vt:lpstr>
      <vt:lpstr>JQuery总结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408</cp:revision>
  <dcterms:created xsi:type="dcterms:W3CDTF">2013-03-04T07:19:04Z</dcterms:created>
  <dcterms:modified xsi:type="dcterms:W3CDTF">2018-04-17T00:10:25Z</dcterms:modified>
</cp:coreProperties>
</file>