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61" r:id="rId4"/>
    <p:sldId id="262" r:id="rId5"/>
    <p:sldId id="263" r:id="rId6"/>
    <p:sldId id="264" r:id="rId7"/>
    <p:sldId id="270" r:id="rId8"/>
    <p:sldId id="271" r:id="rId9"/>
    <p:sldId id="272" r:id="rId10"/>
    <p:sldId id="268" r:id="rId11"/>
    <p:sldId id="267" r:id="rId12"/>
    <p:sldId id="274" r:id="rId13"/>
    <p:sldId id="275" r:id="rId14"/>
    <p:sldId id="269" r:id="rId15"/>
    <p:sldId id="277" r:id="rId16"/>
    <p:sldId id="273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922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Servlet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95536" y="5661248"/>
            <a:ext cx="2771800" cy="521180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：许刚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为什么要扩展</a:t>
            </a:r>
            <a:r>
              <a:rPr lang="en-US" altLang="zh-CN" dirty="0"/>
              <a:t>Servlet</a:t>
            </a:r>
            <a:r>
              <a:rPr lang="zh-CN" altLang="en-US" dirty="0"/>
              <a:t>接口？封装不常用方法</a:t>
            </a:r>
            <a:endParaRPr lang="en-US" altLang="zh-CN" dirty="0"/>
          </a:p>
          <a:p>
            <a:r>
              <a:rPr lang="zh-CN" altLang="en-US" dirty="0"/>
              <a:t>实现类体系</a:t>
            </a:r>
            <a:endParaRPr lang="en-US" altLang="zh-CN" dirty="0"/>
          </a:p>
          <a:p>
            <a:pPr lvl="1"/>
            <a:r>
              <a:rPr lang="en-US" altLang="zh-CN" dirty="0"/>
              <a:t>GenericServlet</a:t>
            </a:r>
            <a:r>
              <a:rPr lang="zh-CN" altLang="en-US" dirty="0"/>
              <a:t>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HttpServlet</a:t>
            </a:r>
            <a:r>
              <a:rPr lang="zh-CN" altLang="en-US" dirty="0"/>
              <a:t>继承</a:t>
            </a:r>
            <a:r>
              <a:rPr lang="en-US" altLang="zh-CN" dirty="0"/>
              <a:t>GenericServlet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Servlet</a:t>
            </a:r>
            <a:r>
              <a:rPr lang="zh-CN" altLang="en-US" dirty="0"/>
              <a:t>的最终方式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/>
              <a:t>HttpServlet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09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zh-CN" altLang="en-US" dirty="0"/>
              <a:t>请求和响应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HttpServletRequest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请求，对象由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获取请求参数</a:t>
            </a:r>
            <a:endParaRPr lang="en-US" altLang="zh-CN" dirty="0"/>
          </a:p>
          <a:p>
            <a:pPr lvl="2"/>
            <a:r>
              <a:rPr lang="zh-CN" altLang="en-US" dirty="0"/>
              <a:t>获取请求路径即</a:t>
            </a:r>
            <a:r>
              <a:rPr lang="en-US" altLang="zh-CN" dirty="0"/>
              <a:t>URL</a:t>
            </a:r>
            <a:r>
              <a:rPr lang="zh-CN" altLang="en-US" dirty="0"/>
              <a:t>地址相关信息</a:t>
            </a:r>
            <a:endParaRPr lang="en-US" altLang="zh-CN" dirty="0"/>
          </a:p>
          <a:p>
            <a:pPr lvl="2"/>
            <a:r>
              <a:rPr lang="zh-CN" altLang="en-US" dirty="0"/>
              <a:t>在请求域中保存数据</a:t>
            </a:r>
            <a:endParaRPr lang="en-US" altLang="zh-CN" dirty="0"/>
          </a:p>
          <a:p>
            <a:pPr lvl="2"/>
            <a:r>
              <a:rPr lang="zh-CN" altLang="en-US" dirty="0"/>
              <a:t>转发请求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HttpServletResponse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响应，对象由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向浏览器输出数据</a:t>
            </a:r>
            <a:endParaRPr lang="en-US" altLang="zh-CN" dirty="0"/>
          </a:p>
          <a:p>
            <a:pPr lvl="2"/>
            <a:r>
              <a:rPr lang="zh-CN" altLang="en-US" dirty="0"/>
              <a:t>重定向请求</a:t>
            </a:r>
          </a:p>
        </p:txBody>
      </p:sp>
    </p:spTree>
    <p:extLst>
      <p:ext uri="{BB962C8B-B14F-4D97-AF65-F5344CB8AC3E}">
        <p14:creationId xmlns="" xmlns:p14="http://schemas.microsoft.com/office/powerpoint/2010/main" val="188943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4007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39235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31" y="3224723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916" y="58785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6440" y="5885969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062064" y="400032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062064" y="5290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06080" y="36402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2064" y="48925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最终由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cxnSp>
        <p:nvCxnSpPr>
          <p:cNvPr id="13" name="曲线连接符 12"/>
          <p:cNvCxnSpPr>
            <a:stCxn id="3" idx="0"/>
            <a:endCxn id="3" idx="2"/>
          </p:cNvCxnSpPr>
          <p:nvPr/>
        </p:nvCxnSpPr>
        <p:spPr>
          <a:xfrm rot="16200000" flipH="1">
            <a:off x="4993812" y="4481267"/>
            <a:ext cx="2513088" cy="12700"/>
          </a:xfrm>
          <a:prstGeom prst="curvedConnector5">
            <a:avLst>
              <a:gd name="adj1" fmla="val -9096"/>
              <a:gd name="adj2" fmla="val 11605118"/>
              <a:gd name="adj3" fmla="val 10909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52120" y="2492896"/>
            <a:ext cx="335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服务器内部调用地址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1742540"/>
            <a:ext cx="8075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资源收到客户端请求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后，通知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去调用另外一个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资源进行处理，称之为请求转发。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3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9" grpId="0"/>
      <p:bldP spid="20" grpId="0"/>
      <p:bldP spid="20" grpId="1"/>
      <p:bldP spid="2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215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重定向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5222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27" y="2990710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612" y="56445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6136" y="5651956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3487574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11760" y="485572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11760" y="422588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11760" y="543179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55776" y="3127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55776" y="444574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55776" y="5021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55776" y="359531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响应请求，告诉浏览器向地址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174254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一个web资源收到客户端请求后，通知</a:t>
            </a:r>
            <a:r>
              <a:rPr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去访问另外一个web资源，称之为请求重定向。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3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7" grpId="0"/>
      <p:bldP spid="17" grpId="1"/>
      <p:bldP spid="17" grpId="2"/>
      <p:bldP spid="18" grpId="0"/>
      <p:bldP spid="18" grpId="1"/>
      <p:bldP spid="19" grpId="0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1811"/>
            <a:ext cx="8229600" cy="1143000"/>
          </a:xfrm>
        </p:spPr>
        <p:txBody>
          <a:bodyPr/>
          <a:lstStyle/>
          <a:p>
            <a:r>
              <a:rPr lang="zh-CN" altLang="en-US" dirty="0"/>
              <a:t>转发和重定向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转发</a:t>
            </a:r>
            <a:endParaRPr lang="en-US" altLang="zh-CN" dirty="0"/>
          </a:p>
          <a:p>
            <a:pPr lvl="1"/>
            <a:r>
              <a:rPr lang="zh-CN" altLang="en-US" dirty="0"/>
              <a:t>在服务器内部完成，用户感知不到</a:t>
            </a:r>
            <a:endParaRPr lang="en-US" altLang="zh-CN" dirty="0"/>
          </a:p>
          <a:p>
            <a:pPr lvl="1"/>
            <a:r>
              <a:rPr lang="zh-CN" altLang="en-US" dirty="0"/>
              <a:t>浏览器地址栏不变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整个过程浏览器只发出了</a:t>
            </a:r>
            <a:r>
              <a:rPr lang="zh-CN" altLang="en-US" dirty="0">
                <a:solidFill>
                  <a:srgbClr val="FF0000"/>
                </a:solidFill>
              </a:rPr>
              <a:t>一个请求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可以共享“请求域”数据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重定向</a:t>
            </a:r>
            <a:endParaRPr lang="en-US" altLang="zh-CN" dirty="0"/>
          </a:p>
          <a:p>
            <a:pPr lvl="1"/>
            <a:r>
              <a:rPr lang="zh-CN" altLang="en-US" dirty="0"/>
              <a:t>服务器以</a:t>
            </a:r>
            <a:r>
              <a:rPr lang="en-US" altLang="zh-CN" dirty="0"/>
              <a:t>302</a:t>
            </a:r>
            <a:r>
              <a:rPr lang="zh-CN" altLang="en-US" dirty="0"/>
              <a:t>状态码通知浏览器访问新地址</a:t>
            </a:r>
            <a:endParaRPr lang="en-US" altLang="zh-CN" dirty="0"/>
          </a:p>
          <a:p>
            <a:pPr lvl="1"/>
            <a:r>
              <a:rPr lang="zh-CN" altLang="en-US" dirty="0"/>
              <a:t>浏览器地址栏改变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整个过程浏览器发出</a:t>
            </a:r>
            <a:r>
              <a:rPr lang="zh-CN" altLang="en-US" dirty="0">
                <a:solidFill>
                  <a:srgbClr val="FF0000"/>
                </a:solidFill>
              </a:rPr>
              <a:t>两次请求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不能共享“请求域”数据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目标资源不可以在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="" xmlns:p14="http://schemas.microsoft.com/office/powerpoint/2010/main" val="338238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面试题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507288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什么是</a:t>
            </a:r>
            <a:r>
              <a:rPr lang="en-US" altLang="zh-CN" sz="2000" smtClean="0"/>
              <a:t>Servlet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Servlet</a:t>
            </a:r>
            <a:r>
              <a:rPr lang="zh-CN" altLang="en-US" sz="2000" smtClean="0"/>
              <a:t>的生命周期？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Servlet</a:t>
            </a:r>
            <a:r>
              <a:rPr lang="zh-CN" altLang="en-US" sz="2000" smtClean="0"/>
              <a:t>的基本架构？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Servlet API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forward()</a:t>
            </a:r>
            <a:r>
              <a:rPr lang="zh-CN" altLang="en-US" sz="2000" smtClean="0"/>
              <a:t>和</a:t>
            </a:r>
            <a:r>
              <a:rPr lang="en-US" altLang="zh-CN" sz="2000" smtClean="0"/>
              <a:t>sendRedirect()</a:t>
            </a:r>
            <a:r>
              <a:rPr lang="zh-CN" altLang="en-US" sz="2000" smtClean="0"/>
              <a:t>有什么区别？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doGet()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doPost()</a:t>
            </a:r>
            <a:r>
              <a:rPr lang="zh-CN" altLang="en-US" sz="2000" smtClean="0"/>
              <a:t>分别什么情况下会被调用？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Web</a:t>
            </a:r>
            <a:r>
              <a:rPr lang="zh-CN" altLang="en-US" sz="2000" smtClean="0"/>
              <a:t>开发中可能会碰到某种编码的字符需要单独处理，例如需要将</a:t>
            </a:r>
            <a:r>
              <a:rPr lang="en-US" altLang="zh-CN" sz="2000" smtClean="0"/>
              <a:t>ISO8859-1</a:t>
            </a:r>
            <a:r>
              <a:rPr lang="zh-CN" altLang="en-US" sz="2000" smtClean="0"/>
              <a:t>转为</a:t>
            </a:r>
            <a:r>
              <a:rPr lang="en-US" altLang="zh-CN" sz="2000" smtClean="0"/>
              <a:t>utf-8</a:t>
            </a:r>
            <a:r>
              <a:rPr lang="zh-CN" altLang="en-US" sz="2000" smtClean="0"/>
              <a:t>，如何处理？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smtClean="0"/>
              <a:t>request</a:t>
            </a:r>
            <a:r>
              <a:rPr lang="zh-CN" altLang="en-US" sz="2000" smtClean="0"/>
              <a:t>对象的常用方法有哪些？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373063" y="1484313"/>
            <a:ext cx="86407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1: </a:t>
            </a:r>
            <a:r>
              <a:rPr lang="zh-CN" altLang="en-US" sz="2400" b="1" dirty="0">
                <a:solidFill>
                  <a:srgbClr val="FF0000"/>
                </a:solidFill>
              </a:rPr>
              <a:t>登陆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login.html : </a:t>
            </a:r>
            <a:r>
              <a:rPr lang="zh-CN" altLang="en-US" sz="2000" dirty="0"/>
              <a:t>登陆表单页面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LoginServlet: </a:t>
            </a:r>
            <a:r>
              <a:rPr lang="zh-CN" altLang="en-US" sz="2000" dirty="0"/>
              <a:t>处理登陆请求的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login_success.html : </a:t>
            </a:r>
            <a:r>
              <a:rPr lang="zh-CN" altLang="en-US" sz="2000" dirty="0"/>
              <a:t>登陆成功页面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登陆成功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	login_error.html : </a:t>
            </a:r>
            <a:r>
              <a:rPr lang="zh-CN" altLang="en-US" sz="2000" dirty="0"/>
              <a:t>登陆失败页面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用户名或密码不正确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2: </a:t>
            </a:r>
            <a:r>
              <a:rPr lang="zh-CN" altLang="en-US" sz="2400" b="1" dirty="0">
                <a:solidFill>
                  <a:srgbClr val="FF0000"/>
                </a:solidFill>
              </a:rPr>
              <a:t>注册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register.html : </a:t>
            </a:r>
            <a:r>
              <a:rPr lang="zh-CN" altLang="en-US" sz="2000" dirty="0"/>
              <a:t>注册表单页面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RegistServlet: </a:t>
            </a:r>
            <a:r>
              <a:rPr lang="zh-CN" altLang="en-US" sz="2000" dirty="0"/>
              <a:t>处理注册请求的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regist_success.html :</a:t>
            </a:r>
            <a:r>
              <a:rPr lang="zh-CN" altLang="en-US" sz="2000" dirty="0"/>
              <a:t>注册成功页面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</a:t>
            </a:r>
            <a:r>
              <a:rPr lang="zh-CN" altLang="en-US" sz="2000" dirty="0"/>
              <a:t>注册成功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/>
              <a:t>	regist_error.html </a:t>
            </a:r>
            <a:r>
              <a:rPr lang="en-US" altLang="zh-CN" sz="2000" dirty="0"/>
              <a:t>:</a:t>
            </a:r>
            <a:r>
              <a:rPr lang="zh-CN" altLang="en-US" sz="2000" dirty="0"/>
              <a:t>注册失败页面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用户名已存在</a:t>
            </a:r>
            <a:r>
              <a:rPr lang="en-US" altLang="zh-CN" sz="2000" dirty="0"/>
              <a:t>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500063"/>
            <a:ext cx="7348538" cy="928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="" xmlns:p14="http://schemas.microsoft.com/office/powerpoint/2010/main" val="49985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85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79" y="1988840"/>
            <a:ext cx="8229600" cy="4525963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ServletConfig</a:t>
            </a:r>
            <a:r>
              <a:rPr lang="zh-CN" altLang="en-US" dirty="0"/>
              <a:t>与</a:t>
            </a:r>
            <a:r>
              <a:rPr lang="en-US" altLang="zh-CN" dirty="0"/>
              <a:t>ServletContext</a:t>
            </a:r>
          </a:p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请求与响应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转发与重定向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959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Why use</a:t>
            </a:r>
            <a:r>
              <a:rPr lang="zh-CN" altLang="en-US" dirty="0"/>
              <a:t> </a:t>
            </a:r>
            <a:r>
              <a:rPr lang="en-US" altLang="zh-CN" dirty="0"/>
              <a:t>Servlet?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7884368" y="2492896"/>
            <a:ext cx="936104" cy="252028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[User]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492896"/>
            <a:ext cx="367240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AtguiguNews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[Java Application]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3140968"/>
            <a:ext cx="6480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6256" y="394173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79912" y="3169604"/>
            <a:ext cx="155981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Servlet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接箭头连接符 19"/>
          <p:cNvCxnSpPr>
            <a:endCxn id="30" idx="1"/>
          </p:cNvCxnSpPr>
          <p:nvPr/>
        </p:nvCxnSpPr>
        <p:spPr>
          <a:xfrm>
            <a:off x="3002467" y="3961692"/>
            <a:ext cx="7774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28084" y="39616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1628800"/>
            <a:ext cx="39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注册信息如何插入数据库表？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3169604"/>
            <a:ext cx="15481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0" b="1" dirty="0">
                <a:solidFill>
                  <a:srgbClr val="FF0000"/>
                </a:solidFill>
              </a:rPr>
              <a:t>?</a:t>
            </a:r>
            <a:endParaRPr lang="zh-CN" altLang="en-US" sz="100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998" y="2492896"/>
            <a:ext cx="2212454" cy="2757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78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8" grpId="0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What is Servlet?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01792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狭义：</a:t>
            </a:r>
            <a:r>
              <a:rPr lang="en-US" altLang="zh-CN" b="1" dirty="0">
                <a:solidFill>
                  <a:srgbClr val="0000FF"/>
                </a:solidFill>
              </a:rPr>
              <a:t>javax.servlet.Servlet</a:t>
            </a:r>
            <a:r>
              <a:rPr lang="zh-CN" altLang="zh-CN" dirty="0"/>
              <a:t>接口及其子接口</a:t>
            </a:r>
            <a:endParaRPr lang="en-US" altLang="zh-CN" dirty="0"/>
          </a:p>
          <a:p>
            <a:r>
              <a:rPr lang="zh-CN" altLang="en-US" dirty="0"/>
              <a:t>   广义：</a:t>
            </a:r>
            <a:r>
              <a:rPr lang="zh-CN" altLang="zh-CN" dirty="0"/>
              <a:t>指实现了</a:t>
            </a:r>
            <a:r>
              <a:rPr lang="en-US" altLang="zh-CN" dirty="0"/>
              <a:t>Servlet</a:t>
            </a:r>
            <a:r>
              <a:rPr lang="zh-CN" altLang="zh-CN" dirty="0"/>
              <a:t>接口的实现类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1.Servlet </a:t>
            </a:r>
            <a:r>
              <a:rPr lang="zh-CN" altLang="en-US" dirty="0"/>
              <a:t>（</a:t>
            </a:r>
            <a:r>
              <a:rPr lang="en-US" altLang="zh-CN" b="1" dirty="0"/>
              <a:t>Server Applet</a:t>
            </a:r>
            <a:r>
              <a:rPr lang="zh-CN" altLang="en-US" dirty="0"/>
              <a:t>）服务器端小程序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79051"/>
            <a:ext cx="5923767" cy="1807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88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965"/>
            <a:ext cx="8229600" cy="1143000"/>
          </a:xfrm>
        </p:spPr>
        <p:txBody>
          <a:bodyPr/>
          <a:lstStyle/>
          <a:p>
            <a:r>
              <a:rPr lang="en-US" altLang="zh-CN" dirty="0"/>
              <a:t>How to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0384" y="1883965"/>
            <a:ext cx="8003232" cy="4569371"/>
          </a:xfrm>
        </p:spPr>
        <p:txBody>
          <a:bodyPr/>
          <a:lstStyle/>
          <a:p>
            <a:r>
              <a:rPr lang="zh-CN" altLang="en-US" dirty="0"/>
              <a:t>使用一个接口的</a:t>
            </a:r>
            <a:r>
              <a:rPr lang="zh-CN" altLang="en-US" dirty="0">
                <a:solidFill>
                  <a:srgbClr val="FF0000"/>
                </a:solidFill>
              </a:rPr>
              <a:t>传统方式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创建一个类实现接口</a:t>
            </a:r>
            <a:endParaRPr lang="en-US" altLang="zh-CN" dirty="0"/>
          </a:p>
          <a:p>
            <a:pPr lvl="1"/>
            <a:r>
              <a:rPr lang="en-US" altLang="zh-CN" dirty="0"/>
              <a:t>new </a:t>
            </a:r>
            <a:r>
              <a:rPr lang="zh-CN" altLang="en-US" dirty="0"/>
              <a:t>实现类对象</a:t>
            </a:r>
            <a:endParaRPr lang="en-US" altLang="zh-CN" dirty="0"/>
          </a:p>
          <a:p>
            <a:pPr lvl="1"/>
            <a:r>
              <a:rPr lang="zh-CN" altLang="en-US" dirty="0"/>
              <a:t>调用类的方法等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Servlet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zh-CN" altLang="en-US" dirty="0"/>
              <a:t>创建一个类实现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中“</a:t>
            </a:r>
            <a:r>
              <a:rPr lang="zh-CN" altLang="en-US" b="1" dirty="0">
                <a:solidFill>
                  <a:srgbClr val="0000FF"/>
                </a:solidFill>
              </a:rPr>
              <a:t>注册</a:t>
            </a:r>
            <a:r>
              <a:rPr lang="zh-CN" altLang="en-US" dirty="0"/>
              <a:t>”这个实现类</a:t>
            </a:r>
            <a:endParaRPr lang="en-US" altLang="zh-CN" dirty="0"/>
          </a:p>
          <a:p>
            <a:pPr lvl="1"/>
            <a:r>
              <a:rPr lang="en-US" altLang="zh-CN" dirty="0"/>
              <a:t>Tomcat</a:t>
            </a:r>
            <a:r>
              <a:rPr lang="zh-CN" altLang="en-US" dirty="0"/>
              <a:t>（</a:t>
            </a:r>
            <a:r>
              <a:rPr lang="en-US" altLang="zh-CN" dirty="0"/>
              <a:t>Servlet</a:t>
            </a:r>
            <a:r>
              <a:rPr lang="zh-CN" altLang="en-US" dirty="0"/>
              <a:t>容器）会创建实现类对象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250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488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88" y="1842592"/>
            <a:ext cx="7674024" cy="4525963"/>
          </a:xfrm>
        </p:spPr>
        <p:txBody>
          <a:bodyPr/>
          <a:lstStyle/>
          <a:p>
            <a:r>
              <a:rPr lang="zh-CN" altLang="en-US" dirty="0"/>
              <a:t>生命周期相关</a:t>
            </a:r>
            <a:endParaRPr lang="en-US" altLang="zh-CN" dirty="0"/>
          </a:p>
          <a:p>
            <a:pPr lvl="1"/>
            <a:r>
              <a:rPr lang="zh-CN" altLang="en-US" dirty="0"/>
              <a:t>构造器</a:t>
            </a:r>
            <a:endParaRPr lang="en-US" altLang="zh-CN" dirty="0"/>
          </a:p>
          <a:p>
            <a:pPr lvl="1"/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destroy()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配置相关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arn-CL" altLang="zh-CN" dirty="0">
                <a:solidFill>
                  <a:prstClr val="black"/>
                </a:solidFill>
              </a:rPr>
              <a:t>getServletConfig()</a:t>
            </a:r>
            <a:endParaRPr lang="zh-CN" altLang="en-US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129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第一次请求</a:t>
            </a:r>
            <a:endParaRPr lang="en-US" altLang="zh-CN" dirty="0"/>
          </a:p>
          <a:p>
            <a:pPr lvl="1"/>
            <a:r>
              <a:rPr lang="zh-CN" altLang="en-US" dirty="0"/>
              <a:t>创建对象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后面请求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对象销毁前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destroy()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="" xmlns:p14="http://schemas.microsoft.com/office/powerpoint/2010/main" val="34353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8911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ServletConfig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代表</a:t>
            </a:r>
            <a:r>
              <a:rPr lang="en-US" altLang="zh-CN" dirty="0"/>
              <a:t>Servlet</a:t>
            </a:r>
            <a:r>
              <a:rPr lang="zh-CN" altLang="en-US" dirty="0"/>
              <a:t>配置信息</a:t>
            </a:r>
            <a:endParaRPr lang="en-US" altLang="zh-CN" dirty="0"/>
          </a:p>
          <a:p>
            <a:r>
              <a:rPr lang="zh-CN" altLang="en-US" dirty="0"/>
              <a:t>对象：由</a:t>
            </a:r>
            <a:r>
              <a:rPr lang="en-US" altLang="zh-CN" dirty="0"/>
              <a:t>Servlet</a:t>
            </a:r>
            <a:r>
              <a:rPr lang="zh-CN" altLang="en-US" dirty="0"/>
              <a:t>容器创建，并传入</a:t>
            </a:r>
            <a:r>
              <a:rPr lang="arn-CL" altLang="zh-CN" dirty="0"/>
              <a:t>init(ServletConfig config)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Servlet</a:t>
            </a:r>
            <a:r>
              <a:rPr lang="zh-CN" altLang="en-US" dirty="0"/>
              <a:t>友好名称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</a:t>
            </a:r>
            <a:r>
              <a:rPr lang="zh-CN" altLang="zh-CN" dirty="0"/>
              <a:t>初始化参数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ServletContext</a:t>
            </a:r>
            <a:r>
              <a:rPr lang="zh-CN" altLang="zh-CN" dirty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60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en-US" altLang="zh-CN" dirty="0"/>
              <a:t>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zh-CN" altLang="en-US" dirty="0"/>
              <a:t>意思是</a:t>
            </a:r>
            <a:r>
              <a:rPr lang="en-US" altLang="zh-CN" dirty="0"/>
              <a:t>Servlet</a:t>
            </a:r>
            <a:r>
              <a:rPr lang="zh-CN" altLang="en-US" dirty="0"/>
              <a:t>上下文，代表当前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容器创建，通过</a:t>
            </a:r>
            <a:r>
              <a:rPr lang="en-US" altLang="zh-CN" dirty="0"/>
              <a:t>ServletConfig</a:t>
            </a:r>
            <a:r>
              <a:rPr lang="zh-CN" altLang="en-US" dirty="0"/>
              <a:t>对象获取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WEB</a:t>
            </a:r>
            <a:r>
              <a:rPr lang="zh-CN" altLang="zh-CN" dirty="0"/>
              <a:t>应用程序的初始化参数</a:t>
            </a:r>
            <a:endParaRPr lang="en-US" altLang="zh-CN" dirty="0"/>
          </a:p>
          <a:p>
            <a:pPr lvl="1"/>
            <a:r>
              <a:rPr lang="zh-CN" altLang="zh-CN" dirty="0"/>
              <a:t>获取虚拟路径所映射的本地路径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zh-CN" dirty="0">
                <a:solidFill>
                  <a:srgbClr val="FF0000"/>
                </a:solidFill>
              </a:rPr>
              <a:t>域范围的属性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9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986</Words>
  <Application>Microsoft Office PowerPoint</Application>
  <PresentationFormat>全屏显示(4:3)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Servlet</vt:lpstr>
      <vt:lpstr>内容提要</vt:lpstr>
      <vt:lpstr>Why use Servlet?</vt:lpstr>
      <vt:lpstr>What is Servlet?</vt:lpstr>
      <vt:lpstr>How to use?</vt:lpstr>
      <vt:lpstr>Servlet接口</vt:lpstr>
      <vt:lpstr>Servlet生命周期</vt:lpstr>
      <vt:lpstr>ServletConfig</vt:lpstr>
      <vt:lpstr>ServletContext</vt:lpstr>
      <vt:lpstr>Servlet接口扩展</vt:lpstr>
      <vt:lpstr>请求和响应</vt:lpstr>
      <vt:lpstr>请求转发</vt:lpstr>
      <vt:lpstr>请求重定向</vt:lpstr>
      <vt:lpstr>转发和重定向</vt:lpstr>
      <vt:lpstr>面试题</vt:lpstr>
      <vt:lpstr>作业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217</cp:revision>
  <dcterms:created xsi:type="dcterms:W3CDTF">2013-03-04T07:19:04Z</dcterms:created>
  <dcterms:modified xsi:type="dcterms:W3CDTF">2017-10-23T03:31:52Z</dcterms:modified>
</cp:coreProperties>
</file>