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9" r:id="rId2"/>
    <p:sldId id="316" r:id="rId3"/>
    <p:sldId id="262" r:id="rId4"/>
    <p:sldId id="354" r:id="rId5"/>
    <p:sldId id="289"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261"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14" autoAdjust="0"/>
  </p:normalViewPr>
  <p:slideViewPr>
    <p:cSldViewPr snapToGrid="0">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CB93B-798C-4C16-9911-5F45A36EE024}" type="datetimeFigureOut">
              <a:rPr lang="zh-CN" altLang="en-US" smtClean="0"/>
              <a:pPr/>
              <a:t>2017/10/28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9BE40-FE8D-46A7-B77D-A17E2CC21F52}" type="slidenum">
              <a:rPr lang="zh-CN" altLang="en-US" smtClean="0"/>
              <a:pPr/>
              <a:t>‹#›</a:t>
            </a:fld>
            <a:endParaRPr lang="zh-CN" altLang="en-US"/>
          </a:p>
        </p:txBody>
      </p:sp>
    </p:spTree>
    <p:extLst>
      <p:ext uri="{BB962C8B-B14F-4D97-AF65-F5344CB8AC3E}">
        <p14:creationId xmlns:p14="http://schemas.microsoft.com/office/powerpoint/2010/main" xmlns="" val="137104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有趣的实验</a:t>
            </a:r>
            <a:endParaRPr lang="en-US" altLang="zh-CN" smtClean="0"/>
          </a:p>
          <a:p>
            <a:r>
              <a:rPr lang="zh-CN" altLang="en-US" smtClean="0"/>
              <a:t>页面</a:t>
            </a:r>
            <a:r>
              <a:rPr lang="en-US" altLang="zh-CN" smtClean="0"/>
              <a:t>buffer</a:t>
            </a:r>
            <a:r>
              <a:rPr lang="en-US" altLang="zh-CN" baseline="0" smtClean="0"/>
              <a:t>=1kb</a:t>
            </a:r>
          </a:p>
          <a:p>
            <a:endParaRPr lang="en-US" altLang="zh-CN" baseline="0" smtClean="0"/>
          </a:p>
          <a:p>
            <a:r>
              <a:rPr lang="en-US" altLang="zh-CN" sz="1200" kern="1200" smtClean="0">
                <a:solidFill>
                  <a:schemeClr val="tx1"/>
                </a:solidFill>
                <a:latin typeface="+mn-lt"/>
                <a:ea typeface="+mn-ea"/>
                <a:cs typeface="+mn-cs"/>
              </a:rPr>
              <a:t>&lt;%</a:t>
            </a:r>
          </a:p>
          <a:p>
            <a:r>
              <a:rPr lang="en-US" altLang="zh-CN" sz="1200" kern="1200" smtClean="0">
                <a:solidFill>
                  <a:schemeClr val="tx1"/>
                </a:solidFill>
                <a:latin typeface="+mn-lt"/>
                <a:ea typeface="+mn-ea"/>
                <a:cs typeface="+mn-cs"/>
              </a:rPr>
              <a:t>String str="";</a:t>
            </a:r>
          </a:p>
          <a:p>
            <a:r>
              <a:rPr lang="en-US" altLang="zh-CN" sz="1200" b="1" kern="1200" smtClean="0">
                <a:solidFill>
                  <a:schemeClr val="tx1"/>
                </a:solidFill>
                <a:latin typeface="+mn-lt"/>
                <a:ea typeface="+mn-ea"/>
                <a:cs typeface="+mn-cs"/>
              </a:rPr>
              <a:t>for(int i=0;i&lt;1024;i++){</a:t>
            </a:r>
          </a:p>
          <a:p>
            <a:r>
              <a:rPr lang="en-US" altLang="zh-CN" sz="1200" kern="1200" smtClean="0">
                <a:solidFill>
                  <a:schemeClr val="tx1"/>
                </a:solidFill>
                <a:latin typeface="+mn-lt"/>
                <a:ea typeface="+mn-ea"/>
                <a:cs typeface="+mn-cs"/>
              </a:rPr>
              <a:t>str+="</a:t>
            </a:r>
            <a:r>
              <a:rPr lang="zh-CN" altLang="en-US" sz="1200" kern="1200" smtClean="0">
                <a:solidFill>
                  <a:schemeClr val="tx1"/>
                </a:solidFill>
                <a:latin typeface="+mn-lt"/>
                <a:ea typeface="+mn-ea"/>
                <a:cs typeface="+mn-cs"/>
              </a:rPr>
              <a:t>人</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out.write(str);</a:t>
            </a:r>
          </a:p>
          <a:p>
            <a:r>
              <a:rPr lang="en-US" altLang="zh-CN" sz="1200" kern="1200" smtClean="0">
                <a:solidFill>
                  <a:schemeClr val="tx1"/>
                </a:solidFill>
                <a:latin typeface="+mn-lt"/>
                <a:ea typeface="+mn-ea"/>
                <a:cs typeface="+mn-cs"/>
              </a:rPr>
              <a:t>//out.flush();</a:t>
            </a:r>
          </a:p>
          <a:p>
            <a:r>
              <a:rPr lang="en-US" altLang="zh-CN" sz="1200" kern="1200" smtClean="0">
                <a:solidFill>
                  <a:schemeClr val="tx1"/>
                </a:solidFill>
                <a:latin typeface="+mn-lt"/>
                <a:ea typeface="+mn-ea"/>
                <a:cs typeface="+mn-cs"/>
              </a:rPr>
              <a:t>response.getWriter().write("&lt;br/&gt;</a:t>
            </a:r>
            <a:r>
              <a:rPr lang="zh-CN" altLang="en-US" sz="1200" kern="1200" smtClean="0">
                <a:solidFill>
                  <a:schemeClr val="tx1"/>
                </a:solidFill>
                <a:latin typeface="+mn-lt"/>
                <a:ea typeface="+mn-ea"/>
                <a:cs typeface="+mn-cs"/>
              </a:rPr>
              <a:t>大家好</a:t>
            </a:r>
            <a:r>
              <a:rPr lang="en-US" altLang="zh-CN" sz="1200" kern="1200" smtClean="0">
                <a:solidFill>
                  <a:schemeClr val="tx1"/>
                </a:solidFill>
                <a:latin typeface="+mn-lt"/>
                <a:ea typeface="+mn-ea"/>
                <a:cs typeface="+mn-cs"/>
              </a:rPr>
              <a:t>&lt;br/&gt;");</a:t>
            </a:r>
          </a:p>
          <a:p>
            <a:r>
              <a:rPr lang="en-US" altLang="zh-CN" sz="1200" kern="1200" smtClean="0">
                <a:solidFill>
                  <a:schemeClr val="tx1"/>
                </a:solidFill>
                <a:latin typeface="+mn-lt"/>
                <a:ea typeface="+mn-ea"/>
                <a:cs typeface="+mn-cs"/>
              </a:rPr>
              <a:t>%&gt;</a:t>
            </a:r>
          </a:p>
          <a:p>
            <a:r>
              <a:rPr lang="zh-CN" altLang="en-US" sz="1200" kern="1200" smtClean="0">
                <a:solidFill>
                  <a:schemeClr val="tx1"/>
                </a:solidFill>
                <a:latin typeface="+mn-lt"/>
                <a:ea typeface="+mn-ea"/>
                <a:cs typeface="+mn-cs"/>
              </a:rPr>
              <a:t>猜猜输出什么</a:t>
            </a:r>
            <a:endParaRPr lang="zh-CN" altLang="en-US"/>
          </a:p>
        </p:txBody>
      </p:sp>
      <p:sp>
        <p:nvSpPr>
          <p:cNvPr id="4" name="灯片编号占位符 3"/>
          <p:cNvSpPr>
            <a:spLocks noGrp="1"/>
          </p:cNvSpPr>
          <p:nvPr>
            <p:ph type="sldNum" sz="quarter" idx="10"/>
          </p:nvPr>
        </p:nvSpPr>
        <p:spPr/>
        <p:txBody>
          <a:bodyPr/>
          <a:lstStyle/>
          <a:p>
            <a:fld id="{9419BE40-FE8D-46A7-B77D-A17E2CC21F52}" type="slidenum">
              <a:rPr lang="zh-CN" altLang="en-US" smtClean="0"/>
              <a:pPr/>
              <a:t>32</a:t>
            </a:fld>
            <a:endParaRPr lang="zh-CN" altLang="en-US"/>
          </a:p>
        </p:txBody>
      </p:sp>
    </p:spTree>
    <p:extLst>
      <p:ext uri="{BB962C8B-B14F-4D97-AF65-F5344CB8AC3E}">
        <p14:creationId xmlns:p14="http://schemas.microsoft.com/office/powerpoint/2010/main" xmlns="" val="3122430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3532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63778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1453671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标题 1"/>
          <p:cNvSpPr txBox="1">
            <a:spLocks/>
          </p:cNvSpPr>
          <p:nvPr/>
        </p:nvSpPr>
        <p:spPr>
          <a:xfrm>
            <a:off x="2795413" y="2471824"/>
            <a:ext cx="4186451" cy="1470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JSP</a:t>
            </a:r>
            <a:endParaRPr lang="zh-CN" altLang="en-US" sz="8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标题 1"/>
          <p:cNvSpPr txBox="1">
            <a:spLocks/>
          </p:cNvSpPr>
          <p:nvPr/>
        </p:nvSpPr>
        <p:spPr>
          <a:xfrm>
            <a:off x="0" y="5626505"/>
            <a:ext cx="3683531" cy="10333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讲师：许刚</a:t>
            </a:r>
            <a:endParaRPr lang="zh-CN" alt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4231485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695138361"/>
              </p:ext>
            </p:extLst>
          </p:nvPr>
        </p:nvGraphicFramePr>
        <p:xfrm>
          <a:off x="1198608" y="1213100"/>
          <a:ext cx="6842306" cy="1718786"/>
        </p:xfrm>
        <a:graphic>
          <a:graphicData uri="http://schemas.openxmlformats.org/drawingml/2006/table">
            <a:tbl>
              <a:tblPr>
                <a:tableStyleId>{5C22544A-7EE6-4342-B048-85BDC9FD1C3A}</a:tableStyleId>
              </a:tblPr>
              <a:tblGrid>
                <a:gridCol w="6842306"/>
              </a:tblGrid>
              <a:tr h="1718786">
                <a:tc>
                  <a:txBody>
                    <a:bodyPr/>
                    <a:lstStyle/>
                    <a:p>
                      <a:pPr marL="629920" indent="266700" algn="just">
                        <a:spcAft>
                          <a:spcPts val="0"/>
                        </a:spcAft>
                        <a:tabLst>
                          <a:tab pos="3190875" algn="l"/>
                        </a:tabLst>
                      </a:pPr>
                      <a:r>
                        <a:rPr lang="en-US" sz="1600" kern="100">
                          <a:effectLst/>
                        </a:rPr>
                        <a:t>&lt;%</a:t>
                      </a:r>
                      <a:endParaRPr lang="zh-CN" sz="1600" kern="100">
                        <a:effectLst/>
                      </a:endParaRPr>
                    </a:p>
                    <a:p>
                      <a:pPr marL="629920" indent="266700" algn="just">
                        <a:spcAft>
                          <a:spcPts val="0"/>
                        </a:spcAft>
                        <a:tabLst>
                          <a:tab pos="990600" algn="l"/>
                        </a:tabLst>
                      </a:pPr>
                      <a:r>
                        <a:rPr lang="en-US" sz="1600" kern="100">
                          <a:effectLst/>
                        </a:rPr>
                        <a:t>	int x = 3;</a:t>
                      </a:r>
                      <a:endParaRPr lang="zh-CN" sz="1600" kern="100">
                        <a:effectLst/>
                      </a:endParaRPr>
                    </a:p>
                    <a:p>
                      <a:pPr marL="629920" indent="266700" algn="just">
                        <a:spcAft>
                          <a:spcPts val="0"/>
                        </a:spcAft>
                        <a:tabLst>
                          <a:tab pos="3190875" algn="l"/>
                        </a:tabLst>
                      </a:pPr>
                      <a:r>
                        <a:rPr lang="en-US" sz="1600" kern="100">
                          <a:effectLst/>
                        </a:rPr>
                        <a:t>%&gt;</a:t>
                      </a:r>
                      <a:endParaRPr lang="zh-CN" sz="1600" kern="100">
                        <a:effectLst/>
                      </a:endParaRPr>
                    </a:p>
                    <a:p>
                      <a:pPr marL="629920" indent="266700" algn="just">
                        <a:spcAft>
                          <a:spcPts val="0"/>
                        </a:spcAft>
                        <a:tabLst>
                          <a:tab pos="3190875" algn="l"/>
                        </a:tabLst>
                      </a:pPr>
                      <a:r>
                        <a:rPr lang="en-US" sz="1600" kern="100">
                          <a:effectLst/>
                        </a:rPr>
                        <a:t>&lt;p&gt;</a:t>
                      </a:r>
                      <a:r>
                        <a:rPr lang="zh-CN" sz="1600" kern="100">
                          <a:effectLst/>
                        </a:rPr>
                        <a:t>这是一个</a:t>
                      </a:r>
                      <a:r>
                        <a:rPr lang="en-US" sz="1600" kern="100">
                          <a:effectLst/>
                        </a:rPr>
                        <a:t>HTML</a:t>
                      </a:r>
                      <a:r>
                        <a:rPr lang="zh-CN" sz="1600" kern="100">
                          <a:effectLst/>
                        </a:rPr>
                        <a:t>段落</a:t>
                      </a:r>
                      <a:r>
                        <a:rPr lang="en-US" sz="1600" kern="100">
                          <a:effectLst/>
                        </a:rPr>
                        <a:t>&lt;/p&gt;</a:t>
                      </a:r>
                      <a:endParaRPr lang="zh-CN" sz="1600" kern="100">
                        <a:effectLst/>
                      </a:endParaRPr>
                    </a:p>
                    <a:p>
                      <a:pPr marL="629920" indent="266700" algn="just">
                        <a:spcAft>
                          <a:spcPts val="0"/>
                        </a:spcAft>
                        <a:tabLst>
                          <a:tab pos="3190875" algn="l"/>
                        </a:tabLst>
                      </a:pPr>
                      <a:r>
                        <a:rPr lang="en-US" sz="1600" kern="100">
                          <a:effectLst/>
                        </a:rPr>
                        <a:t>&lt;%</a:t>
                      </a:r>
                      <a:endParaRPr lang="zh-CN" sz="1600" kern="100">
                        <a:effectLst/>
                      </a:endParaRPr>
                    </a:p>
                    <a:p>
                      <a:pPr marL="629920" indent="266700" algn="just">
                        <a:spcAft>
                          <a:spcPts val="0"/>
                        </a:spcAft>
                        <a:tabLst>
                          <a:tab pos="990600" algn="l"/>
                        </a:tabLst>
                      </a:pPr>
                      <a:r>
                        <a:rPr lang="en-US" sz="1600" kern="100">
                          <a:effectLst/>
                        </a:rPr>
                        <a:t>	out.println(x);</a:t>
                      </a:r>
                      <a:endParaRPr lang="zh-CN" sz="1600" kern="100">
                        <a:effectLst/>
                      </a:endParaRPr>
                    </a:p>
                    <a:p>
                      <a:pPr marL="629920" indent="266700" algn="just">
                        <a:spcAft>
                          <a:spcPts val="0"/>
                        </a:spcAft>
                        <a:tabLst>
                          <a:tab pos="3190875" algn="l"/>
                        </a:tabLst>
                      </a:pPr>
                      <a:r>
                        <a:rPr lang="en-US" sz="1600" kern="100">
                          <a:effectLst/>
                        </a:rPr>
                        <a:t>%&gt;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965199" y="3111250"/>
            <a:ext cx="7525657" cy="923330"/>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多个脚本片断中的代码可以相互访问，犹如将所有的代码放在一对</a:t>
            </a:r>
            <a:r>
              <a:rPr lang="en-US" altLang="zh-CN" kern="100">
                <a:latin typeface="Consolas" panose="020B0609020204030204" pitchFamily="49" charset="0"/>
                <a:cs typeface="Calibri" panose="020F0502020204030204" pitchFamily="34" charset="0"/>
              </a:rPr>
              <a:t>&lt;%%&gt;</a:t>
            </a:r>
            <a:r>
              <a:rPr lang="zh-CN" altLang="zh-CN" kern="100">
                <a:latin typeface="Consolas" panose="020B0609020204030204" pitchFamily="49" charset="0"/>
                <a:cs typeface="Calibri" panose="020F0502020204030204" pitchFamily="34" charset="0"/>
              </a:rPr>
              <a:t>之中的情况。</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举例：上面的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内容与下面的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内容具有同样的运行效果</a:t>
            </a:r>
            <a:endParaRPr lang="zh-CN" altLang="zh-CN" kern="100">
              <a:latin typeface="Consolas" panose="020B0609020204030204" pitchFamily="49"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xmlns="" val="2166703829"/>
              </p:ext>
            </p:extLst>
          </p:nvPr>
        </p:nvGraphicFramePr>
        <p:xfrm>
          <a:off x="1198608" y="4245373"/>
          <a:ext cx="5411470" cy="1371600"/>
        </p:xfrm>
        <a:graphic>
          <a:graphicData uri="http://schemas.openxmlformats.org/drawingml/2006/table">
            <a:tbl>
              <a:tblPr>
                <a:tableStyleId>{5C22544A-7EE6-4342-B048-85BDC9FD1C3A}</a:tableStyleId>
              </a:tblPr>
              <a:tblGrid>
                <a:gridCol w="5411470"/>
              </a:tblGrid>
              <a:tr h="0">
                <a:tc>
                  <a:txBody>
                    <a:bodyPr/>
                    <a:lstStyle/>
                    <a:p>
                      <a:pPr marL="629920" indent="266700" algn="just">
                        <a:spcAft>
                          <a:spcPts val="0"/>
                        </a:spcAft>
                        <a:tabLst>
                          <a:tab pos="3190875" algn="l"/>
                        </a:tabLst>
                      </a:pPr>
                      <a:r>
                        <a:rPr lang="en-US" sz="1800" kern="100">
                          <a:effectLst/>
                        </a:rPr>
                        <a:t>&lt;p&gt;</a:t>
                      </a:r>
                      <a:r>
                        <a:rPr lang="zh-CN" sz="1800" kern="100">
                          <a:effectLst/>
                        </a:rPr>
                        <a:t>这是一个</a:t>
                      </a:r>
                      <a:r>
                        <a:rPr lang="en-US" sz="1800" kern="100">
                          <a:effectLst/>
                        </a:rPr>
                        <a:t>HTML</a:t>
                      </a:r>
                      <a:r>
                        <a:rPr lang="zh-CN" sz="1800" kern="100">
                          <a:effectLst/>
                        </a:rPr>
                        <a:t>段落</a:t>
                      </a:r>
                      <a:r>
                        <a:rPr lang="en-US" sz="1800" kern="100">
                          <a:effectLst/>
                        </a:rPr>
                        <a:t>&lt;/p&gt;</a:t>
                      </a:r>
                      <a:endParaRPr lang="zh-CN" sz="1800" kern="100">
                        <a:effectLst/>
                      </a:endParaRPr>
                    </a:p>
                    <a:p>
                      <a:pPr marL="629920" indent="266700" algn="just">
                        <a:spcAft>
                          <a:spcPts val="0"/>
                        </a:spcAft>
                        <a:tabLst>
                          <a:tab pos="3190875" algn="l"/>
                        </a:tabLst>
                      </a:pPr>
                      <a:r>
                        <a:rPr lang="en-US" sz="1800" kern="100">
                          <a:effectLst/>
                        </a:rPr>
                        <a:t>&lt;%</a:t>
                      </a:r>
                      <a:endParaRPr lang="zh-CN" sz="1800" kern="100">
                        <a:effectLst/>
                      </a:endParaRPr>
                    </a:p>
                    <a:p>
                      <a:pPr marL="629920" indent="266700" algn="just">
                        <a:spcAft>
                          <a:spcPts val="0"/>
                        </a:spcAft>
                      </a:pPr>
                      <a:r>
                        <a:rPr lang="en-US" sz="1800" kern="100">
                          <a:effectLst/>
                        </a:rPr>
                        <a:t>	int x = 3;</a:t>
                      </a:r>
                      <a:endParaRPr lang="zh-CN" sz="1800" kern="100">
                        <a:effectLst/>
                      </a:endParaRPr>
                    </a:p>
                    <a:p>
                      <a:pPr marL="629920" indent="266700" algn="just">
                        <a:spcAft>
                          <a:spcPts val="0"/>
                        </a:spcAft>
                      </a:pPr>
                      <a:r>
                        <a:rPr lang="en-US" sz="1800" kern="100">
                          <a:effectLst/>
                        </a:rPr>
                        <a:t>	out.println(x);</a:t>
                      </a:r>
                      <a:endParaRPr lang="zh-CN" sz="1800" kern="100">
                        <a:effectLst/>
                      </a:endParaRPr>
                    </a:p>
                    <a:p>
                      <a:pPr marL="629920" indent="266700" algn="just">
                        <a:spcAft>
                          <a:spcPts val="0"/>
                        </a:spcAft>
                        <a:tabLst>
                          <a:tab pos="3190875" algn="l"/>
                        </a:tabLst>
                      </a:pPr>
                      <a:r>
                        <a:rPr lang="en-US" sz="1800" kern="100">
                          <a:effectLst/>
                        </a:rPr>
                        <a:t>%&gt;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214998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0057" y="901903"/>
            <a:ext cx="7786914" cy="3416320"/>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单个脚本片断中的</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语句可以是不完整的，但是，多个脚本片断组合后的结果必须是完整的</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语句，例如，涉及条件和循环处理时，多个脚本片断及其他元素组合的结果必须能形成完整的条件和循环控制语句。 </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由于脚本片断中的</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代码将被原封不动地搬移进由</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页面所翻译成的</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的</a:t>
            </a:r>
            <a:r>
              <a:rPr lang="en-US" altLang="zh-CN" kern="100">
                <a:latin typeface="Consolas" panose="020B0609020204030204" pitchFamily="49" charset="0"/>
                <a:cs typeface="Calibri" panose="020F0502020204030204" pitchFamily="34" charset="0"/>
              </a:rPr>
              <a:t>_jspService()</a:t>
            </a:r>
            <a:r>
              <a:rPr lang="zh-CN" altLang="zh-CN" kern="100">
                <a:latin typeface="Consolas" panose="020B0609020204030204" pitchFamily="49" charset="0"/>
                <a:cs typeface="Calibri" panose="020F0502020204030204" pitchFamily="34" charset="0"/>
              </a:rPr>
              <a:t>方法中，脚本片断之外的任何文本、</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标记以及其他</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元素也都会被转换成相应的</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程序代码插入进</a:t>
            </a:r>
            <a:r>
              <a:rPr lang="en-US" altLang="zh-CN" kern="100">
                <a:latin typeface="Consolas" panose="020B0609020204030204" pitchFamily="49" charset="0"/>
                <a:cs typeface="Calibri" panose="020F0502020204030204" pitchFamily="34" charset="0"/>
              </a:rPr>
              <a:t>_jspService()</a:t>
            </a:r>
            <a:r>
              <a:rPr lang="zh-CN" altLang="zh-CN" kern="100">
                <a:latin typeface="Consolas" panose="020B0609020204030204" pitchFamily="49" charset="0"/>
                <a:cs typeface="Calibri" panose="020F0502020204030204" pitchFamily="34" charset="0"/>
              </a:rPr>
              <a:t>方法中，且脚本片断和其他</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元素的插入位置与它们在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页面中的原始位置相对应。 </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solidFill>
                  <a:srgbClr val="FF0000"/>
                </a:solidFill>
                <a:latin typeface="Consolas" panose="020B0609020204030204" pitchFamily="49" charset="0"/>
                <a:cs typeface="Calibri" panose="020F0502020204030204" pitchFamily="34" charset="0"/>
              </a:rPr>
              <a:t>在脚本片断中可以使用条件、循环、选择等流程控制语句来创建其周围的其他元素的执行逻辑</a:t>
            </a:r>
            <a:r>
              <a:rPr lang="zh-CN" altLang="zh-CN" kern="100">
                <a:latin typeface="Consolas" panose="020B0609020204030204" pitchFamily="49" charset="0"/>
                <a:cs typeface="Calibri" panose="020F0502020204030204" pitchFamily="34" charset="0"/>
              </a:rPr>
              <a:t>，因此，在编写</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页面时应考虑各个元素之间的先后顺序和相互关系，特别是将循环、条件判断等语句分布在若干个脚本片断中编写时对其邻近的其他</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元素产生的影响。</a:t>
            </a:r>
            <a:endParaRPr lang="zh-CN" altLang="zh-CN" kern="100">
              <a:latin typeface="Consolas" panose="020B0609020204030204" pitchFamily="49" charset="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xmlns="" val="2305105123"/>
              </p:ext>
            </p:extLst>
          </p:nvPr>
        </p:nvGraphicFramePr>
        <p:xfrm>
          <a:off x="1271179" y="4471556"/>
          <a:ext cx="6522992" cy="2151945"/>
        </p:xfrm>
        <a:graphic>
          <a:graphicData uri="http://schemas.openxmlformats.org/drawingml/2006/table">
            <a:tbl>
              <a:tblPr>
                <a:tableStyleId>{5C22544A-7EE6-4342-B048-85BDC9FD1C3A}</a:tableStyleId>
              </a:tblPr>
              <a:tblGrid>
                <a:gridCol w="3491890"/>
                <a:gridCol w="3031102"/>
              </a:tblGrid>
              <a:tr h="193858">
                <a:tc>
                  <a:txBody>
                    <a:bodyPr/>
                    <a:lstStyle/>
                    <a:p>
                      <a:pPr algn="just">
                        <a:spcAft>
                          <a:spcPts val="0"/>
                        </a:spcAft>
                        <a:tabLst>
                          <a:tab pos="3190875" algn="l"/>
                        </a:tabLst>
                      </a:pPr>
                      <a:r>
                        <a:rPr lang="en-US" sz="1400" kern="100">
                          <a:effectLst/>
                        </a:rPr>
                        <a:t>JSP</a:t>
                      </a:r>
                      <a:r>
                        <a:rPr lang="zh-CN" sz="1400" kern="100">
                          <a:effectLst/>
                        </a:rPr>
                        <a:t>代码</a:t>
                      </a:r>
                      <a:endParaRPr lang="zh-CN" sz="14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en-US" sz="1400" kern="100">
                          <a:effectLst/>
                        </a:rPr>
                        <a:t>_jspService()</a:t>
                      </a:r>
                      <a:r>
                        <a:rPr lang="zh-CN" sz="1400" kern="100">
                          <a:effectLst/>
                        </a:rPr>
                        <a:t>方法中的代码</a:t>
                      </a:r>
                      <a:endParaRPr lang="zh-CN" sz="14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1938585">
                <a:tc>
                  <a:txBody>
                    <a:bodyPr/>
                    <a:lstStyle/>
                    <a:p>
                      <a:pPr algn="l">
                        <a:spcAft>
                          <a:spcPts val="0"/>
                        </a:spcAft>
                      </a:pPr>
                      <a:r>
                        <a:rPr lang="en-US" sz="1400" kern="0">
                          <a:effectLst/>
                        </a:rPr>
                        <a:t>&lt;%for (int i=1; i&lt;5; i++) {%&gt;</a:t>
                      </a:r>
                      <a:endParaRPr lang="zh-CN" sz="1400" kern="100">
                        <a:effectLst/>
                      </a:endParaRPr>
                    </a:p>
                    <a:p>
                      <a:pPr algn="l">
                        <a:spcAft>
                          <a:spcPts val="0"/>
                        </a:spcAft>
                      </a:pPr>
                      <a:r>
                        <a:rPr lang="en-US" sz="1400" kern="0">
                          <a:effectLst/>
                        </a:rPr>
                        <a:t>	&lt;h&lt;%=i%&gt;&gt;www.atguigu.com&lt;/h&lt;%=i%&gt;&gt;</a:t>
                      </a:r>
                      <a:endParaRPr lang="zh-CN" sz="1400" kern="100">
                        <a:effectLst/>
                      </a:endParaRPr>
                    </a:p>
                    <a:p>
                      <a:pPr indent="266700" algn="just">
                        <a:spcAft>
                          <a:spcPts val="0"/>
                        </a:spcAft>
                        <a:tabLst>
                          <a:tab pos="3190875" algn="l"/>
                        </a:tabLst>
                      </a:pPr>
                      <a:r>
                        <a:rPr lang="en-US" sz="1400" kern="0">
                          <a:effectLst/>
                        </a:rPr>
                        <a:t>&lt;%}%&gt;</a:t>
                      </a:r>
                      <a:endParaRPr lang="zh-CN" sz="14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en-US" sz="1400" kern="100">
                          <a:effectLst/>
                        </a:rPr>
                        <a:t>for (int i=1; i&lt;5; i++) {</a:t>
                      </a:r>
                      <a:endParaRPr lang="zh-CN" sz="1400" kern="100">
                        <a:effectLst/>
                      </a:endParaRPr>
                    </a:p>
                    <a:p>
                      <a:pPr algn="just">
                        <a:spcAft>
                          <a:spcPts val="0"/>
                        </a:spcAft>
                        <a:tabLst>
                          <a:tab pos="3190875" algn="l"/>
                        </a:tabLst>
                      </a:pPr>
                      <a:r>
                        <a:rPr lang="en-US" sz="1400" kern="100">
                          <a:effectLst/>
                        </a:rPr>
                        <a:t>      out.write("\r\n");</a:t>
                      </a:r>
                      <a:endParaRPr lang="zh-CN" sz="1400" kern="100">
                        <a:effectLst/>
                      </a:endParaRPr>
                    </a:p>
                    <a:p>
                      <a:pPr algn="just">
                        <a:spcAft>
                          <a:spcPts val="0"/>
                        </a:spcAft>
                        <a:tabLst>
                          <a:tab pos="3190875" algn="l"/>
                        </a:tabLst>
                      </a:pPr>
                      <a:r>
                        <a:rPr lang="en-US" sz="1400" kern="100">
                          <a:effectLst/>
                        </a:rPr>
                        <a:t>      out.write("\t\t&lt;h");</a:t>
                      </a:r>
                      <a:endParaRPr lang="zh-CN" sz="1400" kern="100">
                        <a:effectLst/>
                      </a:endParaRPr>
                    </a:p>
                    <a:p>
                      <a:pPr algn="just">
                        <a:spcAft>
                          <a:spcPts val="0"/>
                        </a:spcAft>
                        <a:tabLst>
                          <a:tab pos="3190875" algn="l"/>
                        </a:tabLst>
                      </a:pPr>
                      <a:r>
                        <a:rPr lang="en-US" sz="1400" kern="100">
                          <a:effectLst/>
                        </a:rPr>
                        <a:t>      out.print(i);</a:t>
                      </a:r>
                      <a:endParaRPr lang="zh-CN" sz="1400" kern="100">
                        <a:effectLst/>
                      </a:endParaRPr>
                    </a:p>
                    <a:p>
                      <a:pPr algn="just">
                        <a:spcAft>
                          <a:spcPts val="0"/>
                        </a:spcAft>
                        <a:tabLst>
                          <a:tab pos="3190875" algn="l"/>
                        </a:tabLst>
                      </a:pPr>
                      <a:r>
                        <a:rPr lang="en-US" sz="1400" kern="100">
                          <a:effectLst/>
                        </a:rPr>
                        <a:t>      out.write("&gt;www.atguigu.com&lt;/h");</a:t>
                      </a:r>
                      <a:endParaRPr lang="zh-CN" sz="1400" kern="100">
                        <a:effectLst/>
                      </a:endParaRPr>
                    </a:p>
                    <a:p>
                      <a:pPr algn="just">
                        <a:spcAft>
                          <a:spcPts val="0"/>
                        </a:spcAft>
                        <a:tabLst>
                          <a:tab pos="3190875" algn="l"/>
                        </a:tabLst>
                      </a:pPr>
                      <a:r>
                        <a:rPr lang="en-US" sz="1400" kern="100">
                          <a:effectLst/>
                        </a:rPr>
                        <a:t>      out.print(i);</a:t>
                      </a:r>
                      <a:endParaRPr lang="zh-CN" sz="1400" kern="100">
                        <a:effectLst/>
                      </a:endParaRPr>
                    </a:p>
                    <a:p>
                      <a:pPr algn="just">
                        <a:spcAft>
                          <a:spcPts val="0"/>
                        </a:spcAft>
                        <a:tabLst>
                          <a:tab pos="3190875" algn="l"/>
                        </a:tabLst>
                      </a:pPr>
                      <a:r>
                        <a:rPr lang="en-US" sz="1400" kern="100">
                          <a:effectLst/>
                        </a:rPr>
                        <a:t>      out.write("&gt;\r\n");</a:t>
                      </a:r>
                      <a:endParaRPr lang="zh-CN" sz="1400" kern="100">
                        <a:effectLst/>
                      </a:endParaRPr>
                    </a:p>
                    <a:p>
                      <a:pPr algn="just">
                        <a:spcAft>
                          <a:spcPts val="0"/>
                        </a:spcAft>
                        <a:tabLst>
                          <a:tab pos="3190875" algn="l"/>
                        </a:tabLst>
                      </a:pPr>
                      <a:r>
                        <a:rPr lang="en-US" sz="1400" kern="100">
                          <a:effectLst/>
                        </a:rPr>
                        <a:t>      out.write("\t");</a:t>
                      </a:r>
                      <a:endParaRPr lang="zh-CN" sz="1400" kern="100">
                        <a:effectLst/>
                      </a:endParaRPr>
                    </a:p>
                    <a:p>
                      <a:pPr indent="266700" algn="just">
                        <a:spcAft>
                          <a:spcPts val="0"/>
                        </a:spcAft>
                        <a:tabLst>
                          <a:tab pos="3190875" algn="l"/>
                        </a:tabLst>
                      </a:pPr>
                      <a:r>
                        <a:rPr lang="en-US" sz="1400" kern="100">
                          <a:effectLst/>
                        </a:rPr>
                        <a:t>}</a:t>
                      </a:r>
                      <a:endParaRPr lang="zh-CN" sz="14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204215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41262244"/>
              </p:ext>
            </p:extLst>
          </p:nvPr>
        </p:nvGraphicFramePr>
        <p:xfrm>
          <a:off x="574492" y="1423557"/>
          <a:ext cx="7205164" cy="3322614"/>
        </p:xfrm>
        <a:graphic>
          <a:graphicData uri="http://schemas.openxmlformats.org/drawingml/2006/table">
            <a:tbl>
              <a:tblPr>
                <a:tableStyleId>{5C22544A-7EE6-4342-B048-85BDC9FD1C3A}</a:tableStyleId>
              </a:tblPr>
              <a:tblGrid>
                <a:gridCol w="3602582"/>
                <a:gridCol w="3602582"/>
              </a:tblGrid>
              <a:tr h="276885">
                <a:tc>
                  <a:txBody>
                    <a:bodyPr/>
                    <a:lstStyle/>
                    <a:p>
                      <a:pPr algn="just">
                        <a:spcAft>
                          <a:spcPts val="0"/>
                        </a:spcAft>
                        <a:tabLst>
                          <a:tab pos="3190875" algn="l"/>
                        </a:tabLst>
                      </a:pPr>
                      <a:r>
                        <a:rPr lang="en-US" sz="1800" kern="100">
                          <a:effectLst/>
                        </a:rPr>
                        <a:t>JSP</a:t>
                      </a:r>
                      <a:r>
                        <a:rPr lang="zh-CN" sz="1800" kern="100">
                          <a:effectLst/>
                        </a:rPr>
                        <a:t>代码</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en-US" sz="1800" kern="100">
                          <a:effectLst/>
                        </a:rPr>
                        <a:t>_jspService()</a:t>
                      </a:r>
                      <a:r>
                        <a:rPr lang="zh-CN" sz="1800" kern="100">
                          <a:effectLst/>
                        </a:rPr>
                        <a:t>方法中的代码</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3045729">
                <a:tc>
                  <a:txBody>
                    <a:bodyPr/>
                    <a:lstStyle/>
                    <a:p>
                      <a:pPr algn="l">
                        <a:spcAft>
                          <a:spcPts val="0"/>
                        </a:spcAft>
                      </a:pPr>
                      <a:r>
                        <a:rPr lang="en-US" sz="1800" kern="0">
                          <a:effectLst/>
                        </a:rPr>
                        <a:t>&lt;% if(age&gt;65){ %&gt;</a:t>
                      </a:r>
                      <a:endParaRPr lang="zh-CN" sz="1800" kern="100">
                        <a:effectLst/>
                      </a:endParaRPr>
                    </a:p>
                    <a:p>
                      <a:pPr algn="l">
                        <a:spcAft>
                          <a:spcPts val="0"/>
                        </a:spcAft>
                      </a:pPr>
                      <a:r>
                        <a:rPr lang="en-US" sz="1800" kern="0">
                          <a:effectLst/>
                        </a:rPr>
                        <a:t>	</a:t>
                      </a:r>
                      <a:r>
                        <a:rPr lang="zh-CN" sz="1800" kern="0">
                          <a:effectLst/>
                        </a:rPr>
                        <a:t>可以退休</a:t>
                      </a:r>
                      <a:endParaRPr lang="zh-CN" sz="1800" kern="100">
                        <a:effectLst/>
                      </a:endParaRPr>
                    </a:p>
                    <a:p>
                      <a:pPr algn="l">
                        <a:spcAft>
                          <a:spcPts val="0"/>
                        </a:spcAft>
                      </a:pPr>
                      <a:r>
                        <a:rPr lang="en-US" sz="1800" kern="0">
                          <a:effectLst/>
                        </a:rPr>
                        <a:t>&lt;%}else{ %&gt;</a:t>
                      </a:r>
                      <a:endParaRPr lang="zh-CN" sz="1800" kern="100">
                        <a:effectLst/>
                      </a:endParaRPr>
                    </a:p>
                    <a:p>
                      <a:pPr algn="l">
                        <a:spcAft>
                          <a:spcPts val="0"/>
                        </a:spcAft>
                      </a:pPr>
                      <a:r>
                        <a:rPr lang="en-US" sz="1800" kern="0">
                          <a:effectLst/>
                        </a:rPr>
                        <a:t>	</a:t>
                      </a:r>
                      <a:r>
                        <a:rPr lang="zh-CN" sz="1800" kern="0">
                          <a:effectLst/>
                        </a:rPr>
                        <a:t>不能退休</a:t>
                      </a:r>
                      <a:endParaRPr lang="zh-CN" sz="1800" kern="100">
                        <a:effectLst/>
                      </a:endParaRPr>
                    </a:p>
                    <a:p>
                      <a:pPr indent="266700" algn="just">
                        <a:spcAft>
                          <a:spcPts val="0"/>
                        </a:spcAft>
                        <a:tabLst>
                          <a:tab pos="3190875" algn="l"/>
                        </a:tabLst>
                      </a:pPr>
                      <a:r>
                        <a:rPr lang="en-US" sz="1800" kern="0">
                          <a:effectLst/>
                        </a:rPr>
                        <a:t>&lt;%} %&gt;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tabLst>
                          <a:tab pos="3190875" algn="l"/>
                        </a:tabLst>
                      </a:pPr>
                      <a:r>
                        <a:rPr lang="en-US" sz="1800" kern="100">
                          <a:effectLst/>
                        </a:rPr>
                        <a:t>if(age&gt;65){ </a:t>
                      </a:r>
                      <a:endParaRPr lang="zh-CN" sz="1800" kern="100">
                        <a:effectLst/>
                      </a:endParaRPr>
                    </a:p>
                    <a:p>
                      <a:pPr algn="just">
                        <a:spcAft>
                          <a:spcPts val="0"/>
                        </a:spcAft>
                        <a:tabLst>
                          <a:tab pos="3190875" algn="l"/>
                        </a:tabLst>
                      </a:pPr>
                      <a:r>
                        <a:rPr lang="en-US" sz="1800" kern="100">
                          <a:effectLst/>
                        </a:rPr>
                        <a:t>      out.write("\r\n");</a:t>
                      </a:r>
                      <a:endParaRPr lang="zh-CN" sz="1800" kern="100">
                        <a:effectLst/>
                      </a:endParaRPr>
                    </a:p>
                    <a:p>
                      <a:pPr algn="just">
                        <a:spcAft>
                          <a:spcPts val="0"/>
                        </a:spcAft>
                        <a:tabLst>
                          <a:tab pos="3190875" algn="l"/>
                        </a:tabLst>
                      </a:pPr>
                      <a:r>
                        <a:rPr lang="en-US" sz="1800" kern="100">
                          <a:effectLst/>
                        </a:rPr>
                        <a:t>      out.write("\t\t</a:t>
                      </a:r>
                      <a:r>
                        <a:rPr lang="zh-CN" sz="1800" kern="100">
                          <a:effectLst/>
                        </a:rPr>
                        <a:t>可以退休</a:t>
                      </a:r>
                      <a:r>
                        <a:rPr lang="en-US" sz="1800" kern="100">
                          <a:effectLst/>
                        </a:rPr>
                        <a:t>\r\n");</a:t>
                      </a:r>
                      <a:endParaRPr lang="zh-CN" sz="1800" kern="100">
                        <a:effectLst/>
                      </a:endParaRPr>
                    </a:p>
                    <a:p>
                      <a:pPr algn="just">
                        <a:spcAft>
                          <a:spcPts val="0"/>
                        </a:spcAft>
                        <a:tabLst>
                          <a:tab pos="3190875" algn="l"/>
                        </a:tabLst>
                      </a:pPr>
                      <a:r>
                        <a:rPr lang="en-US" sz="1800" kern="100">
                          <a:effectLst/>
                        </a:rPr>
                        <a:t>      out.write("\t");</a:t>
                      </a:r>
                      <a:endParaRPr lang="zh-CN" sz="1800" kern="100">
                        <a:effectLst/>
                      </a:endParaRPr>
                    </a:p>
                    <a:p>
                      <a:pPr algn="just">
                        <a:spcAft>
                          <a:spcPts val="0"/>
                        </a:spcAft>
                        <a:tabLst>
                          <a:tab pos="3190875" algn="l"/>
                        </a:tabLst>
                      </a:pPr>
                      <a:r>
                        <a:rPr lang="en-US" sz="1800" kern="100">
                          <a:effectLst/>
                        </a:rPr>
                        <a:t>}else{ </a:t>
                      </a:r>
                      <a:endParaRPr lang="zh-CN" sz="1800" kern="100">
                        <a:effectLst/>
                      </a:endParaRPr>
                    </a:p>
                    <a:p>
                      <a:pPr algn="just">
                        <a:spcAft>
                          <a:spcPts val="0"/>
                        </a:spcAft>
                        <a:tabLst>
                          <a:tab pos="3190875" algn="l"/>
                        </a:tabLst>
                      </a:pPr>
                      <a:r>
                        <a:rPr lang="en-US" sz="1800" kern="100">
                          <a:effectLst/>
                        </a:rPr>
                        <a:t>      out.write("\r\n");</a:t>
                      </a:r>
                      <a:endParaRPr lang="zh-CN" sz="1800" kern="100">
                        <a:effectLst/>
                      </a:endParaRPr>
                    </a:p>
                    <a:p>
                      <a:pPr algn="just">
                        <a:spcAft>
                          <a:spcPts val="0"/>
                        </a:spcAft>
                        <a:tabLst>
                          <a:tab pos="3190875" algn="l"/>
                        </a:tabLst>
                      </a:pPr>
                      <a:r>
                        <a:rPr lang="en-US" sz="1800" kern="100">
                          <a:effectLst/>
                        </a:rPr>
                        <a:t>      out.write("\t\t</a:t>
                      </a:r>
                      <a:r>
                        <a:rPr lang="zh-CN" sz="1800" kern="100">
                          <a:effectLst/>
                        </a:rPr>
                        <a:t>不能退休</a:t>
                      </a:r>
                      <a:r>
                        <a:rPr lang="en-US" sz="1800" kern="100">
                          <a:effectLst/>
                        </a:rPr>
                        <a:t>\r\n");</a:t>
                      </a:r>
                      <a:endParaRPr lang="zh-CN" sz="1800" kern="100">
                        <a:effectLst/>
                      </a:endParaRPr>
                    </a:p>
                    <a:p>
                      <a:pPr algn="just">
                        <a:spcAft>
                          <a:spcPts val="0"/>
                        </a:spcAft>
                        <a:tabLst>
                          <a:tab pos="3190875" algn="l"/>
                        </a:tabLst>
                      </a:pPr>
                      <a:r>
                        <a:rPr lang="en-US" sz="1800" kern="100">
                          <a:effectLst/>
                        </a:rPr>
                        <a:t>      out.write("\t");</a:t>
                      </a:r>
                      <a:endParaRPr lang="zh-CN" sz="1800" kern="100">
                        <a:effectLst/>
                      </a:endParaRPr>
                    </a:p>
                    <a:p>
                      <a:pPr indent="266700" algn="just">
                        <a:spcAft>
                          <a:spcPts val="0"/>
                        </a:spcAft>
                        <a:tabLst>
                          <a:tab pos="3190875" algn="l"/>
                        </a:tabLst>
                      </a:pPr>
                      <a:r>
                        <a:rPr lang="en-US" sz="1800" kern="100">
                          <a:effectLst/>
                        </a:rPr>
                        <a: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98967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7143" y="1029293"/>
            <a:ext cx="6262914" cy="3314049"/>
          </a:xfrm>
          <a:prstGeom prst="rect">
            <a:avLst/>
          </a:prstGeom>
        </p:spPr>
        <p:txBody>
          <a:bodyPr wrap="square">
            <a:spAutoFit/>
          </a:bodyPr>
          <a:lstStyle/>
          <a:p>
            <a:pPr marL="152400" marR="152400" algn="just">
              <a:lnSpc>
                <a:spcPct val="173000"/>
              </a:lnSpc>
              <a:spcBef>
                <a:spcPts val="700"/>
              </a:spcBef>
              <a:spcAft>
                <a:spcPts val="700"/>
              </a:spcAft>
            </a:pPr>
            <a:r>
              <a:rPr lang="en-US" altLang="zh-CN" sz="2400" b="1" kern="100">
                <a:latin typeface="Consolas" panose="020B0609020204030204" pitchFamily="49" charset="0"/>
              </a:rPr>
              <a:t>4</a:t>
            </a:r>
            <a:r>
              <a:rPr lang="zh-CN" altLang="zh-CN" sz="2400" b="1" kern="100">
                <a:latin typeface="Consolas" panose="020B0609020204030204" pitchFamily="49" charset="0"/>
              </a:rPr>
              <a:t>、</a:t>
            </a:r>
            <a:r>
              <a:rPr lang="en-US" altLang="zh-CN" sz="2400" b="1" kern="100">
                <a:latin typeface="Consolas" panose="020B0609020204030204" pitchFamily="49" charset="0"/>
              </a:rPr>
              <a:t>jsp</a:t>
            </a:r>
            <a:r>
              <a:rPr lang="zh-CN" altLang="zh-CN" sz="2400" b="1" kern="100">
                <a:latin typeface="Consolas" panose="020B0609020204030204" pitchFamily="49" charset="0"/>
              </a:rPr>
              <a:t>声明</a:t>
            </a: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由于</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语法的限制，有很多语法成分不能在方法中使用，例如</a:t>
            </a:r>
            <a:r>
              <a:rPr lang="zh-CN" altLang="zh-CN" kern="100">
                <a:solidFill>
                  <a:srgbClr val="FF0000"/>
                </a:solidFill>
                <a:latin typeface="Consolas" panose="020B0609020204030204" pitchFamily="49" charset="0"/>
                <a:cs typeface="Calibri" panose="020F0502020204030204" pitchFamily="34" charset="0"/>
              </a:rPr>
              <a:t>：其他方法、成员变量、静态代码块等等</a:t>
            </a:r>
            <a:r>
              <a:rPr lang="zh-CN" altLang="zh-CN" kern="100">
                <a:latin typeface="Consolas" panose="020B0609020204030204" pitchFamily="49" charset="0"/>
                <a:cs typeface="Calibri" panose="020F0502020204030204" pitchFamily="34" charset="0"/>
              </a:rPr>
              <a:t>，所以这些成分在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脚步中同样不能使用。</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如果希望</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脚本中的代码出现在</a:t>
            </a:r>
            <a:r>
              <a:rPr lang="en-US" altLang="zh-CN" kern="100">
                <a:latin typeface="Consolas" panose="020B0609020204030204" pitchFamily="49" charset="0"/>
                <a:cs typeface="Calibri" panose="020F0502020204030204" pitchFamily="34" charset="0"/>
              </a:rPr>
              <a:t>_jspService()</a:t>
            </a:r>
            <a:r>
              <a:rPr lang="zh-CN" altLang="zh-CN" kern="100">
                <a:latin typeface="Consolas" panose="020B0609020204030204" pitchFamily="49" charset="0"/>
                <a:cs typeface="Calibri" panose="020F0502020204030204" pitchFamily="34" charset="0"/>
              </a:rPr>
              <a:t>方法外面，可以使用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声明。</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声明的格式是：</a:t>
            </a:r>
            <a:r>
              <a:rPr lang="en-US" altLang="zh-CN" kern="100">
                <a:solidFill>
                  <a:srgbClr val="0000FF"/>
                </a:solidFill>
                <a:latin typeface="Consolas" panose="020B0609020204030204" pitchFamily="49" charset="0"/>
                <a:cs typeface="Calibri" panose="020F0502020204030204" pitchFamily="34" charset="0"/>
              </a:rPr>
              <a:t>&lt;%!     </a:t>
            </a:r>
            <a:r>
              <a:rPr lang="zh-CN" altLang="zh-CN" kern="100">
                <a:solidFill>
                  <a:srgbClr val="0000FF"/>
                </a:solidFill>
                <a:latin typeface="Consolas" panose="020B0609020204030204" pitchFamily="49" charset="0"/>
                <a:cs typeface="Calibri" panose="020F0502020204030204" pitchFamily="34" charset="0"/>
              </a:rPr>
              <a:t>代码代码代码</a:t>
            </a:r>
            <a:r>
              <a:rPr lang="en-US" altLang="zh-CN" kern="100">
                <a:solidFill>
                  <a:srgbClr val="0000FF"/>
                </a:solidFill>
                <a:latin typeface="Consolas" panose="020B0609020204030204" pitchFamily="49" charset="0"/>
                <a:cs typeface="Calibri" panose="020F0502020204030204" pitchFamily="34" charset="0"/>
              </a:rPr>
              <a:t>...      %&gt;</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隐含对象的作用域范围仅限于</a:t>
            </a:r>
            <a:r>
              <a:rPr lang="en-US" altLang="zh-CN" kern="100">
                <a:latin typeface="Consolas" panose="020B0609020204030204" pitchFamily="49" charset="0"/>
                <a:cs typeface="Calibri" panose="020F0502020204030204" pitchFamily="34" charset="0"/>
              </a:rPr>
              <a:t>_jspService()</a:t>
            </a:r>
            <a:r>
              <a:rPr lang="zh-CN" altLang="zh-CN" kern="100">
                <a:latin typeface="Consolas" panose="020B0609020204030204" pitchFamily="49" charset="0"/>
                <a:cs typeface="Calibri" panose="020F0502020204030204" pitchFamily="34" charset="0"/>
              </a:rPr>
              <a:t>方法，所以在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声明中不能使用这些隐含对象。</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我们一般不使用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声明来写代码。</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400814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5828" y="979107"/>
            <a:ext cx="6451600" cy="3314049"/>
          </a:xfrm>
          <a:prstGeom prst="rect">
            <a:avLst/>
          </a:prstGeom>
        </p:spPr>
        <p:txBody>
          <a:bodyPr wrap="square">
            <a:spAutoFit/>
          </a:bodyPr>
          <a:lstStyle/>
          <a:p>
            <a:pPr marL="152400" marR="152400" algn="just">
              <a:lnSpc>
                <a:spcPct val="173000"/>
              </a:lnSpc>
              <a:spcBef>
                <a:spcPts val="700"/>
              </a:spcBef>
              <a:spcAft>
                <a:spcPts val="700"/>
              </a:spcAft>
            </a:pPr>
            <a:r>
              <a:rPr lang="en-US" altLang="zh-CN" sz="2400" b="1" kern="100">
                <a:latin typeface="Consolas" panose="020B0609020204030204" pitchFamily="49" charset="0"/>
              </a:rPr>
              <a:t>5</a:t>
            </a:r>
            <a:r>
              <a:rPr lang="zh-CN" altLang="zh-CN" sz="2400" b="1" kern="100">
                <a:latin typeface="Consolas" panose="020B0609020204030204" pitchFamily="49" charset="0"/>
              </a:rPr>
              <a:t>、</a:t>
            </a:r>
            <a:r>
              <a:rPr lang="en-US" altLang="zh-CN" sz="2400" b="1" kern="100">
                <a:latin typeface="Consolas" panose="020B0609020204030204" pitchFamily="49" charset="0"/>
              </a:rPr>
              <a:t>jsp</a:t>
            </a:r>
            <a:r>
              <a:rPr lang="zh-CN" altLang="zh-CN" sz="2400" b="1" kern="100">
                <a:latin typeface="Consolas" panose="020B0609020204030204" pitchFamily="49" charset="0"/>
              </a:rPr>
              <a:t>注释</a:t>
            </a: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①</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注释格式：</a:t>
            </a:r>
            <a:r>
              <a:rPr lang="en-US" altLang="zh-CN" kern="100">
                <a:solidFill>
                  <a:srgbClr val="0000FF"/>
                </a:solidFill>
                <a:latin typeface="Consolas" panose="020B0609020204030204" pitchFamily="49" charset="0"/>
                <a:cs typeface="Calibri" panose="020F0502020204030204" pitchFamily="34" charset="0"/>
              </a:rPr>
              <a:t>&lt;%-- </a:t>
            </a:r>
            <a:r>
              <a:rPr lang="zh-CN" altLang="zh-CN" kern="100">
                <a:solidFill>
                  <a:srgbClr val="0000FF"/>
                </a:solidFill>
                <a:latin typeface="Consolas" panose="020B0609020204030204" pitchFamily="49" charset="0"/>
                <a:cs typeface="Calibri" panose="020F0502020204030204" pitchFamily="34" charset="0"/>
              </a:rPr>
              <a:t>注释信息</a:t>
            </a:r>
            <a:r>
              <a:rPr lang="en-US" altLang="zh-CN" kern="100">
                <a:solidFill>
                  <a:srgbClr val="0000FF"/>
                </a:solidFill>
                <a:latin typeface="Consolas" panose="020B0609020204030204" pitchFamily="49" charset="0"/>
                <a:cs typeface="Calibri" panose="020F0502020204030204" pitchFamily="34" charset="0"/>
              </a:rPr>
              <a:t> </a:t>
            </a:r>
            <a:r>
              <a:rPr lang="en-US" altLang="zh-CN" kern="100" smtClean="0">
                <a:solidFill>
                  <a:srgbClr val="0000FF"/>
                </a:solidFill>
                <a:latin typeface="Consolas" panose="020B0609020204030204" pitchFamily="49" charset="0"/>
                <a:cs typeface="Calibri" panose="020F0502020204030204" pitchFamily="34" charset="0"/>
              </a:rPr>
              <a:t>--%&gt;</a:t>
            </a:r>
          </a:p>
          <a:p>
            <a:pPr marL="629920" indent="266700" algn="just">
              <a:spcAft>
                <a:spcPts val="0"/>
              </a:spcAft>
              <a:tabLst>
                <a:tab pos="3190875" algn="l"/>
              </a:tabLst>
            </a:pP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②</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注释生效的时间：</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引擎在将</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页面翻译成</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程序时，忽略</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页面中被注释的内容</a:t>
            </a:r>
            <a:r>
              <a:rPr lang="zh-CN" altLang="zh-CN" kern="100" smtClean="0">
                <a:latin typeface="Consolas" panose="020B0609020204030204" pitchFamily="49" charset="0"/>
                <a:cs typeface="Calibri" panose="020F0502020204030204" pitchFamily="34" charset="0"/>
              </a:rPr>
              <a:t>。</a:t>
            </a:r>
            <a:endParaRPr lang="en-US" altLang="zh-CN" kern="100" smtClean="0">
              <a:latin typeface="Consolas" panose="020B0609020204030204" pitchFamily="49" charset="0"/>
              <a:cs typeface="Calibri" panose="020F0502020204030204" pitchFamily="34" charset="0"/>
            </a:endParaRPr>
          </a:p>
          <a:p>
            <a:pPr marL="629920" indent="266700" algn="just">
              <a:spcAft>
                <a:spcPts val="0"/>
              </a:spcAft>
              <a:tabLst>
                <a:tab pos="3190875" algn="l"/>
              </a:tabLst>
            </a:pP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③与</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注释、</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注释对比</a:t>
            </a:r>
            <a:endParaRPr lang="zh-CN" altLang="zh-CN" kern="100">
              <a:latin typeface="Consolas" panose="020B0609020204030204" pitchFamily="49" charset="0"/>
              <a:cs typeface="Times New Roman" panose="02020603050405020304" pitchFamily="18" charset="0"/>
            </a:endParaRPr>
          </a:p>
          <a:p>
            <a:pPr algn="just">
              <a:spcAft>
                <a:spcPts val="0"/>
              </a:spcAft>
              <a:tabLst>
                <a:tab pos="630555"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的注释：</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生成</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源文件时被忽略</a:t>
            </a:r>
            <a:endParaRPr lang="zh-CN" altLang="zh-CN" kern="100">
              <a:latin typeface="Consolas" panose="020B0609020204030204" pitchFamily="49" charset="0"/>
              <a:cs typeface="Times New Roman" panose="02020603050405020304" pitchFamily="18" charset="0"/>
            </a:endParaRPr>
          </a:p>
          <a:p>
            <a:pPr algn="just">
              <a:spcAft>
                <a:spcPts val="0"/>
              </a:spcAft>
              <a:tabLst>
                <a:tab pos="630555"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的注释：运行</a:t>
            </a:r>
            <a:r>
              <a:rPr lang="en-US" altLang="zh-CN" kern="100">
                <a:latin typeface="Consolas" panose="020B0609020204030204" pitchFamily="49" charset="0"/>
                <a:cs typeface="Calibri" panose="020F0502020204030204" pitchFamily="34" charset="0"/>
              </a:rPr>
              <a:t>class</a:t>
            </a:r>
            <a:r>
              <a:rPr lang="zh-CN" altLang="zh-CN" kern="100">
                <a:latin typeface="Consolas" panose="020B0609020204030204" pitchFamily="49" charset="0"/>
                <a:cs typeface="Calibri" panose="020F0502020204030204" pitchFamily="34" charset="0"/>
              </a:rPr>
              <a:t>文件时被</a:t>
            </a:r>
            <a:r>
              <a:rPr lang="zh-CN" altLang="zh-CN" kern="100" smtClean="0">
                <a:latin typeface="Consolas" panose="020B0609020204030204" pitchFamily="49" charset="0"/>
                <a:cs typeface="Calibri" panose="020F0502020204030204" pitchFamily="34" charset="0"/>
              </a:rPr>
              <a:t>忽略</a:t>
            </a:r>
            <a:endParaRPr lang="en-US" altLang="zh-CN" kern="100" smtClean="0">
              <a:latin typeface="Consolas" panose="020B0609020204030204" pitchFamily="49" charset="0"/>
              <a:cs typeface="Calibri" panose="020F0502020204030204" pitchFamily="34" charset="0"/>
            </a:endParaRPr>
          </a:p>
          <a:p>
            <a:pPr algn="just">
              <a:spcAft>
                <a:spcPts val="0"/>
              </a:spcAft>
              <a:tabLst>
                <a:tab pos="630555" algn="l"/>
              </a:tabLst>
            </a:pPr>
            <a:r>
              <a:rPr lang="en-US" altLang="zh-CN" kern="100">
                <a:latin typeface="Consolas" panose="020B0609020204030204" pitchFamily="49" charset="0"/>
                <a:cs typeface="Calibri" panose="020F0502020204030204" pitchFamily="34" charset="0"/>
              </a:rPr>
              <a:t>	</a:t>
            </a:r>
            <a:r>
              <a:rPr lang="zh-CN" altLang="zh-CN" kern="100" smtClean="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的注释：浏览器解析时被忽略</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181924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6229" y="751572"/>
            <a:ext cx="8425542" cy="5253041"/>
          </a:xfrm>
          <a:prstGeom prst="rect">
            <a:avLst/>
          </a:prstGeom>
        </p:spPr>
        <p:txBody>
          <a:bodyPr wrap="square">
            <a:spAutoFit/>
          </a:bodyPr>
          <a:lstStyle/>
          <a:p>
            <a:pPr marL="152400" marR="152400" algn="just">
              <a:lnSpc>
                <a:spcPct val="173000"/>
              </a:lnSpc>
              <a:spcBef>
                <a:spcPts val="700"/>
              </a:spcBef>
              <a:spcAft>
                <a:spcPts val="700"/>
              </a:spcAft>
            </a:pPr>
            <a:r>
              <a:rPr lang="en-US" altLang="zh-CN" sz="2400" b="1" kern="100">
                <a:latin typeface="Consolas" panose="020B0609020204030204" pitchFamily="49" charset="0"/>
              </a:rPr>
              <a:t>6</a:t>
            </a:r>
            <a:r>
              <a:rPr lang="zh-CN" altLang="zh-CN" sz="2400" b="1" kern="100">
                <a:latin typeface="Consolas" panose="020B0609020204030204" pitchFamily="49" charset="0"/>
              </a:rPr>
              <a:t>、</a:t>
            </a:r>
            <a:r>
              <a:rPr lang="en-US" altLang="zh-CN" sz="2400" b="1" kern="100">
                <a:latin typeface="Consolas" panose="020B0609020204030204" pitchFamily="49" charset="0"/>
              </a:rPr>
              <a:t>jsp</a:t>
            </a:r>
            <a:r>
              <a:rPr lang="zh-CN" altLang="zh-CN" sz="2400" b="1" kern="100">
                <a:latin typeface="Consolas" panose="020B0609020204030204" pitchFamily="49" charset="0"/>
              </a:rPr>
              <a:t>指令</a:t>
            </a: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指令（</a:t>
            </a:r>
            <a:r>
              <a:rPr lang="en-US" altLang="zh-CN" kern="100">
                <a:latin typeface="Consolas" panose="020B0609020204030204" pitchFamily="49" charset="0"/>
                <a:cs typeface="Calibri" panose="020F0502020204030204" pitchFamily="34" charset="0"/>
              </a:rPr>
              <a:t>directive</a:t>
            </a:r>
            <a:r>
              <a:rPr lang="zh-CN" altLang="zh-CN" kern="100">
                <a:latin typeface="Consolas" panose="020B0609020204030204" pitchFamily="49" charset="0"/>
                <a:cs typeface="Calibri" panose="020F0502020204030204" pitchFamily="34" charset="0"/>
              </a:rPr>
              <a:t>）是为</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引擎而设计的，它们并不直接产生任何可见输出，而只是告诉引擎如何处理</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页面中的其余部分。</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指令的基本语法格式：</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900430" algn="l"/>
              </a:tabLst>
            </a:pPr>
            <a:r>
              <a:rPr lang="en-US" altLang="zh-CN" kern="100">
                <a:latin typeface="Consolas" panose="020B0609020204030204" pitchFamily="49" charset="0"/>
                <a:cs typeface="Calibri" panose="020F0502020204030204" pitchFamily="34" charset="0"/>
              </a:rPr>
              <a:t>	</a:t>
            </a:r>
            <a:r>
              <a:rPr lang="en-US" altLang="zh-CN" kern="100">
                <a:solidFill>
                  <a:srgbClr val="0000FF"/>
                </a:solidFill>
                <a:latin typeface="Consolas" panose="020B0609020204030204" pitchFamily="49" charset="0"/>
                <a:cs typeface="Calibri" panose="020F0502020204030204" pitchFamily="34" charset="0"/>
              </a:rPr>
              <a:t>&lt;%@ </a:t>
            </a:r>
            <a:r>
              <a:rPr lang="zh-CN" altLang="zh-CN" kern="100">
                <a:solidFill>
                  <a:srgbClr val="0000FF"/>
                </a:solidFill>
                <a:latin typeface="Consolas" panose="020B0609020204030204" pitchFamily="49" charset="0"/>
                <a:cs typeface="Calibri" panose="020F0502020204030204" pitchFamily="34" charset="0"/>
              </a:rPr>
              <a:t>指令名 属性名</a:t>
            </a:r>
            <a:r>
              <a:rPr lang="en-US" altLang="zh-CN" kern="100">
                <a:solidFill>
                  <a:srgbClr val="0000FF"/>
                </a:solidFill>
                <a:latin typeface="Consolas" panose="020B0609020204030204" pitchFamily="49" charset="0"/>
                <a:cs typeface="Calibri" panose="020F0502020204030204" pitchFamily="34" charset="0"/>
              </a:rPr>
              <a:t>="</a:t>
            </a:r>
            <a:r>
              <a:rPr lang="zh-CN" altLang="zh-CN" kern="100">
                <a:solidFill>
                  <a:srgbClr val="0000FF"/>
                </a:solidFill>
                <a:latin typeface="Consolas" panose="020B0609020204030204" pitchFamily="49" charset="0"/>
                <a:cs typeface="Calibri" panose="020F0502020204030204" pitchFamily="34" charset="0"/>
              </a:rPr>
              <a:t>值</a:t>
            </a:r>
            <a:r>
              <a:rPr lang="en-US" altLang="zh-CN" kern="100">
                <a:solidFill>
                  <a:srgbClr val="0000FF"/>
                </a:solidFill>
                <a:latin typeface="Consolas" panose="020B0609020204030204" pitchFamily="49" charset="0"/>
                <a:cs typeface="Calibri" panose="020F0502020204030204" pitchFamily="34" charset="0"/>
              </a:rPr>
              <a:t>" %&gt;</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900430"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举例：</a:t>
            </a:r>
            <a:r>
              <a:rPr lang="en-US" altLang="zh-CN" kern="100">
                <a:latin typeface="Consolas" panose="020B0609020204030204" pitchFamily="49" charset="0"/>
                <a:cs typeface="Calibri" panose="020F0502020204030204" pitchFamily="34" charset="0"/>
              </a:rPr>
              <a:t>&lt;%@ page contentType="text/html;charset=gb2312"%&gt;</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900430"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注意：属性名部分是大小写敏感的</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630555" algn="l"/>
                <a:tab pos="3190875" algn="l"/>
              </a:tabLst>
            </a:pPr>
            <a:r>
              <a:rPr lang="zh-CN" altLang="zh-CN" kern="100">
                <a:latin typeface="Consolas" panose="020B0609020204030204" pitchFamily="49" charset="0"/>
                <a:cs typeface="Calibri" panose="020F0502020204030204" pitchFamily="34" charset="0"/>
              </a:rPr>
              <a:t>在目前的</a:t>
            </a:r>
            <a:r>
              <a:rPr lang="en-US" altLang="zh-CN" kern="100">
                <a:latin typeface="Consolas" panose="020B0609020204030204" pitchFamily="49" charset="0"/>
                <a:cs typeface="Calibri" panose="020F0502020204030204" pitchFamily="34" charset="0"/>
              </a:rPr>
              <a:t>JSP2.0</a:t>
            </a:r>
            <a:r>
              <a:rPr lang="zh-CN" altLang="zh-CN" kern="100">
                <a:latin typeface="Consolas" panose="020B0609020204030204" pitchFamily="49" charset="0"/>
                <a:cs typeface="Calibri" panose="020F0502020204030204" pitchFamily="34" charset="0"/>
              </a:rPr>
              <a:t>中，定义了</a:t>
            </a:r>
            <a:r>
              <a:rPr lang="en-US" altLang="zh-CN" kern="10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include</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taglib</a:t>
            </a:r>
            <a:r>
              <a:rPr lang="zh-CN" altLang="zh-CN" kern="100">
                <a:latin typeface="Consolas" panose="020B0609020204030204" pitchFamily="49" charset="0"/>
                <a:cs typeface="Calibri" panose="020F0502020204030204" pitchFamily="34" charset="0"/>
              </a:rPr>
              <a:t>这三种指令，每种指令中又都定义了一些各自的属性。如果要在一个</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页面中设置同一条指令的多个属性，可以使用多条指令语句单独设置每个属性，也可以使用同一条指令语句设置该指令的多个属性。</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第一种方式：</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&lt;%@ page contentType="text/html;charset=gb2312"%&gt;</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&lt;%@ page import="java.util.Date"%&gt;</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第二种方式：</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&lt;%@ page contentType="</a:t>
            </a:r>
            <a:r>
              <a:rPr lang="en-US" altLang="zh-CN" kern="100" smtClean="0">
                <a:latin typeface="Consolas" panose="020B0609020204030204" pitchFamily="49" charset="0"/>
                <a:cs typeface="Calibri" panose="020F0502020204030204" pitchFamily="34" charset="0"/>
              </a:rPr>
              <a:t>text/html;charset=gb2312“</a:t>
            </a: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a:t>
            </a:r>
            <a:r>
              <a:rPr lang="en-US" altLang="zh-CN" kern="100" smtClean="0">
                <a:latin typeface="Consolas" panose="020B0609020204030204" pitchFamily="49" charset="0"/>
                <a:cs typeface="Calibri" panose="020F0502020204030204" pitchFamily="34" charset="0"/>
              </a:rPr>
              <a:t> </a:t>
            </a:r>
            <a:r>
              <a:rPr lang="en-US" altLang="zh-CN" kern="100">
                <a:latin typeface="Consolas" panose="020B0609020204030204" pitchFamily="49" charset="0"/>
                <a:cs typeface="Calibri" panose="020F0502020204030204" pitchFamily="34" charset="0"/>
              </a:rPr>
              <a:t>import="java.util.Date"%&gt;</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22647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655" y="918367"/>
            <a:ext cx="8193316" cy="1200329"/>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630555" algn="l"/>
                <a:tab pos="900430" algn="l"/>
              </a:tabLst>
            </a:pPr>
            <a:r>
              <a:rPr lang="en-US" altLang="zh-CN" kern="100">
                <a:solidFill>
                  <a:srgbClr val="0000FF"/>
                </a:solidFill>
                <a:latin typeface="Consolas" panose="020B0609020204030204" pitchFamily="49" charset="0"/>
                <a:cs typeface="Calibri" panose="020F0502020204030204" pitchFamily="34" charset="0"/>
              </a:rPr>
              <a:t>page</a:t>
            </a:r>
            <a:r>
              <a:rPr lang="zh-CN" altLang="zh-CN" kern="100">
                <a:solidFill>
                  <a:srgbClr val="0000FF"/>
                </a:solidFill>
                <a:latin typeface="Consolas" panose="020B0609020204030204" pitchFamily="49" charset="0"/>
                <a:cs typeface="Calibri" panose="020F0502020204030204" pitchFamily="34" charset="0"/>
              </a:rPr>
              <a:t>指令</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指令用于定义</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页面的各种属性，无论</a:t>
            </a:r>
            <a:r>
              <a:rPr lang="en-US" altLang="zh-CN" kern="10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指令出现在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页面中的什么地方，它作用的都是整个</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页面。为了保持程序的可读性和遵循良好的编程习惯，</a:t>
            </a:r>
            <a:r>
              <a:rPr lang="en-US" altLang="zh-CN" b="1" kern="100">
                <a:latin typeface="Consolas" panose="020B0609020204030204" pitchFamily="49" charset="0"/>
                <a:cs typeface="Calibri" panose="020F0502020204030204" pitchFamily="34" charset="0"/>
              </a:rPr>
              <a:t>page</a:t>
            </a:r>
            <a:r>
              <a:rPr lang="zh-CN" altLang="zh-CN" b="1" kern="100">
                <a:latin typeface="Consolas" panose="020B0609020204030204" pitchFamily="49" charset="0"/>
                <a:cs typeface="Calibri" panose="020F0502020204030204" pitchFamily="34" charset="0"/>
              </a:rPr>
              <a:t>指令最好是放在整个</a:t>
            </a:r>
            <a:r>
              <a:rPr lang="en-US" altLang="zh-CN" b="1" kern="100">
                <a:latin typeface="Consolas" panose="020B0609020204030204" pitchFamily="49" charset="0"/>
                <a:cs typeface="Calibri" panose="020F0502020204030204" pitchFamily="34" charset="0"/>
              </a:rPr>
              <a:t>JSP</a:t>
            </a:r>
            <a:r>
              <a:rPr lang="zh-CN" altLang="zh-CN" b="1" kern="100">
                <a:latin typeface="Consolas" panose="020B0609020204030204" pitchFamily="49" charset="0"/>
                <a:cs typeface="Calibri" panose="020F0502020204030204" pitchFamily="34" charset="0"/>
              </a:rPr>
              <a:t>页面的起始位置</a:t>
            </a:r>
            <a:endParaRPr lang="zh-CN" altLang="zh-CN" kern="100">
              <a:latin typeface="Consolas" panose="020B0609020204030204" pitchFamily="49" charset="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xmlns="" val="2778565060"/>
              </p:ext>
            </p:extLst>
          </p:nvPr>
        </p:nvGraphicFramePr>
        <p:xfrm>
          <a:off x="1125445" y="2118696"/>
          <a:ext cx="7147698" cy="4345872"/>
        </p:xfrm>
        <a:graphic>
          <a:graphicData uri="http://schemas.openxmlformats.org/drawingml/2006/table">
            <a:tbl>
              <a:tblPr>
                <a:tableStyleId>{5C22544A-7EE6-4342-B048-85BDC9FD1C3A}</a:tableStyleId>
              </a:tblPr>
              <a:tblGrid>
                <a:gridCol w="7147698"/>
              </a:tblGrid>
              <a:tr h="4345872">
                <a:tc>
                  <a:txBody>
                    <a:bodyPr/>
                    <a:lstStyle/>
                    <a:p>
                      <a:pPr algn="just">
                        <a:spcAft>
                          <a:spcPts val="0"/>
                        </a:spcAft>
                        <a:tabLst>
                          <a:tab pos="630555" algn="l"/>
                          <a:tab pos="900430" algn="l"/>
                        </a:tabLst>
                      </a:pPr>
                      <a:r>
                        <a:rPr lang="en-US" sz="1600" kern="100">
                          <a:effectLst/>
                        </a:rPr>
                        <a:t>JSP 2.0</a:t>
                      </a:r>
                      <a:r>
                        <a:rPr lang="zh-CN" sz="1600" kern="100">
                          <a:effectLst/>
                        </a:rPr>
                        <a:t>规范中定义的</a:t>
                      </a:r>
                      <a:r>
                        <a:rPr lang="en-US" sz="1600" kern="100">
                          <a:effectLst/>
                        </a:rPr>
                        <a:t>page</a:t>
                      </a:r>
                      <a:r>
                        <a:rPr lang="zh-CN" sz="1600" kern="100">
                          <a:effectLst/>
                        </a:rPr>
                        <a:t>指令的完整语法：</a:t>
                      </a:r>
                    </a:p>
                    <a:p>
                      <a:pPr indent="266700" algn="just">
                        <a:spcAft>
                          <a:spcPts val="0"/>
                        </a:spcAft>
                        <a:tabLst>
                          <a:tab pos="291465" algn="l"/>
                          <a:tab pos="900430" algn="l"/>
                        </a:tabLst>
                      </a:pPr>
                      <a:r>
                        <a:rPr lang="en-US" sz="1600" kern="100">
                          <a:effectLst/>
                        </a:rPr>
                        <a:t>&lt;%@ page </a:t>
                      </a:r>
                      <a:endParaRPr lang="zh-CN" sz="1600" kern="100">
                        <a:effectLst/>
                      </a:endParaRPr>
                    </a:p>
                    <a:p>
                      <a:pPr indent="304800" algn="just">
                        <a:spcAft>
                          <a:spcPts val="0"/>
                        </a:spcAft>
                        <a:tabLst>
                          <a:tab pos="291465" algn="l"/>
                          <a:tab pos="900430" algn="l"/>
                        </a:tabLst>
                      </a:pPr>
                      <a:r>
                        <a:rPr lang="en-US" sz="1600" kern="100">
                          <a:effectLst/>
                        </a:rPr>
                        <a:t>	[ language="java" ] </a:t>
                      </a:r>
                      <a:endParaRPr lang="zh-CN" sz="1600" kern="100">
                        <a:effectLst/>
                      </a:endParaRPr>
                    </a:p>
                    <a:p>
                      <a:pPr indent="304800" algn="just">
                        <a:spcAft>
                          <a:spcPts val="0"/>
                        </a:spcAft>
                        <a:tabLst>
                          <a:tab pos="291465" algn="l"/>
                          <a:tab pos="900430" algn="l"/>
                        </a:tabLst>
                      </a:pPr>
                      <a:r>
                        <a:rPr lang="en-US" sz="1600" kern="100">
                          <a:effectLst/>
                        </a:rPr>
                        <a:t>	[ extends="package.class" ] </a:t>
                      </a:r>
                      <a:endParaRPr lang="zh-CN" sz="1600" kern="100">
                        <a:effectLst/>
                      </a:endParaRPr>
                    </a:p>
                    <a:p>
                      <a:pPr indent="304800" algn="just">
                        <a:spcAft>
                          <a:spcPts val="0"/>
                        </a:spcAft>
                        <a:tabLst>
                          <a:tab pos="291465" algn="l"/>
                          <a:tab pos="900430" algn="l"/>
                        </a:tabLst>
                      </a:pPr>
                      <a:r>
                        <a:rPr lang="en-US" sz="1600" kern="100">
                          <a:effectLst/>
                        </a:rPr>
                        <a:t>	[ import="{package.class | package.*}, ..." ] </a:t>
                      </a:r>
                      <a:endParaRPr lang="zh-CN" sz="1600" kern="100">
                        <a:effectLst/>
                      </a:endParaRPr>
                    </a:p>
                    <a:p>
                      <a:pPr indent="304800" algn="just">
                        <a:spcAft>
                          <a:spcPts val="0"/>
                        </a:spcAft>
                        <a:tabLst>
                          <a:tab pos="291465" algn="l"/>
                          <a:tab pos="900430" algn="l"/>
                        </a:tabLst>
                      </a:pPr>
                      <a:r>
                        <a:rPr lang="en-US" sz="1600" kern="100">
                          <a:effectLst/>
                        </a:rPr>
                        <a:t>	[ session="true | false" ] </a:t>
                      </a:r>
                      <a:endParaRPr lang="zh-CN" sz="1600" kern="100">
                        <a:effectLst/>
                      </a:endParaRPr>
                    </a:p>
                    <a:p>
                      <a:pPr indent="304800" algn="just">
                        <a:spcAft>
                          <a:spcPts val="0"/>
                        </a:spcAft>
                        <a:tabLst>
                          <a:tab pos="291465" algn="l"/>
                          <a:tab pos="900430" algn="l"/>
                        </a:tabLst>
                      </a:pPr>
                      <a:r>
                        <a:rPr lang="en-US" sz="1600" kern="100">
                          <a:effectLst/>
                        </a:rPr>
                        <a:t>	[ buffer="none | 8kb | sizekb" ] </a:t>
                      </a:r>
                      <a:endParaRPr lang="zh-CN" sz="1600" kern="100">
                        <a:effectLst/>
                      </a:endParaRPr>
                    </a:p>
                    <a:p>
                      <a:pPr indent="304800" algn="just">
                        <a:spcAft>
                          <a:spcPts val="0"/>
                        </a:spcAft>
                        <a:tabLst>
                          <a:tab pos="291465" algn="l"/>
                          <a:tab pos="900430" algn="l"/>
                        </a:tabLst>
                      </a:pPr>
                      <a:r>
                        <a:rPr lang="en-US" sz="1600" kern="100">
                          <a:effectLst/>
                        </a:rPr>
                        <a:t>	[ autoFlush="true | false" ] </a:t>
                      </a:r>
                      <a:endParaRPr lang="zh-CN" sz="1600" kern="100">
                        <a:effectLst/>
                      </a:endParaRPr>
                    </a:p>
                    <a:p>
                      <a:pPr indent="304800" algn="just">
                        <a:spcAft>
                          <a:spcPts val="0"/>
                        </a:spcAft>
                        <a:tabLst>
                          <a:tab pos="291465" algn="l"/>
                          <a:tab pos="900430" algn="l"/>
                        </a:tabLst>
                      </a:pPr>
                      <a:r>
                        <a:rPr lang="en-US" sz="1600" kern="100">
                          <a:effectLst/>
                        </a:rPr>
                        <a:t>	[ isThreadSafe="true | false" ] </a:t>
                      </a:r>
                      <a:endParaRPr lang="zh-CN" sz="1600" kern="100">
                        <a:effectLst/>
                      </a:endParaRPr>
                    </a:p>
                    <a:p>
                      <a:pPr indent="304800" algn="just">
                        <a:spcAft>
                          <a:spcPts val="0"/>
                        </a:spcAft>
                        <a:tabLst>
                          <a:tab pos="291465" algn="l"/>
                          <a:tab pos="900430" algn="l"/>
                        </a:tabLst>
                      </a:pPr>
                      <a:r>
                        <a:rPr lang="en-US" sz="1600" kern="100">
                          <a:effectLst/>
                        </a:rPr>
                        <a:t>	[ info="text" ] </a:t>
                      </a:r>
                      <a:endParaRPr lang="zh-CN" sz="1600" kern="100">
                        <a:effectLst/>
                      </a:endParaRPr>
                    </a:p>
                    <a:p>
                      <a:pPr indent="304800" algn="just">
                        <a:spcAft>
                          <a:spcPts val="0"/>
                        </a:spcAft>
                        <a:tabLst>
                          <a:tab pos="291465" algn="l"/>
                          <a:tab pos="900430" algn="l"/>
                        </a:tabLst>
                      </a:pPr>
                      <a:r>
                        <a:rPr lang="en-US" sz="1600" kern="100">
                          <a:effectLst/>
                        </a:rPr>
                        <a:t>	[ errorPage="relative_url" ] </a:t>
                      </a:r>
                      <a:endParaRPr lang="zh-CN" sz="1600" kern="100">
                        <a:effectLst/>
                      </a:endParaRPr>
                    </a:p>
                    <a:p>
                      <a:pPr indent="304800" algn="just">
                        <a:spcAft>
                          <a:spcPts val="0"/>
                        </a:spcAft>
                        <a:tabLst>
                          <a:tab pos="291465" algn="l"/>
                          <a:tab pos="900430" algn="l"/>
                        </a:tabLst>
                      </a:pPr>
                      <a:r>
                        <a:rPr lang="en-US" sz="1600" kern="100">
                          <a:effectLst/>
                        </a:rPr>
                        <a:t>	[ isErrorPage="true | false" ] </a:t>
                      </a:r>
                      <a:endParaRPr lang="zh-CN" sz="1600" kern="100">
                        <a:effectLst/>
                      </a:endParaRPr>
                    </a:p>
                    <a:p>
                      <a:pPr indent="304800" algn="just">
                        <a:spcAft>
                          <a:spcPts val="0"/>
                        </a:spcAft>
                        <a:tabLst>
                          <a:tab pos="291465" algn="l"/>
                          <a:tab pos="900430" algn="l"/>
                        </a:tabLst>
                      </a:pPr>
                      <a:r>
                        <a:rPr lang="en-US" sz="1600" kern="100">
                          <a:effectLst/>
                        </a:rPr>
                        <a:t>	[contentType="mimeType [ ;charset=characterSet ]" | "text/html ; charset=ISO-8859-1" ]</a:t>
                      </a:r>
                      <a:endParaRPr lang="zh-CN" sz="1600" kern="100">
                        <a:effectLst/>
                      </a:endParaRPr>
                    </a:p>
                    <a:p>
                      <a:pPr indent="304800" algn="just">
                        <a:spcAft>
                          <a:spcPts val="0"/>
                        </a:spcAft>
                        <a:tabLst>
                          <a:tab pos="291465" algn="l"/>
                          <a:tab pos="900430" algn="l"/>
                        </a:tabLst>
                      </a:pPr>
                      <a:r>
                        <a:rPr lang="en-US" sz="1600" kern="100">
                          <a:effectLst/>
                        </a:rPr>
                        <a:t>	[ pageEncoding="characterSet | ISO-8859-1" ] </a:t>
                      </a:r>
                      <a:endParaRPr lang="zh-CN" sz="1600" kern="100">
                        <a:effectLst/>
                      </a:endParaRPr>
                    </a:p>
                    <a:p>
                      <a:pPr indent="304800" algn="just">
                        <a:spcAft>
                          <a:spcPts val="0"/>
                        </a:spcAft>
                        <a:tabLst>
                          <a:tab pos="291465" algn="l"/>
                          <a:tab pos="900430" algn="l"/>
                        </a:tabLst>
                      </a:pPr>
                      <a:r>
                        <a:rPr lang="en-US" sz="1600" kern="100">
                          <a:effectLst/>
                        </a:rPr>
                        <a:t>	[ isELIgnored="true | false" ] </a:t>
                      </a:r>
                      <a:endParaRPr lang="zh-CN" sz="1600" kern="100">
                        <a:effectLst/>
                      </a:endParaRPr>
                    </a:p>
                    <a:p>
                      <a:pPr indent="22860" algn="just">
                        <a:spcAft>
                          <a:spcPts val="0"/>
                        </a:spcAft>
                        <a:tabLst>
                          <a:tab pos="291465" algn="l"/>
                          <a:tab pos="900430" algn="l"/>
                        </a:tabLst>
                      </a:pPr>
                      <a:r>
                        <a:rPr lang="en-US" sz="1600" kern="100">
                          <a:effectLst/>
                        </a:rPr>
                        <a:t>%&gt;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225998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029" y="959961"/>
            <a:ext cx="7917542" cy="3970318"/>
          </a:xfrm>
          <a:prstGeom prst="rect">
            <a:avLst/>
          </a:prstGeom>
        </p:spPr>
        <p:txBody>
          <a:bodyPr wrap="square">
            <a:spAutoFit/>
          </a:bodyPr>
          <a:lstStyle/>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[1]import</a:t>
            </a:r>
            <a:r>
              <a:rPr lang="zh-CN" altLang="zh-CN" kern="100">
                <a:latin typeface="Consolas" panose="020B0609020204030204" pitchFamily="49" charset="0"/>
                <a:cs typeface="Calibri" panose="020F0502020204030204" pitchFamily="34" charset="0"/>
              </a:rPr>
              <a:t>属性：指定</a:t>
            </a:r>
            <a:r>
              <a:rPr lang="en-US" altLang="zh-CN" kern="100">
                <a:latin typeface="Consolas" panose="020B0609020204030204" pitchFamily="49" charset="0"/>
                <a:cs typeface="Calibri" panose="020F0502020204030204" pitchFamily="34" charset="0"/>
              </a:rPr>
              <a:t> JSP </a:t>
            </a:r>
            <a:r>
              <a:rPr lang="zh-CN" altLang="zh-CN" kern="100">
                <a:latin typeface="Consolas" panose="020B0609020204030204" pitchFamily="49" charset="0"/>
                <a:cs typeface="Calibri" panose="020F0502020204030204" pitchFamily="34" charset="0"/>
              </a:rPr>
              <a:t>页面转换成 </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时应该导入的包。</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[2]pageEncoding</a:t>
            </a:r>
            <a:r>
              <a:rPr lang="zh-CN" altLang="zh-CN" kern="100">
                <a:latin typeface="Consolas" panose="020B0609020204030204" pitchFamily="49" charset="0"/>
                <a:cs typeface="Calibri" panose="020F0502020204030204" pitchFamily="34" charset="0"/>
              </a:rPr>
              <a:t>属性：设置</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页面翻译成</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源文件时使用的字符集。</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[3]contentType</a:t>
            </a:r>
            <a:r>
              <a:rPr lang="zh-CN" altLang="zh-CN" kern="100">
                <a:latin typeface="Consolas" panose="020B0609020204030204" pitchFamily="49" charset="0"/>
                <a:cs typeface="Calibri" panose="020F0502020204030204" pitchFamily="34" charset="0"/>
              </a:rPr>
              <a:t>属性：设置</a:t>
            </a:r>
            <a:r>
              <a:rPr lang="en-US" altLang="zh-CN" kern="100">
                <a:latin typeface="Consolas" panose="020B0609020204030204" pitchFamily="49" charset="0"/>
                <a:cs typeface="Calibri" panose="020F0502020204030204" pitchFamily="34" charset="0"/>
              </a:rPr>
              <a:t> Content-Type </a:t>
            </a:r>
            <a:r>
              <a:rPr lang="zh-CN" altLang="zh-CN" kern="100">
                <a:latin typeface="Consolas" panose="020B0609020204030204" pitchFamily="49" charset="0"/>
                <a:cs typeface="Calibri" panose="020F0502020204030204" pitchFamily="34" charset="0"/>
              </a:rPr>
              <a:t>响应报头，标明即将发送到客户程序的文档的</a:t>
            </a:r>
            <a:r>
              <a:rPr lang="en-US" altLang="zh-CN" kern="100">
                <a:latin typeface="Consolas" panose="020B0609020204030204" pitchFamily="49" charset="0"/>
                <a:cs typeface="Calibri" panose="020F0502020204030204" pitchFamily="34" charset="0"/>
              </a:rPr>
              <a:t> MIME </a:t>
            </a:r>
            <a:r>
              <a:rPr lang="zh-CN" altLang="zh-CN" kern="100">
                <a:latin typeface="Consolas" panose="020B0609020204030204" pitchFamily="49" charset="0"/>
                <a:cs typeface="Calibri" panose="020F0502020204030204" pitchFamily="34" charset="0"/>
              </a:rPr>
              <a:t>类型以及浏览器对响应内容的解码字符集。</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[4]errorPage</a:t>
            </a:r>
            <a:r>
              <a:rPr lang="zh-CN" altLang="zh-CN" kern="100">
                <a:latin typeface="Consolas" panose="020B0609020204030204" pitchFamily="49" charset="0"/>
                <a:cs typeface="Calibri" panose="020F0502020204030204" pitchFamily="34" charset="0"/>
              </a:rPr>
              <a:t>属性：指定当前</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抛出异常时的转发页面。</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[5]isErrorPage</a:t>
            </a:r>
            <a:r>
              <a:rPr lang="zh-CN" altLang="zh-CN" kern="100">
                <a:latin typeface="Consolas" panose="020B0609020204030204" pitchFamily="49" charset="0"/>
                <a:cs typeface="Calibri" panose="020F0502020204030204" pitchFamily="34" charset="0"/>
              </a:rPr>
              <a:t>属性：指定当前页面是不是一个显示错误消息的页面，如果是，则会自动创建</a:t>
            </a:r>
            <a:r>
              <a:rPr lang="en-US" altLang="zh-CN" kern="100">
                <a:latin typeface="Consolas" panose="020B0609020204030204" pitchFamily="49" charset="0"/>
                <a:cs typeface="Calibri" panose="020F0502020204030204" pitchFamily="34" charset="0"/>
              </a:rPr>
              <a:t>exception</a:t>
            </a:r>
            <a:r>
              <a:rPr lang="zh-CN" altLang="zh-CN" kern="100">
                <a:latin typeface="Consolas" panose="020B0609020204030204" pitchFamily="49" charset="0"/>
                <a:cs typeface="Calibri" panose="020F0502020204030204" pitchFamily="34" charset="0"/>
              </a:rPr>
              <a:t>对象，否则就不会创建</a:t>
            </a:r>
            <a:r>
              <a:rPr lang="en-US" altLang="zh-CN" kern="100">
                <a:latin typeface="Consolas" panose="020B0609020204030204" pitchFamily="49" charset="0"/>
                <a:cs typeface="Calibri" panose="020F0502020204030204" pitchFamily="34" charset="0"/>
              </a:rPr>
              <a:t>exception</a:t>
            </a:r>
            <a:r>
              <a:rPr lang="zh-CN" altLang="zh-CN" kern="100">
                <a:latin typeface="Consolas" panose="020B0609020204030204" pitchFamily="49" charset="0"/>
                <a:cs typeface="Calibri" panose="020F0502020204030204" pitchFamily="34" charset="0"/>
              </a:rPr>
              <a:t>对象。</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[6]session</a:t>
            </a:r>
            <a:r>
              <a:rPr lang="zh-CN" altLang="zh-CN" kern="100">
                <a:latin typeface="Consolas" panose="020B0609020204030204" pitchFamily="49" charset="0"/>
                <a:cs typeface="Calibri" panose="020F0502020204030204" pitchFamily="34" charset="0"/>
              </a:rPr>
              <a:t>属性：控制页面是否参与</a:t>
            </a: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会话，其本质是要不要自动创建</a:t>
            </a:r>
            <a:r>
              <a:rPr lang="en-US" altLang="zh-CN" kern="100">
                <a:latin typeface="Consolas" panose="020B0609020204030204" pitchFamily="49" charset="0"/>
                <a:cs typeface="Calibri" panose="020F0502020204030204" pitchFamily="34" charset="0"/>
              </a:rPr>
              <a:t>session</a:t>
            </a:r>
            <a:r>
              <a:rPr lang="zh-CN" altLang="zh-CN" kern="100">
                <a:latin typeface="Consolas" panose="020B0609020204030204" pitchFamily="49" charset="0"/>
                <a:cs typeface="Calibri" panose="020F0502020204030204" pitchFamily="34" charset="0"/>
              </a:rPr>
              <a:t>隐含对象以供使用。</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[7]isELIgnored</a:t>
            </a:r>
            <a:r>
              <a:rPr lang="zh-CN" altLang="zh-CN" kern="100">
                <a:latin typeface="Consolas" panose="020B0609020204030204" pitchFamily="49" charset="0"/>
                <a:cs typeface="Calibri" panose="020F0502020204030204" pitchFamily="34" charset="0"/>
              </a:rPr>
              <a:t>属性：指定当前页面是否忽略</a:t>
            </a:r>
            <a:r>
              <a:rPr lang="en-US" altLang="zh-CN" kern="100">
                <a:latin typeface="Consolas" panose="020B0609020204030204" pitchFamily="49" charset="0"/>
                <a:cs typeface="Calibri" panose="020F0502020204030204" pitchFamily="34" charset="0"/>
              </a:rPr>
              <a:t>EL</a:t>
            </a:r>
            <a:r>
              <a:rPr lang="zh-CN" altLang="zh-CN" kern="100">
                <a:latin typeface="Consolas" panose="020B0609020204030204" pitchFamily="49" charset="0"/>
                <a:cs typeface="Calibri" panose="020F0502020204030204" pitchFamily="34" charset="0"/>
              </a:rPr>
              <a:t>表达式，如果忽略，</a:t>
            </a:r>
            <a:r>
              <a:rPr lang="en-US" altLang="zh-CN" kern="100">
                <a:latin typeface="Consolas" panose="020B0609020204030204" pitchFamily="49" charset="0"/>
                <a:cs typeface="Calibri" panose="020F0502020204030204" pitchFamily="34" charset="0"/>
              </a:rPr>
              <a:t>EL</a:t>
            </a:r>
            <a:r>
              <a:rPr lang="zh-CN" altLang="zh-CN" kern="100">
                <a:latin typeface="Consolas" panose="020B0609020204030204" pitchFamily="49" charset="0"/>
                <a:cs typeface="Calibri" panose="020F0502020204030204" pitchFamily="34" charset="0"/>
              </a:rPr>
              <a:t>表达式的内容将会原封不动的输出到浏览器端。</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409505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7828" y="852775"/>
            <a:ext cx="7844972" cy="5632311"/>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630555" algn="l"/>
                <a:tab pos="900430" algn="l"/>
              </a:tabLst>
            </a:pPr>
            <a:r>
              <a:rPr lang="en-US" altLang="zh-CN" kern="100">
                <a:solidFill>
                  <a:srgbClr val="0000FF"/>
                </a:solidFill>
                <a:latin typeface="Consolas" panose="020B0609020204030204" pitchFamily="49" charset="0"/>
                <a:cs typeface="Calibri" panose="020F0502020204030204" pitchFamily="34" charset="0"/>
              </a:rPr>
              <a:t>include</a:t>
            </a:r>
            <a:r>
              <a:rPr lang="zh-CN" altLang="zh-CN" kern="100">
                <a:solidFill>
                  <a:srgbClr val="0000FF"/>
                </a:solidFill>
                <a:latin typeface="Consolas" panose="020B0609020204030204" pitchFamily="49" charset="0"/>
                <a:cs typeface="Calibri" panose="020F0502020204030204" pitchFamily="34" charset="0"/>
              </a:rPr>
              <a:t>指令</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 pos="630555" algn="l"/>
                <a:tab pos="900430" algn="l"/>
              </a:tabLst>
            </a:pPr>
            <a:r>
              <a:rPr lang="en-US" altLang="zh-CN" b="1" kern="100">
                <a:latin typeface="Consolas" panose="020B0609020204030204" pitchFamily="49" charset="0"/>
                <a:cs typeface="Calibri" panose="020F0502020204030204" pitchFamily="34" charset="0"/>
              </a:rPr>
              <a:t>include</a:t>
            </a:r>
            <a:r>
              <a:rPr lang="zh-CN" altLang="zh-CN" b="1" kern="100">
                <a:latin typeface="Consolas" panose="020B0609020204030204" pitchFamily="49" charset="0"/>
                <a:cs typeface="Calibri" panose="020F0502020204030204" pitchFamily="34" charset="0"/>
              </a:rPr>
              <a:t>指令用于通知</a:t>
            </a:r>
            <a:r>
              <a:rPr lang="en-US" altLang="zh-CN" b="1" kern="100">
                <a:latin typeface="Consolas" panose="020B0609020204030204" pitchFamily="49" charset="0"/>
                <a:cs typeface="Calibri" panose="020F0502020204030204" pitchFamily="34" charset="0"/>
              </a:rPr>
              <a:t>JSP</a:t>
            </a:r>
            <a:r>
              <a:rPr lang="zh-CN" altLang="zh-CN" b="1" kern="100">
                <a:latin typeface="Consolas" panose="020B0609020204030204" pitchFamily="49" charset="0"/>
                <a:cs typeface="Calibri" panose="020F0502020204030204" pitchFamily="34" charset="0"/>
              </a:rPr>
              <a:t>引擎在</a:t>
            </a:r>
            <a:r>
              <a:rPr lang="zh-CN" altLang="zh-CN" b="1" kern="100">
                <a:solidFill>
                  <a:srgbClr val="FF0000"/>
                </a:solidFill>
                <a:latin typeface="Consolas" panose="020B0609020204030204" pitchFamily="49" charset="0"/>
                <a:cs typeface="Calibri" panose="020F0502020204030204" pitchFamily="34" charset="0"/>
              </a:rPr>
              <a:t>翻译当前</a:t>
            </a:r>
            <a:r>
              <a:rPr lang="en-US" altLang="zh-CN" b="1" kern="100">
                <a:solidFill>
                  <a:srgbClr val="FF0000"/>
                </a:solidFill>
                <a:latin typeface="Consolas" panose="020B0609020204030204" pitchFamily="49" charset="0"/>
                <a:cs typeface="Calibri" panose="020F0502020204030204" pitchFamily="34" charset="0"/>
              </a:rPr>
              <a:t>JSP</a:t>
            </a:r>
            <a:r>
              <a:rPr lang="zh-CN" altLang="zh-CN" b="1" kern="100">
                <a:solidFill>
                  <a:srgbClr val="FF0000"/>
                </a:solidFill>
                <a:latin typeface="Consolas" panose="020B0609020204030204" pitchFamily="49" charset="0"/>
                <a:cs typeface="Calibri" panose="020F0502020204030204" pitchFamily="34" charset="0"/>
              </a:rPr>
              <a:t>页面时</a:t>
            </a:r>
            <a:r>
              <a:rPr lang="zh-CN" altLang="zh-CN" b="1" kern="100">
                <a:latin typeface="Consolas" panose="020B0609020204030204" pitchFamily="49" charset="0"/>
                <a:cs typeface="Calibri" panose="020F0502020204030204" pitchFamily="34" charset="0"/>
              </a:rPr>
              <a:t>将其他文件中的内容合并进当前</a:t>
            </a:r>
            <a:r>
              <a:rPr lang="en-US" altLang="zh-CN" b="1" kern="100">
                <a:latin typeface="Consolas" panose="020B0609020204030204" pitchFamily="49" charset="0"/>
                <a:cs typeface="Calibri" panose="020F0502020204030204" pitchFamily="34" charset="0"/>
              </a:rPr>
              <a:t>JSP</a:t>
            </a:r>
            <a:r>
              <a:rPr lang="zh-CN" altLang="zh-CN" b="1" kern="100">
                <a:latin typeface="Consolas" panose="020B0609020204030204" pitchFamily="49" charset="0"/>
                <a:cs typeface="Calibri" panose="020F0502020204030204" pitchFamily="34" charset="0"/>
              </a:rPr>
              <a:t>页面转换成的</a:t>
            </a:r>
            <a:r>
              <a:rPr lang="en-US" altLang="zh-CN" b="1" kern="100">
                <a:latin typeface="Consolas" panose="020B0609020204030204" pitchFamily="49" charset="0"/>
                <a:cs typeface="Calibri" panose="020F0502020204030204" pitchFamily="34" charset="0"/>
              </a:rPr>
              <a:t>Servlet</a:t>
            </a:r>
            <a:r>
              <a:rPr lang="zh-CN" altLang="zh-CN" b="1" kern="100">
                <a:latin typeface="Consolas" panose="020B0609020204030204" pitchFamily="49" charset="0"/>
                <a:cs typeface="Calibri" panose="020F0502020204030204" pitchFamily="34" charset="0"/>
              </a:rPr>
              <a:t>源文件中，这种在源文件级别进行引入的方式称之为</a:t>
            </a:r>
            <a:r>
              <a:rPr lang="zh-CN" altLang="zh-CN" b="1" kern="100">
                <a:solidFill>
                  <a:srgbClr val="FF0000"/>
                </a:solidFill>
                <a:latin typeface="Consolas" panose="020B0609020204030204" pitchFamily="49" charset="0"/>
                <a:cs typeface="Calibri" panose="020F0502020204030204" pitchFamily="34" charset="0"/>
              </a:rPr>
              <a:t>静态引入</a:t>
            </a:r>
            <a:r>
              <a:rPr lang="zh-CN" altLang="zh-CN" b="1" kern="100">
                <a:latin typeface="Consolas" panose="020B0609020204030204" pitchFamily="49" charset="0"/>
                <a:cs typeface="Calibri" panose="020F0502020204030204" pitchFamily="34" charset="0"/>
              </a:rPr>
              <a:t>，当前</a:t>
            </a:r>
            <a:r>
              <a:rPr lang="en-US" altLang="zh-CN" b="1" kern="100">
                <a:latin typeface="Consolas" panose="020B0609020204030204" pitchFamily="49" charset="0"/>
                <a:cs typeface="Calibri" panose="020F0502020204030204" pitchFamily="34" charset="0"/>
              </a:rPr>
              <a:t>JSP</a:t>
            </a:r>
            <a:r>
              <a:rPr lang="zh-CN" altLang="zh-CN" b="1" kern="100">
                <a:latin typeface="Consolas" panose="020B0609020204030204" pitchFamily="49" charset="0"/>
                <a:cs typeface="Calibri" panose="020F0502020204030204" pitchFamily="34" charset="0"/>
              </a:rPr>
              <a:t>页面与静态引入的页面紧密结合为一个</a:t>
            </a:r>
            <a:r>
              <a:rPr lang="en-US" altLang="zh-CN" b="1" kern="100">
                <a:latin typeface="Consolas" panose="020B0609020204030204" pitchFamily="49" charset="0"/>
                <a:cs typeface="Calibri" panose="020F0502020204030204" pitchFamily="34" charset="0"/>
              </a:rPr>
              <a:t>Servlet</a:t>
            </a:r>
            <a:r>
              <a:rPr lang="zh-CN" altLang="zh-CN" b="1"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 pos="630555" algn="l"/>
                <a:tab pos="900430" algn="l"/>
              </a:tabLst>
            </a:pPr>
            <a:r>
              <a:rPr lang="zh-CN" altLang="zh-CN" b="1" kern="100">
                <a:latin typeface="Consolas" panose="020B0609020204030204" pitchFamily="49" charset="0"/>
                <a:cs typeface="Calibri" panose="020F0502020204030204" pitchFamily="34" charset="0"/>
              </a:rPr>
              <a:t>语法：</a:t>
            </a:r>
            <a:endParaRPr lang="zh-CN" altLang="zh-CN" kern="100">
              <a:latin typeface="Consolas" panose="020B0609020204030204" pitchFamily="49" charset="0"/>
              <a:cs typeface="Times New Roman" panose="02020603050405020304" pitchFamily="18" charset="0"/>
            </a:endParaRPr>
          </a:p>
          <a:p>
            <a:pPr marL="629920" indent="3048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&lt;%@ include file="relativeURL"%&gt;</a:t>
            </a:r>
            <a:endParaRPr lang="zh-CN" altLang="zh-CN" kern="100">
              <a:latin typeface="Consolas" panose="020B0609020204030204" pitchFamily="49" charset="0"/>
              <a:cs typeface="Times New Roman" panose="02020603050405020304" pitchFamily="18" charset="0"/>
            </a:endParaRPr>
          </a:p>
          <a:p>
            <a:pPr marL="629920" indent="304800" algn="just">
              <a:spcAft>
                <a:spcPts val="0"/>
              </a:spcAft>
              <a:tabLst>
                <a:tab pos="630555" algn="l"/>
                <a:tab pos="900430" algn="l"/>
              </a:tabLst>
            </a:pPr>
            <a:r>
              <a:rPr lang="en-US" altLang="zh-CN" kern="100">
                <a:latin typeface="Consolas" panose="020B0609020204030204" pitchFamily="49" charset="0"/>
                <a:cs typeface="Calibri" panose="020F0502020204030204" pitchFamily="34" charset="0"/>
              </a:rPr>
              <a:t>	</a:t>
            </a:r>
            <a:r>
              <a:rPr lang="zh-CN" altLang="zh-CN" kern="100">
                <a:latin typeface="Consolas" panose="020B0609020204030204" pitchFamily="49" charset="0"/>
                <a:cs typeface="Calibri" panose="020F0502020204030204" pitchFamily="34" charset="0"/>
              </a:rPr>
              <a:t>其中的</a:t>
            </a:r>
            <a:r>
              <a:rPr lang="en-US" altLang="zh-CN" kern="100">
                <a:latin typeface="Consolas" panose="020B0609020204030204" pitchFamily="49" charset="0"/>
                <a:cs typeface="Calibri" panose="020F0502020204030204" pitchFamily="34" charset="0"/>
              </a:rPr>
              <a:t>file</a:t>
            </a:r>
            <a:r>
              <a:rPr lang="zh-CN" altLang="zh-CN" kern="100">
                <a:latin typeface="Consolas" panose="020B0609020204030204" pitchFamily="49" charset="0"/>
                <a:cs typeface="Calibri" panose="020F0502020204030204" pitchFamily="34" charset="0"/>
              </a:rPr>
              <a:t>属性用于指定被引入文件的</a:t>
            </a:r>
            <a:r>
              <a:rPr lang="zh-CN" altLang="zh-CN" b="1" kern="100">
                <a:latin typeface="Consolas" panose="020B0609020204030204" pitchFamily="49" charset="0"/>
                <a:cs typeface="Calibri" panose="020F0502020204030204" pitchFamily="34" charset="0"/>
              </a:rPr>
              <a:t>相对路径</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 pos="630555" algn="l"/>
                <a:tab pos="900430" algn="l"/>
              </a:tabLst>
            </a:pPr>
            <a:r>
              <a:rPr lang="zh-CN" altLang="zh-CN" b="1" kern="100">
                <a:latin typeface="Consolas" panose="020B0609020204030204" pitchFamily="49" charset="0"/>
                <a:cs typeface="Calibri" panose="020F0502020204030204" pitchFamily="34" charset="0"/>
              </a:rPr>
              <a:t>细节：</a:t>
            </a:r>
            <a:endParaRPr lang="zh-CN" altLang="zh-CN" kern="100">
              <a:latin typeface="Consolas" panose="020B0609020204030204" pitchFamily="49" charset="0"/>
              <a:cs typeface="Times New Roman" panose="02020603050405020304" pitchFamily="18" charset="0"/>
            </a:endParaRPr>
          </a:p>
          <a:p>
            <a:pPr marL="742950" lvl="1" indent="-285750" algn="just">
              <a:spcAft>
                <a:spcPts val="0"/>
              </a:spcAft>
              <a:buFont typeface="Wingdings" panose="05000000000000000000" pitchFamily="2" charset="2"/>
              <a:buChar char=""/>
              <a:tabLst>
                <a:tab pos="630555" algn="l"/>
                <a:tab pos="900430" algn="l"/>
              </a:tabLst>
            </a:pPr>
            <a:r>
              <a:rPr lang="zh-CN" altLang="zh-CN" kern="100">
                <a:latin typeface="Consolas" panose="020B0609020204030204" pitchFamily="49" charset="0"/>
                <a:cs typeface="Calibri" panose="020F0502020204030204" pitchFamily="34" charset="0"/>
              </a:rPr>
              <a:t>被引入的文件必须遵循</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语法，其中的内容可以包含静态</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脚本元素、</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指令和</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行为元素等普通</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页面所具有的一切内容。</a:t>
            </a:r>
            <a:endParaRPr lang="zh-CN" altLang="zh-CN" kern="100">
              <a:latin typeface="Consolas" panose="020B0609020204030204" pitchFamily="49" charset="0"/>
              <a:cs typeface="Times New Roman" panose="02020603050405020304" pitchFamily="18" charset="0"/>
            </a:endParaRPr>
          </a:p>
          <a:p>
            <a:pPr marL="742950" lvl="1" indent="-285750" algn="just">
              <a:spcAft>
                <a:spcPts val="0"/>
              </a:spcAft>
              <a:buFont typeface="Wingdings" panose="05000000000000000000" pitchFamily="2" charset="2"/>
              <a:buChar char=""/>
              <a:tabLst>
                <a:tab pos="630555" algn="l"/>
                <a:tab pos="900430" algn="l"/>
              </a:tabLst>
            </a:pPr>
            <a:r>
              <a:rPr lang="zh-CN" altLang="zh-CN" kern="100">
                <a:latin typeface="Consolas" panose="020B0609020204030204" pitchFamily="49" charset="0"/>
                <a:cs typeface="Calibri" panose="020F0502020204030204" pitchFamily="34" charset="0"/>
              </a:rPr>
              <a:t>被引入的文件可以使用任意的扩展名，即使其扩展名是</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引擎也会按照处理</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页面的方式处理它里面的内容，为了见明知意，</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规范建议使用</a:t>
            </a:r>
            <a:r>
              <a:rPr lang="en-US" altLang="zh-CN" kern="100">
                <a:latin typeface="Consolas" panose="020B0609020204030204" pitchFamily="49" charset="0"/>
                <a:cs typeface="Calibri" panose="020F0502020204030204" pitchFamily="34" charset="0"/>
              </a:rPr>
              <a:t>.jspf</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 fragments</a:t>
            </a:r>
            <a:r>
              <a:rPr lang="zh-CN" altLang="zh-CN" kern="100">
                <a:latin typeface="Consolas" panose="020B0609020204030204" pitchFamily="49" charset="0"/>
                <a:cs typeface="Calibri" panose="020F0502020204030204" pitchFamily="34" charset="0"/>
              </a:rPr>
              <a:t>）作为静态引入文件的扩展名。</a:t>
            </a:r>
            <a:endParaRPr lang="zh-CN" altLang="zh-CN" kern="100">
              <a:latin typeface="Consolas" panose="020B0609020204030204" pitchFamily="49" charset="0"/>
              <a:cs typeface="Times New Roman" panose="02020603050405020304" pitchFamily="18" charset="0"/>
            </a:endParaRPr>
          </a:p>
          <a:p>
            <a:pPr marL="742950" lvl="1" indent="-285750" algn="just">
              <a:spcAft>
                <a:spcPts val="0"/>
              </a:spcAft>
              <a:buFont typeface="Wingdings" panose="05000000000000000000" pitchFamily="2" charset="2"/>
              <a:buChar char=""/>
              <a:tabLst>
                <a:tab pos="900430" algn="l"/>
              </a:tabLst>
            </a:pPr>
            <a:r>
              <a:rPr lang="zh-CN" altLang="zh-CN" kern="100">
                <a:latin typeface="Consolas" panose="020B0609020204030204" pitchFamily="49" charset="0"/>
                <a:cs typeface="Calibri" panose="020F0502020204030204" pitchFamily="34" charset="0"/>
              </a:rPr>
              <a:t>在将</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文件翻译成</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源文件时，</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引擎将合并被引入的文件与当前</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页面中的指令元素（</a:t>
            </a:r>
            <a:r>
              <a:rPr lang="zh-CN" altLang="zh-CN" b="1" kern="100">
                <a:latin typeface="Consolas" panose="020B0609020204030204" pitchFamily="49" charset="0"/>
                <a:cs typeface="Calibri" panose="020F0502020204030204" pitchFamily="34" charset="0"/>
              </a:rPr>
              <a:t>设置</a:t>
            </a:r>
            <a:r>
              <a:rPr lang="en-US" altLang="zh-CN" b="1" kern="100">
                <a:latin typeface="Consolas" panose="020B0609020204030204" pitchFamily="49" charset="0"/>
                <a:cs typeface="Calibri" panose="020F0502020204030204" pitchFamily="34" charset="0"/>
              </a:rPr>
              <a:t>pageEncoding</a:t>
            </a:r>
            <a:r>
              <a:rPr lang="zh-CN" altLang="zh-CN" b="1" kern="100">
                <a:latin typeface="Consolas" panose="020B0609020204030204" pitchFamily="49" charset="0"/>
                <a:cs typeface="Calibri" panose="020F0502020204030204" pitchFamily="34" charset="0"/>
              </a:rPr>
              <a:t>属性的</a:t>
            </a:r>
            <a:r>
              <a:rPr lang="en-US" altLang="zh-CN" b="1" kern="100">
                <a:latin typeface="Consolas" panose="020B0609020204030204" pitchFamily="49" charset="0"/>
                <a:cs typeface="Calibri" panose="020F0502020204030204" pitchFamily="34" charset="0"/>
              </a:rPr>
              <a:t>page</a:t>
            </a:r>
            <a:r>
              <a:rPr lang="zh-CN" altLang="zh-CN" b="1" kern="100">
                <a:latin typeface="Consolas" panose="020B0609020204030204" pitchFamily="49" charset="0"/>
                <a:cs typeface="Calibri" panose="020F0502020204030204" pitchFamily="34" charset="0"/>
              </a:rPr>
              <a:t>指令除外</a:t>
            </a:r>
            <a:r>
              <a:rPr lang="zh-CN" altLang="zh-CN" kern="100">
                <a:latin typeface="Consolas" panose="020B0609020204030204" pitchFamily="49" charset="0"/>
                <a:cs typeface="Calibri" panose="020F0502020204030204" pitchFamily="34" charset="0"/>
              </a:rPr>
              <a:t>），所以，</a:t>
            </a:r>
            <a:r>
              <a:rPr lang="zh-CN" altLang="zh-CN" b="1" kern="100">
                <a:latin typeface="Consolas" panose="020B0609020204030204" pitchFamily="49" charset="0"/>
                <a:cs typeface="Calibri" panose="020F0502020204030204" pitchFamily="34" charset="0"/>
              </a:rPr>
              <a:t>除了</a:t>
            </a:r>
            <a:r>
              <a:rPr lang="en-US" altLang="zh-CN" b="1" kern="100">
                <a:latin typeface="Consolas" panose="020B0609020204030204" pitchFamily="49" charset="0"/>
                <a:cs typeface="Calibri" panose="020F0502020204030204" pitchFamily="34" charset="0"/>
              </a:rPr>
              <a:t>import</a:t>
            </a:r>
            <a:r>
              <a:rPr lang="zh-CN" altLang="zh-CN" b="1" kern="100">
                <a:latin typeface="Consolas" panose="020B0609020204030204" pitchFamily="49" charset="0"/>
                <a:cs typeface="Calibri" panose="020F0502020204030204" pitchFamily="34" charset="0"/>
              </a:rPr>
              <a:t>和</a:t>
            </a:r>
            <a:r>
              <a:rPr lang="en-US" altLang="zh-CN" b="1" kern="100">
                <a:latin typeface="Consolas" panose="020B0609020204030204" pitchFamily="49" charset="0"/>
                <a:cs typeface="Calibri" panose="020F0502020204030204" pitchFamily="34" charset="0"/>
              </a:rPr>
              <a:t>pageEncoding</a:t>
            </a:r>
            <a:r>
              <a:rPr lang="zh-CN" altLang="zh-CN" b="1" kern="100">
                <a:latin typeface="Consolas" panose="020B0609020204030204" pitchFamily="49" charset="0"/>
                <a:cs typeface="Calibri" panose="020F0502020204030204" pitchFamily="34" charset="0"/>
              </a:rPr>
              <a:t>属性之外，</a:t>
            </a:r>
            <a:r>
              <a:rPr lang="en-US" altLang="zh-CN" b="1" kern="100">
                <a:latin typeface="Consolas" panose="020B0609020204030204" pitchFamily="49" charset="0"/>
                <a:cs typeface="Calibri" panose="020F0502020204030204" pitchFamily="34" charset="0"/>
              </a:rPr>
              <a:t>page</a:t>
            </a:r>
            <a:r>
              <a:rPr lang="zh-CN" altLang="zh-CN" b="1" kern="100">
                <a:latin typeface="Consolas" panose="020B0609020204030204" pitchFamily="49" charset="0"/>
                <a:cs typeface="Calibri" panose="020F0502020204030204" pitchFamily="34" charset="0"/>
              </a:rPr>
              <a:t>指令的其他属性不能在这两个页面中有不同的设置值。</a:t>
            </a:r>
            <a:r>
              <a:rPr lang="zh-CN" altLang="zh-CN" kern="100">
                <a:latin typeface="Consolas" panose="020B0609020204030204" pitchFamily="49" charset="0"/>
                <a:cs typeface="Calibri" panose="020F0502020204030204" pitchFamily="34" charset="0"/>
              </a:rPr>
              <a:t> </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187970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912" y="1067191"/>
            <a:ext cx="1752403" cy="369332"/>
          </a:xfrm>
          <a:prstGeom prst="rect">
            <a:avLst/>
          </a:prstGeom>
        </p:spPr>
        <p:txBody>
          <a:bodyPr wrap="none">
            <a:spAutoFit/>
          </a:bodyPr>
          <a:lstStyle/>
          <a:p>
            <a:pPr marL="342900" lvl="0" indent="-342900" algn="just">
              <a:spcAft>
                <a:spcPts val="0"/>
              </a:spcAft>
              <a:buFont typeface="Wingdings" panose="05000000000000000000" pitchFamily="2" charset="2"/>
              <a:buChar char=""/>
              <a:tabLst>
                <a:tab pos="630555" algn="l"/>
                <a:tab pos="900430" algn="l"/>
              </a:tabLst>
            </a:pPr>
            <a:r>
              <a:rPr lang="en-US" altLang="zh-CN" kern="100" smtClean="0">
                <a:solidFill>
                  <a:srgbClr val="0000FF"/>
                </a:solidFill>
                <a:latin typeface="Consolas" panose="020B0609020204030204" pitchFamily="49" charset="0"/>
                <a:cs typeface="Calibri" panose="020F0502020204030204" pitchFamily="34" charset="0"/>
              </a:rPr>
              <a:t>taglib</a:t>
            </a:r>
            <a:r>
              <a:rPr lang="zh-CN" altLang="zh-CN" kern="100" smtClean="0">
                <a:solidFill>
                  <a:srgbClr val="0000FF"/>
                </a:solidFill>
                <a:latin typeface="Consolas" panose="020B0609020204030204" pitchFamily="49" charset="0"/>
                <a:cs typeface="Calibri" panose="020F0502020204030204" pitchFamily="34" charset="0"/>
              </a:rPr>
              <a:t>指令</a:t>
            </a:r>
            <a:endParaRPr lang="zh-CN" altLang="zh-CN" kern="100">
              <a:latin typeface="Consolas" panose="020B0609020204030204" pitchFamily="49" charset="0"/>
              <a:cs typeface="Times New Roman" panose="02020603050405020304" pitchFamily="18" charset="0"/>
            </a:endParaRPr>
          </a:p>
        </p:txBody>
      </p:sp>
      <p:sp>
        <p:nvSpPr>
          <p:cNvPr id="3" name="文本框 2"/>
          <p:cNvSpPr txBox="1"/>
          <p:nvPr/>
        </p:nvSpPr>
        <p:spPr>
          <a:xfrm>
            <a:off x="1160910" y="1596571"/>
            <a:ext cx="3034420" cy="369332"/>
          </a:xfrm>
          <a:prstGeom prst="rect">
            <a:avLst/>
          </a:prstGeom>
          <a:noFill/>
        </p:spPr>
        <p:txBody>
          <a:bodyPr wrap="none" rtlCol="0">
            <a:spAutoFit/>
          </a:bodyPr>
          <a:lstStyle/>
          <a:p>
            <a:r>
              <a:rPr lang="en-US" altLang="zh-CN" smtClean="0"/>
              <a:t>Taglib</a:t>
            </a:r>
            <a:r>
              <a:rPr lang="zh-CN" altLang="en-US" smtClean="0"/>
              <a:t>用来导入外部标签库。</a:t>
            </a:r>
            <a:endParaRPr lang="zh-CN" altLang="en-US"/>
          </a:p>
        </p:txBody>
      </p:sp>
      <p:sp>
        <p:nvSpPr>
          <p:cNvPr id="4" name="文本框 3"/>
          <p:cNvSpPr txBox="1"/>
          <p:nvPr/>
        </p:nvSpPr>
        <p:spPr>
          <a:xfrm>
            <a:off x="1175658" y="2125951"/>
            <a:ext cx="7329713" cy="1477328"/>
          </a:xfrm>
          <a:prstGeom prst="rect">
            <a:avLst/>
          </a:prstGeom>
          <a:noFill/>
        </p:spPr>
        <p:txBody>
          <a:bodyPr wrap="square" rtlCol="0">
            <a:spAutoFit/>
          </a:bodyPr>
          <a:lstStyle/>
          <a:p>
            <a:r>
              <a:rPr lang="en-US" altLang="zh-CN" smtClean="0"/>
              <a:t>1</a:t>
            </a:r>
            <a:r>
              <a:rPr lang="zh-CN" altLang="en-US" smtClean="0"/>
              <a:t>、</a:t>
            </a:r>
            <a:r>
              <a:rPr lang="en-US" altLang="zh-CN" smtClean="0"/>
              <a:t>prefix   </a:t>
            </a:r>
            <a:r>
              <a:rPr lang="zh-CN" altLang="en-US" smtClean="0"/>
              <a:t>指定使用标签的前缀</a:t>
            </a:r>
            <a:endParaRPr lang="en-US" altLang="zh-CN" smtClean="0"/>
          </a:p>
          <a:p>
            <a:r>
              <a:rPr lang="en-US" altLang="zh-CN" smtClean="0"/>
              <a:t>2</a:t>
            </a:r>
            <a:r>
              <a:rPr lang="zh-CN" altLang="en-US" smtClean="0"/>
              <a:t>、</a:t>
            </a:r>
            <a:r>
              <a:rPr lang="en-US" altLang="zh-CN" smtClean="0"/>
              <a:t>uri	</a:t>
            </a:r>
            <a:r>
              <a:rPr lang="zh-CN" altLang="en-US" smtClean="0"/>
              <a:t>指定标签的</a:t>
            </a:r>
            <a:r>
              <a:rPr lang="en-US" altLang="zh-CN" smtClean="0"/>
              <a:t>uri</a:t>
            </a:r>
          </a:p>
          <a:p>
            <a:r>
              <a:rPr lang="en-US" altLang="zh-CN" smtClean="0"/>
              <a:t>3</a:t>
            </a:r>
            <a:r>
              <a:rPr lang="zh-CN" altLang="en-US" smtClean="0"/>
              <a:t>、</a:t>
            </a:r>
            <a:r>
              <a:rPr lang="en-US" altLang="zh-CN" smtClean="0"/>
              <a:t>tagdir  </a:t>
            </a:r>
            <a:r>
              <a:rPr lang="zh-CN" altLang="en-US" smtClean="0"/>
              <a:t>标签库位置，</a:t>
            </a:r>
            <a:r>
              <a:rPr lang="en-US" altLang="zh-CN" smtClean="0"/>
              <a:t>uri</a:t>
            </a:r>
            <a:r>
              <a:rPr lang="zh-CN" altLang="en-US" smtClean="0"/>
              <a:t>、</a:t>
            </a:r>
            <a:r>
              <a:rPr lang="en-US" altLang="zh-CN" smtClean="0"/>
              <a:t>tagdir</a:t>
            </a:r>
            <a:r>
              <a:rPr lang="zh-CN" altLang="en-US" smtClean="0"/>
              <a:t>都可以指定标签资源，但</a:t>
            </a:r>
            <a:r>
              <a:rPr lang="en-US" altLang="zh-CN" smtClean="0"/>
              <a:t>tagdir</a:t>
            </a:r>
            <a:r>
              <a:rPr lang="zh-CN" altLang="en-US" smtClean="0"/>
              <a:t>指向的是一个目录，使用</a:t>
            </a:r>
            <a:r>
              <a:rPr lang="en-US" altLang="zh-CN"/>
              <a:t>&lt;ti:XXXX&gt;</a:t>
            </a:r>
            <a:r>
              <a:rPr lang="zh-CN" altLang="en-US"/>
              <a:t>时</a:t>
            </a:r>
            <a:r>
              <a:rPr lang="zh-CN" altLang="en-US" smtClean="0"/>
              <a:t>，</a:t>
            </a:r>
            <a:r>
              <a:rPr lang="zh-CN" altLang="en-US"/>
              <a:t>目录</a:t>
            </a:r>
            <a:r>
              <a:rPr lang="zh-CN" altLang="en-US" smtClean="0"/>
              <a:t>下</a:t>
            </a:r>
            <a:r>
              <a:rPr lang="zh-CN" altLang="en-US"/>
              <a:t>，必然有个</a:t>
            </a:r>
            <a:r>
              <a:rPr lang="en-US" altLang="zh-CN"/>
              <a:t>XXXX.tag</a:t>
            </a:r>
            <a:r>
              <a:rPr lang="zh-CN" altLang="en-US"/>
              <a:t>文件与之对应。</a:t>
            </a:r>
            <a:endParaRPr lang="en-US" altLang="zh-CN" smtClean="0"/>
          </a:p>
        </p:txBody>
      </p:sp>
    </p:spTree>
    <p:extLst>
      <p:ext uri="{BB962C8B-B14F-4D97-AF65-F5344CB8AC3E}">
        <p14:creationId xmlns:p14="http://schemas.microsoft.com/office/powerpoint/2010/main" xmlns="" val="191553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8826" y="942562"/>
            <a:ext cx="8685173" cy="5262979"/>
          </a:xfrm>
          <a:prstGeom prst="rect">
            <a:avLst/>
          </a:prstGeom>
          <a:noFill/>
        </p:spPr>
        <p:txBody>
          <a:bodyPr wrap="square" rtlCol="0">
            <a:spAutoFit/>
          </a:bodyPr>
          <a:lstStyle/>
          <a:p>
            <a:r>
              <a:rPr lang="en-US" altLang="zh-CN" sz="2400" smtClean="0">
                <a:solidFill>
                  <a:srgbClr val="0000FF"/>
                </a:solidFill>
              </a:rPr>
              <a:t>1</a:t>
            </a:r>
            <a:r>
              <a:rPr lang="zh-CN" altLang="en-US" sz="2400" smtClean="0">
                <a:solidFill>
                  <a:srgbClr val="0000FF"/>
                </a:solidFill>
              </a:rPr>
              <a:t>、</a:t>
            </a:r>
            <a:r>
              <a:rPr lang="en-US" altLang="zh-CN" sz="2400" smtClean="0">
                <a:solidFill>
                  <a:srgbClr val="0000FF"/>
                </a:solidFill>
              </a:rPr>
              <a:t>JSP</a:t>
            </a:r>
            <a:r>
              <a:rPr lang="zh-CN" altLang="en-US" sz="2400" smtClean="0">
                <a:solidFill>
                  <a:srgbClr val="0000FF"/>
                </a:solidFill>
              </a:rPr>
              <a:t>简介</a:t>
            </a:r>
            <a:endParaRPr lang="en-US" altLang="zh-CN" sz="2400" smtClean="0">
              <a:solidFill>
                <a:srgbClr val="0000FF"/>
              </a:solidFill>
            </a:endParaRPr>
          </a:p>
          <a:p>
            <a:r>
              <a:rPr lang="en-US" altLang="zh-CN" sz="2400">
                <a:solidFill>
                  <a:srgbClr val="0000FF"/>
                </a:solidFill>
              </a:rPr>
              <a:t>	</a:t>
            </a:r>
            <a:r>
              <a:rPr lang="en-US" altLang="zh-CN" sz="2400" smtClean="0"/>
              <a:t>a</a:t>
            </a:r>
            <a:r>
              <a:rPr lang="zh-CN" altLang="en-US" sz="2400" smtClean="0"/>
              <a:t>）现有技术不足</a:t>
            </a:r>
            <a:endParaRPr lang="en-US" altLang="zh-CN" sz="2400" smtClean="0"/>
          </a:p>
          <a:p>
            <a:r>
              <a:rPr lang="en-US" altLang="zh-CN" sz="2400" smtClean="0"/>
              <a:t>	b</a:t>
            </a:r>
            <a:r>
              <a:rPr lang="zh-CN" altLang="en-US" sz="2400" smtClean="0"/>
              <a:t>）</a:t>
            </a:r>
            <a:r>
              <a:rPr lang="en-US" altLang="zh-CN" sz="2400" smtClean="0"/>
              <a:t>jsp</a:t>
            </a:r>
            <a:r>
              <a:rPr lang="zh-CN" altLang="en-US" sz="2400" smtClean="0"/>
              <a:t>简介</a:t>
            </a:r>
            <a:endParaRPr lang="en-US" altLang="zh-CN" sz="2400" smtClean="0"/>
          </a:p>
          <a:p>
            <a:r>
              <a:rPr lang="en-US" altLang="zh-CN" sz="2400" smtClean="0">
                <a:solidFill>
                  <a:srgbClr val="0000FF"/>
                </a:solidFill>
              </a:rPr>
              <a:t>2</a:t>
            </a:r>
            <a:r>
              <a:rPr lang="zh-CN" altLang="en-US" sz="2400" smtClean="0">
                <a:solidFill>
                  <a:srgbClr val="0000FF"/>
                </a:solidFill>
              </a:rPr>
              <a:t>、</a:t>
            </a:r>
            <a:r>
              <a:rPr lang="en-US" altLang="zh-CN" sz="2400" smtClean="0">
                <a:solidFill>
                  <a:srgbClr val="0000FF"/>
                </a:solidFill>
              </a:rPr>
              <a:t>HelloWorld</a:t>
            </a:r>
          </a:p>
          <a:p>
            <a:r>
              <a:rPr lang="en-US" altLang="zh-CN" sz="2400"/>
              <a:t>	</a:t>
            </a:r>
            <a:r>
              <a:rPr lang="en-US" altLang="zh-CN" sz="2400" smtClean="0"/>
              <a:t>a</a:t>
            </a:r>
            <a:r>
              <a:rPr lang="zh-CN" altLang="en-US" sz="2400" smtClean="0"/>
              <a:t>）创建一个</a:t>
            </a:r>
            <a:r>
              <a:rPr lang="en-US" altLang="zh-CN" sz="2400" smtClean="0"/>
              <a:t>jsp</a:t>
            </a:r>
            <a:r>
              <a:rPr lang="zh-CN" altLang="en-US" sz="2400" smtClean="0"/>
              <a:t>并运行</a:t>
            </a:r>
            <a:endParaRPr lang="en-US" altLang="zh-CN" sz="2400" smtClean="0"/>
          </a:p>
          <a:p>
            <a:r>
              <a:rPr lang="en-US" altLang="zh-CN" sz="2400"/>
              <a:t>	</a:t>
            </a:r>
            <a:r>
              <a:rPr lang="en-US" altLang="zh-CN" sz="2400" smtClean="0"/>
              <a:t>b</a:t>
            </a:r>
            <a:r>
              <a:rPr lang="zh-CN" altLang="en-US" sz="2400" smtClean="0"/>
              <a:t>）解密</a:t>
            </a:r>
            <a:r>
              <a:rPr lang="en-US" altLang="zh-CN" sz="2400" smtClean="0"/>
              <a:t>jsp</a:t>
            </a:r>
            <a:r>
              <a:rPr lang="zh-CN" altLang="en-US" sz="2400" smtClean="0"/>
              <a:t>运行原理</a:t>
            </a:r>
            <a:endParaRPr lang="en-US" altLang="zh-CN" sz="2400" smtClean="0"/>
          </a:p>
          <a:p>
            <a:r>
              <a:rPr lang="en-US" altLang="zh-CN" sz="2400" smtClean="0">
                <a:solidFill>
                  <a:srgbClr val="0000FF"/>
                </a:solidFill>
              </a:rPr>
              <a:t>3</a:t>
            </a:r>
            <a:r>
              <a:rPr lang="zh-CN" altLang="en-US" sz="2400" smtClean="0">
                <a:solidFill>
                  <a:srgbClr val="0000FF"/>
                </a:solidFill>
              </a:rPr>
              <a:t>、</a:t>
            </a:r>
            <a:r>
              <a:rPr lang="en-US" altLang="zh-CN" sz="2400" smtClean="0">
                <a:solidFill>
                  <a:srgbClr val="0000FF"/>
                </a:solidFill>
              </a:rPr>
              <a:t>jsp</a:t>
            </a:r>
            <a:r>
              <a:rPr lang="zh-CN" altLang="en-US" sz="2400" smtClean="0">
                <a:solidFill>
                  <a:srgbClr val="0000FF"/>
                </a:solidFill>
              </a:rPr>
              <a:t>基本语法</a:t>
            </a:r>
            <a:endParaRPr lang="en-US" altLang="zh-CN" sz="2400" smtClean="0">
              <a:solidFill>
                <a:srgbClr val="0000FF"/>
              </a:solidFill>
            </a:endParaRPr>
          </a:p>
          <a:p>
            <a:r>
              <a:rPr lang="en-US" altLang="zh-CN" sz="2400"/>
              <a:t>	</a:t>
            </a:r>
            <a:r>
              <a:rPr lang="en-US" altLang="zh-CN" sz="2400" smtClean="0"/>
              <a:t>a</a:t>
            </a:r>
            <a:r>
              <a:rPr lang="zh-CN" altLang="en-US" sz="2400" smtClean="0"/>
              <a:t>）</a:t>
            </a:r>
            <a:r>
              <a:rPr lang="en-US" altLang="zh-CN" sz="2400" smtClean="0"/>
              <a:t>jsp</a:t>
            </a:r>
            <a:r>
              <a:rPr lang="zh-CN" altLang="en-US" sz="2400" smtClean="0"/>
              <a:t>模板元素</a:t>
            </a:r>
            <a:r>
              <a:rPr lang="en-US" altLang="zh-CN" sz="2400" smtClean="0"/>
              <a:t>	b</a:t>
            </a:r>
            <a:r>
              <a:rPr lang="zh-CN" altLang="en-US" sz="2400" smtClean="0"/>
              <a:t>）</a:t>
            </a:r>
            <a:r>
              <a:rPr lang="en-US" altLang="zh-CN" sz="2400" smtClean="0"/>
              <a:t>jsp</a:t>
            </a:r>
            <a:r>
              <a:rPr lang="zh-CN" altLang="en-US" sz="2400" smtClean="0"/>
              <a:t>表达式</a:t>
            </a:r>
            <a:r>
              <a:rPr lang="en-US" altLang="zh-CN" sz="2400" smtClean="0"/>
              <a:t>	   c</a:t>
            </a:r>
            <a:r>
              <a:rPr lang="zh-CN" altLang="en-US" sz="2400" smtClean="0"/>
              <a:t>）</a:t>
            </a:r>
            <a:r>
              <a:rPr lang="en-US" altLang="zh-CN" sz="2400" smtClean="0"/>
              <a:t>jsp</a:t>
            </a:r>
            <a:r>
              <a:rPr lang="zh-CN" altLang="en-US" sz="2400" smtClean="0"/>
              <a:t>脚本片段</a:t>
            </a:r>
            <a:r>
              <a:rPr lang="en-US" altLang="zh-CN" sz="2400" smtClean="0"/>
              <a:t>       </a:t>
            </a:r>
          </a:p>
          <a:p>
            <a:r>
              <a:rPr lang="en-US" altLang="zh-CN" sz="2400"/>
              <a:t>	d</a:t>
            </a:r>
            <a:r>
              <a:rPr lang="zh-CN" altLang="en-US" sz="2400" smtClean="0"/>
              <a:t>）</a:t>
            </a:r>
            <a:r>
              <a:rPr lang="en-US" altLang="zh-CN" sz="2400" smtClean="0"/>
              <a:t>jsp</a:t>
            </a:r>
            <a:r>
              <a:rPr lang="zh-CN" altLang="en-US" sz="2400" smtClean="0"/>
              <a:t>声明</a:t>
            </a:r>
            <a:r>
              <a:rPr lang="en-US" altLang="zh-CN" sz="2400" smtClean="0"/>
              <a:t>	e</a:t>
            </a:r>
            <a:r>
              <a:rPr lang="zh-CN" altLang="en-US" sz="2400" smtClean="0"/>
              <a:t>）</a:t>
            </a:r>
            <a:r>
              <a:rPr lang="en-US" altLang="zh-CN" sz="2400" smtClean="0"/>
              <a:t>jsp</a:t>
            </a:r>
            <a:r>
              <a:rPr lang="zh-CN" altLang="en-US" sz="2400" smtClean="0"/>
              <a:t>注释</a:t>
            </a:r>
            <a:r>
              <a:rPr lang="en-US" altLang="zh-CN" sz="2400" smtClean="0"/>
              <a:t>	f</a:t>
            </a:r>
            <a:r>
              <a:rPr lang="zh-CN" altLang="en-US" sz="2400" smtClean="0"/>
              <a:t>）</a:t>
            </a:r>
            <a:r>
              <a:rPr lang="en-US" altLang="zh-CN" sz="2400" smtClean="0"/>
              <a:t>jsp</a:t>
            </a:r>
            <a:r>
              <a:rPr lang="zh-CN" altLang="en-US" sz="2400" smtClean="0"/>
              <a:t>指令</a:t>
            </a:r>
            <a:r>
              <a:rPr lang="en-US" altLang="zh-CN" sz="2400"/>
              <a:t>	</a:t>
            </a:r>
            <a:r>
              <a:rPr lang="en-US" altLang="zh-CN" sz="2400" smtClean="0"/>
              <a:t>g</a:t>
            </a:r>
            <a:r>
              <a:rPr lang="zh-CN" altLang="en-US" sz="2400" smtClean="0"/>
              <a:t>）</a:t>
            </a:r>
            <a:r>
              <a:rPr lang="en-US" altLang="zh-CN" sz="2400" smtClean="0"/>
              <a:t>jsp</a:t>
            </a:r>
            <a:r>
              <a:rPr lang="zh-CN" altLang="en-US" sz="2400" smtClean="0"/>
              <a:t>动作标签</a:t>
            </a:r>
            <a:endParaRPr lang="en-US" altLang="zh-CN" sz="2400"/>
          </a:p>
          <a:p>
            <a:r>
              <a:rPr lang="en-US" altLang="zh-CN" sz="2400" smtClean="0">
                <a:solidFill>
                  <a:srgbClr val="0000FF"/>
                </a:solidFill>
              </a:rPr>
              <a:t>4</a:t>
            </a:r>
            <a:r>
              <a:rPr lang="zh-CN" altLang="en-US" sz="2400" smtClean="0">
                <a:solidFill>
                  <a:srgbClr val="0000FF"/>
                </a:solidFill>
              </a:rPr>
              <a:t>、</a:t>
            </a:r>
            <a:r>
              <a:rPr lang="en-US" altLang="zh-CN" sz="2400" smtClean="0">
                <a:solidFill>
                  <a:srgbClr val="0000FF"/>
                </a:solidFill>
              </a:rPr>
              <a:t>jsp</a:t>
            </a:r>
            <a:r>
              <a:rPr lang="zh-CN" altLang="en-US" sz="2400" smtClean="0">
                <a:solidFill>
                  <a:srgbClr val="0000FF"/>
                </a:solidFill>
              </a:rPr>
              <a:t>九大隐含对象</a:t>
            </a:r>
            <a:endParaRPr lang="en-US" altLang="zh-CN" sz="2400" smtClean="0">
              <a:solidFill>
                <a:srgbClr val="0000FF"/>
              </a:solidFill>
            </a:endParaRPr>
          </a:p>
          <a:p>
            <a:r>
              <a:rPr lang="en-US" altLang="zh-CN" sz="2400"/>
              <a:t>	</a:t>
            </a:r>
            <a:r>
              <a:rPr lang="en-US" altLang="zh-CN" sz="2400" smtClean="0"/>
              <a:t>a</a:t>
            </a:r>
            <a:r>
              <a:rPr lang="zh-CN" altLang="en-US" sz="2400" smtClean="0"/>
              <a:t>）</a:t>
            </a:r>
            <a:r>
              <a:rPr lang="en-US" altLang="zh-CN" sz="2400" smtClean="0"/>
              <a:t>pageContext	b</a:t>
            </a:r>
            <a:r>
              <a:rPr lang="zh-CN" altLang="en-US" sz="2400" smtClean="0"/>
              <a:t>）</a:t>
            </a:r>
            <a:r>
              <a:rPr lang="en-US" altLang="zh-CN" sz="2400" smtClean="0"/>
              <a:t>request	c</a:t>
            </a:r>
            <a:r>
              <a:rPr lang="zh-CN" altLang="en-US" sz="2400" smtClean="0"/>
              <a:t>）</a:t>
            </a:r>
            <a:r>
              <a:rPr lang="en-US" altLang="zh-CN" sz="2400" smtClean="0"/>
              <a:t>session</a:t>
            </a:r>
          </a:p>
          <a:p>
            <a:r>
              <a:rPr lang="en-US" altLang="zh-CN" sz="2400"/>
              <a:t>	</a:t>
            </a:r>
            <a:r>
              <a:rPr lang="en-US" altLang="zh-CN" sz="2400" smtClean="0"/>
              <a:t>d</a:t>
            </a:r>
            <a:r>
              <a:rPr lang="zh-CN" altLang="en-US" sz="2400" smtClean="0"/>
              <a:t>）</a:t>
            </a:r>
            <a:r>
              <a:rPr lang="en-US" altLang="zh-CN" sz="2400" smtClean="0"/>
              <a:t>application	e</a:t>
            </a:r>
            <a:r>
              <a:rPr lang="zh-CN" altLang="en-US" sz="2400" smtClean="0"/>
              <a:t>）</a:t>
            </a:r>
            <a:r>
              <a:rPr lang="en-US" altLang="zh-CN" sz="2400" smtClean="0"/>
              <a:t>response	f</a:t>
            </a:r>
            <a:r>
              <a:rPr lang="zh-CN" altLang="en-US" sz="2400" smtClean="0"/>
              <a:t>）</a:t>
            </a:r>
            <a:r>
              <a:rPr lang="en-US" altLang="zh-CN" sz="2400" smtClean="0"/>
              <a:t>config</a:t>
            </a:r>
          </a:p>
          <a:p>
            <a:r>
              <a:rPr lang="en-US" altLang="zh-CN" sz="2400"/>
              <a:t>	</a:t>
            </a:r>
            <a:r>
              <a:rPr lang="en-US" altLang="zh-CN" sz="2400" smtClean="0"/>
              <a:t>g</a:t>
            </a:r>
            <a:r>
              <a:rPr lang="zh-CN" altLang="en-US" sz="2400" smtClean="0"/>
              <a:t>）</a:t>
            </a:r>
            <a:r>
              <a:rPr lang="en-US" altLang="zh-CN" sz="2400" smtClean="0"/>
              <a:t>exception		h</a:t>
            </a:r>
            <a:r>
              <a:rPr lang="zh-CN" altLang="en-US" sz="2400" smtClean="0"/>
              <a:t>）</a:t>
            </a:r>
            <a:r>
              <a:rPr lang="en-US" altLang="zh-CN" sz="2400" smtClean="0"/>
              <a:t>out		i</a:t>
            </a:r>
            <a:r>
              <a:rPr lang="zh-CN" altLang="en-US" sz="2400" smtClean="0"/>
              <a:t>）</a:t>
            </a:r>
            <a:r>
              <a:rPr lang="en-US" altLang="zh-CN" sz="2400" smtClean="0"/>
              <a:t>this</a:t>
            </a:r>
          </a:p>
          <a:p>
            <a:r>
              <a:rPr lang="en-US" altLang="zh-CN" sz="2400" smtClean="0">
                <a:solidFill>
                  <a:srgbClr val="0000FF"/>
                </a:solidFill>
              </a:rPr>
              <a:t>5</a:t>
            </a:r>
            <a:r>
              <a:rPr lang="zh-CN" altLang="en-US" sz="2400" smtClean="0">
                <a:solidFill>
                  <a:srgbClr val="0000FF"/>
                </a:solidFill>
              </a:rPr>
              <a:t>、练习</a:t>
            </a:r>
            <a:endParaRPr lang="en-US" altLang="zh-CN" sz="2400" smtClean="0">
              <a:solidFill>
                <a:srgbClr val="0000FF"/>
              </a:solidFill>
            </a:endParaRPr>
          </a:p>
        </p:txBody>
      </p:sp>
    </p:spTree>
    <p:extLst>
      <p:ext uri="{BB962C8B-B14F-4D97-AF65-F5344CB8AC3E}">
        <p14:creationId xmlns:p14="http://schemas.microsoft.com/office/powerpoint/2010/main" xmlns="" val="345047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9658" y="745650"/>
            <a:ext cx="8744858" cy="2760051"/>
          </a:xfrm>
          <a:prstGeom prst="rect">
            <a:avLst/>
          </a:prstGeom>
        </p:spPr>
        <p:txBody>
          <a:bodyPr wrap="square">
            <a:spAutoFit/>
          </a:bodyPr>
          <a:lstStyle/>
          <a:p>
            <a:pPr marL="152400" marR="152400" algn="just">
              <a:lnSpc>
                <a:spcPct val="173000"/>
              </a:lnSpc>
              <a:spcBef>
                <a:spcPts val="700"/>
              </a:spcBef>
              <a:spcAft>
                <a:spcPts val="700"/>
              </a:spcAft>
            </a:pPr>
            <a:r>
              <a:rPr lang="en-US" altLang="zh-CN" sz="2400" b="1" kern="100">
                <a:latin typeface="Consolas" panose="020B0609020204030204" pitchFamily="49" charset="0"/>
              </a:rPr>
              <a:t>7</a:t>
            </a:r>
            <a:r>
              <a:rPr lang="zh-CN" altLang="zh-CN" sz="2400" b="1" kern="100">
                <a:latin typeface="Consolas" panose="020B0609020204030204" pitchFamily="49" charset="0"/>
              </a:rPr>
              <a:t>、</a:t>
            </a:r>
            <a:r>
              <a:rPr lang="en-US" altLang="zh-CN" sz="2400" b="1" kern="100" smtClean="0">
                <a:latin typeface="Consolas" panose="020B0609020204030204" pitchFamily="49" charset="0"/>
              </a:rPr>
              <a:t>jsp</a:t>
            </a:r>
            <a:r>
              <a:rPr lang="zh-CN" altLang="en-US" sz="2400" b="1" kern="100" smtClean="0">
                <a:latin typeface="Consolas" panose="020B0609020204030204" pitchFamily="49" charset="0"/>
              </a:rPr>
              <a:t>动作</a:t>
            </a:r>
            <a:r>
              <a:rPr lang="zh-CN" altLang="zh-CN" sz="2400" b="1" kern="100" smtClean="0">
                <a:latin typeface="Consolas" panose="020B0609020204030204" pitchFamily="49" charset="0"/>
              </a:rPr>
              <a:t>标签 </a:t>
            </a:r>
            <a:endParaRPr lang="zh-CN" altLang="zh-CN" sz="2400" b="1" kern="100">
              <a:latin typeface="Consolas" panose="020B0609020204030204" pitchFamily="49" charset="0"/>
            </a:endParaRPr>
          </a:p>
          <a:p>
            <a:pPr marL="342900" lvl="0" indent="-342900" algn="just">
              <a:spcAft>
                <a:spcPts val="0"/>
              </a:spcAft>
              <a:buFont typeface="Wingdings" panose="05000000000000000000" pitchFamily="2" charset="2"/>
              <a:buChar char=""/>
            </a:pPr>
            <a:r>
              <a:rPr lang="zh-CN" altLang="zh-CN" kern="100">
                <a:latin typeface="Consolas" panose="020B0609020204030204" pitchFamily="49" charset="0"/>
                <a:cs typeface="Times New Roman" panose="02020603050405020304" pitchFamily="18" charset="0"/>
              </a:rPr>
              <a:t>概述</a:t>
            </a:r>
          </a:p>
          <a:p>
            <a:pPr marL="629920" indent="307975"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还提供了一种称之为</a:t>
            </a:r>
            <a:r>
              <a:rPr lang="en-US" altLang="zh-CN" kern="100">
                <a:latin typeface="Consolas" panose="020B0609020204030204" pitchFamily="49" charset="0"/>
                <a:cs typeface="Calibri" panose="020F0502020204030204" pitchFamily="34" charset="0"/>
              </a:rPr>
              <a:t>Action</a:t>
            </a:r>
            <a:r>
              <a:rPr lang="zh-CN" altLang="zh-CN" kern="100">
                <a:latin typeface="Consolas" panose="020B0609020204030204" pitchFamily="49" charset="0"/>
                <a:cs typeface="Calibri" panose="020F0502020204030204" pitchFamily="34" charset="0"/>
              </a:rPr>
              <a:t>的元素，在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页面中使用</a:t>
            </a:r>
            <a:r>
              <a:rPr lang="en-US" altLang="zh-CN" kern="100">
                <a:latin typeface="Consolas" panose="020B0609020204030204" pitchFamily="49" charset="0"/>
                <a:cs typeface="Calibri" panose="020F0502020204030204" pitchFamily="34" charset="0"/>
              </a:rPr>
              <a:t>Action</a:t>
            </a:r>
            <a:r>
              <a:rPr lang="zh-CN" altLang="zh-CN" kern="100">
                <a:latin typeface="Consolas" panose="020B0609020204030204" pitchFamily="49" charset="0"/>
                <a:cs typeface="Calibri" panose="020F0502020204030204" pitchFamily="34" charset="0"/>
              </a:rPr>
              <a:t>元素可以完成各种通用的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页面功能，也可以实现一些处理复杂业务逻辑的专用功能。</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Action</a:t>
            </a:r>
            <a:r>
              <a:rPr lang="zh-CN" altLang="zh-CN" kern="100">
                <a:latin typeface="Consolas" panose="020B0609020204030204" pitchFamily="49" charset="0"/>
                <a:cs typeface="Calibri" panose="020F0502020204030204" pitchFamily="34" charset="0"/>
              </a:rPr>
              <a:t>元素采用</a:t>
            </a:r>
            <a:r>
              <a:rPr lang="en-US" altLang="zh-CN" kern="100">
                <a:latin typeface="Consolas" panose="020B0609020204030204" pitchFamily="49" charset="0"/>
                <a:cs typeface="Calibri" panose="020F0502020204030204" pitchFamily="34" charset="0"/>
              </a:rPr>
              <a:t>XML</a:t>
            </a:r>
            <a:r>
              <a:rPr lang="zh-CN" altLang="zh-CN" kern="100">
                <a:latin typeface="Consolas" panose="020B0609020204030204" pitchFamily="49" charset="0"/>
                <a:cs typeface="Calibri" panose="020F0502020204030204" pitchFamily="34" charset="0"/>
              </a:rPr>
              <a:t>元素的语法格式，即每个</a:t>
            </a:r>
            <a:r>
              <a:rPr lang="en-US" altLang="zh-CN" kern="100">
                <a:latin typeface="Consolas" panose="020B0609020204030204" pitchFamily="49" charset="0"/>
                <a:cs typeface="Calibri" panose="020F0502020204030204" pitchFamily="34" charset="0"/>
              </a:rPr>
              <a:t>Action</a:t>
            </a:r>
            <a:r>
              <a:rPr lang="zh-CN" altLang="zh-CN" kern="100">
                <a:latin typeface="Consolas" panose="020B0609020204030204" pitchFamily="49" charset="0"/>
                <a:cs typeface="Calibri" panose="020F0502020204030204" pitchFamily="34" charset="0"/>
              </a:rPr>
              <a:t>元素在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页面中都以</a:t>
            </a:r>
            <a:r>
              <a:rPr lang="en-US" altLang="zh-CN" kern="100">
                <a:latin typeface="Consolas" panose="020B0609020204030204" pitchFamily="49" charset="0"/>
                <a:cs typeface="Calibri" panose="020F0502020204030204" pitchFamily="34" charset="0"/>
              </a:rPr>
              <a:t>XML</a:t>
            </a:r>
            <a:r>
              <a:rPr lang="zh-CN" altLang="zh-CN" kern="100">
                <a:latin typeface="Consolas" panose="020B0609020204030204" pitchFamily="49" charset="0"/>
                <a:cs typeface="Calibri" panose="020F0502020204030204" pitchFamily="34" charset="0"/>
              </a:rPr>
              <a:t>标签的形式出现。</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规范中定义了一些标准的</a:t>
            </a:r>
            <a:r>
              <a:rPr lang="en-US" altLang="zh-CN" kern="100">
                <a:latin typeface="Consolas" panose="020B0609020204030204" pitchFamily="49" charset="0"/>
                <a:cs typeface="Calibri" panose="020F0502020204030204" pitchFamily="34" charset="0"/>
              </a:rPr>
              <a:t>Action</a:t>
            </a:r>
            <a:r>
              <a:rPr lang="zh-CN" altLang="zh-CN" kern="100">
                <a:latin typeface="Consolas" panose="020B0609020204030204" pitchFamily="49" charset="0"/>
                <a:cs typeface="Calibri" panose="020F0502020204030204" pitchFamily="34" charset="0"/>
              </a:rPr>
              <a:t>元素，这些元素的标签名都以</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作为前缀，并且全部采用小写，例如，</a:t>
            </a:r>
            <a:r>
              <a:rPr lang="en-US" altLang="zh-CN" kern="100">
                <a:latin typeface="Consolas" panose="020B0609020204030204" pitchFamily="49" charset="0"/>
                <a:cs typeface="Calibri" panose="020F0502020204030204" pitchFamily="34" charset="0"/>
              </a:rPr>
              <a:t>&lt;jsp:include&gt;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&lt;jsp:forward&gt;</a:t>
            </a:r>
            <a:r>
              <a:rPr lang="zh-CN" altLang="zh-CN" kern="100">
                <a:latin typeface="Consolas" panose="020B0609020204030204" pitchFamily="49" charset="0"/>
                <a:cs typeface="Calibri" panose="020F0502020204030204" pitchFamily="34" charset="0"/>
              </a:rPr>
              <a:t>等等。</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75110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2057" y="827383"/>
            <a:ext cx="8323944" cy="5632311"/>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en-US" altLang="zh-CN" b="1" kern="100">
                <a:solidFill>
                  <a:srgbClr val="0000FF"/>
                </a:solidFill>
                <a:latin typeface="Consolas" panose="020B0609020204030204" pitchFamily="49" charset="0"/>
                <a:cs typeface="Calibri" panose="020F0502020204030204" pitchFamily="34" charset="0"/>
              </a:rPr>
              <a:t>&lt;jsp:include&gt;</a:t>
            </a:r>
            <a:r>
              <a:rPr lang="zh-CN" altLang="zh-CN" b="1" kern="100">
                <a:solidFill>
                  <a:srgbClr val="0000FF"/>
                </a:solidFill>
                <a:latin typeface="Consolas" panose="020B0609020204030204" pitchFamily="49" charset="0"/>
                <a:cs typeface="Calibri" panose="020F0502020204030204" pitchFamily="34" charset="0"/>
              </a:rPr>
              <a:t>标签</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&lt;jsp:include&gt;</a:t>
            </a:r>
            <a:r>
              <a:rPr lang="zh-CN" altLang="zh-CN" kern="100">
                <a:latin typeface="Consolas" panose="020B0609020204030204" pitchFamily="49" charset="0"/>
                <a:cs typeface="Calibri" panose="020F0502020204030204" pitchFamily="34" charset="0"/>
              </a:rPr>
              <a:t>标签用于把另外一个资源的</a:t>
            </a:r>
            <a:r>
              <a:rPr lang="zh-CN" altLang="zh-CN" b="1" kern="100">
                <a:solidFill>
                  <a:srgbClr val="FF0000"/>
                </a:solidFill>
                <a:latin typeface="Consolas" panose="020B0609020204030204" pitchFamily="49" charset="0"/>
                <a:cs typeface="Calibri" panose="020F0502020204030204" pitchFamily="34" charset="0"/>
              </a:rPr>
              <a:t>输出内容</a:t>
            </a:r>
            <a:r>
              <a:rPr lang="zh-CN" altLang="zh-CN" kern="100">
                <a:latin typeface="Consolas" panose="020B0609020204030204" pitchFamily="49" charset="0"/>
                <a:cs typeface="Calibri" panose="020F0502020204030204" pitchFamily="34" charset="0"/>
              </a:rPr>
              <a:t>插入进当前</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页面的输出内容之中，这种在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页面执行时的引入方式称之为动态引入。</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zh-CN" altLang="zh-CN" kern="100">
                <a:latin typeface="Consolas" panose="020B0609020204030204" pitchFamily="49" charset="0"/>
                <a:cs typeface="Calibri" panose="020F0502020204030204" pitchFamily="34" charset="0"/>
              </a:rPr>
              <a:t>●语法：</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&lt;jsp:include page="relativeURL | </a:t>
            </a:r>
            <a:endParaRPr lang="en-US" altLang="zh-CN" kern="100" smtClean="0">
              <a:latin typeface="Consolas" panose="020B0609020204030204" pitchFamily="49" charset="0"/>
              <a:cs typeface="Calibri" panose="020F0502020204030204" pitchFamily="34"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	</a:t>
            </a:r>
            <a:r>
              <a:rPr lang="en-US" altLang="zh-CN" kern="100" smtClean="0">
                <a:latin typeface="Consolas" panose="020B0609020204030204" pitchFamily="49" charset="0"/>
                <a:cs typeface="Calibri" panose="020F0502020204030204" pitchFamily="34" charset="0"/>
              </a:rPr>
              <a:t>&lt;%=</a:t>
            </a:r>
            <a:r>
              <a:rPr lang="en-US" altLang="zh-CN" kern="100">
                <a:latin typeface="Consolas" panose="020B0609020204030204" pitchFamily="49" charset="0"/>
                <a:cs typeface="Calibri" panose="020F0502020204030204" pitchFamily="34" charset="0"/>
              </a:rPr>
              <a:t>expression%&gt;" flush="true|false" /&gt;</a:t>
            </a:r>
            <a:endParaRPr lang="zh-CN" altLang="zh-CN" kern="100">
              <a:latin typeface="Consolas" panose="020B0609020204030204" pitchFamily="49" charset="0"/>
              <a:cs typeface="Times New Roman" panose="02020603050405020304" pitchFamily="18" charset="0"/>
            </a:endParaRPr>
          </a:p>
          <a:p>
            <a:pPr marL="900430"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属性用于指定被引入资源的相对路径，它也可以通过执行一个表达式来获得。</a:t>
            </a:r>
            <a:endParaRPr lang="zh-CN" altLang="zh-CN" kern="100">
              <a:latin typeface="Consolas" panose="020B0609020204030204" pitchFamily="49" charset="0"/>
              <a:cs typeface="Times New Roman" panose="02020603050405020304" pitchFamily="18" charset="0"/>
            </a:endParaRPr>
          </a:p>
          <a:p>
            <a:pPr marL="900430"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flush</a:t>
            </a:r>
            <a:r>
              <a:rPr lang="zh-CN" altLang="zh-CN" kern="100">
                <a:latin typeface="Consolas" panose="020B0609020204030204" pitchFamily="49" charset="0"/>
                <a:cs typeface="Calibri" panose="020F0502020204030204" pitchFamily="34" charset="0"/>
              </a:rPr>
              <a:t>属性指定在插入其他资源的输出内容时，是否先将当前</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页面的已输出的内容刷新到客户端。</a:t>
            </a:r>
            <a:endParaRPr lang="zh-CN" altLang="zh-CN" kern="100">
              <a:latin typeface="Consolas" panose="020B0609020204030204" pitchFamily="49" charset="0"/>
              <a:cs typeface="Times New Roman" panose="02020603050405020304" pitchFamily="18" charset="0"/>
            </a:endParaRPr>
          </a:p>
          <a:p>
            <a:pPr indent="102870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solidFill>
                  <a:srgbClr val="FF0000"/>
                </a:solidFill>
                <a:latin typeface="Consolas" panose="020B0609020204030204" pitchFamily="49" charset="0"/>
                <a:cs typeface="Calibri" panose="020F0502020204030204" pitchFamily="34" charset="0"/>
              </a:rPr>
              <a:t>&lt;jsp:include&gt;</a:t>
            </a:r>
            <a:r>
              <a:rPr lang="zh-CN" altLang="zh-CN" kern="100">
                <a:solidFill>
                  <a:srgbClr val="FF0000"/>
                </a:solidFill>
                <a:latin typeface="Consolas" panose="020B0609020204030204" pitchFamily="49" charset="0"/>
                <a:cs typeface="Calibri" panose="020F0502020204030204" pitchFamily="34" charset="0"/>
              </a:rPr>
              <a:t>标签与</a:t>
            </a:r>
            <a:r>
              <a:rPr lang="en-US" altLang="zh-CN" kern="100">
                <a:solidFill>
                  <a:srgbClr val="FF0000"/>
                </a:solidFill>
                <a:latin typeface="Consolas" panose="020B0609020204030204" pitchFamily="49" charset="0"/>
                <a:cs typeface="Calibri" panose="020F0502020204030204" pitchFamily="34" charset="0"/>
              </a:rPr>
              <a:t>include</a:t>
            </a:r>
            <a:r>
              <a:rPr lang="zh-CN" altLang="zh-CN" kern="100">
                <a:solidFill>
                  <a:srgbClr val="FF0000"/>
                </a:solidFill>
                <a:latin typeface="Consolas" panose="020B0609020204030204" pitchFamily="49" charset="0"/>
                <a:cs typeface="Calibri" panose="020F0502020204030204" pitchFamily="34" charset="0"/>
              </a:rPr>
              <a:t>指令的比较</a:t>
            </a:r>
            <a:endParaRPr lang="zh-CN" altLang="zh-CN" kern="100">
              <a:solidFill>
                <a:srgbClr val="FF0000"/>
              </a:solidFill>
              <a:latin typeface="Consolas" panose="020B0609020204030204" pitchFamily="49" charset="0"/>
              <a:cs typeface="Times New Roman" panose="02020603050405020304" pitchFamily="18" charset="0"/>
            </a:endParaRPr>
          </a:p>
          <a:p>
            <a:pPr marL="900430"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@include</a:t>
            </a:r>
            <a:r>
              <a:rPr lang="zh-CN" altLang="zh-CN" kern="100">
                <a:latin typeface="Consolas" panose="020B0609020204030204" pitchFamily="49" charset="0"/>
                <a:cs typeface="Calibri" panose="020F0502020204030204" pitchFamily="34" charset="0"/>
              </a:rPr>
              <a:t>指令在翻译“主体”代码时起作用。相当于把“被包含”的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代码复制到“主体”</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文件中，生成一个合并之后的</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源文件，所以二者在代码中不能使用相同的变量名等——凡是放在一起会冲突的内容都不被允许。</a:t>
            </a:r>
            <a:endParaRPr lang="zh-CN" altLang="zh-CN" kern="100">
              <a:latin typeface="Consolas" panose="020B0609020204030204" pitchFamily="49" charset="0"/>
              <a:cs typeface="Times New Roman" panose="02020603050405020304" pitchFamily="18" charset="0"/>
            </a:endParaRPr>
          </a:p>
          <a:p>
            <a:pPr marL="900430" indent="41148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&lt;jsp:include&gt;</a:t>
            </a:r>
            <a:r>
              <a:rPr lang="zh-CN" altLang="zh-CN" kern="100">
                <a:latin typeface="Consolas" panose="020B0609020204030204" pitchFamily="49" charset="0"/>
                <a:cs typeface="Calibri" panose="020F0502020204030204" pitchFamily="34" charset="0"/>
              </a:rPr>
              <a:t>标签会被翻译为</a:t>
            </a:r>
            <a:r>
              <a:rPr lang="en-US" altLang="zh-CN" kern="100">
                <a:latin typeface="Consolas" panose="020B0609020204030204" pitchFamily="49" charset="0"/>
                <a:cs typeface="Calibri" panose="020F0502020204030204" pitchFamily="34" charset="0"/>
              </a:rPr>
              <a:t>JspRuntimeLibrary</a:t>
            </a:r>
            <a:r>
              <a:rPr lang="zh-CN" altLang="zh-CN" kern="100">
                <a:latin typeface="Consolas" panose="020B0609020204030204" pitchFamily="49" charset="0"/>
                <a:cs typeface="Calibri" panose="020F0502020204030204" pitchFamily="34" charset="0"/>
              </a:rPr>
              <a:t>类的</a:t>
            </a:r>
            <a:r>
              <a:rPr lang="en-US" altLang="zh-CN" kern="100">
                <a:latin typeface="Consolas" panose="020B0609020204030204" pitchFamily="49" charset="0"/>
                <a:cs typeface="Calibri" panose="020F0502020204030204" pitchFamily="34" charset="0"/>
              </a:rPr>
              <a:t>include()</a:t>
            </a:r>
            <a:r>
              <a:rPr lang="zh-CN" altLang="zh-CN" kern="100">
                <a:latin typeface="Consolas" panose="020B0609020204030204" pitchFamily="49" charset="0"/>
                <a:cs typeface="Calibri" panose="020F0502020204030204" pitchFamily="34" charset="0"/>
              </a:rPr>
              <a:t>方法，“被包含”的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页面会单独翻译、编译；每次“主体”</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被请求时，都会先执行“被包含”的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，将执行结果合并到</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代码中，一起发送到浏览器端。所以使用</a:t>
            </a:r>
            <a:r>
              <a:rPr lang="en-US" altLang="zh-CN" kern="100">
                <a:latin typeface="Consolas" panose="020B0609020204030204" pitchFamily="49" charset="0"/>
                <a:cs typeface="Calibri" panose="020F0502020204030204" pitchFamily="34" charset="0"/>
              </a:rPr>
              <a:t>&lt;jsp:include&gt;</a:t>
            </a:r>
            <a:r>
              <a:rPr lang="zh-CN" altLang="zh-CN" kern="100">
                <a:latin typeface="Consolas" panose="020B0609020204030204" pitchFamily="49" charset="0"/>
                <a:cs typeface="Calibri" panose="020F0502020204030204" pitchFamily="34" charset="0"/>
              </a:rPr>
              <a:t>标签时，“被包含”的</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中的代码不会和“主体”</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冲突。</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92550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480107554"/>
              </p:ext>
            </p:extLst>
          </p:nvPr>
        </p:nvGraphicFramePr>
        <p:xfrm>
          <a:off x="576217" y="917008"/>
          <a:ext cx="8103325" cy="4064769"/>
        </p:xfrm>
        <a:graphic>
          <a:graphicData uri="http://schemas.openxmlformats.org/drawingml/2006/table">
            <a:tbl>
              <a:tblPr>
                <a:tableStyleId>{5C22544A-7EE6-4342-B048-85BDC9FD1C3A}</a:tableStyleId>
              </a:tblPr>
              <a:tblGrid>
                <a:gridCol w="2479099"/>
                <a:gridCol w="2829457"/>
                <a:gridCol w="2794769"/>
              </a:tblGrid>
              <a:tr h="447136">
                <a:tc>
                  <a:txBody>
                    <a:bodyPr/>
                    <a:lstStyle/>
                    <a:p>
                      <a:pPr indent="266700" algn="just">
                        <a:spcAft>
                          <a:spcPts val="0"/>
                        </a:spcAft>
                        <a:tabLst>
                          <a:tab pos="3190875" algn="l"/>
                        </a:tabLst>
                      </a:pPr>
                      <a:r>
                        <a:rPr lang="en-US" sz="1600" kern="100">
                          <a:effectLst/>
                        </a:rPr>
                        <a:t> </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600" kern="100">
                          <a:effectLst/>
                        </a:rPr>
                        <a:t>@include</a:t>
                      </a:r>
                      <a:r>
                        <a:rPr lang="zh-CN" sz="1600" kern="100">
                          <a:effectLst/>
                        </a:rPr>
                        <a:t>指令</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600" kern="100">
                          <a:effectLst/>
                        </a:rPr>
                        <a:t>&lt;jsp:include&gt;</a:t>
                      </a:r>
                      <a:r>
                        <a:rPr lang="zh-CN" sz="1600" kern="100">
                          <a:effectLst/>
                        </a:rPr>
                        <a:t>标签</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34893">
                <a:tc>
                  <a:txBody>
                    <a:bodyPr/>
                    <a:lstStyle/>
                    <a:p>
                      <a:pPr indent="266700" algn="just">
                        <a:spcAft>
                          <a:spcPts val="0"/>
                        </a:spcAft>
                        <a:tabLst>
                          <a:tab pos="3190875" algn="l"/>
                        </a:tabLst>
                      </a:pPr>
                      <a:r>
                        <a:rPr lang="zh-CN" sz="1600" kern="100">
                          <a:effectLst/>
                        </a:rPr>
                        <a:t>特点</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静态包含</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动态包含</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47136">
                <a:tc>
                  <a:txBody>
                    <a:bodyPr/>
                    <a:lstStyle/>
                    <a:p>
                      <a:pPr indent="266700" algn="just">
                        <a:spcAft>
                          <a:spcPts val="0"/>
                        </a:spcAft>
                        <a:tabLst>
                          <a:tab pos="3190875" algn="l"/>
                        </a:tabLst>
                      </a:pPr>
                      <a:r>
                        <a:rPr lang="zh-CN" sz="1600" kern="100">
                          <a:effectLst/>
                        </a:rPr>
                        <a:t>语法的基本形式</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600" kern="100">
                          <a:effectLst/>
                        </a:rPr>
                        <a:t>&lt;%@ include file=”…”%&gt;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600" kern="100">
                          <a:effectLst/>
                        </a:rPr>
                        <a:t>&lt;jsp:include page=”…”/&gt;</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47136">
                <a:tc>
                  <a:txBody>
                    <a:bodyPr/>
                    <a:lstStyle/>
                    <a:p>
                      <a:pPr indent="266700" algn="just">
                        <a:spcAft>
                          <a:spcPts val="0"/>
                        </a:spcAft>
                        <a:tabLst>
                          <a:tab pos="3190875" algn="l"/>
                        </a:tabLst>
                      </a:pPr>
                      <a:r>
                        <a:rPr lang="zh-CN" sz="1600" kern="100">
                          <a:effectLst/>
                        </a:rPr>
                        <a:t>包含动作发生的时机</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翻译期间</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请求期间</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47136">
                <a:tc>
                  <a:txBody>
                    <a:bodyPr/>
                    <a:lstStyle/>
                    <a:p>
                      <a:pPr indent="266700" algn="just">
                        <a:spcAft>
                          <a:spcPts val="0"/>
                        </a:spcAft>
                        <a:tabLst>
                          <a:tab pos="3190875" algn="l"/>
                        </a:tabLst>
                      </a:pPr>
                      <a:r>
                        <a:rPr lang="zh-CN" sz="1600" kern="100">
                          <a:effectLst/>
                        </a:rPr>
                        <a:t>生成</a:t>
                      </a:r>
                      <a:r>
                        <a:rPr lang="en-US" sz="1600" kern="100">
                          <a:effectLst/>
                        </a:rPr>
                        <a:t>Servlet</a:t>
                      </a:r>
                      <a:r>
                        <a:rPr lang="zh-CN" sz="1600" kern="100">
                          <a:effectLst/>
                        </a:rPr>
                        <a:t>源文件</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一个</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多个</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47136">
                <a:tc>
                  <a:txBody>
                    <a:bodyPr/>
                    <a:lstStyle/>
                    <a:p>
                      <a:pPr indent="266700" algn="just">
                        <a:spcAft>
                          <a:spcPts val="0"/>
                        </a:spcAft>
                        <a:tabLst>
                          <a:tab pos="3190875" algn="l"/>
                        </a:tabLst>
                      </a:pPr>
                      <a:r>
                        <a:rPr lang="zh-CN" sz="1600" kern="100">
                          <a:effectLst/>
                        </a:rPr>
                        <a:t>合并方式</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代码复制</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合并运行结果</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47136">
                <a:tc>
                  <a:txBody>
                    <a:bodyPr/>
                    <a:lstStyle/>
                    <a:p>
                      <a:pPr indent="266700" algn="just">
                        <a:spcAft>
                          <a:spcPts val="0"/>
                        </a:spcAft>
                        <a:tabLst>
                          <a:tab pos="3190875" algn="l"/>
                        </a:tabLst>
                      </a:pPr>
                      <a:r>
                        <a:rPr lang="zh-CN" sz="1600" kern="100">
                          <a:effectLst/>
                        </a:rPr>
                        <a:t>包含的内容</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文件实际内容</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页面输出结果</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234893">
                <a:tc>
                  <a:txBody>
                    <a:bodyPr/>
                    <a:lstStyle/>
                    <a:p>
                      <a:pPr indent="266700" algn="just">
                        <a:spcAft>
                          <a:spcPts val="0"/>
                        </a:spcAft>
                        <a:tabLst>
                          <a:tab pos="3190875" algn="l"/>
                        </a:tabLst>
                      </a:pPr>
                      <a:r>
                        <a:rPr lang="zh-CN" sz="1600" kern="100">
                          <a:effectLst/>
                        </a:rPr>
                        <a:t>代码冲突</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有可能</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不可能</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894273">
                <a:tc>
                  <a:txBody>
                    <a:bodyPr/>
                    <a:lstStyle/>
                    <a:p>
                      <a:pPr indent="266700" algn="just">
                        <a:spcAft>
                          <a:spcPts val="0"/>
                        </a:spcAft>
                        <a:tabLst>
                          <a:tab pos="3190875" algn="l"/>
                        </a:tabLst>
                      </a:pPr>
                      <a:r>
                        <a:rPr lang="zh-CN" sz="1600" kern="100">
                          <a:effectLst/>
                        </a:rPr>
                        <a:t>被包含页面中可否设置影响主页面的响应报头</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可以</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600" kern="100">
                          <a:effectLst/>
                        </a:rPr>
                        <a:t>不可以</a:t>
                      </a:r>
                      <a:endParaRPr lang="zh-CN" sz="16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703942" y="5097892"/>
            <a:ext cx="7554686" cy="1200329"/>
          </a:xfrm>
          <a:prstGeom prst="rect">
            <a:avLst/>
          </a:prstGeom>
        </p:spPr>
        <p:txBody>
          <a:bodyPr wrap="square">
            <a:spAutoFit/>
          </a:bodyPr>
          <a:lstStyle/>
          <a:p>
            <a:r>
              <a:rPr lang="zh-CN" altLang="en-US" kern="0" smtClean="0">
                <a:solidFill>
                  <a:srgbClr val="BF5F3F"/>
                </a:solidFill>
                <a:latin typeface="Consolas" panose="020B0609020204030204" pitchFamily="49" charset="0"/>
                <a:cs typeface="Consolas" panose="020B0609020204030204" pitchFamily="49" charset="0"/>
              </a:rPr>
              <a:t>试验：在一个页面同时引入下面两个文件</a:t>
            </a:r>
            <a:endParaRPr lang="en-US" altLang="zh-CN" kern="0">
              <a:solidFill>
                <a:srgbClr val="BF5F3F"/>
              </a:solidFill>
              <a:latin typeface="Consolas" panose="020B0609020204030204" pitchFamily="49" charset="0"/>
              <a:cs typeface="Consolas" panose="020B0609020204030204" pitchFamily="49" charset="0"/>
            </a:endParaRPr>
          </a:p>
          <a:p>
            <a:r>
              <a:rPr lang="en-US" altLang="zh-CN" kern="0" smtClean="0">
                <a:solidFill>
                  <a:srgbClr val="BF5F3F"/>
                </a:solidFill>
                <a:latin typeface="Consolas" panose="020B0609020204030204" pitchFamily="49" charset="0"/>
                <a:cs typeface="Consolas" panose="020B0609020204030204" pitchFamily="49" charset="0"/>
              </a:rPr>
              <a:t>&lt;%@</a:t>
            </a:r>
            <a:r>
              <a:rPr lang="en-US" altLang="zh-CN" kern="0" smtClean="0">
                <a:latin typeface="Consolas" panose="020B0609020204030204" pitchFamily="49" charset="0"/>
                <a:cs typeface="Consolas" panose="020B0609020204030204" pitchFamily="49" charset="0"/>
              </a:rPr>
              <a:t> </a:t>
            </a:r>
            <a:r>
              <a:rPr lang="en-US" altLang="zh-CN" kern="0">
                <a:solidFill>
                  <a:srgbClr val="3F7F7F"/>
                </a:solidFill>
                <a:latin typeface="Consolas" panose="020B0609020204030204" pitchFamily="49" charset="0"/>
                <a:cs typeface="Consolas" panose="020B0609020204030204" pitchFamily="49" charset="0"/>
              </a:rPr>
              <a:t>include</a:t>
            </a:r>
            <a:r>
              <a:rPr lang="en-US" altLang="zh-CN" kern="0">
                <a:latin typeface="Consolas" panose="020B0609020204030204" pitchFamily="49" charset="0"/>
                <a:cs typeface="Consolas" panose="020B0609020204030204" pitchFamily="49" charset="0"/>
              </a:rPr>
              <a:t> </a:t>
            </a:r>
            <a:r>
              <a:rPr lang="en-US" altLang="zh-CN" kern="0">
                <a:solidFill>
                  <a:srgbClr val="7F007F"/>
                </a:solidFill>
                <a:latin typeface="Consolas" panose="020B0609020204030204" pitchFamily="49" charset="0"/>
                <a:cs typeface="Consolas" panose="020B0609020204030204" pitchFamily="49" charset="0"/>
              </a:rPr>
              <a:t>file</a:t>
            </a:r>
            <a:r>
              <a:rPr lang="en-US" altLang="zh-CN" kern="0">
                <a:solidFill>
                  <a:srgbClr val="000000"/>
                </a:solidFill>
                <a:latin typeface="Consolas" panose="020B0609020204030204" pitchFamily="49" charset="0"/>
                <a:cs typeface="Consolas" panose="020B0609020204030204" pitchFamily="49" charset="0"/>
              </a:rPr>
              <a:t>=</a:t>
            </a:r>
            <a:r>
              <a:rPr lang="en-US" altLang="zh-CN" i="1" kern="0">
                <a:solidFill>
                  <a:srgbClr val="2A00FF"/>
                </a:solidFill>
                <a:latin typeface="Consolas" panose="020B0609020204030204" pitchFamily="49" charset="0"/>
                <a:cs typeface="Consolas" panose="020B0609020204030204" pitchFamily="49" charset="0"/>
              </a:rPr>
              <a:t>"partOne.jsp" </a:t>
            </a:r>
            <a:r>
              <a:rPr lang="en-US" altLang="zh-CN" kern="0">
                <a:solidFill>
                  <a:srgbClr val="BF5F3F"/>
                </a:solidFill>
                <a:latin typeface="Consolas" panose="020B0609020204030204" pitchFamily="49" charset="0"/>
                <a:cs typeface="Consolas" panose="020B0609020204030204" pitchFamily="49" charset="0"/>
              </a:rPr>
              <a:t>%&gt;</a:t>
            </a:r>
            <a:endParaRPr lang="zh-CN" altLang="zh-CN" kern="100">
              <a:latin typeface="Consolas" panose="020B0609020204030204" pitchFamily="49" charset="0"/>
              <a:cs typeface="Times New Roman" panose="02020603050405020304" pitchFamily="18" charset="0"/>
            </a:endParaRPr>
          </a:p>
          <a:p>
            <a:r>
              <a:rPr lang="en-US" altLang="zh-CN" kern="0">
                <a:solidFill>
                  <a:srgbClr val="000000"/>
                </a:solidFill>
                <a:latin typeface="Consolas" panose="020B0609020204030204" pitchFamily="49" charset="0"/>
                <a:cs typeface="Consolas" panose="020B0609020204030204" pitchFamily="49" charset="0"/>
              </a:rPr>
              <a:t>	</a:t>
            </a:r>
            <a:r>
              <a:rPr lang="en-US" altLang="zh-CN" kern="0">
                <a:solidFill>
                  <a:srgbClr val="008080"/>
                </a:solidFill>
                <a:latin typeface="Consolas" panose="020B0609020204030204" pitchFamily="49" charset="0"/>
                <a:cs typeface="Consolas" panose="020B0609020204030204" pitchFamily="49" charset="0"/>
              </a:rPr>
              <a:t>&lt;</a:t>
            </a:r>
            <a:r>
              <a:rPr lang="en-US" altLang="zh-CN" kern="0">
                <a:solidFill>
                  <a:srgbClr val="3F7F7F"/>
                </a:solidFill>
                <a:latin typeface="Consolas" panose="020B0609020204030204" pitchFamily="49" charset="0"/>
                <a:cs typeface="Consolas" panose="020B0609020204030204" pitchFamily="49" charset="0"/>
              </a:rPr>
              <a:t>br</a:t>
            </a:r>
            <a:r>
              <a:rPr lang="en-US" altLang="zh-CN" kern="0">
                <a:latin typeface="Consolas" panose="020B0609020204030204" pitchFamily="49" charset="0"/>
                <a:cs typeface="Consolas" panose="020B0609020204030204" pitchFamily="49" charset="0"/>
              </a:rPr>
              <a:t> </a:t>
            </a:r>
            <a:r>
              <a:rPr lang="en-US" altLang="zh-CN" kern="0">
                <a:solidFill>
                  <a:srgbClr val="008080"/>
                </a:solidFill>
                <a:latin typeface="Consolas" panose="020B0609020204030204" pitchFamily="49" charset="0"/>
                <a:cs typeface="Consolas" panose="020B0609020204030204" pitchFamily="49" charset="0"/>
              </a:rPr>
              <a:t>/&gt;</a:t>
            </a:r>
            <a:endParaRPr lang="zh-CN" altLang="zh-CN" kern="100">
              <a:latin typeface="Consolas" panose="020B0609020204030204" pitchFamily="49" charset="0"/>
              <a:cs typeface="Times New Roman" panose="02020603050405020304" pitchFamily="18" charset="0"/>
            </a:endParaRPr>
          </a:p>
          <a:p>
            <a:r>
              <a:rPr lang="en-US" altLang="zh-CN" kern="0">
                <a:solidFill>
                  <a:srgbClr val="008080"/>
                </a:solidFill>
                <a:latin typeface="Consolas" panose="020B0609020204030204" pitchFamily="49" charset="0"/>
                <a:cs typeface="Consolas" panose="020B0609020204030204" pitchFamily="49" charset="0"/>
              </a:rPr>
              <a:t>&lt;</a:t>
            </a:r>
            <a:r>
              <a:rPr lang="en-US" altLang="zh-CN" kern="0">
                <a:solidFill>
                  <a:srgbClr val="3F7F7F"/>
                </a:solidFill>
                <a:latin typeface="Consolas" panose="020B0609020204030204" pitchFamily="49" charset="0"/>
                <a:cs typeface="Consolas" panose="020B0609020204030204" pitchFamily="49" charset="0"/>
              </a:rPr>
              <a:t>jsp:include</a:t>
            </a:r>
            <a:r>
              <a:rPr lang="en-US" altLang="zh-CN" kern="0">
                <a:latin typeface="Consolas" panose="020B0609020204030204" pitchFamily="49" charset="0"/>
                <a:cs typeface="Consolas" panose="020B0609020204030204" pitchFamily="49" charset="0"/>
              </a:rPr>
              <a:t> </a:t>
            </a:r>
            <a:r>
              <a:rPr lang="en-US" altLang="zh-CN" kern="0">
                <a:solidFill>
                  <a:srgbClr val="7F007F"/>
                </a:solidFill>
                <a:latin typeface="Consolas" panose="020B0609020204030204" pitchFamily="49" charset="0"/>
                <a:cs typeface="Consolas" panose="020B0609020204030204" pitchFamily="49" charset="0"/>
              </a:rPr>
              <a:t>page</a:t>
            </a:r>
            <a:r>
              <a:rPr lang="en-US" altLang="zh-CN" kern="0">
                <a:solidFill>
                  <a:srgbClr val="000000"/>
                </a:solidFill>
                <a:latin typeface="Consolas" panose="020B0609020204030204" pitchFamily="49" charset="0"/>
                <a:cs typeface="Consolas" panose="020B0609020204030204" pitchFamily="49" charset="0"/>
              </a:rPr>
              <a:t>=</a:t>
            </a:r>
            <a:r>
              <a:rPr lang="en-US" altLang="zh-CN" i="1" kern="0">
                <a:solidFill>
                  <a:srgbClr val="2A00FF"/>
                </a:solidFill>
                <a:latin typeface="Consolas" panose="020B0609020204030204" pitchFamily="49" charset="0"/>
                <a:cs typeface="Consolas" panose="020B0609020204030204" pitchFamily="49" charset="0"/>
              </a:rPr>
              <a:t>"partTwo.jsp"</a:t>
            </a:r>
            <a:r>
              <a:rPr lang="en-US" altLang="zh-CN" kern="0">
                <a:solidFill>
                  <a:srgbClr val="008080"/>
                </a:solidFill>
                <a:latin typeface="Consolas" panose="020B0609020204030204" pitchFamily="49" charset="0"/>
                <a:cs typeface="Consolas" panose="020B0609020204030204" pitchFamily="49" charset="0"/>
              </a:rPr>
              <a:t>&gt;&lt;/</a:t>
            </a:r>
            <a:r>
              <a:rPr lang="en-US" altLang="zh-CN" kern="0">
                <a:solidFill>
                  <a:srgbClr val="3F7F7F"/>
                </a:solidFill>
                <a:latin typeface="Consolas" panose="020B0609020204030204" pitchFamily="49" charset="0"/>
                <a:cs typeface="Consolas" panose="020B0609020204030204" pitchFamily="49" charset="0"/>
              </a:rPr>
              <a:t>jsp:include</a:t>
            </a:r>
            <a:r>
              <a:rPr lang="en-US" altLang="zh-CN" kern="0">
                <a:solidFill>
                  <a:srgbClr val="008080"/>
                </a:solidFill>
                <a:latin typeface="Consolas" panose="020B0609020204030204" pitchFamily="49" charset="0"/>
                <a:cs typeface="Consolas" panose="020B0609020204030204" pitchFamily="49" charset="0"/>
              </a:rPr>
              <a:t>&gt;</a:t>
            </a:r>
            <a:endParaRPr lang="zh-CN" altLang="en-US"/>
          </a:p>
        </p:txBody>
      </p:sp>
    </p:spTree>
    <p:extLst>
      <p:ext uri="{BB962C8B-B14F-4D97-AF65-F5344CB8AC3E}">
        <p14:creationId xmlns:p14="http://schemas.microsoft.com/office/powerpoint/2010/main" xmlns="" val="136614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484" y="981839"/>
            <a:ext cx="7714343" cy="3139321"/>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en-US" altLang="zh-CN" kern="100">
                <a:solidFill>
                  <a:srgbClr val="0000FF"/>
                </a:solidFill>
                <a:latin typeface="Consolas" panose="020B0609020204030204" pitchFamily="49" charset="0"/>
                <a:cs typeface="Times New Roman" panose="02020603050405020304" pitchFamily="18" charset="0"/>
              </a:rPr>
              <a:t>&lt;jsp:forward&gt;</a:t>
            </a:r>
            <a:r>
              <a:rPr lang="zh-CN" altLang="zh-CN" kern="100">
                <a:solidFill>
                  <a:srgbClr val="0000FF"/>
                </a:solidFill>
                <a:latin typeface="Consolas" panose="020B0609020204030204" pitchFamily="49" charset="0"/>
                <a:cs typeface="Times New Roman" panose="02020603050405020304" pitchFamily="18" charset="0"/>
              </a:rPr>
              <a:t>标签</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en-US" altLang="zh-CN" kern="100">
                <a:latin typeface="Consolas" panose="020B0609020204030204" pitchFamily="49" charset="0"/>
                <a:cs typeface="Calibri" panose="020F0502020204030204" pitchFamily="34" charset="0"/>
              </a:rPr>
              <a:t>[1]&lt;jsp:forward&gt;</a:t>
            </a:r>
            <a:r>
              <a:rPr lang="zh-CN" altLang="zh-CN" kern="100">
                <a:latin typeface="Consolas" panose="020B0609020204030204" pitchFamily="49" charset="0"/>
                <a:cs typeface="Calibri" panose="020F0502020204030204" pitchFamily="34" charset="0"/>
              </a:rPr>
              <a:t>标签用于把请求转发给另外一个资源</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en-US" altLang="zh-CN" kern="100">
                <a:latin typeface="Consolas" panose="020B0609020204030204" pitchFamily="49" charset="0"/>
                <a:cs typeface="Calibri" panose="020F0502020204030204" pitchFamily="34" charset="0"/>
              </a:rPr>
              <a:t>[2]</a:t>
            </a:r>
            <a:r>
              <a:rPr lang="zh-CN" altLang="zh-CN" kern="100">
                <a:latin typeface="Consolas" panose="020B0609020204030204" pitchFamily="49" charset="0"/>
                <a:cs typeface="Calibri" panose="020F0502020204030204" pitchFamily="34" charset="0"/>
              </a:rPr>
              <a:t>语法：</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a:latin typeface="Consolas" panose="020B0609020204030204" pitchFamily="49" charset="0"/>
                <a:cs typeface="Calibri" panose="020F0502020204030204" pitchFamily="34" charset="0"/>
              </a:rPr>
              <a:t>&lt;jsp:forward page="relativeURL|&lt;%=expression%&gt;" /&gt;</a:t>
            </a:r>
            <a:endParaRPr lang="zh-CN"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endParaRPr lang="en-US" altLang="zh-CN" kern="100" smtClean="0">
              <a:latin typeface="Consolas" panose="020B0609020204030204" pitchFamily="49" charset="0"/>
              <a:cs typeface="Calibri" panose="020F0502020204030204" pitchFamily="34" charset="0"/>
            </a:endParaRPr>
          </a:p>
          <a:p>
            <a:pPr marL="629920" indent="307975" algn="just">
              <a:spcAft>
                <a:spcPts val="0"/>
              </a:spcAft>
              <a:tabLst>
                <a:tab pos="3190875" algn="l"/>
              </a:tabLst>
            </a:pPr>
            <a:r>
              <a:rPr lang="en-US" altLang="zh-CN" kern="100" smtClean="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属性用于指定请求转发到的资源的相对路径，它也可以通过执行一个表达式来获得</a:t>
            </a:r>
            <a:r>
              <a:rPr lang="zh-CN" altLang="zh-CN" kern="100" smtClean="0">
                <a:latin typeface="Consolas" panose="020B0609020204030204" pitchFamily="49" charset="0"/>
                <a:cs typeface="Calibri" panose="020F0502020204030204" pitchFamily="34" charset="0"/>
              </a:rPr>
              <a:t>。</a:t>
            </a:r>
            <a:endParaRPr lang="en-US" altLang="zh-CN" kern="100" smtClean="0">
              <a:latin typeface="Consolas" panose="020B0609020204030204" pitchFamily="49" charset="0"/>
              <a:cs typeface="Calibri" panose="020F0502020204030204" pitchFamily="34" charset="0"/>
            </a:endParaRPr>
          </a:p>
          <a:p>
            <a:pPr marL="629920" indent="307975" algn="just">
              <a:spcAft>
                <a:spcPts val="0"/>
              </a:spcAft>
              <a:tabLst>
                <a:tab pos="3190875" algn="l"/>
              </a:tabLst>
            </a:pPr>
            <a:endParaRPr lang="en-US" altLang="zh-CN" kern="10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zh-CN" altLang="en-US" kern="100" smtClean="0">
                <a:latin typeface="Consolas" panose="020B0609020204030204" pitchFamily="49" charset="0"/>
                <a:cs typeface="Times New Roman" panose="02020603050405020304" pitchFamily="18" charset="0"/>
              </a:rPr>
              <a:t>注意：</a:t>
            </a:r>
            <a:endParaRPr lang="en-US" altLang="zh-CN" kern="100" smtClean="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smtClean="0">
                <a:latin typeface="Consolas" panose="020B0609020204030204" pitchFamily="49" charset="0"/>
                <a:cs typeface="Times New Roman" panose="02020603050405020304" pitchFamily="18" charset="0"/>
              </a:rPr>
              <a:t>1</a:t>
            </a:r>
            <a:r>
              <a:rPr lang="zh-CN" altLang="en-US" kern="100" smtClean="0">
                <a:latin typeface="Consolas" panose="020B0609020204030204" pitchFamily="49" charset="0"/>
                <a:cs typeface="Times New Roman" panose="02020603050405020304" pitchFamily="18" charset="0"/>
              </a:rPr>
              <a:t>、如果不带参数的转发，标签之间不能有内容</a:t>
            </a:r>
            <a:endParaRPr lang="en-US" altLang="zh-CN" kern="100" smtClean="0">
              <a:latin typeface="Consolas" panose="020B0609020204030204" pitchFamily="49" charset="0"/>
              <a:cs typeface="Times New Roman" panose="02020603050405020304" pitchFamily="18" charset="0"/>
            </a:endParaRPr>
          </a:p>
          <a:p>
            <a:pPr marL="629920" indent="307975" algn="just">
              <a:spcAft>
                <a:spcPts val="0"/>
              </a:spcAft>
              <a:tabLst>
                <a:tab pos="3190875" algn="l"/>
              </a:tabLst>
            </a:pPr>
            <a:r>
              <a:rPr lang="en-US" altLang="zh-CN" kern="100" smtClean="0">
                <a:latin typeface="Consolas" panose="020B0609020204030204" pitchFamily="49" charset="0"/>
                <a:cs typeface="Times New Roman" panose="02020603050405020304" pitchFamily="18" charset="0"/>
              </a:rPr>
              <a:t>2</a:t>
            </a:r>
            <a:r>
              <a:rPr lang="zh-CN" altLang="en-US" kern="100" smtClean="0">
                <a:latin typeface="Consolas" panose="020B0609020204030204" pitchFamily="49" charset="0"/>
                <a:cs typeface="Times New Roman" panose="02020603050405020304" pitchFamily="18" charset="0"/>
              </a:rPr>
              <a:t>、带参数的转发，参数使用</a:t>
            </a:r>
            <a:r>
              <a:rPr lang="en-US" altLang="zh-CN" kern="100" smtClean="0">
                <a:latin typeface="Consolas" panose="020B0609020204030204" pitchFamily="49" charset="0"/>
                <a:cs typeface="Times New Roman" panose="02020603050405020304" pitchFamily="18" charset="0"/>
              </a:rPr>
              <a:t>&lt;jsp:param&gt;</a:t>
            </a:r>
            <a:r>
              <a:rPr lang="zh-CN" altLang="en-US" kern="100" smtClean="0">
                <a:latin typeface="Consolas" panose="020B0609020204030204" pitchFamily="49" charset="0"/>
                <a:cs typeface="Times New Roman" panose="02020603050405020304" pitchFamily="18" charset="0"/>
              </a:rPr>
              <a:t>携带</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51745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770" y="1005453"/>
            <a:ext cx="7786915" cy="1477328"/>
          </a:xfrm>
          <a:prstGeom prst="rect">
            <a:avLst/>
          </a:prstGeom>
        </p:spPr>
        <p:txBody>
          <a:bodyPr wrap="square">
            <a:spAutoFit/>
          </a:bodyPr>
          <a:lstStyle/>
          <a:p>
            <a:pPr marL="342900" lvl="0" indent="-342900" algn="just">
              <a:spcAft>
                <a:spcPts val="0"/>
              </a:spcAft>
              <a:buFont typeface="Wingdings" panose="05000000000000000000" pitchFamily="2" charset="2"/>
              <a:buChar char=""/>
              <a:tabLst>
                <a:tab pos="3190875" algn="l"/>
              </a:tabLst>
            </a:pPr>
            <a:r>
              <a:rPr lang="en-US" altLang="zh-CN" kern="100">
                <a:solidFill>
                  <a:srgbClr val="0000FF"/>
                </a:solidFill>
                <a:latin typeface="Consolas" panose="020B0609020204030204" pitchFamily="49" charset="0"/>
                <a:cs typeface="Calibri" panose="020F0502020204030204" pitchFamily="34" charset="0"/>
              </a:rPr>
              <a:t>&lt;jsp:param&gt;</a:t>
            </a:r>
            <a:r>
              <a:rPr lang="zh-CN" altLang="zh-CN" kern="100" smtClean="0">
                <a:solidFill>
                  <a:srgbClr val="0000FF"/>
                </a:solidFill>
                <a:latin typeface="Consolas" panose="020B0609020204030204" pitchFamily="49" charset="0"/>
                <a:cs typeface="Calibri" panose="020F0502020204030204" pitchFamily="34" charset="0"/>
              </a:rPr>
              <a:t>标签</a:t>
            </a:r>
            <a:endParaRPr lang="en-US" altLang="zh-CN" kern="100" smtClean="0">
              <a:solidFill>
                <a:srgbClr val="0000FF"/>
              </a:solidFill>
              <a:latin typeface="Consolas" panose="020B0609020204030204" pitchFamily="49" charset="0"/>
              <a:cs typeface="Calibri" panose="020F0502020204030204" pitchFamily="34" charset="0"/>
            </a:endParaRPr>
          </a:p>
          <a:p>
            <a:pPr marL="342900" lvl="0" indent="-342900" algn="just">
              <a:spcAft>
                <a:spcPts val="0"/>
              </a:spcAft>
              <a:buFont typeface="Wingdings" panose="05000000000000000000" pitchFamily="2" charset="2"/>
              <a:buChar char=""/>
              <a:tabLst>
                <a:tab pos="3190875" algn="l"/>
              </a:tabLst>
            </a:pP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en-US" altLang="zh-CN" kern="100">
                <a:latin typeface="Consolas" panose="020B0609020204030204" pitchFamily="49" charset="0"/>
                <a:cs typeface="Calibri" panose="020F0502020204030204" pitchFamily="34" charset="0"/>
              </a:rPr>
              <a:t>[1]</a:t>
            </a:r>
            <a:r>
              <a:rPr lang="zh-CN" altLang="zh-CN" kern="100">
                <a:latin typeface="Consolas" panose="020B0609020204030204" pitchFamily="49" charset="0"/>
                <a:cs typeface="Calibri" panose="020F0502020204030204" pitchFamily="34" charset="0"/>
              </a:rPr>
              <a:t>当使用</a:t>
            </a:r>
            <a:r>
              <a:rPr lang="en-US" altLang="zh-CN" kern="100">
                <a:solidFill>
                  <a:srgbClr val="FF0000"/>
                </a:solidFill>
                <a:latin typeface="Consolas" panose="020B0609020204030204" pitchFamily="49" charset="0"/>
                <a:cs typeface="Calibri" panose="020F0502020204030204" pitchFamily="34" charset="0"/>
              </a:rPr>
              <a:t>&lt;jsp:include&gt;</a:t>
            </a:r>
            <a:r>
              <a:rPr lang="zh-CN" altLang="zh-CN" kern="100">
                <a:solidFill>
                  <a:srgbClr val="FF0000"/>
                </a:solidFill>
                <a:latin typeface="Consolas" panose="020B0609020204030204" pitchFamily="49" charset="0"/>
                <a:cs typeface="Calibri" panose="020F0502020204030204" pitchFamily="34" charset="0"/>
              </a:rPr>
              <a:t>和</a:t>
            </a:r>
            <a:r>
              <a:rPr lang="en-US" altLang="zh-CN" kern="100">
                <a:solidFill>
                  <a:srgbClr val="FF0000"/>
                </a:solidFill>
                <a:latin typeface="Consolas" panose="020B0609020204030204" pitchFamily="49" charset="0"/>
                <a:cs typeface="Calibri" panose="020F0502020204030204" pitchFamily="34" charset="0"/>
              </a:rPr>
              <a:t>&lt;jsp:forward&gt;</a:t>
            </a:r>
            <a:r>
              <a:rPr lang="zh-CN" altLang="zh-CN" kern="100">
                <a:latin typeface="Consolas" panose="020B0609020204030204" pitchFamily="49" charset="0"/>
                <a:cs typeface="Calibri" panose="020F0502020204030204" pitchFamily="34" charset="0"/>
              </a:rPr>
              <a:t>标签引入或将请求转发给的资源是一个能动态执行的程序时，例如</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页面，那么，还可以使用</a:t>
            </a:r>
            <a:r>
              <a:rPr lang="en-US" altLang="zh-CN" kern="100">
                <a:latin typeface="Consolas" panose="020B0609020204030204" pitchFamily="49" charset="0"/>
                <a:cs typeface="Calibri" panose="020F0502020204030204" pitchFamily="34" charset="0"/>
              </a:rPr>
              <a:t>&lt;jsp:param&gt;</a:t>
            </a:r>
            <a:r>
              <a:rPr lang="zh-CN" altLang="zh-CN" kern="100">
                <a:latin typeface="Consolas" panose="020B0609020204030204" pitchFamily="49" charset="0"/>
                <a:cs typeface="Calibri" panose="020F0502020204030204" pitchFamily="34" charset="0"/>
              </a:rPr>
              <a:t>标签向这个程序传递请求参数。</a:t>
            </a:r>
            <a:endParaRPr lang="zh-CN" altLang="zh-CN" kern="100">
              <a:latin typeface="Consolas" panose="020B0609020204030204" pitchFamily="49" charset="0"/>
              <a:cs typeface="Times New Roman" panose="02020603050405020304" pitchFamily="18" charset="0"/>
            </a:endParaRPr>
          </a:p>
        </p:txBody>
      </p:sp>
      <p:sp>
        <p:nvSpPr>
          <p:cNvPr id="3" name="矩形 2"/>
          <p:cNvSpPr/>
          <p:nvPr/>
        </p:nvSpPr>
        <p:spPr>
          <a:xfrm>
            <a:off x="529770" y="2482781"/>
            <a:ext cx="7786915" cy="923330"/>
          </a:xfrm>
          <a:prstGeom prst="rect">
            <a:avLst/>
          </a:prstGeom>
        </p:spPr>
        <p:txBody>
          <a:bodyPr wrap="square">
            <a:spAutoFit/>
          </a:bodyPr>
          <a:lstStyle/>
          <a:p>
            <a:pPr marL="629920" indent="266700" algn="just">
              <a:spcAft>
                <a:spcPts val="0"/>
              </a:spcAft>
              <a:tabLst>
                <a:tab pos="3190875" algn="l"/>
              </a:tabLst>
            </a:pPr>
            <a:r>
              <a:rPr lang="en-US" altLang="zh-CN" kern="100">
                <a:latin typeface="Consolas" panose="020B0609020204030204" pitchFamily="49" charset="0"/>
                <a:cs typeface="Calibri" panose="020F0502020204030204" pitchFamily="34" charset="0"/>
              </a:rPr>
              <a:t>[2]&lt;jsp:param&gt;</a:t>
            </a:r>
            <a:r>
              <a:rPr lang="zh-CN" altLang="zh-CN" kern="100">
                <a:latin typeface="Consolas" panose="020B0609020204030204" pitchFamily="49" charset="0"/>
                <a:cs typeface="Calibri" panose="020F0502020204030204" pitchFamily="34" charset="0"/>
              </a:rPr>
              <a:t>标签的</a:t>
            </a:r>
            <a:r>
              <a:rPr lang="en-US" altLang="zh-CN" kern="100">
                <a:latin typeface="Consolas" panose="020B0609020204030204" pitchFamily="49" charset="0"/>
                <a:cs typeface="Calibri" panose="020F0502020204030204" pitchFamily="34" charset="0"/>
              </a:rPr>
              <a:t>name</a:t>
            </a:r>
            <a:r>
              <a:rPr lang="zh-CN" altLang="zh-CN" kern="100">
                <a:latin typeface="Consolas" panose="020B0609020204030204" pitchFamily="49" charset="0"/>
                <a:cs typeface="Calibri" panose="020F0502020204030204" pitchFamily="34" charset="0"/>
              </a:rPr>
              <a:t>属性用于指定参数名，</a:t>
            </a:r>
            <a:r>
              <a:rPr lang="en-US" altLang="zh-CN" kern="100">
                <a:latin typeface="Consolas" panose="020B0609020204030204" pitchFamily="49" charset="0"/>
                <a:cs typeface="Calibri" panose="020F0502020204030204" pitchFamily="34" charset="0"/>
              </a:rPr>
              <a:t>value</a:t>
            </a:r>
            <a:r>
              <a:rPr lang="zh-CN" altLang="zh-CN" kern="100">
                <a:latin typeface="Consolas" panose="020B0609020204030204" pitchFamily="49" charset="0"/>
                <a:cs typeface="Calibri" panose="020F0502020204030204" pitchFamily="34" charset="0"/>
              </a:rPr>
              <a:t>属性用于指定参数值。在</a:t>
            </a:r>
            <a:r>
              <a:rPr lang="en-US" altLang="zh-CN" kern="100">
                <a:latin typeface="Consolas" panose="020B0609020204030204" pitchFamily="49" charset="0"/>
                <a:cs typeface="Calibri" panose="020F0502020204030204" pitchFamily="34" charset="0"/>
              </a:rPr>
              <a:t>&lt;jsp:include&gt;</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&lt;jsp:forward&gt;</a:t>
            </a:r>
            <a:r>
              <a:rPr lang="zh-CN" altLang="zh-CN" kern="100">
                <a:latin typeface="Consolas" panose="020B0609020204030204" pitchFamily="49" charset="0"/>
                <a:cs typeface="Calibri" panose="020F0502020204030204" pitchFamily="34" charset="0"/>
              </a:rPr>
              <a:t>标签中</a:t>
            </a:r>
            <a:r>
              <a:rPr lang="zh-CN" altLang="zh-CN" kern="100">
                <a:solidFill>
                  <a:srgbClr val="FF0000"/>
                </a:solidFill>
                <a:latin typeface="Consolas" panose="020B0609020204030204" pitchFamily="49" charset="0"/>
                <a:cs typeface="Calibri" panose="020F0502020204030204" pitchFamily="34" charset="0"/>
              </a:rPr>
              <a:t>可以使用多个</a:t>
            </a:r>
            <a:r>
              <a:rPr lang="en-US" altLang="zh-CN" kern="100">
                <a:solidFill>
                  <a:srgbClr val="FF0000"/>
                </a:solidFill>
                <a:latin typeface="Consolas" panose="020B0609020204030204" pitchFamily="49" charset="0"/>
                <a:cs typeface="Calibri" panose="020F0502020204030204" pitchFamily="34" charset="0"/>
              </a:rPr>
              <a:t>&lt;jsp:param&gt;</a:t>
            </a:r>
            <a:r>
              <a:rPr lang="zh-CN" altLang="zh-CN" kern="100">
                <a:solidFill>
                  <a:srgbClr val="FF0000"/>
                </a:solidFill>
                <a:latin typeface="Consolas" panose="020B0609020204030204" pitchFamily="49" charset="0"/>
                <a:cs typeface="Calibri" panose="020F0502020204030204" pitchFamily="34" charset="0"/>
              </a:rPr>
              <a:t>标签来传递多个参数</a:t>
            </a:r>
            <a:r>
              <a:rPr lang="zh-CN" altLang="zh-CN"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853823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552" y="914654"/>
            <a:ext cx="3674404" cy="523220"/>
          </a:xfrm>
          <a:prstGeom prst="rect">
            <a:avLst/>
          </a:prstGeom>
        </p:spPr>
        <p:txBody>
          <a:bodyPr wrap="none">
            <a:spAutoFit/>
          </a:bodyPr>
          <a:lstStyle/>
          <a:p>
            <a:r>
              <a:rPr lang="zh-CN" altLang="en-US" sz="2800">
                <a:latin typeface="Raleway" panose="020B0003030101060003" pitchFamily="34" charset="0"/>
              </a:rPr>
              <a:t>四</a:t>
            </a:r>
            <a:r>
              <a:rPr lang="zh-CN" altLang="en-US" sz="2800" smtClean="0">
                <a:latin typeface="Raleway" panose="020B0003030101060003" pitchFamily="34" charset="0"/>
              </a:rPr>
              <a:t>、</a:t>
            </a:r>
            <a:r>
              <a:rPr lang="en-US" altLang="zh-CN" sz="2800" smtClean="0">
                <a:latin typeface="Raleway" panose="020B0003030101060003" pitchFamily="34" charset="0"/>
              </a:rPr>
              <a:t>JSP</a:t>
            </a:r>
            <a:r>
              <a:rPr lang="zh-CN" altLang="en-US" sz="2800" smtClean="0">
                <a:latin typeface="Raleway" panose="020B0003030101060003" pitchFamily="34" charset="0"/>
              </a:rPr>
              <a:t>九大隐含对象</a:t>
            </a:r>
            <a:endParaRPr lang="zh-CN" altLang="en-US" sz="2800"/>
          </a:p>
        </p:txBody>
      </p:sp>
      <p:sp>
        <p:nvSpPr>
          <p:cNvPr id="3" name="矩形 2"/>
          <p:cNvSpPr/>
          <p:nvPr/>
        </p:nvSpPr>
        <p:spPr>
          <a:xfrm>
            <a:off x="757110" y="1784291"/>
            <a:ext cx="7090229" cy="369332"/>
          </a:xfrm>
          <a:prstGeom prst="rect">
            <a:avLst/>
          </a:prstGeom>
        </p:spPr>
        <p:txBody>
          <a:bodyPr wrap="square">
            <a:spAutoFit/>
          </a:bodyPr>
          <a:lstStyle/>
          <a:p>
            <a:pPr algn="just">
              <a:spcAft>
                <a:spcPts val="0"/>
              </a:spcAft>
            </a:pPr>
            <a:r>
              <a:rPr lang="zh-CN" altLang="zh-CN" kern="100">
                <a:latin typeface="Consolas" panose="020B0609020204030204" pitchFamily="49" charset="0"/>
                <a:cs typeface="Times New Roman" panose="02020603050405020304" pitchFamily="18" charset="0"/>
              </a:rPr>
              <a:t>在</a:t>
            </a:r>
            <a:r>
              <a:rPr lang="en-US" altLang="zh-CN" kern="100">
                <a:latin typeface="Consolas" panose="020B0609020204030204" pitchFamily="49" charset="0"/>
                <a:cs typeface="Times New Roman" panose="02020603050405020304" pitchFamily="18" charset="0"/>
              </a:rPr>
              <a:t>JSP</a:t>
            </a:r>
            <a:r>
              <a:rPr lang="zh-CN" altLang="zh-CN" kern="100">
                <a:latin typeface="Consolas" panose="020B0609020204030204" pitchFamily="49" charset="0"/>
                <a:cs typeface="Times New Roman" panose="02020603050405020304" pitchFamily="18" charset="0"/>
              </a:rPr>
              <a:t>页面上编写</a:t>
            </a:r>
            <a:r>
              <a:rPr lang="en-US" altLang="zh-CN" kern="100">
                <a:latin typeface="Consolas" panose="020B0609020204030204" pitchFamily="49" charset="0"/>
                <a:cs typeface="Times New Roman" panose="02020603050405020304" pitchFamily="18" charset="0"/>
              </a:rPr>
              <a:t>Java</a:t>
            </a:r>
            <a:r>
              <a:rPr lang="zh-CN" altLang="zh-CN" kern="100">
                <a:latin typeface="Consolas" panose="020B0609020204030204" pitchFamily="49" charset="0"/>
                <a:cs typeface="Times New Roman" panose="02020603050405020304" pitchFamily="18" charset="0"/>
              </a:rPr>
              <a:t>代码时，有九个可以直接使用的内置对象。</a:t>
            </a:r>
          </a:p>
        </p:txBody>
      </p:sp>
      <p:graphicFrame>
        <p:nvGraphicFramePr>
          <p:cNvPr id="4" name="表格 3"/>
          <p:cNvGraphicFramePr>
            <a:graphicFrameLocks noGrp="1"/>
          </p:cNvGraphicFramePr>
          <p:nvPr>
            <p:extLst>
              <p:ext uri="{D42A27DB-BD31-4B8C-83A1-F6EECF244321}">
                <p14:modId xmlns:p14="http://schemas.microsoft.com/office/powerpoint/2010/main" xmlns="" val="3657845913"/>
              </p:ext>
            </p:extLst>
          </p:nvPr>
        </p:nvGraphicFramePr>
        <p:xfrm>
          <a:off x="774068" y="2440065"/>
          <a:ext cx="4410710" cy="2743200"/>
        </p:xfrm>
        <a:graphic>
          <a:graphicData uri="http://schemas.openxmlformats.org/drawingml/2006/table">
            <a:tbl>
              <a:tblPr>
                <a:tableStyleId>{5C22544A-7EE6-4342-B048-85BDC9FD1C3A}</a:tableStyleId>
              </a:tblPr>
              <a:tblGrid>
                <a:gridCol w="4410710"/>
              </a:tblGrid>
              <a:tr h="0">
                <a:tc>
                  <a:txBody>
                    <a:bodyPr/>
                    <a:lstStyle/>
                    <a:p>
                      <a:pPr algn="just">
                        <a:spcAft>
                          <a:spcPts val="0"/>
                        </a:spcAft>
                        <a:tabLst>
                          <a:tab pos="3190875" algn="l"/>
                        </a:tabLst>
                      </a:pPr>
                      <a:r>
                        <a:rPr lang="en-US" sz="2000" kern="100">
                          <a:effectLst/>
                        </a:rPr>
                        <a:t>PageContext pageContext</a:t>
                      </a:r>
                      <a:endParaRPr lang="zh-CN" sz="2000" kern="100">
                        <a:effectLst/>
                      </a:endParaRPr>
                    </a:p>
                    <a:p>
                      <a:pPr algn="just">
                        <a:spcAft>
                          <a:spcPts val="0"/>
                        </a:spcAft>
                        <a:tabLst>
                          <a:tab pos="3190875" algn="l"/>
                        </a:tabLst>
                      </a:pPr>
                      <a:r>
                        <a:rPr lang="en-US" sz="2000" kern="100">
                          <a:effectLst/>
                        </a:rPr>
                        <a:t>HttpServletRequest request</a:t>
                      </a:r>
                      <a:endParaRPr lang="zh-CN" sz="2000" kern="100">
                        <a:effectLst/>
                      </a:endParaRPr>
                    </a:p>
                    <a:p>
                      <a:pPr algn="just">
                        <a:spcAft>
                          <a:spcPts val="0"/>
                        </a:spcAft>
                        <a:tabLst>
                          <a:tab pos="3190875" algn="l"/>
                        </a:tabLst>
                      </a:pPr>
                      <a:r>
                        <a:rPr lang="en-US" sz="2000" kern="100">
                          <a:effectLst/>
                        </a:rPr>
                        <a:t>HttpSession session</a:t>
                      </a:r>
                      <a:endParaRPr lang="zh-CN" sz="2000" kern="100">
                        <a:effectLst/>
                      </a:endParaRPr>
                    </a:p>
                    <a:p>
                      <a:pPr algn="just">
                        <a:spcAft>
                          <a:spcPts val="0"/>
                        </a:spcAft>
                        <a:tabLst>
                          <a:tab pos="3190875" algn="l"/>
                        </a:tabLst>
                      </a:pPr>
                      <a:r>
                        <a:rPr lang="en-US" sz="2000" kern="100">
                          <a:effectLst/>
                        </a:rPr>
                        <a:t>ServletContext application</a:t>
                      </a:r>
                      <a:endParaRPr lang="zh-CN" sz="2000" kern="100">
                        <a:effectLst/>
                      </a:endParaRPr>
                    </a:p>
                    <a:p>
                      <a:pPr algn="just">
                        <a:spcAft>
                          <a:spcPts val="0"/>
                        </a:spcAft>
                        <a:tabLst>
                          <a:tab pos="3190875" algn="l"/>
                        </a:tabLst>
                      </a:pPr>
                      <a:r>
                        <a:rPr lang="en-US" sz="2000" kern="100">
                          <a:effectLst/>
                        </a:rPr>
                        <a:t>HttpServletResponse response</a:t>
                      </a:r>
                      <a:endParaRPr lang="zh-CN" sz="2000" kern="100">
                        <a:effectLst/>
                      </a:endParaRPr>
                    </a:p>
                    <a:p>
                      <a:pPr algn="just">
                        <a:spcAft>
                          <a:spcPts val="0"/>
                        </a:spcAft>
                        <a:tabLst>
                          <a:tab pos="3190875" algn="l"/>
                        </a:tabLst>
                      </a:pPr>
                      <a:r>
                        <a:rPr lang="en-US" sz="2000" kern="100">
                          <a:effectLst/>
                        </a:rPr>
                        <a:t>ServletConfig config</a:t>
                      </a:r>
                      <a:endParaRPr lang="zh-CN" sz="2000" kern="100">
                        <a:effectLst/>
                      </a:endParaRPr>
                    </a:p>
                    <a:p>
                      <a:pPr algn="just">
                        <a:spcAft>
                          <a:spcPts val="0"/>
                        </a:spcAft>
                        <a:tabLst>
                          <a:tab pos="3190875" algn="l"/>
                        </a:tabLst>
                      </a:pPr>
                      <a:r>
                        <a:rPr lang="en-US" sz="2000" kern="100">
                          <a:effectLst/>
                        </a:rPr>
                        <a:t>Throwable exception</a:t>
                      </a:r>
                      <a:endParaRPr lang="zh-CN" sz="2000" kern="100">
                        <a:effectLst/>
                      </a:endParaRPr>
                    </a:p>
                    <a:p>
                      <a:pPr algn="just">
                        <a:spcAft>
                          <a:spcPts val="0"/>
                        </a:spcAft>
                        <a:tabLst>
                          <a:tab pos="3190875" algn="l"/>
                        </a:tabLst>
                      </a:pPr>
                      <a:r>
                        <a:rPr lang="en-US" sz="2000" kern="100">
                          <a:effectLst/>
                        </a:rPr>
                        <a:t>JspWriter out</a:t>
                      </a:r>
                      <a:endParaRPr lang="zh-CN" sz="2000" kern="100">
                        <a:effectLst/>
                      </a:endParaRPr>
                    </a:p>
                    <a:p>
                      <a:pPr algn="just">
                        <a:spcAft>
                          <a:spcPts val="0"/>
                        </a:spcAft>
                        <a:tabLst>
                          <a:tab pos="3190875" algn="l"/>
                        </a:tabLst>
                      </a:pPr>
                      <a:r>
                        <a:rPr lang="en-US" sz="2000" kern="100">
                          <a:effectLst/>
                        </a:rPr>
                        <a:t>Object page</a:t>
                      </a:r>
                      <a:endParaRPr lang="zh-CN" sz="20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173444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stretch>
            <a:fillRect/>
          </a:stretch>
        </p:blipFill>
        <p:spPr>
          <a:xfrm>
            <a:off x="351063" y="918754"/>
            <a:ext cx="8517166" cy="3754846"/>
          </a:xfrm>
          <a:prstGeom prst="rect">
            <a:avLst/>
          </a:prstGeom>
        </p:spPr>
      </p:pic>
      <p:sp>
        <p:nvSpPr>
          <p:cNvPr id="3" name="文本框 2"/>
          <p:cNvSpPr txBox="1"/>
          <p:nvPr/>
        </p:nvSpPr>
        <p:spPr>
          <a:xfrm>
            <a:off x="885371" y="5007429"/>
            <a:ext cx="5630900" cy="369332"/>
          </a:xfrm>
          <a:prstGeom prst="rect">
            <a:avLst/>
          </a:prstGeom>
          <a:noFill/>
        </p:spPr>
        <p:txBody>
          <a:bodyPr wrap="none" rtlCol="0">
            <a:spAutoFit/>
          </a:bodyPr>
          <a:lstStyle/>
          <a:p>
            <a:r>
              <a:rPr lang="en-US" altLang="zh-CN" smtClean="0"/>
              <a:t>Exception</a:t>
            </a:r>
            <a:r>
              <a:rPr lang="zh-CN" altLang="en-US" smtClean="0"/>
              <a:t>在页面设置为</a:t>
            </a:r>
            <a:r>
              <a:rPr lang="en-US" altLang="zh-CN" smtClean="0"/>
              <a:t>isErrorPage=“true”</a:t>
            </a:r>
            <a:r>
              <a:rPr lang="zh-CN" altLang="en-US" smtClean="0"/>
              <a:t>的时候会显示</a:t>
            </a:r>
            <a:endParaRPr lang="zh-CN" altLang="en-US"/>
          </a:p>
        </p:txBody>
      </p:sp>
    </p:spTree>
    <p:extLst>
      <p:ext uri="{BB962C8B-B14F-4D97-AF65-F5344CB8AC3E}">
        <p14:creationId xmlns:p14="http://schemas.microsoft.com/office/powerpoint/2010/main" xmlns="" val="379091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743" y="986972"/>
            <a:ext cx="1723549" cy="461665"/>
          </a:xfrm>
          <a:prstGeom prst="rect">
            <a:avLst/>
          </a:prstGeom>
          <a:noFill/>
        </p:spPr>
        <p:txBody>
          <a:bodyPr wrap="none" rtlCol="0">
            <a:spAutoFit/>
          </a:bodyPr>
          <a:lstStyle/>
          <a:p>
            <a:r>
              <a:rPr lang="zh-CN" altLang="en-US" sz="2400" smtClean="0"/>
              <a:t>四个域对象</a:t>
            </a:r>
            <a:endParaRPr lang="zh-CN" altLang="en-US" sz="2400"/>
          </a:p>
        </p:txBody>
      </p:sp>
      <p:sp>
        <p:nvSpPr>
          <p:cNvPr id="3" name="文本框 2"/>
          <p:cNvSpPr txBox="1"/>
          <p:nvPr/>
        </p:nvSpPr>
        <p:spPr>
          <a:xfrm>
            <a:off x="1436915" y="1445845"/>
            <a:ext cx="4978927" cy="400110"/>
          </a:xfrm>
          <a:prstGeom prst="rect">
            <a:avLst/>
          </a:prstGeom>
          <a:noFill/>
        </p:spPr>
        <p:txBody>
          <a:bodyPr wrap="none" rtlCol="0">
            <a:spAutoFit/>
          </a:bodyPr>
          <a:lstStyle/>
          <a:p>
            <a:r>
              <a:rPr lang="en-US" altLang="zh-CN" sz="2000" smtClean="0"/>
              <a:t>pageContext</a:t>
            </a:r>
            <a:r>
              <a:rPr lang="zh-CN" altLang="en-US" sz="2000" smtClean="0"/>
              <a:t>、</a:t>
            </a:r>
            <a:r>
              <a:rPr lang="en-US" altLang="zh-CN" sz="2000" smtClean="0"/>
              <a:t>request</a:t>
            </a:r>
            <a:r>
              <a:rPr lang="zh-CN" altLang="en-US" sz="2000" smtClean="0"/>
              <a:t>、</a:t>
            </a:r>
            <a:r>
              <a:rPr lang="en-US" altLang="zh-CN" sz="2000" smtClean="0"/>
              <a:t>session</a:t>
            </a:r>
            <a:r>
              <a:rPr lang="zh-CN" altLang="en-US" sz="2000" smtClean="0"/>
              <a:t>、</a:t>
            </a:r>
            <a:r>
              <a:rPr lang="en-US" altLang="zh-CN" sz="2000" smtClean="0"/>
              <a:t>application</a:t>
            </a:r>
            <a:endParaRPr lang="zh-CN" altLang="en-US" sz="2000"/>
          </a:p>
        </p:txBody>
      </p:sp>
      <p:sp>
        <p:nvSpPr>
          <p:cNvPr id="4" name="矩形 3"/>
          <p:cNvSpPr/>
          <p:nvPr/>
        </p:nvSpPr>
        <p:spPr>
          <a:xfrm>
            <a:off x="754742" y="2304828"/>
            <a:ext cx="5341257" cy="1041824"/>
          </a:xfrm>
          <a:prstGeom prst="rect">
            <a:avLst/>
          </a:prstGeom>
        </p:spPr>
        <p:txBody>
          <a:bodyPr wrap="square">
            <a:spAutoFit/>
          </a:bodyPr>
          <a:lstStyle/>
          <a:p>
            <a:pPr marL="152400" marR="152400" algn="just">
              <a:lnSpc>
                <a:spcPct val="156000"/>
              </a:lnSpc>
              <a:spcBef>
                <a:spcPts val="1400"/>
              </a:spcBef>
              <a:spcAft>
                <a:spcPts val="1450"/>
              </a:spcAft>
            </a:pPr>
            <a:r>
              <a:rPr lang="en-US" altLang="zh-CN" sz="2000" b="1" kern="100" smtClean="0">
                <a:latin typeface="Consolas" panose="020B0609020204030204" pitchFamily="49" charset="0"/>
                <a:cs typeface="Times New Roman" panose="02020603050405020304" pitchFamily="18" charset="0"/>
              </a:rPr>
              <a:t>1</a:t>
            </a:r>
            <a:r>
              <a:rPr lang="zh-CN" altLang="en-US" sz="2000" b="1" kern="100" smtClean="0">
                <a:latin typeface="Consolas" panose="020B0609020204030204" pitchFamily="49" charset="0"/>
                <a:cs typeface="Times New Roman" panose="02020603050405020304" pitchFamily="18" charset="0"/>
              </a:rPr>
              <a:t>、</a:t>
            </a:r>
            <a:r>
              <a:rPr lang="en-US" altLang="zh-CN" sz="2000" b="1" kern="100" smtClean="0">
                <a:latin typeface="Consolas" panose="020B0609020204030204" pitchFamily="49" charset="0"/>
                <a:cs typeface="Times New Roman" panose="02020603050405020304" pitchFamily="18" charset="0"/>
              </a:rPr>
              <a:t>PageContext </a:t>
            </a:r>
            <a:r>
              <a:rPr lang="en-US" altLang="zh-CN" sz="2000" b="1" kern="100">
                <a:solidFill>
                  <a:srgbClr val="0000FF"/>
                </a:solidFill>
                <a:latin typeface="Consolas" panose="020B0609020204030204" pitchFamily="49" charset="0"/>
                <a:cs typeface="Times New Roman" panose="02020603050405020304" pitchFamily="18" charset="0"/>
              </a:rPr>
              <a:t>pageContext</a:t>
            </a:r>
            <a:endParaRPr lang="zh-CN" altLang="zh-CN" sz="2000" b="1" kern="100">
              <a:latin typeface="Consolas" panose="020B0609020204030204" pitchFamily="49" charset="0"/>
              <a:cs typeface="Times New Roman" panose="02020603050405020304" pitchFamily="18" charset="0"/>
            </a:endParaRPr>
          </a:p>
          <a:p>
            <a:pPr algn="just">
              <a:spcAft>
                <a:spcPts val="0"/>
              </a:spcAft>
            </a:pPr>
            <a:r>
              <a:rPr lang="en-US" altLang="zh-CN" kern="100" smtClean="0">
                <a:latin typeface="Consolas" panose="020B0609020204030204" pitchFamily="49" charset="0"/>
                <a:cs typeface="Times New Roman" panose="02020603050405020304" pitchFamily="18" charset="0"/>
              </a:rPr>
              <a:t>pageContext</a:t>
            </a:r>
            <a:r>
              <a:rPr lang="zh-CN" altLang="zh-CN" kern="100">
                <a:latin typeface="Consolas" panose="020B0609020204030204" pitchFamily="49" charset="0"/>
                <a:cs typeface="Times New Roman" panose="02020603050405020304" pitchFamily="18" charset="0"/>
              </a:rPr>
              <a:t>主要有以下功能</a:t>
            </a:r>
          </a:p>
        </p:txBody>
      </p:sp>
      <p:sp>
        <p:nvSpPr>
          <p:cNvPr id="5" name="矩形 4"/>
          <p:cNvSpPr/>
          <p:nvPr/>
        </p:nvSpPr>
        <p:spPr>
          <a:xfrm>
            <a:off x="754742" y="3388167"/>
            <a:ext cx="2377574" cy="369332"/>
          </a:xfrm>
          <a:prstGeom prst="rect">
            <a:avLst/>
          </a:prstGeom>
        </p:spPr>
        <p:txBody>
          <a:bodyPr wrap="none">
            <a:spAutoFit/>
          </a:bodyPr>
          <a:lstStyle/>
          <a:p>
            <a:pPr marL="342900" lvl="0" indent="-342900" algn="just">
              <a:spcAft>
                <a:spcPts val="0"/>
              </a:spcAft>
              <a:buFont typeface="Wingdings" panose="05000000000000000000" pitchFamily="2" charset="2"/>
              <a:buChar char=""/>
              <a:tabLst>
                <a:tab pos="3190875" algn="l"/>
              </a:tabLst>
            </a:pPr>
            <a:r>
              <a:rPr lang="zh-CN" altLang="zh-CN" kern="100">
                <a:solidFill>
                  <a:srgbClr val="FF0000"/>
                </a:solidFill>
                <a:latin typeface="Consolas" panose="020B0609020204030204" pitchFamily="49" charset="0"/>
                <a:cs typeface="Calibri" panose="020F0502020204030204" pitchFamily="34" charset="0"/>
              </a:rPr>
              <a:t>获取其它隐含对象</a:t>
            </a:r>
            <a:endParaRPr lang="zh-CN" altLang="zh-CN" kern="100">
              <a:latin typeface="Consolas" panose="020B0609020204030204" pitchFamily="49" charset="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xmlns="" val="3212466153"/>
              </p:ext>
            </p:extLst>
          </p:nvPr>
        </p:nvGraphicFramePr>
        <p:xfrm>
          <a:off x="1089932" y="3951945"/>
          <a:ext cx="6413955" cy="2194560"/>
        </p:xfrm>
        <a:graphic>
          <a:graphicData uri="http://schemas.openxmlformats.org/drawingml/2006/table">
            <a:tbl>
              <a:tblPr>
                <a:tableStyleId>{5C22544A-7EE6-4342-B048-85BDC9FD1C3A}</a:tableStyleId>
              </a:tblPr>
              <a:tblGrid>
                <a:gridCol w="6413955"/>
              </a:tblGrid>
              <a:tr h="1940854">
                <a:tc>
                  <a:txBody>
                    <a:bodyPr/>
                    <a:lstStyle/>
                    <a:p>
                      <a:pPr algn="just">
                        <a:spcAft>
                          <a:spcPts val="0"/>
                        </a:spcAft>
                        <a:tabLst>
                          <a:tab pos="3190875" algn="l"/>
                        </a:tabLst>
                      </a:pPr>
                      <a:r>
                        <a:rPr lang="en-US" sz="1800" kern="100">
                          <a:effectLst/>
                        </a:rPr>
                        <a:t>getException</a:t>
                      </a:r>
                      <a:r>
                        <a:rPr lang="zh-CN" sz="1800" kern="100">
                          <a:effectLst/>
                        </a:rPr>
                        <a:t>方法返回</a:t>
                      </a:r>
                      <a:r>
                        <a:rPr lang="en-US" sz="1800" kern="100">
                          <a:effectLst/>
                        </a:rPr>
                        <a:t>exception</a:t>
                      </a:r>
                      <a:r>
                        <a:rPr lang="zh-CN" sz="1800" kern="100">
                          <a:effectLst/>
                        </a:rPr>
                        <a:t>隐式对象 </a:t>
                      </a:r>
                    </a:p>
                    <a:p>
                      <a:pPr algn="just">
                        <a:spcAft>
                          <a:spcPts val="0"/>
                        </a:spcAft>
                        <a:tabLst>
                          <a:tab pos="3190875" algn="l"/>
                        </a:tabLst>
                      </a:pPr>
                      <a:r>
                        <a:rPr lang="en-US" sz="1800" kern="100">
                          <a:effectLst/>
                        </a:rPr>
                        <a:t>getPage</a:t>
                      </a:r>
                      <a:r>
                        <a:rPr lang="zh-CN" sz="1800" kern="100">
                          <a:effectLst/>
                        </a:rPr>
                        <a:t>方法返回</a:t>
                      </a:r>
                      <a:r>
                        <a:rPr lang="en-US" sz="1800" kern="100">
                          <a:effectLst/>
                        </a:rPr>
                        <a:t>page</a:t>
                      </a:r>
                      <a:r>
                        <a:rPr lang="zh-CN" sz="1800" kern="100">
                          <a:effectLst/>
                        </a:rPr>
                        <a:t>隐式对象</a:t>
                      </a:r>
                    </a:p>
                    <a:p>
                      <a:pPr algn="just">
                        <a:spcAft>
                          <a:spcPts val="0"/>
                        </a:spcAft>
                        <a:tabLst>
                          <a:tab pos="3190875" algn="l"/>
                        </a:tabLst>
                      </a:pPr>
                      <a:r>
                        <a:rPr lang="en-US" sz="1800" kern="100">
                          <a:effectLst/>
                        </a:rPr>
                        <a:t>getRequest</a:t>
                      </a:r>
                      <a:r>
                        <a:rPr lang="zh-CN" sz="1800" kern="100">
                          <a:effectLst/>
                        </a:rPr>
                        <a:t>方法返回</a:t>
                      </a:r>
                      <a:r>
                        <a:rPr lang="en-US" sz="1800" kern="100">
                          <a:effectLst/>
                        </a:rPr>
                        <a:t>request</a:t>
                      </a:r>
                      <a:r>
                        <a:rPr lang="zh-CN" sz="1800" kern="100">
                          <a:effectLst/>
                        </a:rPr>
                        <a:t>隐式对象 </a:t>
                      </a:r>
                    </a:p>
                    <a:p>
                      <a:pPr algn="just">
                        <a:spcAft>
                          <a:spcPts val="0"/>
                        </a:spcAft>
                        <a:tabLst>
                          <a:tab pos="3190875" algn="l"/>
                        </a:tabLst>
                      </a:pPr>
                      <a:r>
                        <a:rPr lang="en-US" sz="1800" kern="100">
                          <a:effectLst/>
                        </a:rPr>
                        <a:t>getResponse</a:t>
                      </a:r>
                      <a:r>
                        <a:rPr lang="zh-CN" sz="1800" kern="100">
                          <a:effectLst/>
                        </a:rPr>
                        <a:t>方法返回</a:t>
                      </a:r>
                      <a:r>
                        <a:rPr lang="en-US" sz="1800" kern="100">
                          <a:effectLst/>
                        </a:rPr>
                        <a:t>response</a:t>
                      </a:r>
                      <a:r>
                        <a:rPr lang="zh-CN" sz="1800" kern="100">
                          <a:effectLst/>
                        </a:rPr>
                        <a:t>隐式对象 </a:t>
                      </a:r>
                    </a:p>
                    <a:p>
                      <a:pPr algn="just">
                        <a:spcAft>
                          <a:spcPts val="0"/>
                        </a:spcAft>
                        <a:tabLst>
                          <a:tab pos="3190875" algn="l"/>
                        </a:tabLst>
                      </a:pPr>
                      <a:r>
                        <a:rPr lang="en-US" sz="1800" kern="100">
                          <a:effectLst/>
                        </a:rPr>
                        <a:t>getServletConfig</a:t>
                      </a:r>
                      <a:r>
                        <a:rPr lang="zh-CN" sz="1800" kern="100">
                          <a:effectLst/>
                        </a:rPr>
                        <a:t>方法返回</a:t>
                      </a:r>
                      <a:r>
                        <a:rPr lang="en-US" sz="1800" kern="100">
                          <a:effectLst/>
                        </a:rPr>
                        <a:t>config</a:t>
                      </a:r>
                      <a:r>
                        <a:rPr lang="zh-CN" sz="1800" kern="100">
                          <a:effectLst/>
                        </a:rPr>
                        <a:t>隐式对象</a:t>
                      </a:r>
                    </a:p>
                    <a:p>
                      <a:pPr algn="just">
                        <a:spcAft>
                          <a:spcPts val="0"/>
                        </a:spcAft>
                        <a:tabLst>
                          <a:tab pos="3190875" algn="l"/>
                        </a:tabLst>
                      </a:pPr>
                      <a:r>
                        <a:rPr lang="en-US" sz="1800" kern="100">
                          <a:effectLst/>
                        </a:rPr>
                        <a:t>getServletContext</a:t>
                      </a:r>
                      <a:r>
                        <a:rPr lang="zh-CN" sz="1800" kern="100">
                          <a:effectLst/>
                        </a:rPr>
                        <a:t>方法返回</a:t>
                      </a:r>
                      <a:r>
                        <a:rPr lang="en-US" sz="1800" kern="100">
                          <a:effectLst/>
                        </a:rPr>
                        <a:t>application</a:t>
                      </a:r>
                      <a:r>
                        <a:rPr lang="zh-CN" sz="1800" kern="100">
                          <a:effectLst/>
                        </a:rPr>
                        <a:t>隐式对象</a:t>
                      </a:r>
                    </a:p>
                    <a:p>
                      <a:pPr algn="just">
                        <a:spcAft>
                          <a:spcPts val="0"/>
                        </a:spcAft>
                        <a:tabLst>
                          <a:tab pos="3190875" algn="l"/>
                        </a:tabLst>
                      </a:pPr>
                      <a:r>
                        <a:rPr lang="en-US" sz="1800" kern="100">
                          <a:effectLst/>
                        </a:rPr>
                        <a:t>getSession</a:t>
                      </a:r>
                      <a:r>
                        <a:rPr lang="zh-CN" sz="1800" kern="100">
                          <a:effectLst/>
                        </a:rPr>
                        <a:t>方法返回</a:t>
                      </a:r>
                      <a:r>
                        <a:rPr lang="en-US" sz="1800" kern="100">
                          <a:effectLst/>
                        </a:rPr>
                        <a:t>session</a:t>
                      </a:r>
                      <a:r>
                        <a:rPr lang="zh-CN" sz="1800" kern="100">
                          <a:effectLst/>
                        </a:rPr>
                        <a:t>隐式对象 </a:t>
                      </a:r>
                      <a:endParaRPr lang="en-US" altLang="zh-CN" sz="1800" kern="100" smtClean="0">
                        <a:effectLst/>
                      </a:endParaRPr>
                    </a:p>
                    <a:p>
                      <a:pPr algn="just">
                        <a:spcAft>
                          <a:spcPts val="0"/>
                        </a:spcAft>
                        <a:tabLst>
                          <a:tab pos="3190875" algn="l"/>
                        </a:tabLst>
                      </a:pPr>
                      <a:r>
                        <a:rPr lang="en-US" sz="1800" kern="100" smtClean="0">
                          <a:effectLst/>
                        </a:rPr>
                        <a:t>getOut</a:t>
                      </a:r>
                      <a:r>
                        <a:rPr lang="zh-CN" sz="1800" kern="100">
                          <a:effectLst/>
                        </a:rPr>
                        <a:t>方法返回</a:t>
                      </a:r>
                      <a:r>
                        <a:rPr lang="en-US" sz="1800" kern="100">
                          <a:effectLst/>
                        </a:rPr>
                        <a:t>out</a:t>
                      </a:r>
                      <a:r>
                        <a:rPr lang="zh-CN" sz="1800" kern="100">
                          <a:effectLst/>
                        </a:rPr>
                        <a:t>隐式对象</a:t>
                      </a:r>
                      <a:r>
                        <a:rPr lang="en-US" sz="1800" kern="100">
                          <a:effectLst/>
                        </a:rPr>
                        <a:t>  </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408453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1714" y="1039897"/>
            <a:ext cx="7670800" cy="1754326"/>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zh-CN" kern="100">
                <a:solidFill>
                  <a:srgbClr val="FF0000"/>
                </a:solidFill>
                <a:latin typeface="Consolas" panose="020B0609020204030204" pitchFamily="49" charset="0"/>
                <a:cs typeface="Times New Roman" panose="02020603050405020304" pitchFamily="18" charset="0"/>
              </a:rPr>
              <a:t>作为域</a:t>
            </a:r>
            <a:r>
              <a:rPr lang="zh-CN" altLang="zh-CN" kern="100" smtClean="0">
                <a:solidFill>
                  <a:srgbClr val="FF0000"/>
                </a:solidFill>
                <a:latin typeface="Consolas" panose="020B0609020204030204" pitchFamily="49" charset="0"/>
                <a:cs typeface="Times New Roman" panose="02020603050405020304" pitchFamily="18" charset="0"/>
              </a:rPr>
              <a:t>对象</a:t>
            </a:r>
            <a:endParaRPr lang="en-US" altLang="zh-CN" kern="100" smtClean="0">
              <a:solidFill>
                <a:srgbClr val="FF0000"/>
              </a:solidFill>
              <a:latin typeface="Consolas" panose="020B0609020204030204" pitchFamily="49" charset="0"/>
              <a:cs typeface="Times New Roman" panose="02020603050405020304" pitchFamily="18" charset="0"/>
            </a:endParaRPr>
          </a:p>
          <a:p>
            <a:pPr lvl="0" algn="just">
              <a:spcAft>
                <a:spcPts val="0"/>
              </a:spcAft>
            </a:pPr>
            <a:endParaRPr lang="zh-CN" altLang="zh-CN" kern="100">
              <a:latin typeface="Consolas" panose="020B0609020204030204" pitchFamily="49" charset="0"/>
              <a:cs typeface="Times New Roman" panose="02020603050405020304" pitchFamily="18" charset="0"/>
            </a:endParaRPr>
          </a:p>
          <a:p>
            <a:pPr lvl="1" algn="just"/>
            <a:r>
              <a:rPr lang="zh-CN" altLang="zh-CN" kern="100">
                <a:latin typeface="Consolas" panose="020B0609020204030204" pitchFamily="49" charset="0"/>
                <a:cs typeface="Times New Roman" panose="02020603050405020304" pitchFamily="18" charset="0"/>
              </a:rPr>
              <a:t>可以设置、获取属性值</a:t>
            </a:r>
          </a:p>
          <a:p>
            <a:pPr lvl="1" algn="just"/>
            <a:r>
              <a:rPr lang="en-US" altLang="zh-CN" kern="100">
                <a:latin typeface="Consolas" panose="020B0609020204030204" pitchFamily="49" charset="0"/>
                <a:cs typeface="Times New Roman" panose="02020603050405020304" pitchFamily="18" charset="0"/>
              </a:rPr>
              <a:t>public void </a:t>
            </a:r>
            <a:r>
              <a:rPr lang="en-US" altLang="zh-CN" kern="100" smtClean="0">
                <a:latin typeface="Consolas" panose="020B0609020204030204" pitchFamily="49" charset="0"/>
                <a:cs typeface="Times New Roman" panose="02020603050405020304" pitchFamily="18" charset="0"/>
              </a:rPr>
              <a:t>setAttribute(String name,Object </a:t>
            </a:r>
            <a:r>
              <a:rPr lang="en-US" altLang="zh-CN" kern="100">
                <a:latin typeface="Consolas" panose="020B0609020204030204" pitchFamily="49" charset="0"/>
                <a:cs typeface="Times New Roman" panose="02020603050405020304" pitchFamily="18" charset="0"/>
              </a:rPr>
              <a:t>value)</a:t>
            </a:r>
            <a:endParaRPr lang="zh-CN" altLang="zh-CN" kern="100">
              <a:latin typeface="Consolas" panose="020B0609020204030204" pitchFamily="49" charset="0"/>
              <a:cs typeface="Times New Roman" panose="02020603050405020304" pitchFamily="18" charset="0"/>
            </a:endParaRPr>
          </a:p>
          <a:p>
            <a:pPr lvl="1" algn="just"/>
            <a:r>
              <a:rPr lang="en-US" altLang="zh-CN" kern="100">
                <a:latin typeface="Consolas" panose="020B0609020204030204" pitchFamily="49" charset="0"/>
                <a:cs typeface="Times New Roman" panose="02020603050405020304" pitchFamily="18" charset="0"/>
              </a:rPr>
              <a:t>public java.lang.Object </a:t>
            </a:r>
            <a:r>
              <a:rPr lang="en-US" altLang="zh-CN" kern="100" smtClean="0">
                <a:latin typeface="Consolas" panose="020B0609020204030204" pitchFamily="49" charset="0"/>
                <a:cs typeface="Times New Roman" panose="02020603050405020304" pitchFamily="18" charset="0"/>
              </a:rPr>
              <a:t>getAttribute(String </a:t>
            </a:r>
            <a:r>
              <a:rPr lang="en-US" altLang="zh-CN" kern="100">
                <a:latin typeface="Consolas" panose="020B0609020204030204" pitchFamily="49" charset="0"/>
                <a:cs typeface="Times New Roman" panose="02020603050405020304" pitchFamily="18" charset="0"/>
              </a:rPr>
              <a:t>name)</a:t>
            </a:r>
            <a:endParaRPr lang="zh-CN" altLang="zh-CN" kern="100">
              <a:latin typeface="Consolas" panose="020B0609020204030204" pitchFamily="49" charset="0"/>
              <a:cs typeface="Times New Roman" panose="02020603050405020304" pitchFamily="18" charset="0"/>
            </a:endParaRPr>
          </a:p>
          <a:p>
            <a:pPr lvl="1" algn="just"/>
            <a:r>
              <a:rPr lang="en-US" altLang="zh-CN" kern="100">
                <a:latin typeface="Consolas" panose="020B0609020204030204" pitchFamily="49" charset="0"/>
                <a:cs typeface="Times New Roman" panose="02020603050405020304" pitchFamily="18" charset="0"/>
              </a:rPr>
              <a:t>public void </a:t>
            </a:r>
            <a:r>
              <a:rPr lang="en-US" altLang="zh-CN" kern="100" smtClean="0">
                <a:latin typeface="Consolas" panose="020B0609020204030204" pitchFamily="49" charset="0"/>
                <a:cs typeface="Times New Roman" panose="02020603050405020304" pitchFamily="18" charset="0"/>
              </a:rPr>
              <a:t>removeAttribute(String </a:t>
            </a:r>
            <a:r>
              <a:rPr lang="en-US" altLang="zh-CN" kern="100">
                <a:latin typeface="Consolas" panose="020B0609020204030204" pitchFamily="49" charset="0"/>
                <a:cs typeface="Times New Roman" panose="02020603050405020304" pitchFamily="18" charset="0"/>
              </a:rPr>
              <a:t>name)</a:t>
            </a:r>
            <a:endParaRPr lang="zh-CN" altLang="zh-CN" kern="100">
              <a:latin typeface="Consolas" panose="020B0609020204030204" pitchFamily="49" charset="0"/>
              <a:cs typeface="Times New Roman" panose="02020603050405020304" pitchFamily="18" charset="0"/>
            </a:endParaRPr>
          </a:p>
        </p:txBody>
      </p:sp>
      <p:sp>
        <p:nvSpPr>
          <p:cNvPr id="3" name="矩形 2"/>
          <p:cNvSpPr/>
          <p:nvPr/>
        </p:nvSpPr>
        <p:spPr>
          <a:xfrm>
            <a:off x="471714" y="3026620"/>
            <a:ext cx="2146742" cy="369332"/>
          </a:xfrm>
          <a:prstGeom prst="rect">
            <a:avLst/>
          </a:prstGeom>
        </p:spPr>
        <p:txBody>
          <a:bodyPr wrap="none">
            <a:spAutoFit/>
          </a:bodyPr>
          <a:lstStyle/>
          <a:p>
            <a:pPr marL="342900" lvl="0" indent="-342900" algn="just">
              <a:spcAft>
                <a:spcPts val="0"/>
              </a:spcAft>
              <a:buFont typeface="Wingdings" panose="05000000000000000000" pitchFamily="2" charset="2"/>
              <a:buChar char=""/>
              <a:tabLst>
                <a:tab pos="3190875" algn="l"/>
              </a:tabLst>
            </a:pPr>
            <a:r>
              <a:rPr lang="zh-CN" altLang="zh-CN" kern="100">
                <a:solidFill>
                  <a:srgbClr val="FF0000"/>
                </a:solidFill>
                <a:latin typeface="Consolas" panose="020B0609020204030204" pitchFamily="49" charset="0"/>
                <a:cs typeface="Calibri" panose="020F0502020204030204" pitchFamily="34" charset="0"/>
              </a:rPr>
              <a:t>访问其它属性域</a:t>
            </a:r>
            <a:endParaRPr lang="zh-CN" altLang="zh-CN" kern="100">
              <a:latin typeface="Consolas" panose="020B0609020204030204" pitchFamily="49"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xmlns="" val="3443461505"/>
              </p:ext>
            </p:extLst>
          </p:nvPr>
        </p:nvGraphicFramePr>
        <p:xfrm>
          <a:off x="956945" y="3395952"/>
          <a:ext cx="6938826" cy="929137"/>
        </p:xfrm>
        <a:graphic>
          <a:graphicData uri="http://schemas.openxmlformats.org/drawingml/2006/table">
            <a:tbl>
              <a:tblPr>
                <a:tableStyleId>{5C22544A-7EE6-4342-B048-85BDC9FD1C3A}</a:tableStyleId>
              </a:tblPr>
              <a:tblGrid>
                <a:gridCol w="6938826"/>
              </a:tblGrid>
              <a:tr h="929137">
                <a:tc>
                  <a:txBody>
                    <a:bodyPr/>
                    <a:lstStyle/>
                    <a:p>
                      <a:r>
                        <a:rPr lang="en-US" sz="1800" kern="100">
                          <a:effectLst/>
                        </a:rPr>
                        <a:t>1 public java.lang.Object </a:t>
                      </a:r>
                      <a:r>
                        <a:rPr lang="en-US" sz="1800" kern="100" smtClean="0">
                          <a:effectLst/>
                        </a:rPr>
                        <a:t>getAttribute(String </a:t>
                      </a:r>
                      <a:r>
                        <a:rPr lang="en-US" sz="1800" kern="100">
                          <a:effectLst/>
                        </a:rPr>
                        <a:t>name,int scope</a:t>
                      </a:r>
                      <a:r>
                        <a:rPr lang="en-US" sz="1800" kern="100" smtClean="0">
                          <a:effectLst/>
                        </a:rPr>
                        <a:t>)</a:t>
                      </a:r>
                    </a:p>
                    <a:p>
                      <a:r>
                        <a:rPr lang="en-US" sz="1800" kern="100" smtClean="0">
                          <a:effectLst/>
                        </a:rPr>
                        <a:t>2 </a:t>
                      </a:r>
                      <a:r>
                        <a:rPr lang="en-US" sz="1800" kern="100">
                          <a:effectLst/>
                        </a:rPr>
                        <a:t>public void </a:t>
                      </a:r>
                      <a:r>
                        <a:rPr lang="en-US" sz="1800" kern="100" smtClean="0">
                          <a:effectLst/>
                        </a:rPr>
                        <a:t>setAttribute(String </a:t>
                      </a:r>
                      <a:r>
                        <a:rPr lang="en-US" sz="1800" kern="100">
                          <a:effectLst/>
                        </a:rPr>
                        <a:t>name, </a:t>
                      </a:r>
                      <a:r>
                        <a:rPr lang="en-US" sz="1800" kern="100" smtClean="0">
                          <a:effectLst/>
                        </a:rPr>
                        <a:t>Object </a:t>
                      </a:r>
                      <a:r>
                        <a:rPr lang="en-US" sz="1800" kern="100">
                          <a:effectLst/>
                        </a:rPr>
                        <a:t>value,int scope</a:t>
                      </a:r>
                      <a:r>
                        <a:rPr lang="en-US" sz="1800" kern="100" smtClean="0">
                          <a:effectLst/>
                        </a:rPr>
                        <a:t>)</a:t>
                      </a:r>
                    </a:p>
                    <a:p>
                      <a:r>
                        <a:rPr lang="en-US" sz="1800" kern="100" smtClean="0">
                          <a:effectLst/>
                        </a:rPr>
                        <a:t>3 </a:t>
                      </a:r>
                      <a:r>
                        <a:rPr lang="en-US" sz="1800" kern="100">
                          <a:effectLst/>
                        </a:rPr>
                        <a:t>public void </a:t>
                      </a:r>
                      <a:r>
                        <a:rPr lang="en-US" sz="1800" kern="100" smtClean="0">
                          <a:effectLst/>
                        </a:rPr>
                        <a:t>removeAttribute(String </a:t>
                      </a:r>
                      <a:r>
                        <a:rPr lang="en-US" sz="1800" kern="100">
                          <a:effectLst/>
                        </a:rPr>
                        <a:t>name,int scope)</a:t>
                      </a:r>
                      <a:endParaRPr lang="zh-CN" sz="2400" kern="100">
                        <a:effectLst/>
                        <a:latin typeface="Calibri" panose="020F0502020204030204" pitchFamily="34" charset="0"/>
                      </a:endParaRPr>
                    </a:p>
                  </a:txBody>
                  <a:tcPr marL="68580" marR="68580" marT="0" marB="0"/>
                </a:tc>
              </a:tr>
            </a:tbl>
          </a:graphicData>
        </a:graphic>
      </p:graphicFrame>
      <p:sp>
        <p:nvSpPr>
          <p:cNvPr id="5" name="矩形 4"/>
          <p:cNvSpPr/>
          <p:nvPr/>
        </p:nvSpPr>
        <p:spPr>
          <a:xfrm>
            <a:off x="956945" y="4509755"/>
            <a:ext cx="5530941" cy="369332"/>
          </a:xfrm>
          <a:prstGeom prst="rect">
            <a:avLst/>
          </a:prstGeom>
        </p:spPr>
        <p:txBody>
          <a:bodyPr wrap="square">
            <a:spAutoFit/>
          </a:bodyPr>
          <a:lstStyle/>
          <a:p>
            <a:pPr algn="just">
              <a:spcAft>
                <a:spcPts val="0"/>
              </a:spcAft>
            </a:pPr>
            <a:r>
              <a:rPr lang="en-US" altLang="zh-CN" kern="100">
                <a:latin typeface="Consolas" panose="020B0609020204030204" pitchFamily="49" charset="0"/>
                <a:cs typeface="Times New Roman" panose="02020603050405020304" pitchFamily="18" charset="0"/>
              </a:rPr>
              <a:t>int </a:t>
            </a:r>
            <a:r>
              <a:rPr lang="en-US" altLang="zh-CN" kern="100" smtClean="0">
                <a:latin typeface="Consolas" panose="020B0609020204030204" pitchFamily="49" charset="0"/>
                <a:cs typeface="Times New Roman" panose="02020603050405020304" pitchFamily="18" charset="0"/>
              </a:rPr>
              <a:t>scope</a:t>
            </a:r>
            <a:r>
              <a:rPr lang="zh-CN" altLang="zh-CN" kern="100">
                <a:latin typeface="Consolas" panose="020B0609020204030204" pitchFamily="49" charset="0"/>
                <a:cs typeface="Calibri" panose="020F0502020204030204" pitchFamily="34" charset="0"/>
              </a:rPr>
              <a:t>代表各个域的常量，可</a:t>
            </a:r>
            <a:r>
              <a:rPr lang="zh-CN" altLang="zh-CN" kern="100">
                <a:latin typeface="Consolas" panose="020B0609020204030204" pitchFamily="49" charset="0"/>
                <a:cs typeface="Times New Roman" panose="02020603050405020304" pitchFamily="18" charset="0"/>
              </a:rPr>
              <a:t>取值如下</a:t>
            </a:r>
          </a:p>
        </p:txBody>
      </p:sp>
      <p:graphicFrame>
        <p:nvGraphicFramePr>
          <p:cNvPr id="7" name="表格 6"/>
          <p:cNvGraphicFramePr>
            <a:graphicFrameLocks noGrp="1"/>
          </p:cNvGraphicFramePr>
          <p:nvPr>
            <p:extLst>
              <p:ext uri="{D42A27DB-BD31-4B8C-83A1-F6EECF244321}">
                <p14:modId xmlns:p14="http://schemas.microsoft.com/office/powerpoint/2010/main" xmlns="" val="3089702328"/>
              </p:ext>
            </p:extLst>
          </p:nvPr>
        </p:nvGraphicFramePr>
        <p:xfrm>
          <a:off x="956945" y="5063752"/>
          <a:ext cx="3397342" cy="1097280"/>
        </p:xfrm>
        <a:graphic>
          <a:graphicData uri="http://schemas.openxmlformats.org/drawingml/2006/table">
            <a:tbl>
              <a:tblPr>
                <a:tableStyleId>{5C22544A-7EE6-4342-B048-85BDC9FD1C3A}</a:tableStyleId>
              </a:tblPr>
              <a:tblGrid>
                <a:gridCol w="3397342"/>
              </a:tblGrid>
              <a:tr h="800019">
                <a:tc>
                  <a:txBody>
                    <a:bodyPr/>
                    <a:lstStyle/>
                    <a:p>
                      <a:r>
                        <a:rPr lang="en-US" sz="1800" kern="100" smtClean="0">
                          <a:effectLst/>
                        </a:rPr>
                        <a:t>PageContext.APPLICATION_SCOPE2 </a:t>
                      </a:r>
                      <a:r>
                        <a:rPr lang="en-US" sz="1800" kern="100">
                          <a:effectLst/>
                        </a:rPr>
                        <a:t>PageContext.SESSION_SCOPE3 PageContext.REQUEST_SCOPE4 </a:t>
                      </a:r>
                      <a:endParaRPr lang="en-US" sz="1800" kern="100" smtClean="0">
                        <a:effectLst/>
                      </a:endParaRPr>
                    </a:p>
                    <a:p>
                      <a:r>
                        <a:rPr lang="en-US" sz="1800" kern="100" smtClean="0">
                          <a:effectLst/>
                        </a:rPr>
                        <a:t>PageContext.PAGE_SCOPE</a:t>
                      </a:r>
                      <a:endParaRPr lang="zh-CN" sz="2400" kern="10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xmlns="" val="1392641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7542" y="1105400"/>
            <a:ext cx="8309430" cy="2088264"/>
          </a:xfrm>
          <a:prstGeom prst="rect">
            <a:avLst/>
          </a:prstGeom>
        </p:spPr>
        <p:txBody>
          <a:bodyPr wrap="square">
            <a:spAutoFit/>
          </a:bodyPr>
          <a:lstStyle/>
          <a:p>
            <a:pPr marL="152400" marR="152400" algn="just">
              <a:lnSpc>
                <a:spcPct val="156000"/>
              </a:lnSpc>
              <a:spcBef>
                <a:spcPts val="1400"/>
              </a:spcBef>
              <a:spcAft>
                <a:spcPts val="1450"/>
              </a:spcAft>
            </a:pPr>
            <a:r>
              <a:rPr lang="en-US" altLang="zh-CN" sz="2000" b="1" kern="100" smtClean="0">
                <a:latin typeface="Consolas" panose="020B0609020204030204" pitchFamily="49" charset="0"/>
                <a:cs typeface="Times New Roman" panose="02020603050405020304" pitchFamily="18" charset="0"/>
              </a:rPr>
              <a:t>2</a:t>
            </a:r>
            <a:r>
              <a:rPr lang="zh-CN" altLang="en-US" sz="2000" b="1" kern="100" smtClean="0">
                <a:latin typeface="Consolas" panose="020B0609020204030204" pitchFamily="49" charset="0"/>
                <a:cs typeface="Times New Roman" panose="02020603050405020304" pitchFamily="18" charset="0"/>
              </a:rPr>
              <a:t>、</a:t>
            </a:r>
            <a:r>
              <a:rPr lang="en-US" altLang="zh-CN" sz="2000" b="1" kern="100" smtClean="0">
                <a:latin typeface="Consolas" panose="020B0609020204030204" pitchFamily="49" charset="0"/>
                <a:cs typeface="Times New Roman" panose="02020603050405020304" pitchFamily="18" charset="0"/>
              </a:rPr>
              <a:t>HttpServletRequest </a:t>
            </a:r>
            <a:r>
              <a:rPr lang="en-US" altLang="zh-CN" sz="2000" b="1" kern="100">
                <a:solidFill>
                  <a:srgbClr val="0000FF"/>
                </a:solidFill>
                <a:latin typeface="Consolas" panose="020B0609020204030204" pitchFamily="49" charset="0"/>
                <a:cs typeface="Times New Roman" panose="02020603050405020304" pitchFamily="18" charset="0"/>
              </a:rPr>
              <a:t>request</a:t>
            </a:r>
            <a:endParaRPr lang="zh-CN" altLang="zh-CN" sz="2000" b="1" kern="100">
              <a:latin typeface="Consolas" panose="020B0609020204030204" pitchFamily="49" charset="0"/>
              <a:cs typeface="Times New Roman" panose="02020603050405020304" pitchFamily="18" charset="0"/>
            </a:endParaRPr>
          </a:p>
          <a:p>
            <a:pPr indent="266700" algn="just">
              <a:spcAft>
                <a:spcPts val="0"/>
              </a:spcAft>
            </a:pPr>
            <a:r>
              <a:rPr lang="zh-CN" altLang="zh-CN" sz="1600"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域对象，可以存取属性值，用来在域中共享</a:t>
            </a:r>
            <a:r>
              <a:rPr lang="zh-CN" altLang="zh-CN" sz="1600"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indent="266700" algn="just">
              <a:spcAft>
                <a:spcPts val="0"/>
              </a:spcAft>
            </a:pPr>
            <a:endParaRPr lang="zh-CN" altLang="zh-CN" sz="1600" ker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public void </a:t>
            </a:r>
            <a:r>
              <a:rPr lang="en-US" altLang="zh-CN"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setAttribute(String name,Object </a:t>
            </a:r>
            <a:r>
              <a:rPr lang="en-US"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value)</a:t>
            </a:r>
            <a:endParaRPr lang="zh-CN"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public </a:t>
            </a:r>
            <a:r>
              <a:rPr lang="en-US" altLang="zh-CN"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Object getAttribute(String </a:t>
            </a:r>
            <a:r>
              <a:rPr lang="en-US"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name)</a:t>
            </a:r>
            <a:endParaRPr lang="zh-CN"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lvl="1" algn="just"/>
            <a:r>
              <a:rPr lang="en-US"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public void </a:t>
            </a:r>
            <a:r>
              <a:rPr lang="en-US" altLang="zh-CN"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removeAttribute(String </a:t>
            </a:r>
            <a:r>
              <a:rPr lang="en-US"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rPr>
              <a:t>name)</a:t>
            </a:r>
            <a:endParaRPr lang="zh-CN" altLang="zh-CN" ker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297542" y="3461259"/>
            <a:ext cx="6727371" cy="1041824"/>
          </a:xfrm>
          <a:prstGeom prst="rect">
            <a:avLst/>
          </a:prstGeom>
        </p:spPr>
        <p:txBody>
          <a:bodyPr wrap="square">
            <a:spAutoFit/>
          </a:bodyPr>
          <a:lstStyle/>
          <a:p>
            <a:pPr marL="152400" marR="152400" algn="just">
              <a:lnSpc>
                <a:spcPct val="156000"/>
              </a:lnSpc>
              <a:spcBef>
                <a:spcPts val="1400"/>
              </a:spcBef>
              <a:spcAft>
                <a:spcPts val="1450"/>
              </a:spcAft>
            </a:pPr>
            <a:r>
              <a:rPr lang="en-US" altLang="zh-CN" sz="2000" b="1" kern="100" smtClean="0">
                <a:latin typeface="Consolas" panose="020B0609020204030204" pitchFamily="49" charset="0"/>
                <a:cs typeface="Times New Roman" panose="02020603050405020304" pitchFamily="18" charset="0"/>
              </a:rPr>
              <a:t>3</a:t>
            </a:r>
            <a:r>
              <a:rPr lang="zh-CN" altLang="en-US" sz="2000" b="1" kern="100" smtClean="0">
                <a:latin typeface="Consolas" panose="020B0609020204030204" pitchFamily="49" charset="0"/>
                <a:cs typeface="Times New Roman" panose="02020603050405020304" pitchFamily="18" charset="0"/>
              </a:rPr>
              <a:t>、</a:t>
            </a:r>
            <a:r>
              <a:rPr lang="en-US" altLang="zh-CN" sz="2000" b="1" kern="100" smtClean="0">
                <a:latin typeface="Consolas" panose="020B0609020204030204" pitchFamily="49" charset="0"/>
                <a:cs typeface="Times New Roman" panose="02020603050405020304" pitchFamily="18" charset="0"/>
              </a:rPr>
              <a:t>HttpSession </a:t>
            </a:r>
            <a:r>
              <a:rPr lang="en-US" altLang="zh-CN" sz="2000" b="1" kern="100">
                <a:solidFill>
                  <a:srgbClr val="0000FF"/>
                </a:solidFill>
                <a:latin typeface="Consolas" panose="020B0609020204030204" pitchFamily="49" charset="0"/>
                <a:cs typeface="Times New Roman" panose="02020603050405020304" pitchFamily="18" charset="0"/>
              </a:rPr>
              <a:t>session</a:t>
            </a:r>
            <a:endParaRPr lang="zh-CN" altLang="zh-CN" sz="2000" b="1" kern="100">
              <a:latin typeface="Consolas" panose="020B0609020204030204" pitchFamily="49" charset="0"/>
              <a:cs typeface="Times New Roman" panose="02020603050405020304" pitchFamily="18" charset="0"/>
            </a:endParaRPr>
          </a:p>
          <a:p>
            <a:pPr indent="266700" algn="just">
              <a:spcAft>
                <a:spcPts val="0"/>
              </a:spcAft>
            </a:pPr>
            <a:r>
              <a:rPr lang="zh-CN" altLang="zh-CN" b="1" kern="100">
                <a:latin typeface="Calibri Light" panose="020F0302020204030204" pitchFamily="34" charset="0"/>
                <a:cs typeface="Times New Roman" panose="02020603050405020304" pitchFamily="18" charset="0"/>
              </a:rPr>
              <a:t>域对象，可以存取属性值，用来在域中共享。</a:t>
            </a:r>
            <a:endParaRPr lang="zh-CN" altLang="zh-CN" kern="100">
              <a:latin typeface="Consolas" panose="020B0609020204030204" pitchFamily="49" charset="0"/>
              <a:cs typeface="Times New Roman" panose="02020603050405020304" pitchFamily="18" charset="0"/>
            </a:endParaRPr>
          </a:p>
        </p:txBody>
      </p:sp>
      <p:sp>
        <p:nvSpPr>
          <p:cNvPr id="5" name="矩形 4"/>
          <p:cNvSpPr/>
          <p:nvPr/>
        </p:nvSpPr>
        <p:spPr>
          <a:xfrm>
            <a:off x="297541" y="4867756"/>
            <a:ext cx="6727371" cy="1041824"/>
          </a:xfrm>
          <a:prstGeom prst="rect">
            <a:avLst/>
          </a:prstGeom>
        </p:spPr>
        <p:txBody>
          <a:bodyPr wrap="square">
            <a:spAutoFit/>
          </a:bodyPr>
          <a:lstStyle/>
          <a:p>
            <a:pPr marL="152400" marR="152400" algn="just">
              <a:lnSpc>
                <a:spcPct val="156000"/>
              </a:lnSpc>
              <a:spcBef>
                <a:spcPts val="1400"/>
              </a:spcBef>
              <a:spcAft>
                <a:spcPts val="1450"/>
              </a:spcAft>
            </a:pPr>
            <a:r>
              <a:rPr lang="en-US" altLang="zh-CN" sz="2000" b="1" kern="100">
                <a:latin typeface="Consolas" panose="020B0609020204030204" pitchFamily="49" charset="0"/>
                <a:cs typeface="Times New Roman" panose="02020603050405020304" pitchFamily="18" charset="0"/>
              </a:rPr>
              <a:t>4</a:t>
            </a:r>
            <a:r>
              <a:rPr lang="zh-CN" altLang="en-US" sz="2000" b="1" kern="100" smtClean="0">
                <a:latin typeface="Consolas" panose="020B0609020204030204" pitchFamily="49" charset="0"/>
                <a:cs typeface="Times New Roman" panose="02020603050405020304" pitchFamily="18" charset="0"/>
              </a:rPr>
              <a:t>、</a:t>
            </a:r>
            <a:r>
              <a:rPr lang="en-US" altLang="zh-CN" sz="2000" b="1" kern="100" smtClean="0">
                <a:latin typeface="Consolas" panose="020B0609020204030204" pitchFamily="49" charset="0"/>
                <a:cs typeface="Times New Roman" panose="02020603050405020304" pitchFamily="18" charset="0"/>
              </a:rPr>
              <a:t>ServletContext </a:t>
            </a:r>
            <a:r>
              <a:rPr lang="en-US" altLang="zh-CN" sz="2000" b="1" kern="100" smtClean="0">
                <a:solidFill>
                  <a:srgbClr val="0000FF"/>
                </a:solidFill>
                <a:latin typeface="Consolas" panose="020B0609020204030204" pitchFamily="49" charset="0"/>
                <a:cs typeface="Times New Roman" panose="02020603050405020304" pitchFamily="18" charset="0"/>
              </a:rPr>
              <a:t>application</a:t>
            </a:r>
            <a:endParaRPr lang="zh-CN" altLang="zh-CN" sz="2000" b="1" kern="100">
              <a:latin typeface="Consolas" panose="020B0609020204030204" pitchFamily="49" charset="0"/>
              <a:cs typeface="Times New Roman" panose="02020603050405020304" pitchFamily="18" charset="0"/>
            </a:endParaRPr>
          </a:p>
          <a:p>
            <a:pPr indent="266700" algn="just">
              <a:spcAft>
                <a:spcPts val="0"/>
              </a:spcAft>
            </a:pPr>
            <a:r>
              <a:rPr lang="zh-CN" altLang="zh-CN" b="1" kern="100">
                <a:latin typeface="Calibri Light" panose="020F0302020204030204" pitchFamily="34" charset="0"/>
                <a:cs typeface="Times New Roman" panose="02020603050405020304" pitchFamily="18" charset="0"/>
              </a:rPr>
              <a:t>域对象，可以存取属性值，用来在域中共享。</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92067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894" y="929168"/>
            <a:ext cx="2238113" cy="523220"/>
          </a:xfrm>
          <a:prstGeom prst="rect">
            <a:avLst/>
          </a:prstGeom>
        </p:spPr>
        <p:txBody>
          <a:bodyPr wrap="none">
            <a:spAutoFit/>
          </a:bodyPr>
          <a:lstStyle/>
          <a:p>
            <a:r>
              <a:rPr lang="zh-CN" altLang="en-US" sz="2800" smtClean="0">
                <a:latin typeface="Raleway" panose="020B0003030101060003" pitchFamily="34" charset="0"/>
              </a:rPr>
              <a:t>一、</a:t>
            </a:r>
            <a:r>
              <a:rPr lang="en-US" altLang="zh-CN" sz="2800" smtClean="0">
                <a:latin typeface="Raleway" panose="020B0003030101060003" pitchFamily="34" charset="0"/>
              </a:rPr>
              <a:t>JSP</a:t>
            </a:r>
            <a:r>
              <a:rPr lang="zh-CN" altLang="en-US" sz="2800" smtClean="0">
                <a:latin typeface="Raleway" panose="020B0003030101060003" pitchFamily="34" charset="0"/>
              </a:rPr>
              <a:t>简介</a:t>
            </a:r>
            <a:endParaRPr lang="zh-CN" altLang="en-US" sz="2800"/>
          </a:p>
        </p:txBody>
      </p:sp>
      <p:sp>
        <p:nvSpPr>
          <p:cNvPr id="3" name="文本框 2"/>
          <p:cNvSpPr txBox="1"/>
          <p:nvPr/>
        </p:nvSpPr>
        <p:spPr>
          <a:xfrm>
            <a:off x="754743" y="1576622"/>
            <a:ext cx="2366353" cy="400110"/>
          </a:xfrm>
          <a:prstGeom prst="rect">
            <a:avLst/>
          </a:prstGeom>
          <a:noFill/>
        </p:spPr>
        <p:txBody>
          <a:bodyPr wrap="none" rtlCol="0">
            <a:spAutoFit/>
          </a:bodyPr>
          <a:lstStyle/>
          <a:p>
            <a:r>
              <a:rPr lang="en-US" altLang="zh-CN" sz="2000" smtClean="0"/>
              <a:t>1</a:t>
            </a:r>
            <a:r>
              <a:rPr lang="zh-CN" altLang="en-US" sz="2000" smtClean="0"/>
              <a:t>、现有技术的不足</a:t>
            </a:r>
            <a:endParaRPr lang="zh-CN" altLang="en-US" sz="2000"/>
          </a:p>
        </p:txBody>
      </p:sp>
      <p:sp>
        <p:nvSpPr>
          <p:cNvPr id="4" name="矩形 3"/>
          <p:cNvSpPr/>
          <p:nvPr/>
        </p:nvSpPr>
        <p:spPr>
          <a:xfrm>
            <a:off x="0" y="2003052"/>
            <a:ext cx="8510106" cy="1240931"/>
          </a:xfrm>
          <a:prstGeom prst="rect">
            <a:avLst/>
          </a:prstGeom>
        </p:spPr>
        <p:txBody>
          <a:bodyPr wrap="square">
            <a:spAutoFit/>
          </a:bodyPr>
          <a:lstStyle/>
          <a:p>
            <a:pPr marL="269875" indent="266700" algn="just">
              <a:spcAft>
                <a:spcPts val="0"/>
              </a:spcAft>
              <a:tabLst>
                <a:tab pos="3190875" algn="l"/>
              </a:tabLst>
            </a:pP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可以通过转发或重定向跳转到某个</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文档。但</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文档中的内容不受</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的控制。比如登录失败时，跳转回登录表单页面无法显示诸如“用户名或密码不正确”的错误消息，所以我们目前采用的办法是跳转到一个错误信息页面。如果通过</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逐行输出响应信息则会非常繁琐。</a:t>
            </a:r>
            <a:endParaRPr lang="zh-CN" altLang="zh-CN" kern="100">
              <a:latin typeface="Consolas" panose="020B0609020204030204" pitchFamily="49" charset="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xmlns="" val="3148977127"/>
              </p:ext>
            </p:extLst>
          </p:nvPr>
        </p:nvGraphicFramePr>
        <p:xfrm>
          <a:off x="374828" y="3334649"/>
          <a:ext cx="8406316" cy="1164086"/>
        </p:xfrm>
        <a:graphic>
          <a:graphicData uri="http://schemas.openxmlformats.org/drawingml/2006/table">
            <a:tbl>
              <a:tblPr>
                <a:tableStyleId>{5C22544A-7EE6-4342-B048-85BDC9FD1C3A}</a:tableStyleId>
              </a:tblPr>
              <a:tblGrid>
                <a:gridCol w="970509"/>
                <a:gridCol w="4716956"/>
                <a:gridCol w="2718851"/>
              </a:tblGrid>
              <a:tr h="231471">
                <a:tc>
                  <a:txBody>
                    <a:bodyPr/>
                    <a:lstStyle/>
                    <a:p>
                      <a:pPr indent="266700" algn="just">
                        <a:spcAft>
                          <a:spcPts val="0"/>
                        </a:spcAft>
                        <a:tabLst>
                          <a:tab pos="3190875" algn="l"/>
                        </a:tabLst>
                      </a:pPr>
                      <a:r>
                        <a:rPr lang="en-US" sz="1800" kern="100">
                          <a:effectLst/>
                        </a:rPr>
                        <a:t> </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Servlet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HTML</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55591">
                <a:tc>
                  <a:txBody>
                    <a:bodyPr/>
                    <a:lstStyle/>
                    <a:p>
                      <a:pPr indent="266700" algn="just">
                        <a:spcAft>
                          <a:spcPts val="0"/>
                        </a:spcAft>
                        <a:tabLst>
                          <a:tab pos="3190875" algn="l"/>
                        </a:tabLst>
                      </a:pPr>
                      <a:r>
                        <a:rPr lang="zh-CN" sz="1800" kern="100">
                          <a:effectLst/>
                        </a:rPr>
                        <a:t>长处</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接收请求参数，访问域对象，转发页面</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以友好方式显示数据</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434175">
                <a:tc>
                  <a:txBody>
                    <a:bodyPr/>
                    <a:lstStyle/>
                    <a:p>
                      <a:pPr indent="266700" algn="just">
                        <a:spcAft>
                          <a:spcPts val="0"/>
                        </a:spcAft>
                        <a:tabLst>
                          <a:tab pos="3190875" algn="l"/>
                        </a:tabLst>
                      </a:pPr>
                      <a:r>
                        <a:rPr lang="zh-CN" sz="1800" kern="100">
                          <a:effectLst/>
                        </a:rPr>
                        <a:t>短处</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以友好方式显示数据</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动态显示数据</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矩形 6"/>
          <p:cNvSpPr/>
          <p:nvPr/>
        </p:nvSpPr>
        <p:spPr>
          <a:xfrm>
            <a:off x="754743" y="4847549"/>
            <a:ext cx="5573486" cy="369332"/>
          </a:xfrm>
          <a:prstGeom prst="rect">
            <a:avLst/>
          </a:prstGeom>
        </p:spPr>
        <p:txBody>
          <a:bodyPr wrap="square">
            <a:spAutoFit/>
          </a:bodyPr>
          <a:lstStyle/>
          <a:p>
            <a:pPr marL="269875" indent="266700" algn="dist">
              <a:spcAft>
                <a:spcPts val="0"/>
              </a:spcAft>
              <a:tabLst>
                <a:tab pos="3190875" algn="l"/>
              </a:tabLst>
            </a:pPr>
            <a:r>
              <a:rPr lang="zh-CN" altLang="zh-CN" kern="100" smtClean="0">
                <a:latin typeface="Consolas" panose="020B0609020204030204" pitchFamily="49" charset="0"/>
                <a:cs typeface="Calibri" panose="020F0502020204030204" pitchFamily="34" charset="0"/>
              </a:rPr>
              <a:t>那</a:t>
            </a:r>
            <a:r>
              <a:rPr lang="zh-CN" altLang="zh-CN" kern="100">
                <a:latin typeface="Consolas" panose="020B0609020204030204" pitchFamily="49" charset="0"/>
                <a:cs typeface="Calibri" panose="020F0502020204030204" pitchFamily="34" charset="0"/>
              </a:rPr>
              <a:t>能否将</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二者的长处结合起来呢？</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45456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1006362812"/>
              </p:ext>
            </p:extLst>
          </p:nvPr>
        </p:nvGraphicFramePr>
        <p:xfrm>
          <a:off x="751964" y="2128154"/>
          <a:ext cx="7533460" cy="2177443"/>
        </p:xfrm>
        <a:graphic>
          <a:graphicData uri="http://schemas.openxmlformats.org/drawingml/2006/table">
            <a:tbl>
              <a:tblPr>
                <a:tableStyleId>{5C22544A-7EE6-4342-B048-85BDC9FD1C3A}</a:tableStyleId>
              </a:tblPr>
              <a:tblGrid>
                <a:gridCol w="1659934"/>
                <a:gridCol w="1957842"/>
                <a:gridCol w="1957842"/>
                <a:gridCol w="1957842"/>
              </a:tblGrid>
              <a:tr h="283475">
                <a:tc>
                  <a:txBody>
                    <a:bodyPr/>
                    <a:lstStyle/>
                    <a:p>
                      <a:pPr indent="266700" algn="just">
                        <a:spcAft>
                          <a:spcPts val="0"/>
                        </a:spcAft>
                        <a:tabLst>
                          <a:tab pos="3190875" algn="l"/>
                        </a:tabLst>
                      </a:pPr>
                      <a:r>
                        <a:rPr lang="zh-CN" sz="1800" kern="100">
                          <a:effectLst/>
                        </a:rPr>
                        <a:t>域对象</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作用范围</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起始时间</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结束时间</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66950">
                <a:tc>
                  <a:txBody>
                    <a:bodyPr/>
                    <a:lstStyle/>
                    <a:p>
                      <a:pPr indent="266700" algn="just">
                        <a:spcAft>
                          <a:spcPts val="0"/>
                        </a:spcAft>
                        <a:tabLst>
                          <a:tab pos="3190875" algn="l"/>
                        </a:tabLst>
                      </a:pPr>
                      <a:r>
                        <a:rPr lang="en-US" sz="1800" kern="100">
                          <a:effectLst/>
                        </a:rPr>
                        <a:t>pageContext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当前</a:t>
                      </a:r>
                      <a:r>
                        <a:rPr lang="en-US" sz="1800" kern="100">
                          <a:effectLst/>
                        </a:rPr>
                        <a:t>JSP</a:t>
                      </a:r>
                      <a:r>
                        <a:rPr lang="zh-CN" sz="1800" kern="100">
                          <a:effectLst/>
                        </a:rPr>
                        <a:t>页面</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页面加载</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离开页面</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380034">
                <a:tc>
                  <a:txBody>
                    <a:bodyPr/>
                    <a:lstStyle/>
                    <a:p>
                      <a:pPr indent="266700" algn="just">
                        <a:spcAft>
                          <a:spcPts val="0"/>
                        </a:spcAft>
                        <a:tabLst>
                          <a:tab pos="3190875" algn="l"/>
                        </a:tabLst>
                      </a:pPr>
                      <a:r>
                        <a:rPr lang="en-US" sz="1800" kern="100">
                          <a:effectLst/>
                        </a:rPr>
                        <a:t>request</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同一个请求</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收到请求</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响应</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380034">
                <a:tc>
                  <a:txBody>
                    <a:bodyPr/>
                    <a:lstStyle/>
                    <a:p>
                      <a:pPr indent="266700" algn="just">
                        <a:spcAft>
                          <a:spcPts val="0"/>
                        </a:spcAft>
                        <a:tabLst>
                          <a:tab pos="3190875" algn="l"/>
                        </a:tabLst>
                      </a:pPr>
                      <a:r>
                        <a:rPr lang="en-US" sz="1800" kern="100">
                          <a:effectLst/>
                        </a:rPr>
                        <a:t>session</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同一个会话</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开始会话</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结束会话</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r h="566950">
                <a:tc>
                  <a:txBody>
                    <a:bodyPr/>
                    <a:lstStyle/>
                    <a:p>
                      <a:pPr indent="266700" algn="just">
                        <a:spcAft>
                          <a:spcPts val="0"/>
                        </a:spcAft>
                        <a:tabLst>
                          <a:tab pos="3190875" algn="l"/>
                        </a:tabLst>
                      </a:pPr>
                      <a:r>
                        <a:rPr lang="en-US" sz="1800" kern="100">
                          <a:effectLst/>
                        </a:rPr>
                        <a:t>application</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zh-CN" sz="1800" kern="100">
                          <a:effectLst/>
                        </a:rPr>
                        <a:t>当前</a:t>
                      </a:r>
                      <a:r>
                        <a:rPr lang="en-US" sz="1800" kern="100">
                          <a:effectLst/>
                        </a:rPr>
                        <a:t>Web</a:t>
                      </a:r>
                      <a:r>
                        <a:rPr lang="zh-CN" sz="1800" kern="100">
                          <a:effectLst/>
                        </a:rPr>
                        <a:t>应用</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Web</a:t>
                      </a:r>
                      <a:r>
                        <a:rPr lang="zh-CN" sz="1800" kern="100">
                          <a:effectLst/>
                        </a:rPr>
                        <a:t>应用加载</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tabLst>
                          <a:tab pos="3190875" algn="l"/>
                        </a:tabLst>
                      </a:pPr>
                      <a:r>
                        <a:rPr lang="en-US" sz="1800" kern="100">
                          <a:effectLst/>
                        </a:rPr>
                        <a:t>Web</a:t>
                      </a:r>
                      <a:r>
                        <a:rPr lang="zh-CN" sz="1800" kern="100">
                          <a:effectLst/>
                        </a:rPr>
                        <a:t>应用卸载</a:t>
                      </a:r>
                      <a:endParaRPr lang="zh-CN" sz="180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TextBox 2"/>
          <p:cNvSpPr txBox="1"/>
          <p:nvPr/>
        </p:nvSpPr>
        <p:spPr>
          <a:xfrm>
            <a:off x="886265" y="1364556"/>
            <a:ext cx="2912012" cy="369332"/>
          </a:xfrm>
          <a:prstGeom prst="rect">
            <a:avLst/>
          </a:prstGeom>
          <a:noFill/>
        </p:spPr>
        <p:txBody>
          <a:bodyPr wrap="square" rtlCol="0">
            <a:spAutoFit/>
          </a:bodyPr>
          <a:lstStyle/>
          <a:p>
            <a:r>
              <a:rPr lang="zh-CN" altLang="en-US" b="1" smtClean="0"/>
              <a:t>四大域对象对比</a:t>
            </a:r>
            <a:endParaRPr lang="zh-CN" altLang="en-US" b="1"/>
          </a:p>
        </p:txBody>
      </p:sp>
    </p:spTree>
    <p:extLst>
      <p:ext uri="{BB962C8B-B14F-4D97-AF65-F5344CB8AC3E}">
        <p14:creationId xmlns:p14="http://schemas.microsoft.com/office/powerpoint/2010/main" xmlns="" val="449566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5886" y="1138673"/>
            <a:ext cx="7496628" cy="3215613"/>
          </a:xfrm>
          <a:prstGeom prst="rect">
            <a:avLst/>
          </a:prstGeom>
        </p:spPr>
        <p:txBody>
          <a:bodyPr wrap="square">
            <a:spAutoFit/>
          </a:bodyPr>
          <a:lstStyle/>
          <a:p>
            <a:pPr marL="152400" marR="152400" algn="just">
              <a:lnSpc>
                <a:spcPct val="156000"/>
              </a:lnSpc>
              <a:spcBef>
                <a:spcPts val="1400"/>
              </a:spcBef>
              <a:spcAft>
                <a:spcPts val="1450"/>
              </a:spcAft>
            </a:pPr>
            <a:r>
              <a:rPr lang="en-US" altLang="zh-CN" b="1" kern="100" smtClean="0">
                <a:latin typeface="Consolas" panose="020B0609020204030204" pitchFamily="49" charset="0"/>
                <a:cs typeface="Times New Roman" panose="02020603050405020304" pitchFamily="18" charset="0"/>
              </a:rPr>
              <a:t>5</a:t>
            </a:r>
            <a:r>
              <a:rPr lang="zh-CN" altLang="en-US" b="1" kern="100" smtClean="0">
                <a:latin typeface="Consolas" panose="020B0609020204030204" pitchFamily="49" charset="0"/>
                <a:cs typeface="Times New Roman" panose="02020603050405020304" pitchFamily="18" charset="0"/>
              </a:rPr>
              <a:t>、</a:t>
            </a:r>
            <a:r>
              <a:rPr lang="en-US" altLang="zh-CN" b="1" kern="100" smtClean="0">
                <a:latin typeface="Consolas" panose="020B0609020204030204" pitchFamily="49" charset="0"/>
                <a:cs typeface="Times New Roman" panose="02020603050405020304" pitchFamily="18" charset="0"/>
              </a:rPr>
              <a:t>HttpServletResponse </a:t>
            </a:r>
            <a:r>
              <a:rPr lang="en-US" altLang="zh-CN" b="1" kern="100">
                <a:solidFill>
                  <a:srgbClr val="FF0000"/>
                </a:solidFill>
                <a:latin typeface="Consolas" panose="020B0609020204030204" pitchFamily="49" charset="0"/>
                <a:cs typeface="Times New Roman" panose="02020603050405020304" pitchFamily="18" charset="0"/>
              </a:rPr>
              <a:t>response</a:t>
            </a:r>
            <a:endParaRPr lang="zh-CN" altLang="zh-CN" b="1" kern="100">
              <a:latin typeface="Consolas" panose="020B0609020204030204" pitchFamily="49" charset="0"/>
              <a:cs typeface="Times New Roman" panose="02020603050405020304" pitchFamily="18" charset="0"/>
            </a:endParaRPr>
          </a:p>
          <a:p>
            <a:pPr algn="just">
              <a:spcAft>
                <a:spcPts val="0"/>
              </a:spcAft>
              <a:tabLst>
                <a:tab pos="3190875" algn="l"/>
              </a:tabLst>
            </a:pPr>
            <a:r>
              <a:rPr lang="en-US" altLang="zh-CN" kern="100">
                <a:latin typeface="Consolas" panose="020B0609020204030204" pitchFamily="49" charset="0"/>
                <a:cs typeface="Calibri" panose="020F0502020204030204" pitchFamily="34" charset="0"/>
              </a:rPr>
              <a:t>response</a:t>
            </a:r>
            <a:r>
              <a:rPr lang="zh-CN" altLang="zh-CN" kern="100">
                <a:latin typeface="Consolas" panose="020B0609020204030204" pitchFamily="49" charset="0"/>
                <a:cs typeface="Calibri" panose="020F0502020204030204" pitchFamily="34" charset="0"/>
              </a:rPr>
              <a:t>对象：代表</a:t>
            </a:r>
            <a:r>
              <a:rPr lang="en-US" altLang="zh-CN" kern="100">
                <a:latin typeface="Consolas" panose="020B0609020204030204" pitchFamily="49" charset="0"/>
                <a:cs typeface="Calibri" panose="020F0502020204030204" pitchFamily="34" charset="0"/>
              </a:rPr>
              <a:t>HTTP</a:t>
            </a:r>
            <a:r>
              <a:rPr lang="zh-CN" altLang="zh-CN" kern="100">
                <a:latin typeface="Consolas" panose="020B0609020204030204" pitchFamily="49" charset="0"/>
                <a:cs typeface="Calibri" panose="020F0502020204030204" pitchFamily="34" charset="0"/>
              </a:rPr>
              <a:t>响应</a:t>
            </a:r>
            <a:endParaRPr lang="zh-CN" altLang="zh-CN" kern="100">
              <a:latin typeface="Consolas" panose="020B0609020204030204" pitchFamily="49" charset="0"/>
              <a:cs typeface="Times New Roman" panose="02020603050405020304" pitchFamily="18" charset="0"/>
            </a:endParaRPr>
          </a:p>
          <a:p>
            <a:pPr marL="152400" marR="152400" algn="just">
              <a:lnSpc>
                <a:spcPct val="156000"/>
              </a:lnSpc>
              <a:spcBef>
                <a:spcPts val="1400"/>
              </a:spcBef>
              <a:spcAft>
                <a:spcPts val="1450"/>
              </a:spcAft>
            </a:pPr>
            <a:r>
              <a:rPr lang="en-US" altLang="zh-CN" b="1" kern="100" smtClean="0">
                <a:latin typeface="Consolas" panose="020B0609020204030204" pitchFamily="49" charset="0"/>
                <a:cs typeface="Times New Roman" panose="02020603050405020304" pitchFamily="18" charset="0"/>
              </a:rPr>
              <a:t>6</a:t>
            </a:r>
            <a:r>
              <a:rPr lang="zh-CN" altLang="en-US" b="1" kern="100" smtClean="0">
                <a:latin typeface="Consolas" panose="020B0609020204030204" pitchFamily="49" charset="0"/>
                <a:cs typeface="Times New Roman" panose="02020603050405020304" pitchFamily="18" charset="0"/>
              </a:rPr>
              <a:t>、</a:t>
            </a:r>
            <a:r>
              <a:rPr lang="en-US" altLang="zh-CN" b="1" kern="100" smtClean="0">
                <a:latin typeface="Consolas" panose="020B0609020204030204" pitchFamily="49" charset="0"/>
                <a:cs typeface="Times New Roman" panose="02020603050405020304" pitchFamily="18" charset="0"/>
              </a:rPr>
              <a:t>ServletConfig </a:t>
            </a:r>
            <a:r>
              <a:rPr lang="en-US" altLang="zh-CN" b="1" kern="100">
                <a:solidFill>
                  <a:srgbClr val="FF0000"/>
                </a:solidFill>
                <a:latin typeface="Consolas" panose="020B0609020204030204" pitchFamily="49" charset="0"/>
                <a:cs typeface="Times New Roman" panose="02020603050405020304" pitchFamily="18" charset="0"/>
              </a:rPr>
              <a:t>config</a:t>
            </a:r>
            <a:endParaRPr lang="zh-CN" altLang="zh-CN" b="1" kern="100">
              <a:latin typeface="Consolas" panose="020B0609020204030204" pitchFamily="49" charset="0"/>
              <a:cs typeface="Times New Roman" panose="02020603050405020304" pitchFamily="18" charset="0"/>
            </a:endParaRPr>
          </a:p>
          <a:p>
            <a:pPr algn="just">
              <a:spcAft>
                <a:spcPts val="0"/>
              </a:spcAft>
            </a:pPr>
            <a:r>
              <a:rPr lang="en-US" altLang="zh-CN" kern="100">
                <a:latin typeface="Consolas" panose="020B0609020204030204" pitchFamily="49" charset="0"/>
                <a:cs typeface="Times New Roman" panose="02020603050405020304" pitchFamily="18" charset="0"/>
              </a:rPr>
              <a:t>config</a:t>
            </a:r>
            <a:r>
              <a:rPr lang="zh-CN" altLang="zh-CN" kern="100">
                <a:latin typeface="Consolas" panose="020B0609020204030204" pitchFamily="49" charset="0"/>
                <a:cs typeface="Times New Roman" panose="02020603050405020304" pitchFamily="18" charset="0"/>
              </a:rPr>
              <a:t>对象：</a:t>
            </a:r>
            <a:r>
              <a:rPr lang="en-US" altLang="zh-CN" kern="100">
                <a:latin typeface="Consolas" panose="020B0609020204030204" pitchFamily="49" charset="0"/>
                <a:cs typeface="Times New Roman" panose="02020603050405020304" pitchFamily="18" charset="0"/>
              </a:rPr>
              <a:t>ServletConfig</a:t>
            </a:r>
            <a:r>
              <a:rPr lang="zh-CN" altLang="zh-CN" kern="100">
                <a:latin typeface="Consolas" panose="020B0609020204030204" pitchFamily="49" charset="0"/>
                <a:cs typeface="Times New Roman" panose="02020603050405020304" pitchFamily="18" charset="0"/>
              </a:rPr>
              <a:t>实例，代表</a:t>
            </a:r>
            <a:r>
              <a:rPr lang="en-US" altLang="zh-CN" kern="100">
                <a:latin typeface="Consolas" panose="020B0609020204030204" pitchFamily="49" charset="0"/>
                <a:cs typeface="Times New Roman" panose="02020603050405020304" pitchFamily="18" charset="0"/>
              </a:rPr>
              <a:t>Servlet</a:t>
            </a:r>
            <a:r>
              <a:rPr lang="zh-CN" altLang="zh-CN" kern="100">
                <a:latin typeface="Consolas" panose="020B0609020204030204" pitchFamily="49" charset="0"/>
                <a:cs typeface="Times New Roman" panose="02020603050405020304" pitchFamily="18" charset="0"/>
              </a:rPr>
              <a:t>配置信息</a:t>
            </a:r>
          </a:p>
          <a:p>
            <a:pPr marL="152400" marR="152400" algn="just">
              <a:lnSpc>
                <a:spcPct val="156000"/>
              </a:lnSpc>
              <a:spcBef>
                <a:spcPts val="1400"/>
              </a:spcBef>
              <a:spcAft>
                <a:spcPts val="1450"/>
              </a:spcAft>
            </a:pPr>
            <a:r>
              <a:rPr lang="en-US" altLang="zh-CN" b="1" kern="100" smtClean="0">
                <a:latin typeface="Consolas" panose="020B0609020204030204" pitchFamily="49" charset="0"/>
                <a:cs typeface="Times New Roman" panose="02020603050405020304" pitchFamily="18" charset="0"/>
              </a:rPr>
              <a:t>7</a:t>
            </a:r>
            <a:r>
              <a:rPr lang="zh-CN" altLang="en-US" b="1" kern="100" smtClean="0">
                <a:latin typeface="Consolas" panose="020B0609020204030204" pitchFamily="49" charset="0"/>
                <a:cs typeface="Times New Roman" panose="02020603050405020304" pitchFamily="18" charset="0"/>
              </a:rPr>
              <a:t>、</a:t>
            </a:r>
            <a:r>
              <a:rPr lang="en-US" altLang="zh-CN" b="1" kern="100" smtClean="0">
                <a:latin typeface="Consolas" panose="020B0609020204030204" pitchFamily="49" charset="0"/>
                <a:cs typeface="Times New Roman" panose="02020603050405020304" pitchFamily="18" charset="0"/>
              </a:rPr>
              <a:t>Throwable </a:t>
            </a:r>
            <a:r>
              <a:rPr lang="en-US" altLang="zh-CN" b="1" kern="100">
                <a:solidFill>
                  <a:srgbClr val="FF0000"/>
                </a:solidFill>
                <a:latin typeface="Consolas" panose="020B0609020204030204" pitchFamily="49" charset="0"/>
                <a:cs typeface="Times New Roman" panose="02020603050405020304" pitchFamily="18" charset="0"/>
              </a:rPr>
              <a:t>exception</a:t>
            </a:r>
            <a:endParaRPr lang="zh-CN" altLang="zh-CN" b="1" kern="100">
              <a:latin typeface="Consolas" panose="020B0609020204030204" pitchFamily="49" charset="0"/>
              <a:cs typeface="Times New Roman" panose="02020603050405020304" pitchFamily="18" charset="0"/>
            </a:endParaRPr>
          </a:p>
          <a:p>
            <a:pPr algn="just">
              <a:spcAft>
                <a:spcPts val="0"/>
              </a:spcAft>
            </a:pPr>
            <a:r>
              <a:rPr lang="en-US" altLang="zh-CN" kern="100">
                <a:latin typeface="Consolas" panose="020B0609020204030204" pitchFamily="49" charset="0"/>
                <a:cs typeface="Times New Roman" panose="02020603050405020304" pitchFamily="18" charset="0"/>
              </a:rPr>
              <a:t>exception</a:t>
            </a:r>
            <a:r>
              <a:rPr lang="zh-CN" altLang="zh-CN" kern="100">
                <a:latin typeface="Consolas" panose="020B0609020204030204" pitchFamily="49" charset="0"/>
                <a:cs typeface="Times New Roman" panose="02020603050405020304" pitchFamily="18" charset="0"/>
              </a:rPr>
              <a:t>对象：封装了当前</a:t>
            </a:r>
            <a:r>
              <a:rPr lang="en-US" altLang="zh-CN" kern="100">
                <a:latin typeface="Consolas" panose="020B0609020204030204" pitchFamily="49" charset="0"/>
                <a:cs typeface="Times New Roman" panose="02020603050405020304" pitchFamily="18" charset="0"/>
              </a:rPr>
              <a:t>JSP</a:t>
            </a:r>
            <a:r>
              <a:rPr lang="zh-CN" altLang="zh-CN" kern="100">
                <a:latin typeface="Consolas" panose="020B0609020204030204" pitchFamily="49" charset="0"/>
                <a:cs typeface="Times New Roman" panose="02020603050405020304" pitchFamily="18" charset="0"/>
              </a:rPr>
              <a:t>页面捕获到的异常信息</a:t>
            </a:r>
          </a:p>
        </p:txBody>
      </p:sp>
      <p:sp>
        <p:nvSpPr>
          <p:cNvPr id="3" name="矩形 2"/>
          <p:cNvSpPr/>
          <p:nvPr/>
        </p:nvSpPr>
        <p:spPr>
          <a:xfrm>
            <a:off x="645886" y="4354286"/>
            <a:ext cx="8091714" cy="1547796"/>
          </a:xfrm>
          <a:prstGeom prst="rect">
            <a:avLst/>
          </a:prstGeom>
        </p:spPr>
        <p:txBody>
          <a:bodyPr wrap="square">
            <a:spAutoFit/>
          </a:bodyPr>
          <a:lstStyle/>
          <a:p>
            <a:pPr marL="152400" marR="152400" algn="just">
              <a:lnSpc>
                <a:spcPct val="156000"/>
              </a:lnSpc>
              <a:spcBef>
                <a:spcPts val="1400"/>
              </a:spcBef>
              <a:spcAft>
                <a:spcPts val="1450"/>
              </a:spcAft>
            </a:pPr>
            <a:r>
              <a:rPr lang="en-US" altLang="zh-CN" b="1" kern="100" smtClean="0">
                <a:latin typeface="Consolas" panose="020B0609020204030204" pitchFamily="49" charset="0"/>
                <a:cs typeface="Times New Roman" panose="02020603050405020304" pitchFamily="18" charset="0"/>
              </a:rPr>
              <a:t>8</a:t>
            </a:r>
            <a:r>
              <a:rPr lang="zh-CN" altLang="en-US" b="1" kern="100" smtClean="0">
                <a:latin typeface="Consolas" panose="020B0609020204030204" pitchFamily="49" charset="0"/>
                <a:cs typeface="Times New Roman" panose="02020603050405020304" pitchFamily="18" charset="0"/>
              </a:rPr>
              <a:t>、</a:t>
            </a:r>
            <a:r>
              <a:rPr lang="en-US" altLang="zh-CN" b="1" kern="100" smtClean="0">
                <a:latin typeface="Consolas" panose="020B0609020204030204" pitchFamily="49" charset="0"/>
                <a:cs typeface="Times New Roman" panose="02020603050405020304" pitchFamily="18" charset="0"/>
              </a:rPr>
              <a:t>JspWriter </a:t>
            </a:r>
            <a:r>
              <a:rPr lang="en-US" altLang="zh-CN" b="1" kern="100">
                <a:solidFill>
                  <a:srgbClr val="FF0000"/>
                </a:solidFill>
                <a:latin typeface="Consolas" panose="020B0609020204030204" pitchFamily="49" charset="0"/>
                <a:cs typeface="Times New Roman" panose="02020603050405020304" pitchFamily="18" charset="0"/>
              </a:rPr>
              <a:t>out</a:t>
            </a:r>
            <a:endParaRPr lang="zh-CN" altLang="zh-CN" b="1"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a:latin typeface="Consolas" panose="020B0609020204030204" pitchFamily="49" charset="0"/>
                <a:cs typeface="Times New Roman" panose="02020603050405020304" pitchFamily="18" charset="0"/>
              </a:rPr>
              <a:t>out</a:t>
            </a:r>
            <a:r>
              <a:rPr lang="zh-CN" altLang="zh-CN" kern="100">
                <a:latin typeface="Consolas" panose="020B0609020204030204" pitchFamily="49" charset="0"/>
                <a:cs typeface="Times New Roman" panose="02020603050405020304" pitchFamily="18" charset="0"/>
              </a:rPr>
              <a:t>对象用于向客户端发送文本数据。 </a:t>
            </a:r>
          </a:p>
          <a:p>
            <a:pPr marL="342900" lvl="0" indent="-342900" algn="just">
              <a:spcAft>
                <a:spcPts val="0"/>
              </a:spcAft>
              <a:buFont typeface="Wingdings" panose="05000000000000000000" pitchFamily="2" charset="2"/>
              <a:buChar char=""/>
            </a:pP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对象是通过调用</a:t>
            </a:r>
            <a:r>
              <a:rPr lang="en-US" altLang="zh-CN" kern="100">
                <a:latin typeface="Consolas" panose="020B0609020204030204" pitchFamily="49" charset="0"/>
                <a:cs typeface="Calibri" panose="020F0502020204030204" pitchFamily="34" charset="0"/>
              </a:rPr>
              <a:t>pageContext</a:t>
            </a:r>
            <a:r>
              <a:rPr lang="zh-CN" altLang="zh-CN" kern="100">
                <a:latin typeface="Consolas" panose="020B0609020204030204" pitchFamily="49" charset="0"/>
                <a:cs typeface="Calibri" panose="020F0502020204030204" pitchFamily="34" charset="0"/>
              </a:rPr>
              <a:t>对象的</a:t>
            </a:r>
            <a:r>
              <a:rPr lang="en-US" altLang="zh-CN" kern="100">
                <a:latin typeface="Consolas" panose="020B0609020204030204" pitchFamily="49" charset="0"/>
                <a:cs typeface="Calibri" panose="020F0502020204030204" pitchFamily="34" charset="0"/>
              </a:rPr>
              <a:t>getOut()</a:t>
            </a:r>
            <a:r>
              <a:rPr lang="zh-CN" altLang="zh-CN" kern="100">
                <a:latin typeface="Consolas" panose="020B0609020204030204" pitchFamily="49" charset="0"/>
                <a:cs typeface="Calibri" panose="020F0502020204030204" pitchFamily="34" charset="0"/>
              </a:rPr>
              <a:t>方法返回的，其作用和用法与</a:t>
            </a:r>
            <a:r>
              <a:rPr lang="en-US" altLang="zh-CN" kern="100">
                <a:latin typeface="Consolas" panose="020B0609020204030204" pitchFamily="49" charset="0"/>
                <a:cs typeface="Calibri" panose="020F0502020204030204" pitchFamily="34" charset="0"/>
              </a:rPr>
              <a:t>ServletResponse.getWriter</a:t>
            </a:r>
            <a:r>
              <a:rPr lang="zh-CN" altLang="zh-CN" kern="100">
                <a:latin typeface="Consolas" panose="020B0609020204030204" pitchFamily="49" charset="0"/>
                <a:cs typeface="Calibri" panose="020F0502020204030204" pitchFamily="34" charset="0"/>
              </a:rPr>
              <a:t>方法返回的</a:t>
            </a:r>
            <a:r>
              <a:rPr lang="en-US" altLang="zh-CN" kern="100">
                <a:latin typeface="Consolas" panose="020B0609020204030204" pitchFamily="49" charset="0"/>
                <a:cs typeface="Calibri" panose="020F0502020204030204" pitchFamily="34" charset="0"/>
              </a:rPr>
              <a:t>PrintWriter</a:t>
            </a:r>
            <a:r>
              <a:rPr lang="zh-CN" altLang="zh-CN" kern="100">
                <a:latin typeface="Consolas" panose="020B0609020204030204" pitchFamily="49" charset="0"/>
                <a:cs typeface="Calibri" panose="020F0502020204030204" pitchFamily="34" charset="0"/>
              </a:rPr>
              <a:t>对象非常相似。</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040049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7829" y="959455"/>
            <a:ext cx="8077200" cy="2308324"/>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页面中的</a:t>
            </a: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对象的类型为</a:t>
            </a:r>
            <a:r>
              <a:rPr lang="en-US" altLang="zh-CN" kern="100">
                <a:latin typeface="Consolas" panose="020B0609020204030204" pitchFamily="49" charset="0"/>
                <a:cs typeface="Calibri" panose="020F0502020204030204" pitchFamily="34" charset="0"/>
              </a:rPr>
              <a:t>JspWriter</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JspWriter</a:t>
            </a:r>
            <a:r>
              <a:rPr lang="zh-CN" altLang="zh-CN" kern="100">
                <a:latin typeface="Consolas" panose="020B0609020204030204" pitchFamily="49" charset="0"/>
                <a:cs typeface="Calibri" panose="020F0502020204030204" pitchFamily="34" charset="0"/>
              </a:rPr>
              <a:t>相当于一种带缓存功能的</a:t>
            </a:r>
            <a:r>
              <a:rPr lang="en-US" altLang="zh-CN" kern="100">
                <a:latin typeface="Consolas" panose="020B0609020204030204" pitchFamily="49" charset="0"/>
                <a:cs typeface="Calibri" panose="020F0502020204030204" pitchFamily="34" charset="0"/>
              </a:rPr>
              <a:t>PrintWriter</a:t>
            </a:r>
            <a:r>
              <a:rPr lang="zh-CN" altLang="zh-CN" kern="100">
                <a:latin typeface="Consolas" panose="020B0609020204030204" pitchFamily="49" charset="0"/>
                <a:cs typeface="Calibri" panose="020F0502020204030204" pitchFamily="34" charset="0"/>
              </a:rPr>
              <a:t>，设置</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页面的</a:t>
            </a:r>
            <a:r>
              <a:rPr lang="en-US" altLang="zh-CN" kern="10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指令的</a:t>
            </a:r>
            <a:r>
              <a:rPr lang="en-US" altLang="zh-CN" kern="100">
                <a:latin typeface="Consolas" panose="020B0609020204030204" pitchFamily="49" charset="0"/>
                <a:cs typeface="Calibri" panose="020F0502020204030204" pitchFamily="34" charset="0"/>
              </a:rPr>
              <a:t>buffer</a:t>
            </a:r>
            <a:r>
              <a:rPr lang="zh-CN" altLang="zh-CN" kern="100">
                <a:latin typeface="Consolas" panose="020B0609020204030204" pitchFamily="49" charset="0"/>
                <a:cs typeface="Calibri" panose="020F0502020204030204" pitchFamily="34" charset="0"/>
              </a:rPr>
              <a:t>属性可以调整它的缓存大小，甚至关闭它的缓存</a:t>
            </a:r>
            <a:r>
              <a:rPr lang="zh-CN" altLang="zh-CN" kern="100" smtClean="0">
                <a:latin typeface="Consolas" panose="020B0609020204030204" pitchFamily="49" charset="0"/>
                <a:cs typeface="Calibri" panose="020F0502020204030204" pitchFamily="34" charset="0"/>
              </a:rPr>
              <a:t>。</a:t>
            </a:r>
            <a:endParaRPr lang="en-US" altLang="zh-CN" kern="100" smtClean="0">
              <a:latin typeface="Consolas" panose="020B0609020204030204" pitchFamily="49" charset="0"/>
              <a:cs typeface="Calibri" panose="020F0502020204030204" pitchFamily="34" charset="0"/>
            </a:endParaRPr>
          </a:p>
          <a:p>
            <a:pPr marL="342900" lvl="0" indent="-342900" algn="just">
              <a:spcAft>
                <a:spcPts val="0"/>
              </a:spcAft>
              <a:buFont typeface="Wingdings" panose="05000000000000000000" pitchFamily="2" charset="2"/>
              <a:buChar char=""/>
            </a:pP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a:latin typeface="Consolas" panose="020B0609020204030204" pitchFamily="49" charset="0"/>
                <a:cs typeface="Calibri" panose="020F0502020204030204" pitchFamily="34" charset="0"/>
              </a:rPr>
              <a:t>只有向</a:t>
            </a: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对象中写入了内容，且满足如下任何一个条件时，</a:t>
            </a: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对象才去调用</a:t>
            </a:r>
            <a:r>
              <a:rPr lang="en-US" altLang="zh-CN" kern="100">
                <a:latin typeface="Consolas" panose="020B0609020204030204" pitchFamily="49" charset="0"/>
                <a:cs typeface="Calibri" panose="020F0502020204030204" pitchFamily="34" charset="0"/>
              </a:rPr>
              <a:t>ServletResponse.getWriter</a:t>
            </a:r>
            <a:r>
              <a:rPr lang="zh-CN" altLang="zh-CN" kern="100">
                <a:latin typeface="Consolas" panose="020B0609020204030204" pitchFamily="49" charset="0"/>
                <a:cs typeface="Calibri" panose="020F0502020204030204" pitchFamily="34" charset="0"/>
              </a:rPr>
              <a:t>方法，并通过该方法返回的</a:t>
            </a:r>
            <a:r>
              <a:rPr lang="en-US" altLang="zh-CN" kern="100">
                <a:latin typeface="Consolas" panose="020B0609020204030204" pitchFamily="49" charset="0"/>
                <a:cs typeface="Calibri" panose="020F0502020204030204" pitchFamily="34" charset="0"/>
              </a:rPr>
              <a:t>PrintWriter</a:t>
            </a:r>
            <a:r>
              <a:rPr lang="zh-CN" altLang="zh-CN" kern="100">
                <a:latin typeface="Consolas" panose="020B0609020204030204" pitchFamily="49" charset="0"/>
                <a:cs typeface="Calibri" panose="020F0502020204030204" pitchFamily="34" charset="0"/>
              </a:rPr>
              <a:t>对象将</a:t>
            </a: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对象的缓冲区中的内容真正写入到</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引擎提供的缓冲区中：</a:t>
            </a:r>
            <a:endParaRPr lang="zh-CN" altLang="zh-CN" kern="100">
              <a:latin typeface="Consolas" panose="020B0609020204030204" pitchFamily="49" charset="0"/>
              <a:cs typeface="Times New Roman" panose="02020603050405020304" pitchFamily="18" charset="0"/>
            </a:endParaRPr>
          </a:p>
        </p:txBody>
      </p:sp>
      <p:sp>
        <p:nvSpPr>
          <p:cNvPr id="3" name="矩形 2"/>
          <p:cNvSpPr/>
          <p:nvPr/>
        </p:nvSpPr>
        <p:spPr>
          <a:xfrm>
            <a:off x="587829" y="3585865"/>
            <a:ext cx="8352971" cy="2308324"/>
          </a:xfrm>
          <a:prstGeom prst="rect">
            <a:avLst/>
          </a:prstGeom>
        </p:spPr>
        <p:txBody>
          <a:bodyPr wrap="square">
            <a:spAutoFit/>
          </a:bodyPr>
          <a:lstStyle/>
          <a:p>
            <a:pPr algn="just">
              <a:spcAft>
                <a:spcPts val="0"/>
              </a:spcAft>
            </a:pPr>
            <a:r>
              <a:rPr lang="zh-CN" altLang="zh-CN" kern="100" smtClean="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设置</a:t>
            </a:r>
            <a:r>
              <a:rPr lang="en-US" altLang="zh-CN" kern="100">
                <a:latin typeface="Consolas" panose="020B0609020204030204" pitchFamily="49" charset="0"/>
                <a:cs typeface="Calibri" panose="020F0502020204030204" pitchFamily="34" charset="0"/>
              </a:rPr>
              <a:t>page</a:t>
            </a:r>
            <a:r>
              <a:rPr lang="zh-CN" altLang="zh-CN" kern="100">
                <a:latin typeface="Consolas" panose="020B0609020204030204" pitchFamily="49" charset="0"/>
                <a:cs typeface="Calibri" panose="020F0502020204030204" pitchFamily="34" charset="0"/>
              </a:rPr>
              <a:t>指令的</a:t>
            </a:r>
            <a:r>
              <a:rPr lang="en-US" altLang="zh-CN" kern="100">
                <a:latin typeface="Consolas" panose="020B0609020204030204" pitchFamily="49" charset="0"/>
                <a:cs typeface="Calibri" panose="020F0502020204030204" pitchFamily="34" charset="0"/>
              </a:rPr>
              <a:t>buffer</a:t>
            </a:r>
            <a:r>
              <a:rPr lang="zh-CN" altLang="zh-CN" kern="100">
                <a:latin typeface="Consolas" panose="020B0609020204030204" pitchFamily="49" charset="0"/>
                <a:cs typeface="Calibri" panose="020F0502020204030204" pitchFamily="34" charset="0"/>
              </a:rPr>
              <a:t>属性关闭了</a:t>
            </a: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对象的缓存功能</a:t>
            </a:r>
            <a:endParaRPr lang="zh-CN" altLang="zh-CN" kern="100">
              <a:latin typeface="Consolas" panose="020B0609020204030204" pitchFamily="49" charset="0"/>
              <a:cs typeface="Times New Roman" panose="02020603050405020304" pitchFamily="18" charset="0"/>
            </a:endParaRPr>
          </a:p>
          <a:p>
            <a:pPr algn="just">
              <a:spcAft>
                <a:spcPts val="0"/>
              </a:spcAf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out</a:t>
            </a:r>
            <a:r>
              <a:rPr lang="zh-CN" altLang="zh-CN" kern="100">
                <a:latin typeface="Consolas" panose="020B0609020204030204" pitchFamily="49" charset="0"/>
                <a:cs typeface="Calibri" panose="020F0502020204030204" pitchFamily="34" charset="0"/>
              </a:rPr>
              <a:t>对象的缓冲区已满</a:t>
            </a:r>
            <a:endParaRPr lang="zh-CN" altLang="zh-CN" kern="100">
              <a:latin typeface="Consolas" panose="020B0609020204030204" pitchFamily="49" charset="0"/>
              <a:cs typeface="Times New Roman" panose="02020603050405020304" pitchFamily="18" charset="0"/>
            </a:endParaRPr>
          </a:p>
          <a:p>
            <a:pPr algn="just">
              <a:spcAft>
                <a:spcPts val="0"/>
              </a:spcAft>
            </a:pPr>
            <a:r>
              <a:rPr lang="zh-CN" altLang="zh-CN" kern="100">
                <a:latin typeface="Consolas" panose="020B0609020204030204" pitchFamily="49" charset="0"/>
                <a:cs typeface="Calibri" panose="020F0502020204030204" pitchFamily="34" charset="0"/>
              </a:rPr>
              <a:t>●整个</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页面结束</a:t>
            </a:r>
            <a:endParaRPr lang="zh-CN" altLang="zh-CN" kern="100">
              <a:latin typeface="Consolas" panose="020B0609020204030204" pitchFamily="49" charset="0"/>
              <a:cs typeface="Times New Roman" panose="02020603050405020304" pitchFamily="18" charset="0"/>
            </a:endParaRPr>
          </a:p>
          <a:p>
            <a:pPr algn="just">
              <a:spcAft>
                <a:spcPts val="0"/>
              </a:spcAft>
            </a:pPr>
            <a:r>
              <a:rPr lang="zh-CN" altLang="zh-CN" kern="100">
                <a:latin typeface="Consolas" panose="020B0609020204030204" pitchFamily="49" charset="0"/>
                <a:cs typeface="Calibri" panose="020F0502020204030204" pitchFamily="34" charset="0"/>
              </a:rPr>
              <a:t>有兴趣的试试下面的例子：</a:t>
            </a:r>
            <a:endParaRPr lang="zh-CN" altLang="zh-CN" kern="100">
              <a:latin typeface="Consolas" panose="020B0609020204030204" pitchFamily="49" charset="0"/>
              <a:cs typeface="Times New Roman" panose="02020603050405020304" pitchFamily="18" charset="0"/>
            </a:endParaRPr>
          </a:p>
          <a:p>
            <a:pPr marL="266700" indent="266700"/>
            <a:r>
              <a:rPr lang="en-US" altLang="zh-CN" kern="0">
                <a:solidFill>
                  <a:srgbClr val="000000"/>
                </a:solidFill>
                <a:latin typeface="Consolas" panose="020B0609020204030204" pitchFamily="49" charset="0"/>
                <a:cs typeface="Consolas" panose="020B0609020204030204" pitchFamily="49" charset="0"/>
              </a:rPr>
              <a:t>out.write(</a:t>
            </a:r>
            <a:r>
              <a:rPr lang="en-US" altLang="zh-CN" kern="0">
                <a:solidFill>
                  <a:srgbClr val="2A00FF"/>
                </a:solidFill>
                <a:latin typeface="Consolas" panose="020B0609020204030204" pitchFamily="49" charset="0"/>
                <a:cs typeface="Consolas" panose="020B0609020204030204" pitchFamily="49" charset="0"/>
              </a:rPr>
              <a:t>"</a:t>
            </a:r>
            <a:r>
              <a:rPr lang="zh-CN" altLang="zh-CN" kern="0">
                <a:solidFill>
                  <a:srgbClr val="2A00FF"/>
                </a:solidFill>
                <a:latin typeface="Consolas" panose="020B0609020204030204" pitchFamily="49" charset="0"/>
                <a:cs typeface="Consolas" panose="020B0609020204030204" pitchFamily="49" charset="0"/>
              </a:rPr>
              <a:t>你好好</a:t>
            </a:r>
            <a:r>
              <a:rPr lang="en-US" altLang="zh-CN" kern="0">
                <a:solidFill>
                  <a:srgbClr val="2A00FF"/>
                </a:solidFill>
                <a:latin typeface="Consolas" panose="020B0609020204030204" pitchFamily="49" charset="0"/>
                <a:cs typeface="Consolas" panose="020B0609020204030204" pitchFamily="49" charset="0"/>
              </a:rPr>
              <a:t>"</a:t>
            </a:r>
            <a:r>
              <a:rPr lang="en-US" altLang="zh-CN" kern="0">
                <a:solidFill>
                  <a:srgbClr val="000000"/>
                </a:solidFill>
                <a:latin typeface="Consolas" panose="020B0609020204030204" pitchFamily="49" charset="0"/>
                <a:cs typeface="Consolas" panose="020B0609020204030204" pitchFamily="49" charset="0"/>
              </a:rPr>
              <a:t>);</a:t>
            </a:r>
            <a:endParaRPr lang="zh-CN" altLang="zh-CN" kern="100">
              <a:latin typeface="Consolas" panose="020B0609020204030204" pitchFamily="49" charset="0"/>
              <a:cs typeface="Times New Roman" panose="02020603050405020304" pitchFamily="18" charset="0"/>
            </a:endParaRPr>
          </a:p>
          <a:p>
            <a:r>
              <a:rPr lang="en-US" altLang="zh-CN" kern="0">
                <a:solidFill>
                  <a:srgbClr val="000000"/>
                </a:solidFill>
                <a:latin typeface="Consolas" panose="020B0609020204030204" pitchFamily="49" charset="0"/>
                <a:cs typeface="Consolas" panose="020B0609020204030204" pitchFamily="49" charset="0"/>
              </a:rPr>
              <a:t>		</a:t>
            </a:r>
            <a:r>
              <a:rPr lang="en-US" altLang="zh-CN" kern="0">
                <a:solidFill>
                  <a:srgbClr val="3F7F5F"/>
                </a:solidFill>
                <a:latin typeface="Consolas" panose="020B0609020204030204" pitchFamily="49" charset="0"/>
                <a:cs typeface="Consolas" panose="020B0609020204030204" pitchFamily="49" charset="0"/>
              </a:rPr>
              <a:t>//out.flush();</a:t>
            </a:r>
            <a:endParaRPr lang="zh-CN" altLang="zh-CN" kern="100">
              <a:latin typeface="Consolas" panose="020B0609020204030204" pitchFamily="49" charset="0"/>
              <a:cs typeface="Times New Roman" panose="02020603050405020304" pitchFamily="18" charset="0"/>
            </a:endParaRPr>
          </a:p>
          <a:p>
            <a:pPr algn="just">
              <a:spcAft>
                <a:spcPts val="0"/>
              </a:spcAft>
            </a:pPr>
            <a:r>
              <a:rPr lang="en-US" altLang="zh-CN" kern="0">
                <a:solidFill>
                  <a:srgbClr val="000000"/>
                </a:solidFill>
                <a:latin typeface="Consolas" panose="020B0609020204030204" pitchFamily="49" charset="0"/>
                <a:cs typeface="Consolas" panose="020B0609020204030204" pitchFamily="49" charset="0"/>
              </a:rPr>
              <a:t>		response.getWriter().write(</a:t>
            </a:r>
            <a:r>
              <a:rPr lang="en-US" altLang="zh-CN" kern="0">
                <a:solidFill>
                  <a:srgbClr val="2A00FF"/>
                </a:solidFill>
                <a:latin typeface="Consolas" panose="020B0609020204030204" pitchFamily="49" charset="0"/>
                <a:cs typeface="Consolas" panose="020B0609020204030204" pitchFamily="49" charset="0"/>
              </a:rPr>
              <a:t>"&lt;br/&gt;</a:t>
            </a:r>
            <a:r>
              <a:rPr lang="zh-CN" altLang="zh-CN" kern="0">
                <a:solidFill>
                  <a:srgbClr val="2A00FF"/>
                </a:solidFill>
                <a:latin typeface="Consolas" panose="020B0609020204030204" pitchFamily="49" charset="0"/>
                <a:cs typeface="Consolas" panose="020B0609020204030204" pitchFamily="49" charset="0"/>
              </a:rPr>
              <a:t>大家好</a:t>
            </a:r>
            <a:r>
              <a:rPr lang="en-US" altLang="zh-CN" kern="0">
                <a:solidFill>
                  <a:srgbClr val="2A00FF"/>
                </a:solidFill>
                <a:latin typeface="Consolas" panose="020B0609020204030204" pitchFamily="49" charset="0"/>
                <a:cs typeface="Consolas" panose="020B0609020204030204" pitchFamily="49" charset="0"/>
              </a:rPr>
              <a:t>&lt;br/&gt;"</a:t>
            </a:r>
            <a:r>
              <a:rPr lang="en-US" altLang="zh-CN" kern="0">
                <a:solidFill>
                  <a:srgbClr val="000000"/>
                </a:solidFill>
                <a:latin typeface="Consolas" panose="020B0609020204030204" pitchFamily="49" charset="0"/>
                <a:cs typeface="Consolas" panose="020B0609020204030204" pitchFamily="49" charset="0"/>
              </a:rPr>
              <a:t>);</a:t>
            </a:r>
            <a:endParaRPr lang="zh-CN" altLang="zh-CN" kern="100">
              <a:latin typeface="Consolas" panose="020B0609020204030204" pitchFamily="49" charset="0"/>
              <a:cs typeface="Times New Roman" panose="02020603050405020304" pitchFamily="18" charset="0"/>
            </a:endParaRPr>
          </a:p>
          <a:p>
            <a:pPr algn="just">
              <a:spcAft>
                <a:spcPts val="0"/>
              </a:spcAft>
            </a:pPr>
            <a:r>
              <a:rPr lang="zh-CN" altLang="zh-CN" kern="0">
                <a:solidFill>
                  <a:srgbClr val="000000"/>
                </a:solidFill>
                <a:latin typeface="Consolas" panose="020B0609020204030204" pitchFamily="49" charset="0"/>
                <a:cs typeface="Consolas" panose="020B0609020204030204" pitchFamily="49" charset="0"/>
              </a:rPr>
              <a:t>在页面写入上面的代码块，试试取消掉注释和加上注释有什么不同</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1039987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207" y="1047528"/>
            <a:ext cx="8318090" cy="1270797"/>
          </a:xfrm>
          <a:prstGeom prst="rect">
            <a:avLst/>
          </a:prstGeom>
        </p:spPr>
        <p:txBody>
          <a:bodyPr wrap="square">
            <a:spAutoFit/>
          </a:bodyPr>
          <a:lstStyle/>
          <a:p>
            <a:pPr marL="152400" marR="152400" algn="just">
              <a:lnSpc>
                <a:spcPct val="156000"/>
              </a:lnSpc>
              <a:spcBef>
                <a:spcPts val="1400"/>
              </a:spcBef>
              <a:spcAft>
                <a:spcPts val="1450"/>
              </a:spcAft>
            </a:pPr>
            <a:r>
              <a:rPr lang="en-US" altLang="zh-CN" b="1" kern="100" smtClean="0">
                <a:latin typeface="Consolas" panose="020B0609020204030204" pitchFamily="49" charset="0"/>
                <a:cs typeface="Times New Roman" panose="02020603050405020304" pitchFamily="18" charset="0"/>
              </a:rPr>
              <a:t>9</a:t>
            </a:r>
            <a:r>
              <a:rPr lang="zh-CN" altLang="en-US" b="1" kern="100" smtClean="0">
                <a:latin typeface="Consolas" panose="020B0609020204030204" pitchFamily="49" charset="0"/>
                <a:cs typeface="Times New Roman" panose="02020603050405020304" pitchFamily="18" charset="0"/>
              </a:rPr>
              <a:t>、</a:t>
            </a:r>
            <a:r>
              <a:rPr lang="en-US" altLang="zh-CN" b="1" kern="100" smtClean="0">
                <a:latin typeface="Consolas" panose="020B0609020204030204" pitchFamily="49" charset="0"/>
                <a:cs typeface="Times New Roman" panose="02020603050405020304" pitchFamily="18" charset="0"/>
              </a:rPr>
              <a:t>Object </a:t>
            </a:r>
            <a:r>
              <a:rPr lang="en-US" altLang="zh-CN" b="1" kern="100">
                <a:solidFill>
                  <a:srgbClr val="FF0000"/>
                </a:solidFill>
                <a:latin typeface="Consolas" panose="020B0609020204030204" pitchFamily="49" charset="0"/>
                <a:cs typeface="Times New Roman" panose="02020603050405020304" pitchFamily="18" charset="0"/>
              </a:rPr>
              <a:t>page</a:t>
            </a:r>
            <a:endParaRPr lang="zh-CN" altLang="zh-CN" b="1" kern="100">
              <a:latin typeface="Consolas" panose="020B0609020204030204" pitchFamily="49" charset="0"/>
              <a:cs typeface="Times New Roman" panose="02020603050405020304" pitchFamily="18" charset="0"/>
            </a:endParaRPr>
          </a:p>
          <a:p>
            <a:pPr algn="just">
              <a:spcAft>
                <a:spcPts val="0"/>
              </a:spcAft>
            </a:pPr>
            <a:r>
              <a:rPr lang="en-US" altLang="zh-CN" kern="100">
                <a:latin typeface="Consolas" panose="020B0609020204030204" pitchFamily="49" charset="0"/>
                <a:cs typeface="Calibri" panose="020F0502020204030204" pitchFamily="34" charset="0"/>
              </a:rPr>
              <a:t>this</a:t>
            </a:r>
            <a:r>
              <a:rPr lang="zh-CN" altLang="zh-CN" kern="100">
                <a:latin typeface="Consolas" panose="020B0609020204030204" pitchFamily="49" charset="0"/>
                <a:cs typeface="Calibri" panose="020F0502020204030204" pitchFamily="34" charset="0"/>
              </a:rPr>
              <a:t>的一个引用，但却是</a:t>
            </a:r>
            <a:r>
              <a:rPr lang="en-US" altLang="zh-CN" kern="100">
                <a:latin typeface="Consolas" panose="020B0609020204030204" pitchFamily="49" charset="0"/>
                <a:cs typeface="Calibri" panose="020F0502020204030204" pitchFamily="34" charset="0"/>
              </a:rPr>
              <a:t>Object</a:t>
            </a:r>
            <a:r>
              <a:rPr lang="zh-CN" altLang="zh-CN" kern="100">
                <a:latin typeface="Consolas" panose="020B0609020204030204" pitchFamily="49" charset="0"/>
                <a:cs typeface="Calibri" panose="020F0502020204030204" pitchFamily="34" charset="0"/>
              </a:rPr>
              <a:t>类型的，导致能用的方法仅限于</a:t>
            </a:r>
            <a:r>
              <a:rPr lang="en-US" altLang="zh-CN" kern="100">
                <a:latin typeface="Consolas" panose="020B0609020204030204" pitchFamily="49" charset="0"/>
                <a:cs typeface="Calibri" panose="020F0502020204030204" pitchFamily="34" charset="0"/>
              </a:rPr>
              <a:t>Object</a:t>
            </a:r>
            <a:r>
              <a:rPr lang="zh-CN" altLang="zh-CN" kern="100">
                <a:latin typeface="Consolas" panose="020B0609020204030204" pitchFamily="49" charset="0"/>
                <a:cs typeface="Calibri" panose="020F0502020204030204" pitchFamily="34" charset="0"/>
              </a:rPr>
              <a:t>类的方法，还不如</a:t>
            </a:r>
            <a:r>
              <a:rPr lang="en-US" altLang="zh-CN" kern="100">
                <a:latin typeface="Consolas" panose="020B0609020204030204" pitchFamily="49" charset="0"/>
                <a:cs typeface="Calibri" panose="020F0502020204030204" pitchFamily="34" charset="0"/>
              </a:rPr>
              <a:t>this</a:t>
            </a:r>
            <a:r>
              <a:rPr lang="zh-CN" altLang="zh-CN" kern="100">
                <a:latin typeface="Consolas" panose="020B0609020204030204" pitchFamily="49" charset="0"/>
                <a:cs typeface="Calibri" panose="020F0502020204030204" pitchFamily="34" charset="0"/>
              </a:rPr>
              <a:t>本身实用。</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1321458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894" y="825785"/>
            <a:ext cx="902811" cy="523220"/>
          </a:xfrm>
          <a:prstGeom prst="rect">
            <a:avLst/>
          </a:prstGeom>
        </p:spPr>
        <p:txBody>
          <a:bodyPr wrap="none">
            <a:spAutoFit/>
          </a:bodyPr>
          <a:lstStyle/>
          <a:p>
            <a:r>
              <a:rPr lang="zh-CN" altLang="en-US" sz="2800" smtClean="0">
                <a:latin typeface="Raleway" panose="020B0003030101060003" pitchFamily="34" charset="0"/>
              </a:rPr>
              <a:t>练习</a:t>
            </a:r>
            <a:endParaRPr lang="zh-CN" altLang="en-US" sz="2800"/>
          </a:p>
        </p:txBody>
      </p:sp>
      <p:sp>
        <p:nvSpPr>
          <p:cNvPr id="3" name="文本框 2"/>
          <p:cNvSpPr txBox="1"/>
          <p:nvPr/>
        </p:nvSpPr>
        <p:spPr>
          <a:xfrm>
            <a:off x="929148" y="1578078"/>
            <a:ext cx="7666779" cy="923330"/>
          </a:xfrm>
          <a:prstGeom prst="rect">
            <a:avLst/>
          </a:prstGeom>
          <a:noFill/>
        </p:spPr>
        <p:txBody>
          <a:bodyPr wrap="none" rtlCol="0">
            <a:spAutoFit/>
          </a:bodyPr>
          <a:lstStyle/>
          <a:p>
            <a:r>
              <a:rPr lang="en-US" altLang="zh-CN" smtClean="0"/>
              <a:t>1</a:t>
            </a:r>
            <a:r>
              <a:rPr lang="zh-CN" altLang="en-US" smtClean="0"/>
              <a:t>、简易员工管理系统，可以删除，修改，编辑，增加。使用</a:t>
            </a:r>
            <a:r>
              <a:rPr lang="en-US" altLang="zh-CN" smtClean="0"/>
              <a:t>jsp</a:t>
            </a:r>
            <a:r>
              <a:rPr lang="zh-CN" altLang="en-US" smtClean="0"/>
              <a:t>，</a:t>
            </a:r>
            <a:r>
              <a:rPr lang="en-US" altLang="zh-CN" smtClean="0"/>
              <a:t>servlet</a:t>
            </a:r>
            <a:r>
              <a:rPr lang="zh-CN" altLang="en-US" smtClean="0"/>
              <a:t>，</a:t>
            </a:r>
            <a:endParaRPr lang="en-US" altLang="zh-CN" smtClean="0"/>
          </a:p>
          <a:p>
            <a:r>
              <a:rPr lang="zh-CN" altLang="en-US" smtClean="0"/>
              <a:t>域对象等等。</a:t>
            </a:r>
            <a:endParaRPr lang="en-US" altLang="zh-CN" smtClean="0"/>
          </a:p>
          <a:p>
            <a:r>
              <a:rPr lang="zh-CN" altLang="en-US" smtClean="0"/>
              <a:t>提示，使用</a:t>
            </a:r>
            <a:r>
              <a:rPr lang="en-US" altLang="zh-CN" smtClean="0"/>
              <a:t>list</a:t>
            </a:r>
            <a:r>
              <a:rPr lang="zh-CN" altLang="en-US" smtClean="0"/>
              <a:t>保存数据，可以方便显示</a:t>
            </a:r>
            <a:endParaRPr lang="zh-CN" altLang="en-US"/>
          </a:p>
        </p:txBody>
      </p:sp>
    </p:spTree>
    <p:extLst>
      <p:ext uri="{BB962C8B-B14F-4D97-AF65-F5344CB8AC3E}">
        <p14:creationId xmlns:p14="http://schemas.microsoft.com/office/powerpoint/2010/main" xmlns="" val="4260772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6942" y="811161"/>
            <a:ext cx="3760839" cy="707886"/>
          </a:xfrm>
          <a:prstGeom prst="rect">
            <a:avLst/>
          </a:prstGeom>
          <a:noFill/>
        </p:spPr>
        <p:txBody>
          <a:bodyPr wrap="square" rtlCol="0">
            <a:spAutoFit/>
          </a:bodyPr>
          <a:lstStyle/>
          <a:p>
            <a:pPr algn="ctr"/>
            <a:r>
              <a:rPr lang="zh-CN" altLang="en-US" sz="4000" smtClean="0"/>
              <a:t>面试题</a:t>
            </a:r>
            <a:endParaRPr lang="zh-CN" altLang="en-US" sz="4000"/>
          </a:p>
        </p:txBody>
      </p:sp>
      <p:sp>
        <p:nvSpPr>
          <p:cNvPr id="3" name="TextBox 2"/>
          <p:cNvSpPr txBox="1"/>
          <p:nvPr/>
        </p:nvSpPr>
        <p:spPr>
          <a:xfrm>
            <a:off x="368708" y="1710810"/>
            <a:ext cx="8288593" cy="4801314"/>
          </a:xfrm>
          <a:prstGeom prst="rect">
            <a:avLst/>
          </a:prstGeom>
          <a:noFill/>
        </p:spPr>
        <p:txBody>
          <a:bodyPr wrap="square" rtlCol="0">
            <a:spAutoFit/>
          </a:bodyPr>
          <a:lstStyle/>
          <a:p>
            <a:pPr marL="342900" indent="-342900"/>
            <a:r>
              <a:rPr lang="en-US" altLang="zh-CN" sz="2000" smtClean="0"/>
              <a:t>1</a:t>
            </a:r>
            <a:r>
              <a:rPr lang="zh-CN" altLang="en-US" sz="2000" smtClean="0"/>
              <a:t>、</a:t>
            </a:r>
            <a:r>
              <a:rPr lang="en-US" altLang="zh-CN" sz="2000" smtClean="0"/>
              <a:t>JSP</a:t>
            </a:r>
            <a:r>
              <a:rPr lang="zh-CN" altLang="zh-CN" sz="2000" smtClean="0"/>
              <a:t>和</a:t>
            </a:r>
            <a:r>
              <a:rPr lang="en-US" altLang="zh-CN" sz="2000" smtClean="0"/>
              <a:t>Servlet</a:t>
            </a:r>
            <a:r>
              <a:rPr lang="zh-CN" altLang="zh-CN" sz="2000" smtClean="0"/>
              <a:t>有哪些相同点和不同点，他们之间的联系是什么？</a:t>
            </a:r>
            <a:endParaRPr lang="en-US" altLang="zh-CN" sz="2000" smtClean="0"/>
          </a:p>
          <a:p>
            <a:pPr marL="342900" indent="-342900"/>
            <a:endParaRPr lang="en-US" altLang="zh-CN" sz="2000" smtClean="0"/>
          </a:p>
          <a:p>
            <a:pPr marL="342900" indent="-342900"/>
            <a:r>
              <a:rPr lang="en-US" altLang="zh-CN" sz="2000" smtClean="0"/>
              <a:t>2</a:t>
            </a:r>
            <a:r>
              <a:rPr lang="zh-CN" altLang="en-US" sz="2000" smtClean="0"/>
              <a:t>、</a:t>
            </a:r>
            <a:r>
              <a:rPr lang="en-US" altLang="zh-CN" sz="2000" smtClean="0"/>
              <a:t>request.getParameter()</a:t>
            </a:r>
            <a:r>
              <a:rPr lang="zh-CN" altLang="zh-CN" sz="2000" smtClean="0"/>
              <a:t>和</a:t>
            </a:r>
            <a:r>
              <a:rPr lang="en-US" altLang="zh-CN" sz="2000" smtClean="0"/>
              <a:t>request.getAttribute()</a:t>
            </a:r>
            <a:r>
              <a:rPr lang="zh-CN" altLang="zh-CN" sz="2000" smtClean="0"/>
              <a:t>的区别？</a:t>
            </a:r>
            <a:endParaRPr lang="zh-CN" altLang="zh-CN" sz="2000" smtClean="0"/>
          </a:p>
          <a:p>
            <a:pPr marL="342900" indent="-342900"/>
            <a:endParaRPr lang="en-US" altLang="zh-CN" sz="2000" smtClean="0"/>
          </a:p>
          <a:p>
            <a:pPr marL="342900" indent="-342900"/>
            <a:r>
              <a:rPr lang="en-US" altLang="zh-CN" sz="2000" smtClean="0"/>
              <a:t>3</a:t>
            </a:r>
            <a:r>
              <a:rPr lang="zh-CN" altLang="en-US" sz="2000" smtClean="0"/>
              <a:t>、</a:t>
            </a:r>
            <a:r>
              <a:rPr lang="en-US" altLang="zh-CN" sz="2000" smtClean="0"/>
              <a:t>JSP</a:t>
            </a:r>
            <a:r>
              <a:rPr lang="zh-CN" altLang="zh-CN" sz="2000" smtClean="0"/>
              <a:t>有哪些内置对象？作用分别是什么？</a:t>
            </a:r>
            <a:endParaRPr lang="en-US" altLang="zh-CN" sz="2000" smtClean="0"/>
          </a:p>
          <a:p>
            <a:pPr marL="342900" indent="-342900"/>
            <a:endParaRPr lang="en-US" altLang="zh-CN" sz="2000" smtClean="0"/>
          </a:p>
          <a:p>
            <a:pPr marL="342900" indent="-342900"/>
            <a:r>
              <a:rPr lang="en-US" altLang="zh-CN" sz="2000" smtClean="0"/>
              <a:t>4</a:t>
            </a:r>
            <a:r>
              <a:rPr lang="zh-CN" altLang="en-US" sz="2000" smtClean="0"/>
              <a:t>、</a:t>
            </a:r>
            <a:r>
              <a:rPr lang="en-US" altLang="zh-CN" sz="2000" smtClean="0"/>
              <a:t>JSP</a:t>
            </a:r>
            <a:r>
              <a:rPr lang="zh-CN" altLang="zh-CN" sz="2000" smtClean="0"/>
              <a:t>的四种范围？</a:t>
            </a:r>
            <a:endParaRPr lang="en-US" altLang="zh-CN" sz="2000" smtClean="0"/>
          </a:p>
          <a:p>
            <a:pPr marL="342900" indent="-342900"/>
            <a:endParaRPr lang="en-US" altLang="zh-CN" sz="2000" smtClean="0"/>
          </a:p>
          <a:p>
            <a:pPr marL="342900" indent="-342900"/>
            <a:r>
              <a:rPr lang="en-US" altLang="zh-CN" sz="2000" smtClean="0"/>
              <a:t>5</a:t>
            </a:r>
            <a:r>
              <a:rPr lang="zh-CN" altLang="en-US" sz="2000" smtClean="0"/>
              <a:t>、</a:t>
            </a:r>
            <a:r>
              <a:rPr lang="en-US" altLang="zh-CN" sz="2000" smtClean="0"/>
              <a:t>session</a:t>
            </a:r>
            <a:r>
              <a:rPr lang="zh-CN" altLang="zh-CN" sz="2000" smtClean="0"/>
              <a:t>和</a:t>
            </a:r>
            <a:r>
              <a:rPr lang="en-US" altLang="zh-CN" sz="2000" smtClean="0"/>
              <a:t>application</a:t>
            </a:r>
            <a:r>
              <a:rPr lang="zh-CN" altLang="zh-CN" sz="2000" smtClean="0"/>
              <a:t>的区别？</a:t>
            </a:r>
          </a:p>
          <a:p>
            <a:pPr marL="342900" indent="-342900"/>
            <a:endParaRPr lang="zh-CN" altLang="zh-CN" smtClean="0"/>
          </a:p>
          <a:p>
            <a:pPr marL="342900" indent="-342900"/>
            <a:endParaRPr lang="en-US" altLang="zh-CN" b="1" smtClean="0"/>
          </a:p>
          <a:p>
            <a:pPr marL="342900" indent="-342900"/>
            <a:endParaRPr lang="en-US" altLang="zh-CN" b="1" smtClean="0"/>
          </a:p>
          <a:p>
            <a:pPr marL="342900" indent="-342900"/>
            <a:endParaRPr lang="en-US" altLang="zh-CN" b="1" smtClean="0"/>
          </a:p>
          <a:p>
            <a:pPr marL="342900" indent="-342900"/>
            <a:endParaRPr lang="zh-CN" altLang="zh-CN" b="1" smtClean="0"/>
          </a:p>
          <a:p>
            <a:pPr marL="342900" indent="-342900"/>
            <a:endParaRPr lang="en-US" altLang="zh-CN" smtClean="0"/>
          </a:p>
          <a:p>
            <a:pPr marL="342900" indent="-342900"/>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4658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4115" y="1112165"/>
            <a:ext cx="1380506" cy="400110"/>
          </a:xfrm>
          <a:prstGeom prst="rect">
            <a:avLst/>
          </a:prstGeom>
          <a:noFill/>
        </p:spPr>
        <p:txBody>
          <a:bodyPr wrap="none" rtlCol="0">
            <a:spAutoFit/>
          </a:bodyPr>
          <a:lstStyle/>
          <a:p>
            <a:r>
              <a:rPr lang="en-US" altLang="zh-CN" sz="2000" smtClean="0"/>
              <a:t>2</a:t>
            </a:r>
            <a:r>
              <a:rPr lang="zh-CN" altLang="en-US" sz="2000" smtClean="0"/>
              <a:t>、</a:t>
            </a:r>
            <a:r>
              <a:rPr lang="en-US" altLang="zh-CN" sz="2000" smtClean="0"/>
              <a:t>jsp</a:t>
            </a:r>
            <a:r>
              <a:rPr lang="zh-CN" altLang="en-US" sz="2000" smtClean="0"/>
              <a:t>简介</a:t>
            </a:r>
            <a:endParaRPr lang="zh-CN" altLang="en-US" sz="2000"/>
          </a:p>
        </p:txBody>
      </p:sp>
      <p:sp>
        <p:nvSpPr>
          <p:cNvPr id="3" name="矩形 2"/>
          <p:cNvSpPr/>
          <p:nvPr/>
        </p:nvSpPr>
        <p:spPr>
          <a:xfrm>
            <a:off x="624115" y="1831361"/>
            <a:ext cx="8164285" cy="1815882"/>
          </a:xfrm>
          <a:prstGeom prst="rect">
            <a:avLst/>
          </a:prstGeom>
        </p:spPr>
        <p:txBody>
          <a:bodyPr wrap="square">
            <a:spAutoFit/>
          </a:bodyPr>
          <a:lstStyle/>
          <a:p>
            <a:pPr algn="just">
              <a:spcAft>
                <a:spcPts val="0"/>
              </a:spcAft>
              <a:tabLst>
                <a:tab pos="270510" algn="l"/>
              </a:tabLst>
            </a:pPr>
            <a:r>
              <a:rPr lang="en-US" altLang="zh-CN" sz="2000" kern="100">
                <a:solidFill>
                  <a:srgbClr val="FF0000"/>
                </a:solidFill>
                <a:latin typeface="Consolas" panose="020B0609020204030204" pitchFamily="49" charset="0"/>
                <a:cs typeface="Calibri" panose="020F0502020204030204" pitchFamily="34" charset="0"/>
              </a:rPr>
              <a:t>J</a:t>
            </a:r>
            <a:r>
              <a:rPr lang="en-US" altLang="zh-CN" sz="2000" kern="100">
                <a:solidFill>
                  <a:srgbClr val="0000FF"/>
                </a:solidFill>
                <a:latin typeface="Consolas" panose="020B0609020204030204" pitchFamily="49" charset="0"/>
                <a:cs typeface="Calibri" panose="020F0502020204030204" pitchFamily="34" charset="0"/>
              </a:rPr>
              <a:t>ava </a:t>
            </a:r>
            <a:r>
              <a:rPr lang="en-US" altLang="zh-CN" sz="2000" kern="100">
                <a:solidFill>
                  <a:srgbClr val="FF0000"/>
                </a:solidFill>
                <a:latin typeface="Consolas" panose="020B0609020204030204" pitchFamily="49" charset="0"/>
                <a:cs typeface="Calibri" panose="020F0502020204030204" pitchFamily="34" charset="0"/>
              </a:rPr>
              <a:t>S</a:t>
            </a:r>
            <a:r>
              <a:rPr lang="en-US" altLang="zh-CN" sz="2000" kern="100">
                <a:solidFill>
                  <a:srgbClr val="0000FF"/>
                </a:solidFill>
                <a:latin typeface="Consolas" panose="020B0609020204030204" pitchFamily="49" charset="0"/>
                <a:cs typeface="Calibri" panose="020F0502020204030204" pitchFamily="34" charset="0"/>
              </a:rPr>
              <a:t>erver </a:t>
            </a:r>
            <a:r>
              <a:rPr lang="en-US" altLang="zh-CN" sz="2000" kern="100" smtClean="0">
                <a:solidFill>
                  <a:srgbClr val="FF0000"/>
                </a:solidFill>
                <a:latin typeface="Consolas" panose="020B0609020204030204" pitchFamily="49" charset="0"/>
                <a:cs typeface="Calibri" panose="020F0502020204030204" pitchFamily="34" charset="0"/>
              </a:rPr>
              <a:t>P</a:t>
            </a:r>
            <a:r>
              <a:rPr lang="en-US" altLang="zh-CN" sz="2000" kern="100" smtClean="0">
                <a:solidFill>
                  <a:srgbClr val="0000FF"/>
                </a:solidFill>
                <a:latin typeface="Consolas" panose="020B0609020204030204" pitchFamily="49" charset="0"/>
                <a:cs typeface="Calibri" panose="020F0502020204030204" pitchFamily="34" charset="0"/>
              </a:rPr>
              <a:t>ages = </a:t>
            </a:r>
            <a:r>
              <a:rPr lang="en-US" altLang="zh-CN" sz="2000" kern="100" smtClean="0">
                <a:solidFill>
                  <a:srgbClr val="FF0000"/>
                </a:solidFill>
                <a:latin typeface="Consolas" panose="020B0609020204030204" pitchFamily="49" charset="0"/>
                <a:cs typeface="Calibri" panose="020F0502020204030204" pitchFamily="34" charset="0"/>
              </a:rPr>
              <a:t>JSP</a:t>
            </a:r>
          </a:p>
          <a:p>
            <a:pPr algn="just">
              <a:spcAft>
                <a:spcPts val="0"/>
              </a:spcAft>
              <a:tabLst>
                <a:tab pos="270510" algn="l"/>
              </a:tabLst>
            </a:pPr>
            <a:endParaRPr lang="zh-CN" altLang="zh-CN" sz="2000" kern="100">
              <a:solidFill>
                <a:srgbClr val="FF0000"/>
              </a:solidFill>
              <a:latin typeface="Consolas" panose="020B0609020204030204" pitchFamily="49" charset="0"/>
              <a:cs typeface="Times New Roman" panose="02020603050405020304" pitchFamily="18" charset="0"/>
            </a:endParaRPr>
          </a:p>
          <a:p>
            <a:pPr algn="just">
              <a:spcAft>
                <a:spcPts val="0"/>
              </a:spcAft>
              <a:tabLst>
                <a:tab pos="270510" algn="l"/>
              </a:tabLst>
            </a:pPr>
            <a:r>
              <a:rPr lang="zh-CN" altLang="en-US" kern="100">
                <a:latin typeface="Consolas" panose="020B0609020204030204" pitchFamily="49" charset="0"/>
                <a:cs typeface="Calibri" panose="020F0502020204030204" pitchFamily="34" charset="0"/>
              </a:rPr>
              <a:t>①</a:t>
            </a:r>
            <a:r>
              <a:rPr lang="en-US" altLang="zh-CN" kern="100" smtClean="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能够以</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页面的方式呈现数据，是一个可以嵌入</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代码的</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r>
              <a:rPr lang="zh-CN" altLang="en-US" kern="100">
                <a:latin typeface="Consolas" panose="020B0609020204030204" pitchFamily="49" charset="0"/>
                <a:cs typeface="Calibri" panose="020F0502020204030204" pitchFamily="34" charset="0"/>
              </a:rPr>
              <a:t>②</a:t>
            </a:r>
            <a:r>
              <a:rPr lang="en-US" altLang="zh-CN" kern="100" smtClean="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不同于</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，不能使用浏览器直接打开，而必须运行在</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容器中</a:t>
            </a:r>
            <a:r>
              <a:rPr lang="zh-CN" altLang="zh-CN" kern="100" smtClean="0">
                <a:latin typeface="Consolas" panose="020B0609020204030204" pitchFamily="49" charset="0"/>
                <a:cs typeface="Calibri" panose="020F0502020204030204" pitchFamily="34" charset="0"/>
              </a:rPr>
              <a:t>。</a:t>
            </a:r>
            <a:endParaRPr lang="en-US" altLang="zh-CN" kern="100" smtClean="0">
              <a:latin typeface="Consolas" panose="020B0609020204030204" pitchFamily="49" charset="0"/>
              <a:cs typeface="Calibri" panose="020F0502020204030204" pitchFamily="34" charset="0"/>
            </a:endParaRPr>
          </a:p>
          <a:p>
            <a:pPr algn="just">
              <a:tabLst>
                <a:tab pos="3190875" algn="l"/>
              </a:tabLst>
            </a:pPr>
            <a:r>
              <a:rPr lang="zh-CN" altLang="en-US" kern="100" smtClean="0">
                <a:latin typeface="Consolas" panose="020B0609020204030204" pitchFamily="49" charset="0"/>
                <a:cs typeface="Calibri" panose="020F0502020204030204" pitchFamily="34" charset="0"/>
              </a:rPr>
              <a:t>③</a:t>
            </a:r>
            <a:r>
              <a:rPr lang="en-US" altLang="zh-CN" kern="100" smtClean="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的本质是一个</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能做的事情</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都能做。</a:t>
            </a:r>
            <a:endParaRPr lang="zh-CN" altLang="zh-CN" kern="100">
              <a:latin typeface="Consolas" panose="020B0609020204030204" pitchFamily="49" charset="0"/>
              <a:cs typeface="Times New Roman" panose="02020603050405020304" pitchFamily="18" charset="0"/>
            </a:endParaRPr>
          </a:p>
          <a:p>
            <a:pPr algn="just">
              <a:spcAft>
                <a:spcPts val="0"/>
              </a:spcAft>
              <a:tabLst>
                <a:tab pos="3190875" algn="l"/>
              </a:tabLst>
            </a:pP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72305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894" y="825785"/>
            <a:ext cx="2815194" cy="523220"/>
          </a:xfrm>
          <a:prstGeom prst="rect">
            <a:avLst/>
          </a:prstGeom>
        </p:spPr>
        <p:txBody>
          <a:bodyPr wrap="none">
            <a:spAutoFit/>
          </a:bodyPr>
          <a:lstStyle/>
          <a:p>
            <a:r>
              <a:rPr lang="zh-CN" altLang="en-US" sz="2800">
                <a:latin typeface="Raleway" panose="020B0003030101060003" pitchFamily="34" charset="0"/>
              </a:rPr>
              <a:t>二</a:t>
            </a:r>
            <a:r>
              <a:rPr lang="zh-CN" altLang="en-US" sz="2800" smtClean="0">
                <a:latin typeface="Raleway" panose="020B0003030101060003" pitchFamily="34" charset="0"/>
              </a:rPr>
              <a:t>、</a:t>
            </a:r>
            <a:r>
              <a:rPr lang="en-US" altLang="zh-CN" sz="2800" smtClean="0">
                <a:latin typeface="Raleway" panose="020B0003030101060003" pitchFamily="34" charset="0"/>
              </a:rPr>
              <a:t>HelloWorld</a:t>
            </a:r>
            <a:endParaRPr lang="zh-CN" altLang="en-US" sz="2800"/>
          </a:p>
        </p:txBody>
      </p:sp>
      <p:sp>
        <p:nvSpPr>
          <p:cNvPr id="6" name="矩形 5"/>
          <p:cNvSpPr/>
          <p:nvPr/>
        </p:nvSpPr>
        <p:spPr>
          <a:xfrm>
            <a:off x="633893" y="1467692"/>
            <a:ext cx="6680579" cy="461665"/>
          </a:xfrm>
          <a:prstGeom prst="rect">
            <a:avLst/>
          </a:prstGeom>
        </p:spPr>
        <p:txBody>
          <a:bodyPr wrap="square">
            <a:spAutoFit/>
          </a:bodyPr>
          <a:lstStyle/>
          <a:p>
            <a:pPr algn="just">
              <a:spcAft>
                <a:spcPts val="0"/>
              </a:spcAft>
            </a:pPr>
            <a:r>
              <a:rPr lang="en-US" altLang="zh-CN" sz="2400" kern="100" smtClean="0">
                <a:latin typeface="Consolas" panose="020B0609020204030204" pitchFamily="49" charset="0"/>
                <a:cs typeface="Times New Roman" panose="02020603050405020304" pitchFamily="18" charset="0"/>
              </a:rPr>
              <a:t>1</a:t>
            </a:r>
            <a:r>
              <a:rPr lang="zh-CN" altLang="en-US" sz="2400" kern="100" smtClean="0">
                <a:latin typeface="Consolas" panose="020B0609020204030204" pitchFamily="49" charset="0"/>
                <a:cs typeface="Times New Roman" panose="02020603050405020304" pitchFamily="18" charset="0"/>
              </a:rPr>
              <a:t>、</a:t>
            </a:r>
            <a:r>
              <a:rPr lang="zh-CN" altLang="zh-CN" sz="2400" kern="100" smtClean="0">
                <a:latin typeface="Consolas" panose="020B0609020204030204" pitchFamily="49" charset="0"/>
                <a:cs typeface="Times New Roman" panose="02020603050405020304" pitchFamily="18" charset="0"/>
              </a:rPr>
              <a:t>编写</a:t>
            </a:r>
            <a:r>
              <a:rPr lang="en-US" altLang="zh-CN" sz="2400" kern="100" smtClean="0">
                <a:latin typeface="Consolas" panose="020B0609020204030204" pitchFamily="49" charset="0"/>
                <a:cs typeface="Times New Roman" panose="02020603050405020304" pitchFamily="18" charset="0"/>
              </a:rPr>
              <a:t>JSP</a:t>
            </a:r>
            <a:r>
              <a:rPr lang="zh-CN" altLang="en-US" sz="2400" kern="100" smtClean="0">
                <a:latin typeface="Consolas" panose="020B0609020204030204" pitchFamily="49" charset="0"/>
                <a:cs typeface="Times New Roman" panose="02020603050405020304" pitchFamily="18" charset="0"/>
              </a:rPr>
              <a:t>并运行</a:t>
            </a:r>
            <a:endParaRPr lang="zh-CN" altLang="zh-CN" sz="2400" kern="100">
              <a:latin typeface="Consolas" panose="020B0609020204030204" pitchFamily="49" charset="0"/>
              <a:cs typeface="Times New Roman" panose="02020603050405020304" pitchFamily="18" charset="0"/>
            </a:endParaRPr>
          </a:p>
        </p:txBody>
      </p:sp>
      <p:sp>
        <p:nvSpPr>
          <p:cNvPr id="2" name="矩形 1"/>
          <p:cNvSpPr/>
          <p:nvPr/>
        </p:nvSpPr>
        <p:spPr>
          <a:xfrm>
            <a:off x="633893" y="1929357"/>
            <a:ext cx="8335935" cy="4524315"/>
          </a:xfrm>
          <a:prstGeom prst="rect">
            <a:avLst/>
          </a:prstGeom>
        </p:spPr>
        <p:txBody>
          <a:bodyPr wrap="square">
            <a:spAutoFit/>
          </a:bodyPr>
          <a:lstStyle/>
          <a:p>
            <a:r>
              <a:rPr lang="en-US" altLang="zh-CN">
                <a:solidFill>
                  <a:srgbClr val="BF5F3F"/>
                </a:solidFill>
                <a:latin typeface="Consolas" panose="020B0609020204030204" pitchFamily="49" charset="0"/>
              </a:rPr>
              <a:t>&lt;%@</a:t>
            </a:r>
            <a:r>
              <a:rPr lang="en-US" altLang="zh-CN">
                <a:solidFill>
                  <a:srgbClr val="3F7F7F"/>
                </a:solidFill>
                <a:latin typeface="Consolas" panose="020B0609020204030204" pitchFamily="49" charset="0"/>
              </a:rPr>
              <a:t>page </a:t>
            </a:r>
            <a:r>
              <a:rPr lang="en-US" altLang="zh-CN">
                <a:solidFill>
                  <a:srgbClr val="7F007F"/>
                </a:solidFill>
                <a:latin typeface="Consolas" panose="020B0609020204030204" pitchFamily="49" charset="0"/>
              </a:rPr>
              <a:t>import</a:t>
            </a:r>
            <a:r>
              <a:rPr lang="en-US" altLang="zh-CN">
                <a:solidFill>
                  <a:srgbClr val="000000"/>
                </a:solidFill>
                <a:latin typeface="Consolas" panose="020B0609020204030204" pitchFamily="49" charset="0"/>
              </a:rPr>
              <a:t>=</a:t>
            </a:r>
            <a:r>
              <a:rPr lang="en-US" altLang="zh-CN" i="1">
                <a:solidFill>
                  <a:srgbClr val="2A00FF"/>
                </a:solidFill>
                <a:latin typeface="Consolas" panose="020B0609020204030204" pitchFamily="49" charset="0"/>
              </a:rPr>
              <a:t>"java.util.Date"</a:t>
            </a:r>
            <a:r>
              <a:rPr lang="en-US" altLang="zh-CN" i="1">
                <a:solidFill>
                  <a:srgbClr val="BF5F3F"/>
                </a:solidFill>
                <a:latin typeface="Consolas" panose="020B0609020204030204" pitchFamily="49" charset="0"/>
              </a:rPr>
              <a:t>%&gt;</a:t>
            </a:r>
          </a:p>
          <a:p>
            <a:r>
              <a:rPr lang="fr-FR" altLang="zh-CN">
                <a:solidFill>
                  <a:srgbClr val="BF5F3F"/>
                </a:solidFill>
                <a:latin typeface="Consolas" panose="020B0609020204030204" pitchFamily="49" charset="0"/>
              </a:rPr>
              <a:t>&lt;%@ </a:t>
            </a:r>
            <a:r>
              <a:rPr lang="fr-FR" altLang="zh-CN">
                <a:solidFill>
                  <a:srgbClr val="3F7F7F"/>
                </a:solidFill>
                <a:latin typeface="Consolas" panose="020B0609020204030204" pitchFamily="49" charset="0"/>
              </a:rPr>
              <a:t>page </a:t>
            </a:r>
            <a:r>
              <a:rPr lang="fr-FR" altLang="zh-CN">
                <a:solidFill>
                  <a:srgbClr val="7F007F"/>
                </a:solidFill>
                <a:latin typeface="Consolas" panose="020B0609020204030204" pitchFamily="49" charset="0"/>
              </a:rPr>
              <a:t>language</a:t>
            </a:r>
            <a:r>
              <a:rPr lang="fr-FR" altLang="zh-CN">
                <a:solidFill>
                  <a:srgbClr val="000000"/>
                </a:solidFill>
                <a:latin typeface="Consolas" panose="020B0609020204030204" pitchFamily="49" charset="0"/>
              </a:rPr>
              <a:t>=</a:t>
            </a:r>
            <a:r>
              <a:rPr lang="fr-FR" altLang="zh-CN" i="1">
                <a:solidFill>
                  <a:srgbClr val="2A00FF"/>
                </a:solidFill>
                <a:latin typeface="Consolas" panose="020B0609020204030204" pitchFamily="49" charset="0"/>
              </a:rPr>
              <a:t>"java" </a:t>
            </a:r>
            <a:r>
              <a:rPr lang="fr-FR" altLang="zh-CN" i="1">
                <a:solidFill>
                  <a:srgbClr val="7F007F"/>
                </a:solidFill>
                <a:latin typeface="Consolas" panose="020B0609020204030204" pitchFamily="49" charset="0"/>
              </a:rPr>
              <a:t>contentType</a:t>
            </a:r>
            <a:r>
              <a:rPr lang="fr-FR" altLang="zh-CN" i="1">
                <a:solidFill>
                  <a:srgbClr val="000000"/>
                </a:solidFill>
                <a:latin typeface="Consolas" panose="020B0609020204030204" pitchFamily="49" charset="0"/>
              </a:rPr>
              <a:t>=</a:t>
            </a:r>
            <a:r>
              <a:rPr lang="fr-FR" altLang="zh-CN" i="1">
                <a:solidFill>
                  <a:srgbClr val="2A00FF"/>
                </a:solidFill>
                <a:latin typeface="Consolas" panose="020B0609020204030204" pitchFamily="49" charset="0"/>
              </a:rPr>
              <a:t>"text/html; charset=UTF-8"</a:t>
            </a:r>
          </a:p>
          <a:p>
            <a:r>
              <a:rPr lang="en-US" altLang="zh-CN">
                <a:latin typeface="Consolas" panose="020B0609020204030204" pitchFamily="49" charset="0"/>
              </a:rPr>
              <a:t>    </a:t>
            </a:r>
            <a:r>
              <a:rPr lang="en-US" altLang="zh-CN">
                <a:solidFill>
                  <a:srgbClr val="7F007F"/>
                </a:solidFill>
                <a:latin typeface="Consolas" panose="020B0609020204030204" pitchFamily="49" charset="0"/>
              </a:rPr>
              <a:t>pageEncoding</a:t>
            </a:r>
            <a:r>
              <a:rPr lang="en-US" altLang="zh-CN">
                <a:solidFill>
                  <a:srgbClr val="000000"/>
                </a:solidFill>
                <a:latin typeface="Consolas" panose="020B0609020204030204" pitchFamily="49" charset="0"/>
              </a:rPr>
              <a:t>=</a:t>
            </a:r>
            <a:r>
              <a:rPr lang="en-US" altLang="zh-CN" i="1">
                <a:solidFill>
                  <a:srgbClr val="2A00FF"/>
                </a:solidFill>
                <a:latin typeface="Consolas" panose="020B0609020204030204" pitchFamily="49" charset="0"/>
              </a:rPr>
              <a:t>"UTF-8"</a:t>
            </a:r>
            <a:r>
              <a:rPr lang="en-US" altLang="zh-CN" i="1">
                <a:solidFill>
                  <a:srgbClr val="BF5F3F"/>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DOCTYPE </a:t>
            </a:r>
            <a:r>
              <a:rPr lang="en-US" altLang="zh-CN">
                <a:solidFill>
                  <a:srgbClr val="008080"/>
                </a:solidFill>
                <a:latin typeface="Consolas" panose="020B0609020204030204" pitchFamily="49" charset="0"/>
              </a:rPr>
              <a:t>html </a:t>
            </a:r>
            <a:r>
              <a:rPr lang="en-US" altLang="zh-CN">
                <a:solidFill>
                  <a:srgbClr val="808080"/>
                </a:solidFill>
                <a:latin typeface="Consolas" panose="020B0609020204030204" pitchFamily="49" charset="0"/>
              </a:rPr>
              <a:t>PUBLIC </a:t>
            </a:r>
            <a:r>
              <a:rPr lang="en-US" altLang="zh-CN">
                <a:solidFill>
                  <a:srgbClr val="008080"/>
                </a:solidFill>
                <a:latin typeface="Consolas" panose="020B0609020204030204" pitchFamily="49" charset="0"/>
              </a:rPr>
              <a:t>"-//W3C//DTD HTML 4.01 Transitional//EN" </a:t>
            </a:r>
            <a:r>
              <a:rPr lang="en-US" altLang="zh-CN">
                <a:solidFill>
                  <a:srgbClr val="3F7F5F"/>
                </a:solidFill>
                <a:latin typeface="Consolas" panose="020B0609020204030204" pitchFamily="49" charset="0"/>
              </a:rPr>
              <a:t>"http://www.w3.org/TR/html4/loose.dtd"</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html</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head</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meta </a:t>
            </a:r>
            <a:r>
              <a:rPr lang="en-US" altLang="zh-CN">
                <a:solidFill>
                  <a:srgbClr val="7F007F"/>
                </a:solidFill>
                <a:latin typeface="Consolas" panose="020B0609020204030204" pitchFamily="49" charset="0"/>
              </a:rPr>
              <a:t>http-equiv</a:t>
            </a:r>
            <a:r>
              <a:rPr lang="en-US" altLang="zh-CN">
                <a:solidFill>
                  <a:srgbClr val="000000"/>
                </a:solidFill>
                <a:latin typeface="Consolas" panose="020B0609020204030204" pitchFamily="49" charset="0"/>
              </a:rPr>
              <a:t>=</a:t>
            </a:r>
            <a:r>
              <a:rPr lang="en-US" altLang="zh-CN" i="1">
                <a:solidFill>
                  <a:srgbClr val="2A00FF"/>
                </a:solidFill>
                <a:latin typeface="Consolas" panose="020B0609020204030204" pitchFamily="49" charset="0"/>
              </a:rPr>
              <a:t>"Content-Type" </a:t>
            </a:r>
            <a:r>
              <a:rPr lang="en-US" altLang="zh-CN" i="1">
                <a:solidFill>
                  <a:srgbClr val="7F007F"/>
                </a:solidFill>
                <a:latin typeface="Consolas" panose="020B0609020204030204" pitchFamily="49" charset="0"/>
              </a:rPr>
              <a:t>content</a:t>
            </a:r>
            <a:r>
              <a:rPr lang="en-US" altLang="zh-CN" i="1">
                <a:solidFill>
                  <a:srgbClr val="000000"/>
                </a:solidFill>
                <a:latin typeface="Consolas" panose="020B0609020204030204" pitchFamily="49" charset="0"/>
              </a:rPr>
              <a:t>=</a:t>
            </a:r>
            <a:r>
              <a:rPr lang="en-US" altLang="zh-CN" i="1">
                <a:solidFill>
                  <a:srgbClr val="2A00FF"/>
                </a:solidFill>
                <a:latin typeface="Consolas" panose="020B0609020204030204" pitchFamily="49" charset="0"/>
              </a:rPr>
              <a:t>"text/html; charset=UTF-8"</a:t>
            </a:r>
            <a:r>
              <a:rPr lang="en-US" altLang="zh-CN" i="1">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title</a:t>
            </a:r>
            <a:r>
              <a:rPr lang="en-US" altLang="zh-CN">
                <a:solidFill>
                  <a:srgbClr val="008080"/>
                </a:solidFill>
                <a:latin typeface="Consolas" panose="020B0609020204030204" pitchFamily="49" charset="0"/>
              </a:rPr>
              <a:t>&gt;</a:t>
            </a:r>
            <a:r>
              <a:rPr lang="en-US" altLang="zh-CN">
                <a:solidFill>
                  <a:srgbClr val="000000"/>
                </a:solidFill>
                <a:latin typeface="Consolas" panose="020B0609020204030204" pitchFamily="49" charset="0"/>
              </a:rPr>
              <a:t>Insert title here</a:t>
            </a:r>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title</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head</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body</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h1</a:t>
            </a:r>
            <a:r>
              <a:rPr lang="en-US" altLang="zh-CN">
                <a:solidFill>
                  <a:srgbClr val="008080"/>
                </a:solidFill>
                <a:latin typeface="Consolas" panose="020B0609020204030204" pitchFamily="49" charset="0"/>
              </a:rPr>
              <a:t>&gt;</a:t>
            </a:r>
            <a:r>
              <a:rPr lang="en-US" altLang="zh-CN">
                <a:solidFill>
                  <a:srgbClr val="000000"/>
                </a:solidFill>
                <a:latin typeface="Consolas" panose="020B0609020204030204" pitchFamily="49" charset="0"/>
              </a:rPr>
              <a:t>HelloWorld</a:t>
            </a:r>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h1</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h2</a:t>
            </a:r>
            <a:r>
              <a:rPr lang="en-US" altLang="zh-CN">
                <a:solidFill>
                  <a:srgbClr val="008080"/>
                </a:solidFill>
                <a:latin typeface="Consolas" panose="020B0609020204030204" pitchFamily="49" charset="0"/>
              </a:rPr>
              <a:t>&gt;</a:t>
            </a:r>
            <a:r>
              <a:rPr lang="zh-CN" altLang="en-US">
                <a:solidFill>
                  <a:srgbClr val="000000"/>
                </a:solidFill>
                <a:latin typeface="Consolas" panose="020B0609020204030204" pitchFamily="49" charset="0"/>
              </a:rPr>
              <a:t>现在是</a:t>
            </a:r>
            <a:r>
              <a:rPr lang="en-US" altLang="zh-CN">
                <a:solidFill>
                  <a:srgbClr val="000000"/>
                </a:solidFill>
                <a:latin typeface="Consolas" panose="020B0609020204030204" pitchFamily="49" charset="0"/>
              </a:rPr>
              <a:t>:</a:t>
            </a:r>
            <a:r>
              <a:rPr lang="en-US" altLang="zh-CN">
                <a:solidFill>
                  <a:srgbClr val="BF5F3F"/>
                </a:solidFill>
                <a:latin typeface="Consolas" panose="020B0609020204030204" pitchFamily="49" charset="0"/>
              </a:rPr>
              <a:t>&lt;%=</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Date()</a:t>
            </a:r>
            <a:r>
              <a:rPr lang="en-US" altLang="zh-CN" b="1">
                <a:solidFill>
                  <a:srgbClr val="BF5F3F"/>
                </a:solidFill>
                <a:latin typeface="Consolas" panose="020B0609020204030204" pitchFamily="49" charset="0"/>
              </a:rPr>
              <a:t>%&gt;</a:t>
            </a:r>
            <a:r>
              <a:rPr lang="en-US" altLang="zh-CN" b="1">
                <a:solidFill>
                  <a:srgbClr val="008080"/>
                </a:solidFill>
                <a:latin typeface="Consolas" panose="020B0609020204030204" pitchFamily="49" charset="0"/>
              </a:rPr>
              <a:t>&lt;/</a:t>
            </a:r>
            <a:r>
              <a:rPr lang="en-US" altLang="zh-CN" b="1">
                <a:solidFill>
                  <a:srgbClr val="3F7F7F"/>
                </a:solidFill>
                <a:latin typeface="Consolas" panose="020B0609020204030204" pitchFamily="49" charset="0"/>
              </a:rPr>
              <a:t>h2</a:t>
            </a:r>
            <a:r>
              <a:rPr lang="en-US" altLang="zh-CN" b="1">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body</a:t>
            </a:r>
            <a:r>
              <a:rPr lang="en-US" altLang="zh-CN">
                <a:solidFill>
                  <a:srgbClr val="008080"/>
                </a:solidFill>
                <a:latin typeface="Consolas" panose="020B0609020204030204" pitchFamily="49" charset="0"/>
              </a:rPr>
              <a:t>&gt;</a:t>
            </a:r>
          </a:p>
          <a:p>
            <a:r>
              <a:rPr lang="en-US" altLang="zh-CN">
                <a:solidFill>
                  <a:srgbClr val="008080"/>
                </a:solidFill>
                <a:latin typeface="Consolas" panose="020B0609020204030204" pitchFamily="49" charset="0"/>
              </a:rPr>
              <a:t>&lt;/</a:t>
            </a:r>
            <a:r>
              <a:rPr lang="en-US" altLang="zh-CN">
                <a:solidFill>
                  <a:srgbClr val="3F7F7F"/>
                </a:solidFill>
                <a:latin typeface="Consolas" panose="020B0609020204030204" pitchFamily="49" charset="0"/>
              </a:rPr>
              <a:t>html</a:t>
            </a:r>
            <a:r>
              <a:rPr lang="en-US" altLang="zh-CN">
                <a:solidFill>
                  <a:srgbClr val="008080"/>
                </a:solidFill>
                <a:latin typeface="Consolas" panose="020B0609020204030204" pitchFamily="49" charset="0"/>
              </a:rPr>
              <a:t>&gt;</a:t>
            </a:r>
            <a:endParaRPr lang="zh-CN" altLang="en-US"/>
          </a:p>
        </p:txBody>
      </p:sp>
    </p:spTree>
    <p:extLst>
      <p:ext uri="{BB962C8B-B14F-4D97-AF65-F5344CB8AC3E}">
        <p14:creationId xmlns:p14="http://schemas.microsoft.com/office/powerpoint/2010/main" xmlns="" val="422614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6971" y="1146629"/>
            <a:ext cx="7260257" cy="2862322"/>
          </a:xfrm>
          <a:prstGeom prst="rect">
            <a:avLst/>
          </a:prstGeom>
          <a:noFill/>
        </p:spPr>
        <p:txBody>
          <a:bodyPr wrap="none" rtlCol="0">
            <a:spAutoFit/>
          </a:bodyPr>
          <a:lstStyle/>
          <a:p>
            <a:r>
              <a:rPr lang="zh-CN" altLang="en-US" smtClean="0"/>
              <a:t>思考：</a:t>
            </a:r>
            <a:endParaRPr lang="en-US" altLang="zh-CN" smtClean="0"/>
          </a:p>
          <a:p>
            <a:r>
              <a:rPr lang="en-US" altLang="zh-CN" smtClean="0"/>
              <a:t>1</a:t>
            </a:r>
            <a:r>
              <a:rPr lang="zh-CN" altLang="en-US" smtClean="0"/>
              <a:t>、为什么每次运行会显示不同的时间？</a:t>
            </a:r>
            <a:endParaRPr lang="en-US" altLang="zh-CN" smtClean="0"/>
          </a:p>
          <a:p>
            <a:r>
              <a:rPr lang="en-US" altLang="zh-CN" smtClean="0"/>
              <a:t>2</a:t>
            </a:r>
            <a:r>
              <a:rPr lang="zh-CN" altLang="en-US" smtClean="0"/>
              <a:t>、如果我们使用</a:t>
            </a:r>
            <a:r>
              <a:rPr lang="en-US" altLang="zh-CN" smtClean="0"/>
              <a:t>Servlet</a:t>
            </a:r>
            <a:r>
              <a:rPr lang="zh-CN" altLang="en-US" smtClean="0"/>
              <a:t>怎么做？</a:t>
            </a:r>
            <a:endParaRPr lang="en-US" altLang="zh-CN" smtClean="0"/>
          </a:p>
          <a:p>
            <a:endParaRPr lang="en-US" altLang="zh-CN"/>
          </a:p>
          <a:p>
            <a:r>
              <a:rPr lang="en-US" altLang="zh-CN" smtClean="0"/>
              <a:t>3</a:t>
            </a:r>
            <a:r>
              <a:rPr lang="zh-CN" altLang="en-US" smtClean="0"/>
              <a:t>、好像是每次请求</a:t>
            </a:r>
            <a:r>
              <a:rPr lang="en-US" altLang="zh-CN" smtClean="0"/>
              <a:t>my.jsp</a:t>
            </a:r>
            <a:r>
              <a:rPr lang="zh-CN" altLang="en-US" smtClean="0"/>
              <a:t>就像是请求</a:t>
            </a:r>
            <a:r>
              <a:rPr lang="en-US" altLang="zh-CN" smtClean="0"/>
              <a:t>Servlet</a:t>
            </a:r>
            <a:r>
              <a:rPr lang="zh-CN" altLang="en-US" smtClean="0"/>
              <a:t>一样，由</a:t>
            </a:r>
            <a:r>
              <a:rPr lang="en-US" altLang="zh-CN" smtClean="0"/>
              <a:t>servlet</a:t>
            </a:r>
            <a:r>
              <a:rPr lang="zh-CN" altLang="en-US" smtClean="0"/>
              <a:t>显示数据？</a:t>
            </a:r>
            <a:endParaRPr lang="en-US" altLang="zh-CN" smtClean="0"/>
          </a:p>
          <a:p>
            <a:r>
              <a:rPr lang="zh-CN" altLang="en-US" smtClean="0"/>
              <a:t>怎么</a:t>
            </a:r>
            <a:r>
              <a:rPr lang="zh-CN" altLang="en-US"/>
              <a:t>验证</a:t>
            </a:r>
            <a:r>
              <a:rPr lang="zh-CN" altLang="en-US" smtClean="0"/>
              <a:t>这个猜想？</a:t>
            </a:r>
            <a:endParaRPr lang="en-US" altLang="zh-CN" smtClean="0"/>
          </a:p>
          <a:p>
            <a:endParaRPr lang="en-US" altLang="zh-CN"/>
          </a:p>
          <a:p>
            <a:r>
              <a:rPr lang="zh-CN" altLang="en-US" smtClean="0"/>
              <a:t>观察</a:t>
            </a:r>
            <a:r>
              <a:rPr lang="en-US" altLang="zh-CN" smtClean="0"/>
              <a:t>tomcat  web.xml</a:t>
            </a:r>
          </a:p>
          <a:p>
            <a:r>
              <a:rPr lang="zh-CN" altLang="en-US" smtClean="0"/>
              <a:t>进入服务器的</a:t>
            </a:r>
            <a:r>
              <a:rPr lang="en-US" altLang="zh-CN" smtClean="0"/>
              <a:t>work</a:t>
            </a:r>
            <a:r>
              <a:rPr lang="zh-CN" altLang="en-US" smtClean="0"/>
              <a:t>目录再看看，你就懂了！</a:t>
            </a:r>
            <a:endParaRPr lang="en-US" altLang="zh-CN" smtClean="0"/>
          </a:p>
          <a:p>
            <a:endParaRPr lang="zh-CN" altLang="en-US"/>
          </a:p>
        </p:txBody>
      </p:sp>
    </p:spTree>
    <p:extLst>
      <p:ext uri="{BB962C8B-B14F-4D97-AF65-F5344CB8AC3E}">
        <p14:creationId xmlns:p14="http://schemas.microsoft.com/office/powerpoint/2010/main" xmlns="" val="109026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8407" y="1046778"/>
            <a:ext cx="6680579" cy="461665"/>
          </a:xfrm>
          <a:prstGeom prst="rect">
            <a:avLst/>
          </a:prstGeom>
        </p:spPr>
        <p:txBody>
          <a:bodyPr wrap="square">
            <a:spAutoFit/>
          </a:bodyPr>
          <a:lstStyle/>
          <a:p>
            <a:pPr algn="just">
              <a:spcAft>
                <a:spcPts val="0"/>
              </a:spcAft>
            </a:pPr>
            <a:r>
              <a:rPr lang="en-US" altLang="zh-CN" sz="2400" kern="100" smtClean="0">
                <a:latin typeface="Consolas" panose="020B0609020204030204" pitchFamily="49" charset="0"/>
                <a:cs typeface="Times New Roman" panose="02020603050405020304" pitchFamily="18" charset="0"/>
              </a:rPr>
              <a:t>2</a:t>
            </a:r>
            <a:r>
              <a:rPr lang="zh-CN" altLang="en-US" sz="2400" kern="100" smtClean="0">
                <a:latin typeface="Consolas" panose="020B0609020204030204" pitchFamily="49" charset="0"/>
                <a:cs typeface="Times New Roman" panose="02020603050405020304" pitchFamily="18" charset="0"/>
              </a:rPr>
              <a:t>、</a:t>
            </a:r>
            <a:r>
              <a:rPr lang="en-US" altLang="zh-CN" sz="2400" kern="100" smtClean="0">
                <a:latin typeface="Consolas" panose="020B0609020204030204" pitchFamily="49" charset="0"/>
                <a:cs typeface="Times New Roman" panose="02020603050405020304" pitchFamily="18" charset="0"/>
              </a:rPr>
              <a:t>jsp</a:t>
            </a:r>
            <a:r>
              <a:rPr lang="zh-CN" altLang="en-US" sz="2400" kern="100" smtClean="0">
                <a:latin typeface="Consolas" panose="020B0609020204030204" pitchFamily="49" charset="0"/>
                <a:cs typeface="Times New Roman" panose="02020603050405020304" pitchFamily="18" charset="0"/>
              </a:rPr>
              <a:t>运行原理</a:t>
            </a:r>
            <a:endParaRPr lang="zh-CN" altLang="zh-CN" sz="2400" kern="100">
              <a:latin typeface="Consolas" panose="020B0609020204030204" pitchFamily="49" charset="0"/>
              <a:cs typeface="Times New Roman" panose="02020603050405020304" pitchFamily="18" charset="0"/>
            </a:endParaRPr>
          </a:p>
        </p:txBody>
      </p:sp>
      <p:pic>
        <p:nvPicPr>
          <p:cNvPr id="4" name="图片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7704" y="1592825"/>
            <a:ext cx="8539316" cy="4212889"/>
          </a:xfrm>
          <a:prstGeom prst="rect">
            <a:avLst/>
          </a:prstGeom>
          <a:noFill/>
        </p:spPr>
      </p:pic>
      <p:sp>
        <p:nvSpPr>
          <p:cNvPr id="5" name="矩形 4"/>
          <p:cNvSpPr/>
          <p:nvPr/>
        </p:nvSpPr>
        <p:spPr>
          <a:xfrm>
            <a:off x="1208856" y="5938972"/>
            <a:ext cx="6803030" cy="646331"/>
          </a:xfrm>
          <a:prstGeom prst="rect">
            <a:avLst/>
          </a:prstGeom>
        </p:spPr>
        <p:txBody>
          <a:bodyPr wrap="square">
            <a:spAutoFit/>
          </a:bodyPr>
          <a:lstStyle/>
          <a:p>
            <a:pPr algn="just">
              <a:spcAft>
                <a:spcPts val="0"/>
              </a:spcAft>
              <a:tabLst>
                <a:tab pos="3190875" algn="l"/>
              </a:tabLst>
            </a:pPr>
            <a:r>
              <a:rPr lang="zh-CN" altLang="zh-CN" kern="100">
                <a:latin typeface="Consolas" panose="020B0609020204030204" pitchFamily="49" charset="0"/>
                <a:cs typeface="Calibri" panose="020F0502020204030204" pitchFamily="34" charset="0"/>
              </a:rPr>
              <a:t>注意：</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仅在第一次访问时执行“翻译”和“编译”，之后再请求时就直接运行</a:t>
            </a:r>
            <a:r>
              <a:rPr lang="en-US" altLang="zh-CN" kern="100">
                <a:latin typeface="Consolas" panose="020B0609020204030204" pitchFamily="49" charset="0"/>
                <a:cs typeface="Calibri" panose="020F0502020204030204" pitchFamily="34" charset="0"/>
              </a:rPr>
              <a:t>.class</a:t>
            </a:r>
            <a:r>
              <a:rPr lang="zh-CN" altLang="zh-CN" kern="100">
                <a:latin typeface="Consolas" panose="020B0609020204030204" pitchFamily="49" charset="0"/>
                <a:cs typeface="Calibri" panose="020F0502020204030204" pitchFamily="34" charset="0"/>
              </a:rPr>
              <a:t>文件了。</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24686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6180" y="914654"/>
            <a:ext cx="2956259" cy="523220"/>
          </a:xfrm>
          <a:prstGeom prst="rect">
            <a:avLst/>
          </a:prstGeom>
        </p:spPr>
        <p:txBody>
          <a:bodyPr wrap="none">
            <a:spAutoFit/>
          </a:bodyPr>
          <a:lstStyle/>
          <a:p>
            <a:r>
              <a:rPr lang="zh-CN" altLang="en-US" sz="2800" smtClean="0">
                <a:latin typeface="Raleway" panose="020B0003030101060003" pitchFamily="34" charset="0"/>
              </a:rPr>
              <a:t>三、</a:t>
            </a:r>
            <a:r>
              <a:rPr lang="en-US" altLang="zh-CN" sz="2800" smtClean="0">
                <a:latin typeface="Raleway" panose="020B0003030101060003" pitchFamily="34" charset="0"/>
              </a:rPr>
              <a:t>JSP</a:t>
            </a:r>
            <a:r>
              <a:rPr lang="zh-CN" altLang="en-US" sz="2800" smtClean="0">
                <a:latin typeface="Raleway" panose="020B0003030101060003" pitchFamily="34" charset="0"/>
              </a:rPr>
              <a:t>基本语法</a:t>
            </a:r>
            <a:endParaRPr lang="zh-CN" altLang="en-US" sz="2800"/>
          </a:p>
        </p:txBody>
      </p:sp>
      <p:sp>
        <p:nvSpPr>
          <p:cNvPr id="3" name="矩形 2"/>
          <p:cNvSpPr/>
          <p:nvPr/>
        </p:nvSpPr>
        <p:spPr>
          <a:xfrm>
            <a:off x="892627" y="1437874"/>
            <a:ext cx="7917543" cy="4686539"/>
          </a:xfrm>
          <a:prstGeom prst="rect">
            <a:avLst/>
          </a:prstGeom>
        </p:spPr>
        <p:txBody>
          <a:bodyPr wrap="square">
            <a:spAutoFit/>
          </a:bodyPr>
          <a:lstStyle/>
          <a:p>
            <a:pPr marL="152400" marR="152400" algn="just">
              <a:lnSpc>
                <a:spcPct val="173000"/>
              </a:lnSpc>
              <a:spcBef>
                <a:spcPts val="700"/>
              </a:spcBef>
              <a:spcAft>
                <a:spcPts val="700"/>
              </a:spcAft>
            </a:pPr>
            <a:r>
              <a:rPr lang="en-US" altLang="zh-CN" sz="2400" b="1" kern="100">
                <a:latin typeface="Consolas" panose="020B0609020204030204" pitchFamily="49" charset="0"/>
              </a:rPr>
              <a:t>1</a:t>
            </a:r>
            <a:r>
              <a:rPr lang="zh-CN" altLang="zh-CN" sz="2400" b="1" kern="100">
                <a:latin typeface="Consolas" panose="020B0609020204030204" pitchFamily="49" charset="0"/>
              </a:rPr>
              <a:t>、</a:t>
            </a:r>
            <a:r>
              <a:rPr lang="en-US" altLang="zh-CN" sz="2400" b="1" kern="100">
                <a:latin typeface="Consolas" panose="020B0609020204030204" pitchFamily="49" charset="0"/>
              </a:rPr>
              <a:t>jsp</a:t>
            </a:r>
            <a:r>
              <a:rPr lang="zh-CN" altLang="zh-CN" sz="2400" b="1" kern="100">
                <a:latin typeface="Consolas" panose="020B0609020204030204" pitchFamily="49" charset="0"/>
              </a:rPr>
              <a:t>模板元素</a:t>
            </a: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页面中的静态</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内容称之为</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模版元素，在静态的</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内容之中可以嵌套</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的其他各种元素来产生动态内容和执行业务逻辑。</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模版元素定义了网页的基本骨架，即定义了页面的结构和外观</a:t>
            </a:r>
            <a:endParaRPr lang="zh-CN" altLang="zh-CN" kern="100">
              <a:latin typeface="Consolas" panose="020B0609020204030204" pitchFamily="49" charset="0"/>
              <a:cs typeface="Times New Roman" panose="02020603050405020304" pitchFamily="18" charset="0"/>
            </a:endParaRPr>
          </a:p>
          <a:p>
            <a:pPr marL="152400" marR="152400" algn="just">
              <a:lnSpc>
                <a:spcPct val="173000"/>
              </a:lnSpc>
              <a:spcBef>
                <a:spcPts val="700"/>
              </a:spcBef>
              <a:spcAft>
                <a:spcPts val="700"/>
              </a:spcAft>
            </a:pPr>
            <a:r>
              <a:rPr lang="en-US" altLang="zh-CN" sz="2400" b="1" kern="100">
                <a:latin typeface="Consolas" panose="020B0609020204030204" pitchFamily="49" charset="0"/>
              </a:rPr>
              <a:t>2</a:t>
            </a:r>
            <a:r>
              <a:rPr lang="zh-CN" altLang="zh-CN" sz="2400" b="1" kern="100">
                <a:latin typeface="Consolas" panose="020B0609020204030204" pitchFamily="49" charset="0"/>
              </a:rPr>
              <a:t>、</a:t>
            </a:r>
            <a:r>
              <a:rPr lang="en-US" altLang="zh-CN" sz="2400" b="1" kern="100">
                <a:latin typeface="Consolas" panose="020B0609020204030204" pitchFamily="49" charset="0"/>
              </a:rPr>
              <a:t>jsp</a:t>
            </a:r>
            <a:r>
              <a:rPr lang="zh-CN" altLang="zh-CN" sz="2400" b="1" kern="100">
                <a:latin typeface="Consolas" panose="020B0609020204030204" pitchFamily="49" charset="0"/>
              </a:rPr>
              <a:t>表达式</a:t>
            </a: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表达式（</a:t>
            </a:r>
            <a:r>
              <a:rPr lang="en-US" altLang="zh-CN" kern="100">
                <a:latin typeface="Consolas" panose="020B0609020204030204" pitchFamily="49" charset="0"/>
                <a:cs typeface="Calibri" panose="020F0502020204030204" pitchFamily="34" charset="0"/>
              </a:rPr>
              <a:t>expression</a:t>
            </a:r>
            <a:r>
              <a:rPr lang="zh-CN" altLang="zh-CN" kern="100">
                <a:latin typeface="Consolas" panose="020B0609020204030204" pitchFamily="49" charset="0"/>
                <a:cs typeface="Calibri" panose="020F0502020204030204" pitchFamily="34" charset="0"/>
              </a:rPr>
              <a:t>）提供了将一个</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变量或表达式的计算结果输出到客户端的简化方式，它将要输出的变量或表达式直接封装在</a:t>
            </a:r>
            <a:r>
              <a:rPr lang="en-US" altLang="zh-CN" kern="100">
                <a:latin typeface="Consolas" panose="020B0609020204030204" pitchFamily="49" charset="0"/>
                <a:cs typeface="Calibri" panose="020F0502020204030204" pitchFamily="34" charset="0"/>
              </a:rPr>
              <a:t>&lt;%= </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 %&gt;</a:t>
            </a:r>
            <a:r>
              <a:rPr lang="zh-CN" altLang="zh-CN" kern="100">
                <a:latin typeface="Consolas" panose="020B0609020204030204" pitchFamily="49" charset="0"/>
                <a:cs typeface="Calibri" panose="020F0502020204030204" pitchFamily="34" charset="0"/>
              </a:rPr>
              <a:t>之中</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举例：</a:t>
            </a:r>
            <a:r>
              <a:rPr lang="en-US" altLang="zh-CN" kern="100">
                <a:solidFill>
                  <a:srgbClr val="0000FF"/>
                </a:solidFill>
                <a:latin typeface="Consolas" panose="020B0609020204030204" pitchFamily="49" charset="0"/>
                <a:cs typeface="Calibri" panose="020F0502020204030204" pitchFamily="34" charset="0"/>
              </a:rPr>
              <a:t>Current time: &lt;%= new java.util.Date() %&gt;</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表达式中的变量或表达式的计算结果将被转换成一个字符串，然后被插入到整个</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页面输出结果的相应位置处。</a:t>
            </a:r>
            <a:endParaRPr lang="zh-CN" altLang="zh-CN" kern="100">
              <a:latin typeface="Consolas" panose="020B0609020204030204" pitchFamily="49" charset="0"/>
              <a:cs typeface="Times New Roman" panose="02020603050405020304" pitchFamily="18" charset="0"/>
            </a:endParaRPr>
          </a:p>
          <a:p>
            <a:pPr marL="629920" indent="266700" algn="just">
              <a:spcAft>
                <a:spcPts val="0"/>
              </a:spcAft>
              <a:tabLst>
                <a:tab pos="3190875" algn="l"/>
              </a:tabLst>
            </a:pPr>
            <a:r>
              <a:rPr lang="zh-CN" altLang="zh-CN" kern="100">
                <a:latin typeface="Consolas" panose="020B0609020204030204" pitchFamily="49" charset="0"/>
                <a:cs typeface="Calibri" panose="020F0502020204030204" pitchFamily="34" charset="0"/>
              </a:rPr>
              <a:t>●</a:t>
            </a:r>
            <a:r>
              <a:rPr lang="en-US" altLang="zh-CN" kern="100">
                <a:solidFill>
                  <a:srgbClr val="0000FF"/>
                </a:solidFill>
                <a:latin typeface="Consolas" panose="020B0609020204030204" pitchFamily="49" charset="0"/>
                <a:cs typeface="Calibri" panose="020F0502020204030204" pitchFamily="34" charset="0"/>
              </a:rPr>
              <a:t>JSP</a:t>
            </a:r>
            <a:r>
              <a:rPr lang="zh-CN" altLang="zh-CN" kern="100">
                <a:solidFill>
                  <a:srgbClr val="0000FF"/>
                </a:solidFill>
                <a:latin typeface="Consolas" panose="020B0609020204030204" pitchFamily="49" charset="0"/>
                <a:cs typeface="Calibri" panose="020F0502020204030204" pitchFamily="34" charset="0"/>
              </a:rPr>
              <a:t>表达式中的变量或表达式后面不能有分号（</a:t>
            </a:r>
            <a:r>
              <a:rPr lang="en-US" altLang="zh-CN" kern="100">
                <a:solidFill>
                  <a:srgbClr val="0000FF"/>
                </a:solidFill>
                <a:latin typeface="Consolas" panose="020B0609020204030204" pitchFamily="49" charset="0"/>
                <a:cs typeface="Calibri" panose="020F0502020204030204" pitchFamily="34" charset="0"/>
              </a:rPr>
              <a:t>;</a:t>
            </a:r>
            <a:r>
              <a:rPr lang="zh-CN" altLang="zh-CN" kern="100">
                <a:solidFill>
                  <a:srgbClr val="0000FF"/>
                </a:solidFill>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表达式被翻译成</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程序中的一条</a:t>
            </a:r>
            <a:r>
              <a:rPr lang="en-US" altLang="zh-CN" kern="100">
                <a:latin typeface="Consolas" panose="020B0609020204030204" pitchFamily="49" charset="0"/>
                <a:cs typeface="Calibri" panose="020F0502020204030204" pitchFamily="34" charset="0"/>
              </a:rPr>
              <a:t>out.print(</a:t>
            </a:r>
            <a:r>
              <a:rPr lang="zh-CN" altLang="zh-CN" kern="100">
                <a:latin typeface="Consolas" panose="020B0609020204030204" pitchFamily="49" charset="0"/>
                <a:cs typeface="Calibri" panose="020F0502020204030204" pitchFamily="34" charset="0"/>
              </a:rPr>
              <a:t>…</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语句。</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22797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2972" y="841112"/>
            <a:ext cx="7685314" cy="4976042"/>
          </a:xfrm>
          <a:prstGeom prst="rect">
            <a:avLst/>
          </a:prstGeom>
        </p:spPr>
        <p:txBody>
          <a:bodyPr wrap="square">
            <a:spAutoFit/>
          </a:bodyPr>
          <a:lstStyle/>
          <a:p>
            <a:pPr marL="152400" marR="152400" algn="just">
              <a:lnSpc>
                <a:spcPct val="173000"/>
              </a:lnSpc>
              <a:spcBef>
                <a:spcPts val="700"/>
              </a:spcBef>
              <a:spcAft>
                <a:spcPts val="700"/>
              </a:spcAft>
            </a:pPr>
            <a:r>
              <a:rPr lang="en-US" altLang="zh-CN" sz="2400" b="1" kern="100">
                <a:latin typeface="Consolas" panose="020B0609020204030204" pitchFamily="49" charset="0"/>
              </a:rPr>
              <a:t>3</a:t>
            </a:r>
            <a:r>
              <a:rPr lang="zh-CN" altLang="zh-CN" sz="2400" b="1" kern="100">
                <a:latin typeface="Consolas" panose="020B0609020204030204" pitchFamily="49" charset="0"/>
              </a:rPr>
              <a:t>、</a:t>
            </a:r>
            <a:r>
              <a:rPr lang="en-US" altLang="zh-CN" sz="2400" b="1" kern="100">
                <a:latin typeface="Consolas" panose="020B0609020204030204" pitchFamily="49" charset="0"/>
              </a:rPr>
              <a:t>jsp</a:t>
            </a:r>
            <a:r>
              <a:rPr lang="zh-CN" altLang="zh-CN" sz="2400" b="1" kern="100">
                <a:latin typeface="Consolas" panose="020B0609020204030204" pitchFamily="49" charset="0"/>
              </a:rPr>
              <a:t>脚本片段</a:t>
            </a: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脚本片断（</a:t>
            </a:r>
            <a:r>
              <a:rPr lang="en-US" altLang="zh-CN" kern="100">
                <a:latin typeface="Consolas" panose="020B0609020204030204" pitchFamily="49" charset="0"/>
                <a:cs typeface="Calibri" panose="020F0502020204030204" pitchFamily="34" charset="0"/>
              </a:rPr>
              <a:t>scriptlet</a:t>
            </a:r>
            <a:r>
              <a:rPr lang="zh-CN" altLang="zh-CN" kern="100">
                <a:latin typeface="Consolas" panose="020B0609020204030204" pitchFamily="49" charset="0"/>
                <a:cs typeface="Calibri" panose="020F0502020204030204" pitchFamily="34" charset="0"/>
              </a:rPr>
              <a:t>）是指嵌套在</a:t>
            </a:r>
            <a:r>
              <a:rPr lang="en-US" altLang="zh-CN" kern="100">
                <a:solidFill>
                  <a:srgbClr val="0000FF"/>
                </a:solidFill>
                <a:latin typeface="Consolas" panose="020B0609020204030204" pitchFamily="49" charset="0"/>
                <a:cs typeface="Calibri" panose="020F0502020204030204" pitchFamily="34" charset="0"/>
              </a:rPr>
              <a:t>&lt;% </a:t>
            </a:r>
            <a:r>
              <a:rPr lang="zh-CN" altLang="zh-CN" kern="100">
                <a:solidFill>
                  <a:srgbClr val="0000FF"/>
                </a:solidFill>
                <a:latin typeface="Consolas" panose="020B0609020204030204" pitchFamily="49" charset="0"/>
                <a:cs typeface="Calibri" panose="020F0502020204030204" pitchFamily="34" charset="0"/>
              </a:rPr>
              <a:t>和</a:t>
            </a:r>
            <a:r>
              <a:rPr lang="en-US" altLang="zh-CN" kern="100">
                <a:solidFill>
                  <a:srgbClr val="0000FF"/>
                </a:solidFill>
                <a:latin typeface="Consolas" panose="020B0609020204030204" pitchFamily="49" charset="0"/>
                <a:cs typeface="Calibri" panose="020F0502020204030204" pitchFamily="34" charset="0"/>
              </a:rPr>
              <a:t> %&gt;</a:t>
            </a:r>
            <a:r>
              <a:rPr lang="zh-CN" altLang="zh-CN" kern="100">
                <a:latin typeface="Consolas" panose="020B0609020204030204" pitchFamily="49" charset="0"/>
                <a:cs typeface="Calibri" panose="020F0502020204030204" pitchFamily="34" charset="0"/>
              </a:rPr>
              <a:t>之中的一条或多条</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程序代码。</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脚本片断中，可以定义变量、执行基本的程序运算、调用其他</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类、访问数据库、访问文件系统等普通</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程序所能实现的功能。</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脚本片断可以直接使用</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提供的隐含对象来完成</a:t>
            </a:r>
            <a:r>
              <a:rPr lang="en-US" altLang="zh-CN" kern="100">
                <a:latin typeface="Consolas" panose="020B0609020204030204" pitchFamily="49" charset="0"/>
                <a:cs typeface="Calibri" panose="020F0502020204030204" pitchFamily="34" charset="0"/>
              </a:rPr>
              <a:t>WEB</a:t>
            </a:r>
            <a:r>
              <a:rPr lang="zh-CN" altLang="zh-CN" kern="100">
                <a:latin typeface="Consolas" panose="020B0609020204030204" pitchFamily="49" charset="0"/>
                <a:cs typeface="Calibri" panose="020F0502020204030204" pitchFamily="34" charset="0"/>
              </a:rPr>
              <a:t>应用程序特有的功能。</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脚本片断中的</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代码将被原封不动地搬移进由</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页面所翻译成的</a:t>
            </a:r>
            <a:r>
              <a:rPr lang="en-US" altLang="zh-CN" kern="100">
                <a:latin typeface="Consolas" panose="020B0609020204030204" pitchFamily="49" charset="0"/>
                <a:cs typeface="Calibri" panose="020F0502020204030204" pitchFamily="34" charset="0"/>
              </a:rPr>
              <a:t>Servlet</a:t>
            </a:r>
            <a:r>
              <a:rPr lang="zh-CN" altLang="zh-CN" kern="100">
                <a:latin typeface="Consolas" panose="020B0609020204030204" pitchFamily="49" charset="0"/>
                <a:cs typeface="Calibri" panose="020F0502020204030204" pitchFamily="34" charset="0"/>
              </a:rPr>
              <a:t>的</a:t>
            </a:r>
            <a:r>
              <a:rPr lang="en-US" altLang="zh-CN" kern="100">
                <a:latin typeface="Consolas" panose="020B0609020204030204" pitchFamily="49" charset="0"/>
                <a:cs typeface="Calibri" panose="020F0502020204030204" pitchFamily="34" charset="0"/>
              </a:rPr>
              <a:t>_jspService()</a:t>
            </a:r>
            <a:r>
              <a:rPr lang="zh-CN" altLang="zh-CN" kern="100">
                <a:latin typeface="Consolas" panose="020B0609020204030204" pitchFamily="49" charset="0"/>
                <a:cs typeface="Calibri" panose="020F0502020204030204" pitchFamily="34" charset="0"/>
              </a:rPr>
              <a:t>方法中。所以，</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脚本片断之中只能是符合</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语法要求的程序代码，除此之外的任何文本、</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标记、其他</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元素都必须在脚本片断之外编写。</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脚本片断中的</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代码必须严格遵循</a:t>
            </a:r>
            <a:r>
              <a:rPr lang="en-US" altLang="zh-CN" kern="100">
                <a:latin typeface="Consolas" panose="020B0609020204030204" pitchFamily="49" charset="0"/>
                <a:cs typeface="Calibri" panose="020F0502020204030204" pitchFamily="34" charset="0"/>
              </a:rPr>
              <a:t>Java</a:t>
            </a:r>
            <a:r>
              <a:rPr lang="zh-CN" altLang="zh-CN" kern="100">
                <a:latin typeface="Consolas" panose="020B0609020204030204" pitchFamily="49" charset="0"/>
                <a:cs typeface="Calibri" panose="020F0502020204030204" pitchFamily="34" charset="0"/>
              </a:rPr>
              <a:t>语法，例如，每条命令执行语句后面必须用分号（</a:t>
            </a:r>
            <a:r>
              <a:rPr lang="en-US" altLang="zh-CN" kern="100">
                <a:latin typeface="Consolas" panose="020B0609020204030204" pitchFamily="49" charset="0"/>
                <a:cs typeface="Calibri" panose="020F0502020204030204" pitchFamily="34" charset="0"/>
              </a:rPr>
              <a:t>;</a:t>
            </a:r>
            <a:r>
              <a:rPr lang="zh-CN" altLang="zh-CN" kern="100">
                <a:latin typeface="Consolas" panose="020B0609020204030204" pitchFamily="49" charset="0"/>
                <a:cs typeface="Calibri" panose="020F0502020204030204" pitchFamily="34" charset="0"/>
              </a:rPr>
              <a:t>）结束。</a:t>
            </a:r>
            <a:endParaRPr lang="zh-CN" altLang="zh-CN" kern="100">
              <a:latin typeface="Consolas" panose="020B0609020204030204" pitchFamily="49" charset="0"/>
              <a:cs typeface="Times New Roman" panose="02020603050405020304" pitchFamily="18" charset="0"/>
            </a:endParaRPr>
          </a:p>
          <a:p>
            <a:pPr marL="342900" lvl="0" indent="-342900" algn="just">
              <a:spcAft>
                <a:spcPts val="0"/>
              </a:spcAft>
              <a:buFont typeface="Wingdings" panose="05000000000000000000" pitchFamily="2" charset="2"/>
              <a:buChar char=""/>
              <a:tabLst>
                <a:tab pos="3190875" algn="l"/>
              </a:tabLst>
            </a:pPr>
            <a:r>
              <a:rPr lang="zh-CN" altLang="zh-CN" kern="100">
                <a:latin typeface="Consolas" panose="020B0609020204030204" pitchFamily="49" charset="0"/>
                <a:cs typeface="Calibri" panose="020F0502020204030204" pitchFamily="34" charset="0"/>
              </a:rPr>
              <a:t>在一个</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页面中可以有多个脚本片断（每个脚本片断代码嵌套在各自独立的一对</a:t>
            </a:r>
            <a:r>
              <a:rPr lang="en-US" altLang="zh-CN" kern="100">
                <a:latin typeface="Consolas" panose="020B0609020204030204" pitchFamily="49" charset="0"/>
                <a:cs typeface="Calibri" panose="020F0502020204030204" pitchFamily="34" charset="0"/>
              </a:rPr>
              <a:t>&lt;% </a:t>
            </a:r>
            <a:r>
              <a:rPr lang="zh-CN" altLang="zh-CN" kern="100">
                <a:latin typeface="Consolas" panose="020B0609020204030204" pitchFamily="49" charset="0"/>
                <a:cs typeface="Calibri" panose="020F0502020204030204" pitchFamily="34" charset="0"/>
              </a:rPr>
              <a:t>和</a:t>
            </a:r>
            <a:r>
              <a:rPr lang="en-US" altLang="zh-CN" kern="100">
                <a:latin typeface="Consolas" panose="020B0609020204030204" pitchFamily="49" charset="0"/>
                <a:cs typeface="Calibri" panose="020F0502020204030204" pitchFamily="34" charset="0"/>
              </a:rPr>
              <a:t> %&gt;</a:t>
            </a:r>
            <a:r>
              <a:rPr lang="zh-CN" altLang="zh-CN" kern="100">
                <a:latin typeface="Consolas" panose="020B0609020204030204" pitchFamily="49" charset="0"/>
                <a:cs typeface="Calibri" panose="020F0502020204030204" pitchFamily="34" charset="0"/>
              </a:rPr>
              <a:t>之间），在两个或多个脚本片断之间可以嵌入文本、</a:t>
            </a:r>
            <a:r>
              <a:rPr lang="en-US" altLang="zh-CN" kern="100">
                <a:latin typeface="Consolas" panose="020B0609020204030204" pitchFamily="49" charset="0"/>
                <a:cs typeface="Calibri" panose="020F0502020204030204" pitchFamily="34" charset="0"/>
              </a:rPr>
              <a:t>HTML</a:t>
            </a:r>
            <a:r>
              <a:rPr lang="zh-CN" altLang="zh-CN" kern="100">
                <a:latin typeface="Consolas" panose="020B0609020204030204" pitchFamily="49" charset="0"/>
                <a:cs typeface="Calibri" panose="020F0502020204030204" pitchFamily="34" charset="0"/>
              </a:rPr>
              <a:t>标记和其他</a:t>
            </a:r>
            <a:r>
              <a:rPr lang="en-US" altLang="zh-CN" kern="100">
                <a:latin typeface="Consolas" panose="020B0609020204030204" pitchFamily="49" charset="0"/>
                <a:cs typeface="Calibri" panose="020F0502020204030204" pitchFamily="34" charset="0"/>
              </a:rPr>
              <a:t>JSP</a:t>
            </a:r>
            <a:r>
              <a:rPr lang="zh-CN" altLang="zh-CN" kern="100">
                <a:latin typeface="Consolas" panose="020B0609020204030204" pitchFamily="49" charset="0"/>
                <a:cs typeface="Calibri" panose="020F0502020204030204" pitchFamily="34" charset="0"/>
              </a:rPr>
              <a:t>元素。</a:t>
            </a:r>
            <a:endParaRPr lang="zh-CN" altLang="zh-CN"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xmlns="" val="351633041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0F0F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0F0F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3223</TotalTime>
  <Words>3860</Words>
  <Application>Microsoft Office PowerPoint</Application>
  <PresentationFormat>全屏显示(4:3)</PresentationFormat>
  <Paragraphs>376</Paragraphs>
  <Slides>36</Slides>
  <Notes>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雷丰阳</dc:creator>
  <cp:lastModifiedBy>Administrator</cp:lastModifiedBy>
  <cp:revision>1238</cp:revision>
  <dcterms:created xsi:type="dcterms:W3CDTF">2016-03-21T01:17:03Z</dcterms:created>
  <dcterms:modified xsi:type="dcterms:W3CDTF">2017-10-28T00:40:06Z</dcterms:modified>
</cp:coreProperties>
</file>