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316" r:id="rId3"/>
    <p:sldId id="262" r:id="rId4"/>
    <p:sldId id="384" r:id="rId5"/>
    <p:sldId id="355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26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614" autoAdjust="0"/>
  </p:normalViewPr>
  <p:slideViewPr>
    <p:cSldViewPr snapToGrid="0">
      <p:cViewPr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B93B-798C-4C16-9911-5F45A36EE024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9BE40-FE8D-46A7-B77D-A17E2CC21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04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532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6377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1453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795413" y="2471824"/>
            <a:ext cx="4186451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</a:t>
            </a:r>
            <a:r>
              <a:rPr lang="zh-CN" altLang="en-US" sz="7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表达式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5626505"/>
            <a:ext cx="3683531" cy="10333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讲师：许刚</a:t>
            </a:r>
            <a:endParaRPr lang="zh-CN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48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41" y="974359"/>
            <a:ext cx="84394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7</a:t>
            </a:r>
            <a:r>
              <a:rPr lang="zh-CN" altLang="en-US" sz="2400" smtClean="0">
                <a:solidFill>
                  <a:srgbClr val="0000FF"/>
                </a:solidFill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</a:rPr>
              <a:t>paramValues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Map&lt;String,String[]&gt;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</a:t>
            </a:r>
            <a:r>
              <a:rPr lang="zh-CN" altLang="en-US" sz="2000" smtClean="0"/>
              <a:t>取请求参数。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例如</a:t>
            </a:r>
            <a:r>
              <a:rPr lang="zh-CN" altLang="en-US" sz="2000" smtClean="0"/>
              <a:t>：</a:t>
            </a:r>
            <a:r>
              <a:rPr lang="en-US" altLang="zh-CN" sz="2000" smtClean="0"/>
              <a:t>http://localhost:8080/Project/resource?key=val1&amp;key=val2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	</a:t>
            </a:r>
            <a:r>
              <a:rPr lang="en-US" altLang="zh-CN" sz="2400" smtClean="0"/>
              <a:t>${param.key} 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得到的是一个数组</a:t>
            </a:r>
            <a:r>
              <a:rPr lang="en-US" altLang="zh-CN" sz="2400" smtClean="0">
                <a:solidFill>
                  <a:srgbClr val="FF0000"/>
                </a:solidFill>
              </a:rPr>
              <a:t>)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809" y="3045500"/>
            <a:ext cx="84394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8</a:t>
            </a:r>
            <a:r>
              <a:rPr lang="zh-CN" altLang="en-US" sz="2400" smtClean="0">
                <a:solidFill>
                  <a:srgbClr val="0000FF"/>
                </a:solidFill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</a:rPr>
              <a:t>header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Map&lt;String,String&gt;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</a:t>
            </a:r>
            <a:r>
              <a:rPr lang="zh-CN" altLang="en-US" sz="2000" smtClean="0"/>
              <a:t>取请求</a:t>
            </a:r>
            <a:r>
              <a:rPr lang="zh-CN" altLang="en-US" sz="2000" smtClean="0"/>
              <a:t>头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例如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	</a:t>
            </a:r>
            <a:r>
              <a:rPr lang="en-US" altLang="zh-CN" sz="2400" smtClean="0"/>
              <a:t>${header.key} 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950" y="1037405"/>
            <a:ext cx="8439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1"/>
                </a:solidFill>
              </a:rPr>
              <a:t>9</a:t>
            </a:r>
            <a:r>
              <a:rPr lang="zh-CN" altLang="en-US" sz="2400" smtClean="0">
                <a:solidFill>
                  <a:schemeClr val="accent1"/>
                </a:solidFill>
              </a:rPr>
              <a:t>、</a:t>
            </a:r>
            <a:r>
              <a:rPr lang="en-US" altLang="zh-CN" sz="2400" smtClean="0">
                <a:solidFill>
                  <a:schemeClr val="accent1"/>
                </a:solidFill>
              </a:rPr>
              <a:t>headerValues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Map&lt;String,String[]&gt;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</a:t>
            </a:r>
            <a:r>
              <a:rPr lang="zh-CN" altLang="en-US" sz="2000" smtClean="0"/>
              <a:t>取请求</a:t>
            </a:r>
            <a:r>
              <a:rPr lang="zh-CN" altLang="en-US" sz="2000" smtClean="0"/>
              <a:t>头</a:t>
            </a:r>
            <a:r>
              <a:rPr lang="zh-CN" altLang="en-US" sz="2000" smtClean="0"/>
              <a:t>。</a:t>
            </a:r>
            <a:r>
              <a:rPr lang="en-US" altLang="zh-CN" sz="2000" smtClean="0"/>
              <a:t>(</a:t>
            </a:r>
            <a:r>
              <a:rPr lang="zh-CN" altLang="en-US" sz="2000" smtClean="0"/>
              <a:t>一个键对应多个值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493" y="2660017"/>
            <a:ext cx="8439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1"/>
                </a:solidFill>
              </a:rPr>
              <a:t>10</a:t>
            </a:r>
            <a:r>
              <a:rPr lang="zh-CN" altLang="en-US" sz="2400" smtClean="0">
                <a:solidFill>
                  <a:schemeClr val="accent1"/>
                </a:solidFill>
              </a:rPr>
              <a:t>、</a:t>
            </a:r>
            <a:r>
              <a:rPr lang="en-US" altLang="zh-CN" sz="2400" smtClean="0">
                <a:solidFill>
                  <a:schemeClr val="accent1"/>
                </a:solidFill>
              </a:rPr>
              <a:t>initParam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Map&lt;String,String&gt;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</a:t>
            </a:r>
            <a:r>
              <a:rPr lang="zh-CN" altLang="en-US" sz="2000" smtClean="0"/>
              <a:t>取初始化参数。</a:t>
            </a:r>
            <a:endParaRPr lang="en-US" altLang="zh-CN" sz="2000" smtClean="0"/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350" y="4255734"/>
            <a:ext cx="84394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1"/>
                </a:solidFill>
              </a:rPr>
              <a:t>11</a:t>
            </a:r>
            <a:r>
              <a:rPr lang="zh-CN" altLang="en-US" sz="2400" smtClean="0">
                <a:solidFill>
                  <a:schemeClr val="accent1"/>
                </a:solidFill>
              </a:rPr>
              <a:t>、</a:t>
            </a:r>
            <a:r>
              <a:rPr lang="en-US" altLang="zh-CN" sz="2400" smtClean="0">
                <a:solidFill>
                  <a:schemeClr val="accent1"/>
                </a:solidFill>
              </a:rPr>
              <a:t>cookie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Map&lt;String,Cookie&gt;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</a:t>
            </a:r>
            <a:r>
              <a:rPr lang="zh-CN" altLang="en-US" sz="2000" smtClean="0"/>
              <a:t>取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>
                <a:solidFill>
                  <a:srgbClr val="FF0000"/>
                </a:solidFill>
              </a:rPr>
              <a:t>注</a:t>
            </a:r>
            <a:r>
              <a:rPr lang="zh-CN" altLang="en-US" sz="2000" smtClean="0">
                <a:solidFill>
                  <a:srgbClr val="FF0000"/>
                </a:solidFill>
              </a:rPr>
              <a:t>意：</a:t>
            </a:r>
            <a:r>
              <a:rPr lang="en-US" altLang="zh-CN" sz="2000" smtClean="0">
                <a:solidFill>
                  <a:srgbClr val="FF0000"/>
                </a:solidFill>
              </a:rPr>
              <a:t>EL</a:t>
            </a:r>
            <a:r>
              <a:rPr lang="zh-CN" altLang="en-US" sz="2000" smtClean="0">
                <a:solidFill>
                  <a:srgbClr val="FF0000"/>
                </a:solidFill>
              </a:rPr>
              <a:t>中的</a:t>
            </a:r>
            <a:r>
              <a:rPr lang="en-US" altLang="zh-CN" sz="2000" smtClean="0">
                <a:solidFill>
                  <a:srgbClr val="FF0000"/>
                </a:solidFill>
              </a:rPr>
              <a:t>cookie</a:t>
            </a:r>
            <a:r>
              <a:rPr lang="zh-CN" altLang="en-US" sz="2000" smtClean="0">
                <a:solidFill>
                  <a:srgbClr val="FF0000"/>
                </a:solidFill>
              </a:rPr>
              <a:t>对象和</a:t>
            </a:r>
            <a:r>
              <a:rPr lang="en-US" altLang="zh-CN" sz="2000" smtClean="0">
                <a:solidFill>
                  <a:srgbClr val="FF0000"/>
                </a:solidFill>
              </a:rPr>
              <a:t>Servlet</a:t>
            </a:r>
            <a:r>
              <a:rPr lang="zh-CN" altLang="en-US" sz="2000" smtClean="0">
                <a:solidFill>
                  <a:srgbClr val="FF0000"/>
                </a:solidFill>
              </a:rPr>
              <a:t>中的</a:t>
            </a:r>
            <a:r>
              <a:rPr lang="en-US" altLang="zh-CN" sz="2000" smtClean="0">
                <a:solidFill>
                  <a:srgbClr val="FF0000"/>
                </a:solidFill>
              </a:rPr>
              <a:t>Cookie</a:t>
            </a:r>
            <a:r>
              <a:rPr lang="zh-CN" altLang="en-US" sz="2000" smtClean="0">
                <a:solidFill>
                  <a:srgbClr val="FF0000"/>
                </a:solidFill>
              </a:rPr>
              <a:t>不一样，</a:t>
            </a:r>
            <a:r>
              <a:rPr lang="en-US" altLang="zh-CN" sz="2000" smtClean="0">
                <a:solidFill>
                  <a:srgbClr val="FF0000"/>
                </a:solidFill>
              </a:rPr>
              <a:t>EL</a:t>
            </a:r>
            <a:r>
              <a:rPr lang="zh-CN" altLang="en-US" sz="2000" smtClean="0">
                <a:solidFill>
                  <a:srgbClr val="FF0000"/>
                </a:solidFill>
              </a:rPr>
              <a:t>中的</a:t>
            </a:r>
            <a:r>
              <a:rPr lang="en-US" altLang="zh-CN" sz="2000" smtClean="0">
                <a:solidFill>
                  <a:srgbClr val="FF0000"/>
                </a:solidFill>
              </a:rPr>
              <a:t>cookie</a:t>
            </a:r>
            <a:r>
              <a:rPr lang="zh-CN" altLang="en-US" sz="2000" smtClean="0">
                <a:solidFill>
                  <a:srgbClr val="FF0000"/>
                </a:solidFill>
              </a:rPr>
              <a:t>就代表请求报文所有的</a:t>
            </a:r>
            <a:r>
              <a:rPr lang="en-US" altLang="zh-CN" sz="2000" smtClean="0">
                <a:solidFill>
                  <a:srgbClr val="FF0000"/>
                </a:solidFill>
              </a:rPr>
              <a:t>Cookie</a:t>
            </a:r>
            <a:r>
              <a:rPr lang="zh-CN" altLang="en-US" sz="2000" smtClean="0">
                <a:solidFill>
                  <a:srgbClr val="FF0000"/>
                </a:solidFill>
              </a:rPr>
              <a:t>的</a:t>
            </a:r>
            <a:r>
              <a:rPr lang="en-US" altLang="zh-CN" sz="2000" smtClean="0">
                <a:solidFill>
                  <a:srgbClr val="FF0000"/>
                </a:solidFill>
              </a:rPr>
              <a:t>Map</a:t>
            </a:r>
            <a:r>
              <a:rPr lang="zh-CN" altLang="en-US" sz="2000" smtClean="0">
                <a:solidFill>
                  <a:srgbClr val="FF0000"/>
                </a:solidFill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</a:rPr>
              <a:t>Map</a:t>
            </a:r>
            <a:r>
              <a:rPr lang="zh-CN" altLang="en-US" sz="2000" smtClean="0">
                <a:solidFill>
                  <a:srgbClr val="FF0000"/>
                </a:solidFill>
              </a:rPr>
              <a:t>的键就是</a:t>
            </a:r>
            <a:r>
              <a:rPr lang="en-US" altLang="zh-CN" sz="2000" smtClean="0">
                <a:solidFill>
                  <a:srgbClr val="FF0000"/>
                </a:solidFill>
              </a:rPr>
              <a:t>Cookie</a:t>
            </a:r>
            <a:r>
              <a:rPr lang="zh-CN" altLang="en-US" sz="2000" smtClean="0">
                <a:solidFill>
                  <a:srgbClr val="FF0000"/>
                </a:solidFill>
              </a:rPr>
              <a:t>的</a:t>
            </a:r>
            <a:r>
              <a:rPr lang="en-US" altLang="zh-CN" sz="2000" smtClean="0">
                <a:solidFill>
                  <a:srgbClr val="FF0000"/>
                </a:solidFill>
              </a:rPr>
              <a:t>name</a:t>
            </a:r>
            <a:r>
              <a:rPr lang="zh-CN" altLang="en-US" sz="2000" smtClean="0">
                <a:solidFill>
                  <a:srgbClr val="FF0000"/>
                </a:solidFill>
              </a:rPr>
              <a:t>，值就是</a:t>
            </a:r>
            <a:r>
              <a:rPr lang="en-US" altLang="zh-CN" sz="2000" smtClean="0">
                <a:solidFill>
                  <a:srgbClr val="FF0000"/>
                </a:solidFill>
              </a:rPr>
              <a:t>name</a:t>
            </a:r>
            <a:r>
              <a:rPr lang="zh-CN" altLang="en-US" sz="2000" smtClean="0">
                <a:solidFill>
                  <a:srgbClr val="FF0000"/>
                </a:solidFill>
              </a:rPr>
              <a:t>对应的</a:t>
            </a:r>
            <a:r>
              <a:rPr lang="en-US" altLang="zh-CN" sz="2000" smtClean="0">
                <a:solidFill>
                  <a:srgbClr val="FF0000"/>
                </a:solidFill>
              </a:rPr>
              <a:t>Cookie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426"/>
            <a:ext cx="2419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Raleway" panose="020B0003030101060003" pitchFamily="34" charset="0"/>
              </a:rPr>
              <a:t>四</a:t>
            </a:r>
            <a:r>
              <a:rPr lang="zh-CN" altLang="en-US" sz="2800" smtClean="0">
                <a:latin typeface="Raleway" panose="020B0003030101060003" pitchFamily="34" charset="0"/>
              </a:rPr>
              <a:t>、</a:t>
            </a:r>
            <a:r>
              <a:rPr lang="en-US" altLang="zh-CN" sz="2800" smtClean="0">
                <a:latin typeface="Raleway" panose="020B0003030101060003" pitchFamily="34" charset="0"/>
              </a:rPr>
              <a:t>EL</a:t>
            </a:r>
            <a:r>
              <a:rPr lang="zh-CN" altLang="en-US" sz="2800" smtClean="0">
                <a:latin typeface="Raleway" panose="020B0003030101060003" pitchFamily="34" charset="0"/>
              </a:rPr>
              <a:t>运算符</a:t>
            </a:r>
            <a:endParaRPr lang="zh-CN" altLang="en-US" sz="2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9717" y="1371590"/>
          <a:ext cx="8627806" cy="5212080"/>
        </p:xfrm>
        <a:graphic>
          <a:graphicData uri="http://schemas.openxmlformats.org/drawingml/2006/table">
            <a:tbl>
              <a:tblPr/>
              <a:tblGrid>
                <a:gridCol w="1113885"/>
                <a:gridCol w="1153342"/>
                <a:gridCol w="4204639"/>
                <a:gridCol w="2155940"/>
              </a:tblGrid>
              <a:tr h="271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范例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结果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${17+5}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${17-5}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*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${17*5}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div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${17/5}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${17 div 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%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mod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取余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${17%5}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${17 mod 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eq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${5==5}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${5 eq 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true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ne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不等于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${5!=5}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${5 ne 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lt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小于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${3&lt;5}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${3 lt 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true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gt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大于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${3&gt;5}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${3 gt 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false 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le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小于等于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${3&lt;=5}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${3 le 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true 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&gt;=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ge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大于等于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${3&gt;=5}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${3 ge 5}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false 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and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并且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${true&amp;&amp;false}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${true and false}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false 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not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${!true}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${not true}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||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or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${true||false}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${true or false}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true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empty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${empty “”}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，可以判断字符串、数据、集合的长度是否为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，为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empty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还可以与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not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一起使用。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${not empty “”}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true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56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465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8827" y="1752031"/>
            <a:ext cx="86851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00FF"/>
                </a:solidFill>
              </a:rPr>
              <a:t>1</a:t>
            </a:r>
            <a:r>
              <a:rPr lang="zh-CN" altLang="en-US" sz="2800" smtClean="0">
                <a:solidFill>
                  <a:srgbClr val="0000FF"/>
                </a:solidFill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</a:rPr>
              <a:t>EL</a:t>
            </a:r>
            <a:r>
              <a:rPr lang="zh-CN" altLang="en-US" sz="2800" smtClean="0">
                <a:solidFill>
                  <a:srgbClr val="0000FF"/>
                </a:solidFill>
              </a:rPr>
              <a:t>简介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endParaRPr lang="en-US" altLang="zh-CN" sz="2800" smtClean="0">
              <a:solidFill>
                <a:srgbClr val="0000FF"/>
              </a:solidFill>
            </a:endParaRPr>
          </a:p>
          <a:p>
            <a:r>
              <a:rPr lang="en-US" altLang="zh-CN" sz="2800" smtClean="0">
                <a:solidFill>
                  <a:srgbClr val="0000FF"/>
                </a:solidFill>
              </a:rPr>
              <a:t>2</a:t>
            </a:r>
            <a:r>
              <a:rPr lang="zh-CN" altLang="en-US" sz="2800" smtClean="0">
                <a:solidFill>
                  <a:srgbClr val="0000FF"/>
                </a:solidFill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</a:rPr>
              <a:t>EL</a:t>
            </a:r>
            <a:r>
              <a:rPr lang="zh-CN" altLang="en-US" sz="2800" smtClean="0">
                <a:solidFill>
                  <a:srgbClr val="0000FF"/>
                </a:solidFill>
              </a:rPr>
              <a:t>基本语法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r>
              <a:rPr lang="en-US" altLang="zh-CN" sz="2800"/>
              <a:t>	</a:t>
            </a:r>
            <a:endParaRPr lang="en-US" altLang="zh-CN" sz="2800" smtClean="0"/>
          </a:p>
          <a:p>
            <a:r>
              <a:rPr lang="en-US" altLang="zh-CN" sz="2800" smtClean="0">
                <a:solidFill>
                  <a:srgbClr val="0000FF"/>
                </a:solidFill>
              </a:rPr>
              <a:t>3</a:t>
            </a:r>
            <a:r>
              <a:rPr lang="zh-CN" altLang="en-US" sz="2800" smtClean="0">
                <a:solidFill>
                  <a:srgbClr val="0000FF"/>
                </a:solidFill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</a:rPr>
              <a:t>EL</a:t>
            </a:r>
            <a:r>
              <a:rPr lang="zh-CN" altLang="en-US" sz="2800" smtClean="0">
                <a:solidFill>
                  <a:srgbClr val="0000FF"/>
                </a:solidFill>
              </a:rPr>
              <a:t>的</a:t>
            </a:r>
            <a:r>
              <a:rPr lang="en-US" altLang="zh-CN" sz="2800" smtClean="0">
                <a:solidFill>
                  <a:srgbClr val="0000FF"/>
                </a:solidFill>
              </a:rPr>
              <a:t>11</a:t>
            </a:r>
            <a:r>
              <a:rPr lang="zh-CN" altLang="en-US" sz="2800" smtClean="0">
                <a:solidFill>
                  <a:srgbClr val="0000FF"/>
                </a:solidFill>
              </a:rPr>
              <a:t>个隐含对象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r>
              <a:rPr lang="en-US" altLang="zh-CN" sz="2800"/>
              <a:t>	</a:t>
            </a:r>
            <a:endParaRPr lang="en-US" altLang="zh-CN" sz="2800" smtClean="0"/>
          </a:p>
          <a:p>
            <a:r>
              <a:rPr lang="en-US" altLang="zh-CN" sz="2800" smtClean="0">
                <a:solidFill>
                  <a:srgbClr val="0000FF"/>
                </a:solidFill>
              </a:rPr>
              <a:t>4</a:t>
            </a:r>
            <a:r>
              <a:rPr lang="zh-CN" altLang="en-US" sz="2800" smtClean="0">
                <a:solidFill>
                  <a:srgbClr val="0000FF"/>
                </a:solidFill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</a:rPr>
              <a:t>EL</a:t>
            </a:r>
            <a:r>
              <a:rPr lang="zh-CN" altLang="en-US" sz="2800" smtClean="0">
                <a:solidFill>
                  <a:srgbClr val="0000FF"/>
                </a:solidFill>
              </a:rPr>
              <a:t>逻辑运算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xmlns="" val="345047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894" y="929168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Raleway" panose="020B0003030101060003" pitchFamily="34" charset="0"/>
              </a:rPr>
              <a:t>一、</a:t>
            </a:r>
            <a:r>
              <a:rPr lang="en-US" altLang="zh-CN" sz="2800" smtClean="0">
                <a:latin typeface="Raleway" panose="020B0003030101060003" pitchFamily="34" charset="0"/>
              </a:rPr>
              <a:t>EL</a:t>
            </a:r>
            <a:r>
              <a:rPr lang="zh-CN" altLang="en-US" sz="2800" smtClean="0">
                <a:latin typeface="Raleway" panose="020B0003030101060003" pitchFamily="34" charset="0"/>
              </a:rPr>
              <a:t>简介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624115" y="1831361"/>
            <a:ext cx="816428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en-US" altLang="zh-CN" sz="2000" smtClean="0"/>
              <a:t>EL</a:t>
            </a:r>
            <a:r>
              <a:rPr lang="zh-CN" altLang="zh-CN" sz="2000" smtClean="0"/>
              <a:t>是</a:t>
            </a:r>
            <a:r>
              <a:rPr lang="en-US" altLang="zh-CN" sz="2000" smtClean="0"/>
              <a:t>JSP</a:t>
            </a:r>
            <a:r>
              <a:rPr lang="zh-CN" altLang="zh-CN" sz="2000" smtClean="0"/>
              <a:t>内置的表达式语言，用以访问页面的上下文以及不同作用域中的对象 ，取得对象属性的值，或执行简单的运算或判断操作。</a:t>
            </a:r>
            <a:r>
              <a:rPr lang="en-US" altLang="zh-CN" sz="2000" smtClean="0"/>
              <a:t>EL</a:t>
            </a:r>
            <a:r>
              <a:rPr lang="zh-CN" altLang="zh-CN" sz="2000" smtClean="0"/>
              <a:t>在得到某个数据时，会自动进行数据类型的转换。</a:t>
            </a:r>
            <a:endParaRPr lang="en-US" altLang="zh-CN" sz="2000" smtClean="0"/>
          </a:p>
          <a:p>
            <a:pPr lvl="0">
              <a:buFont typeface="Wingdings" pitchFamily="2" charset="2"/>
              <a:buChar char="l"/>
            </a:pPr>
            <a:endParaRPr lang="zh-CN" altLang="zh-CN" sz="2000" smtClean="0"/>
          </a:p>
          <a:p>
            <a:pPr lvl="0">
              <a:buFont typeface="Wingdings" pitchFamily="2" charset="2"/>
              <a:buChar char="l"/>
            </a:pPr>
            <a:r>
              <a:rPr lang="en-US" altLang="zh-CN" sz="2000" b="1" smtClean="0"/>
              <a:t>EL</a:t>
            </a:r>
            <a:r>
              <a:rPr lang="zh-CN" altLang="zh-CN" sz="2000" b="1" smtClean="0"/>
              <a:t>表达式用于代替</a:t>
            </a:r>
            <a:r>
              <a:rPr lang="en-US" altLang="zh-CN" sz="2000" b="1" smtClean="0"/>
              <a:t>JSP</a:t>
            </a:r>
            <a:r>
              <a:rPr lang="zh-CN" altLang="zh-CN" sz="2000" b="1" smtClean="0"/>
              <a:t>表达式</a:t>
            </a:r>
            <a:r>
              <a:rPr lang="en-US" altLang="zh-CN" sz="2000" b="1" smtClean="0"/>
              <a:t>(&lt;%= %&gt;)</a:t>
            </a:r>
            <a:r>
              <a:rPr lang="zh-CN" altLang="zh-CN" sz="2000" b="1" smtClean="0"/>
              <a:t>在页面中做输出操作。</a:t>
            </a:r>
            <a:endParaRPr lang="en-US" altLang="zh-CN" sz="2000" b="1" smtClean="0"/>
          </a:p>
          <a:p>
            <a:pPr lvl="0">
              <a:buFont typeface="Wingdings" pitchFamily="2" charset="2"/>
              <a:buChar char="l"/>
            </a:pPr>
            <a:endParaRPr lang="zh-CN" altLang="zh-CN" sz="2000" smtClean="0"/>
          </a:p>
          <a:p>
            <a:pPr lvl="0">
              <a:buFont typeface="Wingdings" pitchFamily="2" charset="2"/>
              <a:buChar char="l"/>
            </a:pPr>
            <a:r>
              <a:rPr lang="en-US" altLang="zh-CN" sz="2000" smtClean="0"/>
              <a:t>EL</a:t>
            </a:r>
            <a:r>
              <a:rPr lang="zh-CN" altLang="zh-CN" sz="2000" smtClean="0"/>
              <a:t>表达式仅仅用来读取数据，而不能对数据进行修改。</a:t>
            </a:r>
          </a:p>
          <a:p>
            <a:pPr lvl="0"/>
            <a:endParaRPr lang="en-US" altLang="zh-CN" sz="2000" smtClean="0"/>
          </a:p>
          <a:p>
            <a:pPr lvl="0"/>
            <a:r>
              <a:rPr lang="zh-CN" altLang="en-US" sz="2000" smtClean="0">
                <a:solidFill>
                  <a:srgbClr val="FF0000"/>
                </a:solidFill>
              </a:rPr>
              <a:t>注意：</a:t>
            </a:r>
            <a:r>
              <a:rPr lang="zh-CN" altLang="zh-CN" sz="2000" smtClean="0">
                <a:solidFill>
                  <a:srgbClr val="FF0000"/>
                </a:solidFill>
              </a:rPr>
              <a:t>使用</a:t>
            </a:r>
            <a:r>
              <a:rPr lang="en-US" altLang="zh-CN" sz="2000" smtClean="0">
                <a:solidFill>
                  <a:srgbClr val="FF0000"/>
                </a:solidFill>
              </a:rPr>
              <a:t>EL</a:t>
            </a:r>
            <a:r>
              <a:rPr lang="zh-CN" altLang="zh-CN" sz="2000" smtClean="0">
                <a:solidFill>
                  <a:srgbClr val="FF0000"/>
                </a:solidFill>
              </a:rPr>
              <a:t>表达式输出数据时，</a:t>
            </a:r>
            <a:r>
              <a:rPr lang="zh-CN" altLang="zh-CN" sz="2000" b="1" smtClean="0">
                <a:solidFill>
                  <a:srgbClr val="FF0000"/>
                </a:solidFill>
              </a:rPr>
              <a:t>如果有则输出数据，如果为</a:t>
            </a:r>
            <a:r>
              <a:rPr lang="en-US" altLang="zh-CN" sz="2000" b="1" smtClean="0">
                <a:solidFill>
                  <a:srgbClr val="FF0000"/>
                </a:solidFill>
              </a:rPr>
              <a:t>null</a:t>
            </a:r>
            <a:r>
              <a:rPr lang="zh-CN" altLang="zh-CN" sz="2000" b="1" smtClean="0">
                <a:solidFill>
                  <a:srgbClr val="FF0000"/>
                </a:solidFill>
              </a:rPr>
              <a:t>则什么也不输出。</a:t>
            </a:r>
            <a:endParaRPr lang="zh-CN" altLang="zh-CN" sz="2000" smtClean="0">
              <a:solidFill>
                <a:srgbClr val="FF0000"/>
              </a:solidFill>
            </a:endParaRPr>
          </a:p>
          <a:p>
            <a:pPr algn="just">
              <a:tabLst>
                <a:tab pos="3190875" algn="l"/>
              </a:tabLst>
            </a:pPr>
            <a:r>
              <a:rPr lang="zh-CN" altLang="zh-CN" kern="100" smtClean="0">
                <a:latin typeface="Consolas" panose="020B0609020204030204" pitchFamily="49" charset="0"/>
                <a:cs typeface="Calibri" panose="020F0502020204030204" pitchFamily="34" charset="0"/>
              </a:rPr>
              <a:t>。</a:t>
            </a: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190875" algn="l"/>
              </a:tabLst>
            </a:pP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56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894" y="929168"/>
            <a:ext cx="2778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Raleway" panose="020B0003030101060003" pitchFamily="34" charset="0"/>
              </a:rPr>
              <a:t>二、</a:t>
            </a:r>
            <a:r>
              <a:rPr lang="en-US" altLang="zh-CN" sz="2800" smtClean="0">
                <a:latin typeface="Raleway" panose="020B0003030101060003" pitchFamily="34" charset="0"/>
              </a:rPr>
              <a:t>EL</a:t>
            </a:r>
            <a:r>
              <a:rPr lang="zh-CN" altLang="en-US" sz="2800" smtClean="0">
                <a:latin typeface="Raleway" panose="020B0003030101060003" pitchFamily="34" charset="0"/>
              </a:rPr>
              <a:t>基本语法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624115" y="1831361"/>
            <a:ext cx="81642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en-US" altLang="zh-CN" smtClean="0"/>
              <a:t> EL</a:t>
            </a:r>
            <a:r>
              <a:rPr lang="zh-CN" altLang="zh-CN" smtClean="0"/>
              <a:t>表达式总是放在</a:t>
            </a:r>
            <a:r>
              <a:rPr lang="en-US" altLang="zh-CN" smtClean="0"/>
              <a:t>{}</a:t>
            </a:r>
            <a:r>
              <a:rPr lang="zh-CN" altLang="zh-CN" smtClean="0"/>
              <a:t>中，而且前边有一个</a:t>
            </a:r>
            <a:r>
              <a:rPr lang="en-US" altLang="zh-CN" smtClean="0"/>
              <a:t>$</a:t>
            </a:r>
            <a:r>
              <a:rPr lang="zh-CN" altLang="zh-CN" smtClean="0"/>
              <a:t>作为前缀。</a:t>
            </a:r>
          </a:p>
          <a:p>
            <a:pPr lvl="1"/>
            <a:r>
              <a:rPr lang="en-US" altLang="zh-CN" smtClean="0"/>
              <a:t>${EL</a:t>
            </a:r>
            <a:r>
              <a:rPr lang="zh-CN" altLang="zh-CN" smtClean="0"/>
              <a:t>表达式</a:t>
            </a:r>
            <a:r>
              <a:rPr lang="en-US" altLang="zh-CN" smtClean="0"/>
              <a:t>}</a:t>
            </a:r>
            <a:endParaRPr lang="zh-CN" altLang="zh-CN" smtClean="0"/>
          </a:p>
          <a:p>
            <a:pPr lvl="0">
              <a:buFont typeface="Wingdings" pitchFamily="2" charset="2"/>
              <a:buChar char="l"/>
            </a:pPr>
            <a:r>
              <a:rPr lang="zh-CN" altLang="zh-CN" smtClean="0"/>
              <a:t>获取域中的对象可以直接使用对象名，如获取域中名字为</a:t>
            </a:r>
            <a:r>
              <a:rPr lang="en-US" altLang="zh-CN" smtClean="0"/>
              <a:t>user</a:t>
            </a:r>
            <a:r>
              <a:rPr lang="zh-CN" altLang="zh-CN" smtClean="0"/>
              <a:t>的对象</a:t>
            </a:r>
          </a:p>
          <a:p>
            <a:pPr lvl="1"/>
            <a:r>
              <a:rPr lang="en-US" altLang="zh-CN" smtClean="0"/>
              <a:t>${user}</a:t>
            </a:r>
            <a:endParaRPr lang="zh-CN" altLang="zh-CN" smtClean="0"/>
          </a:p>
          <a:p>
            <a:pPr lvl="0">
              <a:buFont typeface="Wingdings" pitchFamily="2" charset="2"/>
              <a:buChar char="l"/>
            </a:pPr>
            <a:r>
              <a:rPr lang="zh-CN" altLang="zh-CN" smtClean="0"/>
              <a:t>获取对象的属性值可以直接通过“对象</a:t>
            </a:r>
            <a:r>
              <a:rPr lang="en-US" altLang="zh-CN" smtClean="0"/>
              <a:t>.</a:t>
            </a:r>
            <a:r>
              <a:rPr lang="zh-CN" altLang="zh-CN" smtClean="0"/>
              <a:t>属性名</a:t>
            </a:r>
            <a:r>
              <a:rPr lang="en-US" altLang="zh-CN" smtClean="0"/>
              <a:t>”</a:t>
            </a:r>
            <a:endParaRPr lang="zh-CN" altLang="zh-CN" smtClean="0"/>
          </a:p>
          <a:p>
            <a:pPr lvl="1"/>
            <a:r>
              <a:rPr lang="en-US" altLang="zh-CN" smtClean="0"/>
              <a:t>${user.name}</a:t>
            </a:r>
            <a:endParaRPr lang="zh-CN" altLang="zh-CN" smtClean="0"/>
          </a:p>
          <a:p>
            <a:pPr lvl="1"/>
            <a:r>
              <a:rPr lang="en-US" altLang="zh-CN" smtClean="0"/>
              <a:t>${user.age}</a:t>
            </a:r>
            <a:endParaRPr lang="zh-CN" altLang="zh-CN" smtClean="0"/>
          </a:p>
          <a:p>
            <a:pPr lvl="1"/>
            <a:r>
              <a:rPr lang="zh-CN" altLang="zh-CN" smtClean="0"/>
              <a:t>注意：这里的属性名是</a:t>
            </a:r>
            <a:r>
              <a:rPr lang="en-US" altLang="zh-CN" b="1" smtClean="0"/>
              <a:t>get</a:t>
            </a:r>
            <a:r>
              <a:rPr lang="zh-CN" altLang="zh-CN" b="1" smtClean="0"/>
              <a:t>和</a:t>
            </a:r>
            <a:r>
              <a:rPr lang="en-US" altLang="zh-CN" b="1" smtClean="0"/>
              <a:t>set</a:t>
            </a:r>
            <a:r>
              <a:rPr lang="zh-CN" altLang="zh-CN" b="1" smtClean="0"/>
              <a:t>方法对应的属性值</a:t>
            </a:r>
            <a:r>
              <a:rPr lang="zh-CN" altLang="zh-CN" smtClean="0"/>
              <a:t>，并不是对象中的变量名。</a:t>
            </a:r>
          </a:p>
          <a:p>
            <a:pPr lvl="2"/>
            <a:r>
              <a:rPr lang="zh-CN" altLang="zh-CN" smtClean="0"/>
              <a:t>比如：如果获取</a:t>
            </a:r>
            <a:r>
              <a:rPr lang="en-US" altLang="zh-CN" smtClean="0"/>
              <a:t>name</a:t>
            </a:r>
            <a:r>
              <a:rPr lang="zh-CN" altLang="zh-CN" smtClean="0"/>
              <a:t>属性值，那么该对象中必定要存在一个</a:t>
            </a:r>
            <a:r>
              <a:rPr lang="en-US" altLang="zh-CN" smtClean="0"/>
              <a:t>getName()</a:t>
            </a:r>
            <a:r>
              <a:rPr lang="zh-CN" altLang="zh-CN" smtClean="0"/>
              <a:t>方法。</a:t>
            </a:r>
          </a:p>
          <a:p>
            <a:pPr lvl="0">
              <a:buFont typeface="Wingdings" pitchFamily="2" charset="2"/>
              <a:buChar char="l"/>
            </a:pPr>
            <a:r>
              <a:rPr lang="zh-CN" altLang="zh-CN" smtClean="0"/>
              <a:t>获取对象的属性也可以通过“对象</a:t>
            </a:r>
            <a:r>
              <a:rPr lang="en-US" altLang="zh-CN" smtClean="0"/>
              <a:t>[“</a:t>
            </a:r>
            <a:r>
              <a:rPr lang="zh-CN" altLang="zh-CN" smtClean="0"/>
              <a:t>属性名</a:t>
            </a:r>
            <a:r>
              <a:rPr lang="en-US" altLang="zh-CN" smtClean="0"/>
              <a:t>”]</a:t>
            </a:r>
            <a:r>
              <a:rPr lang="zh-CN" altLang="zh-CN" smtClean="0"/>
              <a:t>”</a:t>
            </a:r>
          </a:p>
          <a:p>
            <a:pPr lvl="1"/>
            <a:r>
              <a:rPr lang="en-US" altLang="zh-CN" smtClean="0"/>
              <a:t>${user[“name”]}</a:t>
            </a:r>
            <a:endParaRPr lang="zh-CN" altLang="zh-CN" smtClean="0"/>
          </a:p>
          <a:p>
            <a:pPr lvl="1"/>
            <a:r>
              <a:rPr lang="en-US" altLang="zh-CN" smtClean="0"/>
              <a:t>${user[“age”]}</a:t>
            </a:r>
            <a:endParaRPr lang="zh-CN" altLang="zh-CN" smtClean="0"/>
          </a:p>
          <a:p>
            <a:pPr lvl="0"/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190875" algn="l"/>
              </a:tabLst>
            </a:pP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5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282" y="1365944"/>
            <a:ext cx="8345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zh-CN" altLang="zh-CN" smtClean="0"/>
              <a:t>获取</a:t>
            </a:r>
            <a:r>
              <a:rPr lang="en-US" altLang="zh-CN" smtClean="0"/>
              <a:t>Map</a:t>
            </a:r>
            <a:r>
              <a:rPr lang="zh-CN" altLang="zh-CN" smtClean="0"/>
              <a:t>中属性时可以以直接通过属性的</a:t>
            </a:r>
            <a:r>
              <a:rPr lang="en-US" altLang="zh-CN" smtClean="0"/>
              <a:t>key</a:t>
            </a:r>
            <a:endParaRPr lang="zh-CN" altLang="zh-CN" smtClean="0"/>
          </a:p>
          <a:p>
            <a:pPr lvl="1"/>
            <a:r>
              <a:rPr lang="en-US" altLang="zh-CN" smtClean="0"/>
              <a:t>${map.key}</a:t>
            </a:r>
            <a:endParaRPr lang="zh-CN" altLang="zh-CN" smtClean="0"/>
          </a:p>
          <a:p>
            <a:pPr lvl="1"/>
            <a:r>
              <a:rPr lang="en-US" altLang="zh-CN" smtClean="0"/>
              <a:t>${map[key]}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获取</a:t>
            </a:r>
            <a:r>
              <a:rPr lang="en-US" altLang="zh-CN" smtClean="0"/>
              <a:t>List</a:t>
            </a:r>
            <a:r>
              <a:rPr lang="zh-CN" altLang="en-US" smtClean="0"/>
              <a:t>中属性通过下标获取</a:t>
            </a:r>
            <a:endParaRPr lang="en-US" altLang="zh-CN" smtClean="0"/>
          </a:p>
          <a:p>
            <a:pPr lvl="1"/>
            <a:r>
              <a:rPr lang="en-US" altLang="zh-CN" smtClean="0"/>
              <a:t>${list[index]}</a:t>
            </a:r>
            <a:endParaRPr lang="zh-CN" altLang="zh-CN" smtClean="0"/>
          </a:p>
          <a:p>
            <a:pPr lvl="0">
              <a:buFont typeface="Wingdings" pitchFamily="2" charset="2"/>
              <a:buChar char="l"/>
            </a:pPr>
            <a:r>
              <a:rPr lang="zh-CN" altLang="zh-CN" smtClean="0"/>
              <a:t>在指定域中获取属性</a:t>
            </a:r>
          </a:p>
          <a:p>
            <a:pPr lvl="1"/>
            <a:r>
              <a:rPr lang="zh-CN" altLang="zh-CN" smtClean="0"/>
              <a:t>在</a:t>
            </a:r>
            <a:r>
              <a:rPr lang="en-US" altLang="zh-CN" smtClean="0"/>
              <a:t>EL</a:t>
            </a:r>
            <a:r>
              <a:rPr lang="zh-CN" altLang="zh-CN" smtClean="0"/>
              <a:t>表达式中如果我们直接使用属性名如：</a:t>
            </a:r>
            <a:r>
              <a:rPr lang="en-US" altLang="zh-CN" smtClean="0"/>
              <a:t>${user}</a:t>
            </a:r>
            <a:r>
              <a:rPr lang="zh-CN" altLang="zh-CN" smtClean="0"/>
              <a:t>，它将会在四个域中</a:t>
            </a:r>
            <a:r>
              <a:rPr lang="zh-CN" altLang="zh-CN" b="1" smtClean="0"/>
              <a:t>由小到大</a:t>
            </a:r>
            <a:r>
              <a:rPr lang="zh-CN" altLang="zh-CN" smtClean="0"/>
              <a:t>依次查找。顺序：</a:t>
            </a:r>
            <a:r>
              <a:rPr lang="en-US" altLang="zh-CN" smtClean="0"/>
              <a:t>pageScope</a:t>
            </a:r>
            <a:r>
              <a:rPr lang="zh-CN" altLang="zh-CN" smtClean="0"/>
              <a:t>、</a:t>
            </a:r>
            <a:r>
              <a:rPr lang="en-US" altLang="zh-CN" smtClean="0"/>
              <a:t>requestScope</a:t>
            </a:r>
            <a:r>
              <a:rPr lang="zh-CN" altLang="zh-CN" smtClean="0"/>
              <a:t>、</a:t>
            </a:r>
            <a:r>
              <a:rPr lang="en-US" altLang="zh-CN" smtClean="0"/>
              <a:t>sessionScope</a:t>
            </a:r>
            <a:r>
              <a:rPr lang="zh-CN" altLang="zh-CN" smtClean="0"/>
              <a:t>、</a:t>
            </a:r>
            <a:r>
              <a:rPr lang="en-US" altLang="zh-CN" smtClean="0"/>
              <a:t>applicationScope</a:t>
            </a:r>
            <a:r>
              <a:rPr lang="zh-CN" altLang="zh-CN" smtClean="0"/>
              <a:t>。</a:t>
            </a:r>
          </a:p>
          <a:p>
            <a:pPr lvl="1"/>
            <a:r>
              <a:rPr lang="zh-CN" altLang="zh-CN" smtClean="0"/>
              <a:t>也可以指定从哪个域中获取：</a:t>
            </a:r>
          </a:p>
          <a:p>
            <a:pPr lvl="2"/>
            <a:r>
              <a:rPr lang="en-US" altLang="zh-CN" smtClean="0"/>
              <a:t>${ pageScope .user}</a:t>
            </a:r>
            <a:r>
              <a:rPr lang="zh-CN" altLang="zh-CN" smtClean="0"/>
              <a:t>：当前页面</a:t>
            </a:r>
          </a:p>
          <a:p>
            <a:pPr lvl="2"/>
            <a:r>
              <a:rPr lang="en-US" altLang="zh-CN" smtClean="0"/>
              <a:t>${requestScope.user}</a:t>
            </a:r>
            <a:r>
              <a:rPr lang="zh-CN" altLang="zh-CN" smtClean="0"/>
              <a:t>：当前请求</a:t>
            </a:r>
          </a:p>
          <a:p>
            <a:pPr lvl="2"/>
            <a:r>
              <a:rPr lang="en-US" altLang="zh-CN" smtClean="0"/>
              <a:t>${sessionScope.user}</a:t>
            </a:r>
            <a:r>
              <a:rPr lang="zh-CN" altLang="zh-CN" smtClean="0"/>
              <a:t>：当前会话</a:t>
            </a:r>
          </a:p>
          <a:p>
            <a:pPr lvl="2"/>
            <a:r>
              <a:rPr lang="en-US" altLang="zh-CN" smtClean="0"/>
              <a:t>${sessionScope.user}</a:t>
            </a:r>
            <a:r>
              <a:rPr lang="zh-CN" altLang="zh-CN" smtClean="0"/>
              <a:t>：当前应</a:t>
            </a:r>
            <a:r>
              <a:rPr lang="zh-CN" altLang="zh-CN" smtClean="0"/>
              <a:t>用</a:t>
            </a:r>
            <a:endParaRPr lang="en-US" altLang="zh-CN" smtClean="0"/>
          </a:p>
          <a:p>
            <a:pPr algn="just">
              <a:tabLst>
                <a:tab pos="3190875" algn="l"/>
              </a:tabLst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2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894" y="929168"/>
            <a:ext cx="2778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Raleway" panose="020B0003030101060003" pitchFamily="34" charset="0"/>
              </a:rPr>
              <a:t>三、</a:t>
            </a:r>
            <a:r>
              <a:rPr lang="en-US" altLang="zh-CN" sz="2800" smtClean="0">
                <a:latin typeface="Raleway" panose="020B0003030101060003" pitchFamily="34" charset="0"/>
              </a:rPr>
              <a:t>EL</a:t>
            </a:r>
            <a:r>
              <a:rPr lang="zh-CN" altLang="en-US" sz="2800" smtClean="0">
                <a:latin typeface="Raleway" panose="020B0003030101060003" pitchFamily="34" charset="0"/>
              </a:rPr>
              <a:t>隐含对象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519184" y="2158584"/>
            <a:ext cx="81642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en-US" altLang="zh-CN" smtClean="0"/>
              <a:t> </a:t>
            </a:r>
            <a:r>
              <a:rPr lang="zh-CN" altLang="en-US" smtClean="0"/>
              <a:t>为了方便开发者快速获取域中的属性，请求参数，请求头，初始化参数等内容，</a:t>
            </a:r>
            <a:r>
              <a:rPr lang="en-US" altLang="zh-CN" smtClean="0"/>
              <a:t>EL</a:t>
            </a:r>
            <a:r>
              <a:rPr lang="zh-CN" altLang="en-US" smtClean="0"/>
              <a:t>提供了</a:t>
            </a:r>
            <a:r>
              <a:rPr lang="en-US" altLang="zh-CN" smtClean="0"/>
              <a:t>11</a:t>
            </a:r>
            <a:r>
              <a:rPr lang="zh-CN" altLang="en-US" smtClean="0"/>
              <a:t>个隐含对象</a:t>
            </a:r>
            <a:endParaRPr lang="en-US" altLang="zh-CN" smtClean="0"/>
          </a:p>
          <a:p>
            <a:pPr lvl="0">
              <a:buFont typeface="Wingdings" pitchFamily="2" charset="2"/>
              <a:buChar char="l"/>
            </a:pPr>
            <a:endParaRPr lang="en-US" altLang="zh-CN" smtClean="0"/>
          </a:p>
          <a:p>
            <a:pPr lvl="0">
              <a:buFont typeface="Wingdings" pitchFamily="2" charset="2"/>
              <a:buChar char="l"/>
            </a:pPr>
            <a:endParaRPr lang="en-US" altLang="zh-CN" smtClean="0"/>
          </a:p>
          <a:p>
            <a:pPr lvl="0">
              <a:buFont typeface="Wingdings" pitchFamily="2" charset="2"/>
              <a:buChar char="l"/>
            </a:pPr>
            <a:endParaRPr lang="en-US" altLang="zh-CN" smtClean="0"/>
          </a:p>
          <a:p>
            <a:pPr lvl="0">
              <a:buFont typeface="Wingdings" pitchFamily="2" charset="2"/>
              <a:buChar char="l"/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l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EL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隐含对象只能在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EL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表达式中使用，和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jsp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的隐含对象不同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l"/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l"/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l"/>
            </a:pP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56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813" y="1079292"/>
            <a:ext cx="84394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</a:rPr>
              <a:t>pageContext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smtClean="0"/>
              <a:t>EL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pageContext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jsp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pageContext</a:t>
            </a:r>
            <a:r>
              <a:rPr lang="zh-CN" altLang="en-US" sz="2000" smtClean="0"/>
              <a:t>功能一样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作用：获取</a:t>
            </a:r>
            <a:r>
              <a:rPr lang="en-US" altLang="zh-CN" sz="2000" smtClean="0"/>
              <a:t>jsp</a:t>
            </a:r>
            <a:r>
              <a:rPr lang="zh-CN" altLang="en-US" sz="2000" smtClean="0"/>
              <a:t>中的其他</a:t>
            </a:r>
            <a:r>
              <a:rPr lang="en-US" altLang="zh-CN" sz="2000" smtClean="0"/>
              <a:t>8</a:t>
            </a:r>
            <a:r>
              <a:rPr lang="zh-CN" altLang="en-US" sz="2000" smtClean="0"/>
              <a:t>个隐含对象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2"/>
            <a:r>
              <a:rPr lang="zh-CN" altLang="en-US" sz="2000" smtClean="0"/>
              <a:t>例如：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	</a:t>
            </a:r>
            <a:r>
              <a:rPr lang="zh-CN" altLang="en-US" sz="2000" smtClean="0"/>
              <a:t>拼接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地址</a:t>
            </a:r>
            <a:endParaRPr lang="en-US" altLang="zh-CN" sz="2000" smtClean="0"/>
          </a:p>
          <a:p>
            <a:pPr lvl="2"/>
            <a:r>
              <a:rPr lang="en-US" altLang="zh-CN" smtClean="0"/>
              <a:t>	http://${pageContext.request.serverName}:${pageContext.request.serverPort}${pageContext.request.contextPath}/</a:t>
            </a:r>
          </a:p>
          <a:p>
            <a:pPr lvl="1">
              <a:buFont typeface="Arial" pitchFamily="34" charset="0"/>
              <a:buChar char="•"/>
            </a:pPr>
            <a:endParaRPr lang="en-US" altLang="zh-CN" sz="2400" smtClean="0"/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329" y="3822490"/>
            <a:ext cx="84394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</a:rPr>
              <a:t>pageScope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Map&lt;String,Object&gt;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作用：获取</a:t>
            </a:r>
            <a:r>
              <a:rPr lang="en-US" altLang="zh-CN" sz="2000" smtClean="0"/>
              <a:t>pageContext</a:t>
            </a:r>
            <a:r>
              <a:rPr lang="zh-CN" altLang="en-US" sz="2000" smtClean="0"/>
              <a:t>域中存的属性。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例如：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		${pageScope.key}</a:t>
            </a: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91" y="974359"/>
            <a:ext cx="84394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</a:rPr>
              <a:t>requestScope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Map&lt;String,Object&gt;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作用：获取</a:t>
            </a:r>
            <a:r>
              <a:rPr lang="en-US" altLang="zh-CN" sz="2000" smtClean="0"/>
              <a:t>request</a:t>
            </a:r>
            <a:r>
              <a:rPr lang="zh-CN" altLang="en-US" sz="2000" smtClean="0"/>
              <a:t>域中存的属性。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例如：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	${requestScope.key}</a:t>
            </a: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330" y="3582648"/>
            <a:ext cx="84394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</a:rPr>
              <a:t>sessionScope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Map&lt;String,Object&gt;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作用：获取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域中存的属性。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例如：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	${session.key}</a:t>
            </a: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311" y="989350"/>
            <a:ext cx="84394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5</a:t>
            </a:r>
            <a:r>
              <a:rPr lang="zh-CN" altLang="en-US" sz="2400" smtClean="0">
                <a:solidFill>
                  <a:srgbClr val="0000FF"/>
                </a:solidFill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</a:rPr>
              <a:t>applicationScope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Map&lt;String,Object&gt;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作用：获取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域中存的属性。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例如：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	${applicationScope.key}</a:t>
            </a: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50" y="3297835"/>
            <a:ext cx="84394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6</a:t>
            </a:r>
            <a:r>
              <a:rPr lang="zh-CN" altLang="en-US" sz="2400" smtClean="0">
                <a:solidFill>
                  <a:srgbClr val="0000FF"/>
                </a:solidFill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</a:rPr>
              <a:t>param</a:t>
            </a:r>
            <a:endParaRPr lang="en-US" altLang="zh-CN" sz="200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类型：</a:t>
            </a:r>
            <a:r>
              <a:rPr lang="en-US" altLang="zh-CN" sz="2000" smtClean="0"/>
              <a:t>Map&lt;String,String&gt;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smtClean="0"/>
              <a:t>作用：获</a:t>
            </a:r>
            <a:r>
              <a:rPr lang="zh-CN" altLang="en-US" sz="2000" smtClean="0"/>
              <a:t>取请求参数。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例如</a:t>
            </a:r>
            <a:r>
              <a:rPr lang="zh-CN" altLang="en-US" sz="2000" smtClean="0"/>
              <a:t>：</a:t>
            </a:r>
            <a:r>
              <a:rPr lang="en-US" altLang="zh-CN" sz="2000" smtClean="0"/>
              <a:t>http://localhost:8080/Project/resource?key=value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	</a:t>
            </a:r>
            <a:r>
              <a:rPr lang="en-US" altLang="zh-CN" sz="2400" smtClean="0"/>
              <a:t>${param.key</a:t>
            </a:r>
            <a:r>
              <a:rPr lang="en-US" altLang="zh-CN" sz="2400" smtClean="0"/>
              <a:t>}</a:t>
            </a: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3133</TotalTime>
  <Words>1187</Words>
  <Application>Microsoft Office PowerPoint</Application>
  <PresentationFormat>全屏显示(4:3)</PresentationFormat>
  <Paragraphs>167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Administrator</cp:lastModifiedBy>
  <cp:revision>1291</cp:revision>
  <dcterms:created xsi:type="dcterms:W3CDTF">2016-03-21T01:17:03Z</dcterms:created>
  <dcterms:modified xsi:type="dcterms:W3CDTF">2017-10-11T03:47:21Z</dcterms:modified>
</cp:coreProperties>
</file>