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1534-BBE0-4C2E-8366-EB1063956F42}" type="datetimeFigureOut">
              <a:rPr lang="ko-KR" altLang="en-US" smtClean="0"/>
              <a:t>2012-04-02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39BA-6C83-4BD7-B40A-7FC227B89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34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1534-BBE0-4C2E-8366-EB1063956F42}" type="datetimeFigureOut">
              <a:rPr lang="ko-KR" altLang="en-US" smtClean="0"/>
              <a:t>2012-04-02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39BA-6C83-4BD7-B40A-7FC227B89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12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1534-BBE0-4C2E-8366-EB1063956F42}" type="datetimeFigureOut">
              <a:rPr lang="ko-KR" altLang="en-US" smtClean="0"/>
              <a:t>2012-04-02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39BA-6C83-4BD7-B40A-7FC227B89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69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1534-BBE0-4C2E-8366-EB1063956F42}" type="datetimeFigureOut">
              <a:rPr lang="ko-KR" altLang="en-US" smtClean="0"/>
              <a:t>2012-04-02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39BA-6C83-4BD7-B40A-7FC227B89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82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1534-BBE0-4C2E-8366-EB1063956F42}" type="datetimeFigureOut">
              <a:rPr lang="ko-KR" altLang="en-US" smtClean="0"/>
              <a:t>2012-04-02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39BA-6C83-4BD7-B40A-7FC227B89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60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1534-BBE0-4C2E-8366-EB1063956F42}" type="datetimeFigureOut">
              <a:rPr lang="ko-KR" altLang="en-US" smtClean="0"/>
              <a:t>2012-04-02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39BA-6C83-4BD7-B40A-7FC227B89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35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1534-BBE0-4C2E-8366-EB1063956F42}" type="datetimeFigureOut">
              <a:rPr lang="ko-KR" altLang="en-US" smtClean="0"/>
              <a:t>2012-04-02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39BA-6C83-4BD7-B40A-7FC227B89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19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1534-BBE0-4C2E-8366-EB1063956F42}" type="datetimeFigureOut">
              <a:rPr lang="ko-KR" altLang="en-US" smtClean="0"/>
              <a:t>2012-04-02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39BA-6C83-4BD7-B40A-7FC227B89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71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1534-BBE0-4C2E-8366-EB1063956F42}" type="datetimeFigureOut">
              <a:rPr lang="ko-KR" altLang="en-US" smtClean="0"/>
              <a:t>2012-04-02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39BA-6C83-4BD7-B40A-7FC227B89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24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1534-BBE0-4C2E-8366-EB1063956F42}" type="datetimeFigureOut">
              <a:rPr lang="ko-KR" altLang="en-US" smtClean="0"/>
              <a:t>2012-04-02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39BA-6C83-4BD7-B40A-7FC227B89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427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1534-BBE0-4C2E-8366-EB1063956F42}" type="datetimeFigureOut">
              <a:rPr lang="ko-KR" altLang="en-US" smtClean="0"/>
              <a:t>2012-04-02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39BA-6C83-4BD7-B40A-7FC227B89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83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51534-BBE0-4C2E-8366-EB1063956F42}" type="datetimeFigureOut">
              <a:rPr lang="ko-KR" altLang="en-US" smtClean="0"/>
              <a:t>2012-04-02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C39BA-6C83-4BD7-B40A-7FC227B89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168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1496" y="692696"/>
                <a:ext cx="79208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4.9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𝑁</m:t>
                      </m:r>
                      <m:r>
                        <a:rPr lang="ko-KR" altLang="en-US" sz="2400" i="1">
                          <a:latin typeface="Cambria Math"/>
                        </a:rPr>
                        <m:t>의</m:t>
                      </m:r>
                      <m:r>
                        <a:rPr lang="ko-KR" altLang="en-US" sz="2400" i="1">
                          <a:latin typeface="Cambria Math"/>
                        </a:rPr>
                        <m:t> </m:t>
                      </m:r>
                      <m:r>
                        <a:rPr lang="ko-KR" altLang="en-US" sz="2400" b="0" i="1" smtClean="0">
                          <a:latin typeface="Cambria Math"/>
                        </a:rPr>
                        <m:t>힘으로</m:t>
                      </m:r>
                      <m:r>
                        <a:rPr lang="ko-KR" altLang="en-US" sz="2400" b="0" i="1" smtClean="0">
                          <a:latin typeface="Cambria Math"/>
                        </a:rPr>
                        <m:t> </m:t>
                      </m:r>
                      <m:r>
                        <a:rPr lang="ko-KR" altLang="en-US" sz="2400" b="0" i="1" smtClean="0">
                          <a:latin typeface="Cambria Math"/>
                        </a:rPr>
                        <m:t>당기면</m:t>
                      </m:r>
                      <m:r>
                        <a:rPr lang="ko-KR" altLang="en-US" sz="2400" i="1">
                          <a:latin typeface="Cambria Math"/>
                        </a:rPr>
                        <m:t> 12</m:t>
                      </m:r>
                      <m:r>
                        <m:rPr>
                          <m:nor/>
                        </m:rPr>
                        <a:rPr lang="en-US" altLang="ko-KR" sz="2400" b="0" i="0" smtClean="0">
                          <a:latin typeface="Cambria Math"/>
                        </a:rPr>
                        <m:t>mm</m:t>
                      </m:r>
                      <m:r>
                        <a:rPr lang="ko-KR" altLang="en-US" sz="2400" b="0" i="1" smtClean="0">
                          <a:latin typeface="Cambria Math"/>
                        </a:rPr>
                        <m:t>만</m:t>
                      </m:r>
                      <m:r>
                        <a:rPr lang="ko-KR" altLang="en-US" sz="2400" i="1">
                          <a:latin typeface="Cambria Math"/>
                        </a:rPr>
                        <m:t>큼</m:t>
                      </m:r>
                      <m:r>
                        <a:rPr lang="ko-KR" altLang="en-US" sz="2400" i="1">
                          <a:latin typeface="Cambria Math"/>
                        </a:rPr>
                        <m:t> </m:t>
                      </m:r>
                      <m:r>
                        <a:rPr lang="ko-KR" altLang="en-US" sz="2400" b="0" i="1" smtClean="0">
                          <a:latin typeface="Cambria Math"/>
                        </a:rPr>
                        <m:t>늘어나는</m:t>
                      </m:r>
                      <m:r>
                        <a:rPr lang="ko-KR" altLang="en-US" sz="2400" b="0" i="1" smtClean="0">
                          <a:latin typeface="Cambria Math"/>
                        </a:rPr>
                        <m:t> </m:t>
                      </m:r>
                      <m:r>
                        <a:rPr lang="ko-KR" altLang="en-US" sz="2400" b="0" i="1" smtClean="0">
                          <a:latin typeface="Cambria Math"/>
                        </a:rPr>
                        <m:t>용수철이</m:t>
                      </m:r>
                      <m:r>
                        <a:rPr lang="ko-KR" altLang="en-US" sz="2400" i="1">
                          <a:latin typeface="Cambria Math"/>
                        </a:rPr>
                        <m:t> </m:t>
                      </m:r>
                      <m:r>
                        <a:rPr lang="ko-KR" altLang="en-US" sz="2400" b="0" i="1" smtClean="0">
                          <a:latin typeface="Cambria Math"/>
                        </a:rPr>
                        <m:t>있다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ko-KR" sz="2400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96" y="692696"/>
                <a:ext cx="792088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5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76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1496" y="692696"/>
                <a:ext cx="79208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4.9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𝑁</m:t>
                      </m:r>
                      <m:r>
                        <a:rPr lang="ko-KR" altLang="en-US" sz="2400" i="1">
                          <a:latin typeface="Cambria Math"/>
                        </a:rPr>
                        <m:t>의</m:t>
                      </m:r>
                      <m:r>
                        <a:rPr lang="ko-KR" altLang="en-US" sz="2400" i="1">
                          <a:latin typeface="Cambria Math"/>
                        </a:rPr>
                        <m:t> </m:t>
                      </m:r>
                      <m:r>
                        <a:rPr lang="ko-KR" altLang="en-US" sz="2400" b="0" i="1" smtClean="0">
                          <a:latin typeface="Cambria Math"/>
                        </a:rPr>
                        <m:t>힘으로</m:t>
                      </m:r>
                      <m:r>
                        <a:rPr lang="ko-KR" altLang="en-US" sz="2400" b="0" i="1" smtClean="0">
                          <a:latin typeface="Cambria Math"/>
                        </a:rPr>
                        <m:t> </m:t>
                      </m:r>
                      <m:r>
                        <a:rPr lang="ko-KR" altLang="en-US" sz="2400" b="0" i="1" smtClean="0">
                          <a:latin typeface="Cambria Math"/>
                        </a:rPr>
                        <m:t>당기면</m:t>
                      </m:r>
                      <m:r>
                        <a:rPr lang="ko-KR" altLang="en-US" sz="2400" i="1">
                          <a:latin typeface="Cambria Math"/>
                        </a:rPr>
                        <m:t> 12</m:t>
                      </m:r>
                      <m:r>
                        <m:rPr>
                          <m:nor/>
                        </m:rPr>
                        <a:rPr lang="en-US" altLang="ko-KR" sz="2400" b="0" i="0" smtClean="0">
                          <a:latin typeface="Cambria Math"/>
                        </a:rPr>
                        <m:t>mm</m:t>
                      </m:r>
                      <m:r>
                        <a:rPr lang="ko-KR" altLang="en-US" sz="2400" b="0" i="1" smtClean="0">
                          <a:latin typeface="Cambria Math"/>
                        </a:rPr>
                        <m:t>만</m:t>
                      </m:r>
                      <m:r>
                        <a:rPr lang="ko-KR" altLang="en-US" sz="2400" i="1">
                          <a:latin typeface="Cambria Math"/>
                        </a:rPr>
                        <m:t>큼</m:t>
                      </m:r>
                      <m:r>
                        <a:rPr lang="ko-KR" altLang="en-US" sz="2400" i="1">
                          <a:latin typeface="Cambria Math"/>
                        </a:rPr>
                        <m:t> </m:t>
                      </m:r>
                      <m:r>
                        <a:rPr lang="ko-KR" altLang="en-US" sz="2400" b="0" i="1" smtClean="0">
                          <a:latin typeface="Cambria Math"/>
                        </a:rPr>
                        <m:t>늘어나는</m:t>
                      </m:r>
                      <m:r>
                        <a:rPr lang="ko-KR" altLang="en-US" sz="2400" b="0" i="1" smtClean="0">
                          <a:latin typeface="Cambria Math"/>
                        </a:rPr>
                        <m:t> </m:t>
                      </m:r>
                      <m:r>
                        <a:rPr lang="ko-KR" altLang="en-US" sz="2400" b="0" i="1" smtClean="0">
                          <a:latin typeface="Cambria Math"/>
                        </a:rPr>
                        <m:t>용수철이</m:t>
                      </m:r>
                      <m:r>
                        <a:rPr lang="ko-KR" altLang="en-US" sz="2400" i="1">
                          <a:latin typeface="Cambria Math"/>
                        </a:rPr>
                        <m:t> </m:t>
                      </m:r>
                      <m:r>
                        <a:rPr lang="ko-KR" altLang="en-US" sz="2400" b="0" i="1" smtClean="0">
                          <a:latin typeface="Cambria Math"/>
                        </a:rPr>
                        <m:t>있다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ko-KR" sz="2400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96" y="692696"/>
                <a:ext cx="792088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5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23528" y="1552203"/>
                <a:ext cx="8424936" cy="3372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dirty="0" smtClean="0"/>
                  <a:t>용수철 상수를 구하여라</a:t>
                </a:r>
                <a:r>
                  <a:rPr lang="en-US" altLang="ko-KR" dirty="0" smtClean="0"/>
                  <a:t>.</a:t>
                </a:r>
              </a:p>
              <a:p>
                <a:pPr marL="342900" indent="-342900">
                  <a:buAutoNum type="arabicPeriod"/>
                </a:pPr>
                <a:endParaRPr lang="en-US" altLang="ko-KR" dirty="0"/>
              </a:p>
              <a:p>
                <a:r>
                  <a:rPr lang="en-US" altLang="ko-KR" dirty="0" smtClean="0"/>
                  <a:t>	</a:t>
                </a:r>
                <a:r>
                  <a:rPr lang="ko-KR" altLang="en-US" dirty="0" smtClean="0"/>
                  <a:t>용수철의 복원력에 관한 식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𝐹</m:t>
                    </m:r>
                    <m:r>
                      <a:rPr lang="en-US" altLang="ko-KR" b="0" i="1" smtClean="0">
                        <a:latin typeface="Cambria Math"/>
                      </a:rPr>
                      <m:t>=−</m:t>
                    </m:r>
                    <m:r>
                      <a:rPr lang="en-US" altLang="ko-KR" b="0" i="1" smtClean="0">
                        <a:latin typeface="Cambria Math"/>
                      </a:rPr>
                      <m:t>𝑘𝑑</m:t>
                    </m:r>
                    <m:r>
                      <a:rPr lang="ko-KR" altLang="en-US" b="0" i="1" smtClean="0">
                        <a:latin typeface="Cambria Math"/>
                      </a:rPr>
                      <m:t>에</m:t>
                    </m:r>
                    <m:r>
                      <a:rPr lang="ko-KR" altLang="en-US" i="1">
                        <a:latin typeface="Cambria Math"/>
                      </a:rPr>
                      <m:t>서</m:t>
                    </m:r>
                    <m:r>
                      <a:rPr lang="ko-KR" altLang="en-US" i="1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𝑘</m:t>
                    </m:r>
                    <m:r>
                      <a:rPr lang="en-US" altLang="ko-KR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𝐹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𝑑</m:t>
                        </m:r>
                      </m:den>
                    </m:f>
                    <m:r>
                      <a:rPr lang="ko-KR" altLang="en-US" b="0" i="1" smtClean="0">
                        <a:latin typeface="Cambria Math"/>
                      </a:rPr>
                      <m:t>이</m:t>
                    </m:r>
                    <m:r>
                      <a:rPr lang="ko-KR" altLang="en-US" i="1">
                        <a:latin typeface="Cambria Math"/>
                      </a:rPr>
                      <m:t>고</m:t>
                    </m:r>
                  </m:oMath>
                </a14:m>
                <a:endParaRPr lang="en-US" altLang="ko-KR" b="0" dirty="0" smtClean="0"/>
              </a:p>
              <a:p>
                <a:endParaRPr lang="en-US" altLang="ko-KR" b="0" dirty="0" smtClean="0"/>
              </a:p>
              <a:p>
                <a:r>
                  <a:rPr lang="en-US" altLang="ko-KR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𝐹</m:t>
                    </m:r>
                    <m:r>
                      <a:rPr lang="en-US" altLang="ko-KR" b="0" i="1" smtClean="0">
                        <a:latin typeface="Cambria Math"/>
                      </a:rPr>
                      <m:t>=4.9</m:t>
                    </m:r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r>
                      <a:rPr lang="ko-KR" altLang="en-US" b="0" i="1" smtClean="0">
                        <a:latin typeface="Cambria Math"/>
                      </a:rPr>
                      <m:t>이고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𝑑</m:t>
                    </m:r>
                    <m:r>
                      <a:rPr lang="en-US" altLang="ko-KR" b="0" i="1" smtClean="0">
                        <a:latin typeface="Cambria Math"/>
                      </a:rPr>
                      <m:t>=1.2×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−2</m:t>
                        </m:r>
                      </m:sup>
                    </m:sSup>
                    <m:r>
                      <m:rPr>
                        <m:nor/>
                      </m:rPr>
                      <a:rPr lang="en-US" altLang="ko-KR" b="0" i="0" smtClean="0">
                        <a:latin typeface="Cambria Math"/>
                        <a:ea typeface="Cambria Math"/>
                      </a:rPr>
                      <m:t>m</m:t>
                    </m:r>
                    <m:r>
                      <a:rPr lang="ko-KR" altLang="en-US" b="0" i="1" smtClean="0">
                        <a:latin typeface="Cambria Math"/>
                        <a:ea typeface="+mj-ea"/>
                      </a:rPr>
                      <m:t>이므로</m:t>
                    </m:r>
                  </m:oMath>
                </a14:m>
                <a:endParaRPr lang="en-US" altLang="ko-KR" b="0" dirty="0" smtClean="0">
                  <a:ea typeface="+mj-ea"/>
                </a:endParaRPr>
              </a:p>
              <a:p>
                <a:endParaRPr lang="en-US" altLang="ko-KR" b="0" dirty="0" smtClean="0">
                  <a:ea typeface="+mj-ea"/>
                </a:endParaRPr>
              </a:p>
              <a:p>
                <a:r>
                  <a:rPr lang="en-US" altLang="ko-KR" dirty="0" smtClean="0">
                    <a:latin typeface="+mj-ea"/>
                    <a:ea typeface="+mj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𝑘</m:t>
                    </m:r>
                    <m:r>
                      <a:rPr lang="en-US" altLang="ko-KR" b="0" i="1" smtClean="0">
                        <a:latin typeface="Cambria Math"/>
                        <a:ea typeface="+mj-ea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+mj-ea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+mj-ea"/>
                          </a:rPr>
                          <m:t>4.9</m:t>
                        </m:r>
                        <m:r>
                          <a:rPr lang="en-US" altLang="ko-KR" b="0" i="1" smtClean="0">
                            <a:latin typeface="Cambria Math"/>
                            <a:ea typeface="+mj-ea"/>
                          </a:rPr>
                          <m:t>𝑁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+mj-ea"/>
                          </a:rPr>
                          <m:t>1.2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−2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/>
                            <a:ea typeface="Cambria Math"/>
                          </a:rPr>
                          <m:t>m</m:t>
                        </m:r>
                      </m:den>
                    </m:f>
                  </m:oMath>
                </a14:m>
                <a:r>
                  <a:rPr lang="en-US" altLang="ko-KR" dirty="0" smtClean="0">
                    <a:latin typeface="+mj-ea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Cambria Math"/>
                      </a:rPr>
                      <m:t>≒</m:t>
                    </m:r>
                    <m:r>
                      <a:rPr lang="en-US" altLang="ko-KR" b="0" i="1" dirty="0" smtClean="0">
                        <a:latin typeface="Cambria Math"/>
                        <a:ea typeface="Cambria Math"/>
                      </a:rPr>
                      <m:t>−408.3</m:t>
                    </m:r>
                    <m:r>
                      <a:rPr lang="en-US" altLang="ko-KR" b="0" i="1" dirty="0" smtClean="0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ko-KR" b="0" i="1" dirty="0" smtClean="0">
                        <a:latin typeface="Cambria Math"/>
                        <a:ea typeface="Cambria Math"/>
                      </a:rPr>
                      <m:t>/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/>
                        <a:ea typeface="Cambria Math"/>
                      </a:rPr>
                      <m:t>m</m:t>
                    </m:r>
                  </m:oMath>
                </a14:m>
                <a:endParaRPr lang="en-US" altLang="ko-KR" b="0" dirty="0" smtClean="0">
                  <a:latin typeface="+mn-ea"/>
                </a:endParaRPr>
              </a:p>
              <a:p>
                <a:endParaRPr lang="en-US" altLang="ko-KR" b="0" dirty="0" smtClean="0">
                  <a:latin typeface="+mn-ea"/>
                </a:endParaRPr>
              </a:p>
              <a:p>
                <a:r>
                  <a:rPr lang="en-US" altLang="ko-KR" dirty="0" smtClean="0">
                    <a:latin typeface="+mj-ea"/>
                    <a:ea typeface="+mj-ea"/>
                  </a:rPr>
                  <a:t>	</a:t>
                </a:r>
                <a:r>
                  <a:rPr lang="ko-KR" altLang="en-US" dirty="0" smtClean="0">
                    <a:latin typeface="+mj-ea"/>
                    <a:ea typeface="+mj-ea"/>
                  </a:rPr>
                  <a:t>그런데 힘은 양수이므로</a:t>
                </a:r>
                <a:r>
                  <a:rPr lang="en-US" altLang="ko-KR" dirty="0" smtClean="0">
                    <a:latin typeface="+mj-ea"/>
                    <a:ea typeface="+mj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/>
                        <a:ea typeface="Cambria Math"/>
                      </a:rPr>
                      <m:t>(−</m:t>
                    </m:r>
                  </m:oMath>
                </a14:m>
                <a:r>
                  <a:rPr lang="en-US" altLang="ko-KR" dirty="0" smtClean="0">
                    <a:latin typeface="+mj-ea"/>
                    <a:ea typeface="+mj-ea"/>
                  </a:rPr>
                  <a:t>)</a:t>
                </a:r>
                <a:r>
                  <a:rPr lang="ko-KR" altLang="en-US" dirty="0" smtClean="0">
                    <a:latin typeface="+mj-ea"/>
                    <a:ea typeface="+mj-ea"/>
                  </a:rPr>
                  <a:t>은 방향을 의미할 뿐이므로</a:t>
                </a:r>
                <a:r>
                  <a:rPr lang="en-US" altLang="ko-KR" dirty="0" smtClean="0">
                    <a:latin typeface="+mj-ea"/>
                    <a:ea typeface="+mj-ea"/>
                  </a:rPr>
                  <a:t>)</a:t>
                </a:r>
              </a:p>
              <a:p>
                <a:endParaRPr lang="en-US" altLang="ko-KR" dirty="0">
                  <a:latin typeface="+mj-ea"/>
                  <a:ea typeface="+mj-ea"/>
                </a:endParaRPr>
              </a:p>
              <a:p>
                <a:r>
                  <a:rPr lang="en-US" altLang="ko-KR" dirty="0" smtClean="0">
                    <a:latin typeface="+mj-ea"/>
                    <a:ea typeface="+mj-ea"/>
                  </a:rPr>
                  <a:t>	</a:t>
                </a:r>
                <a:r>
                  <a:rPr lang="ko-KR" altLang="en-US" dirty="0" smtClean="0">
                    <a:latin typeface="+mj-ea"/>
                    <a:ea typeface="+mj-ea"/>
                  </a:rPr>
                  <a:t>용수철 </a:t>
                </a:r>
                <a14:m>
                  <m:oMath xmlns:m="http://schemas.openxmlformats.org/officeDocument/2006/math">
                    <m:r>
                      <a:rPr lang="ko-KR" altLang="en-US" b="0" i="1" dirty="0" smtClean="0">
                        <a:latin typeface="Cambria Math"/>
                        <a:ea typeface="+mj-ea"/>
                      </a:rPr>
                      <m:t>상</m:t>
                    </m:r>
                    <m:r>
                      <a:rPr lang="ko-KR" altLang="en-US" b="0" i="1" dirty="0">
                        <a:latin typeface="Cambria Math"/>
                        <a:ea typeface="+mj-ea"/>
                      </a:rPr>
                      <m:t>수</m:t>
                    </m:r>
                    <m:r>
                      <a:rPr lang="en-US" altLang="ko-KR" b="0" i="1" dirty="0" smtClean="0">
                        <a:latin typeface="Cambria Math"/>
                        <a:ea typeface="+mj-ea"/>
                      </a:rPr>
                      <m:t> </m:t>
                    </m:r>
                    <m:r>
                      <a:rPr lang="en-US" altLang="ko-KR" b="0" i="1" dirty="0" smtClean="0">
                        <a:latin typeface="Cambria Math"/>
                        <a:ea typeface="+mj-ea"/>
                      </a:rPr>
                      <m:t>𝑘</m:t>
                    </m:r>
                    <m:r>
                      <a:rPr lang="en-US" altLang="ko-KR" i="1" dirty="0" smtClean="0">
                        <a:latin typeface="Cambria Math"/>
                        <a:ea typeface="Cambria Math"/>
                      </a:rPr>
                      <m:t>≒</m:t>
                    </m:r>
                    <m:r>
                      <a:rPr lang="en-US" altLang="ko-KR" b="0" i="1" dirty="0" smtClean="0">
                        <a:latin typeface="Cambria Math"/>
                        <a:ea typeface="Cambria Math"/>
                      </a:rPr>
                      <m:t>408.3</m:t>
                    </m:r>
                    <m:r>
                      <a:rPr lang="en-US" altLang="ko-KR" b="0" i="1" dirty="0" smtClean="0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ko-KR" b="0" i="1" dirty="0" smtClean="0">
                        <a:latin typeface="Cambria Math"/>
                        <a:ea typeface="Cambria Math"/>
                      </a:rPr>
                      <m:t>/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/>
                        <a:ea typeface="Cambria Math"/>
                      </a:rPr>
                      <m:t>m</m:t>
                    </m:r>
                  </m:oMath>
                </a14:m>
                <a:endParaRPr lang="en-US" altLang="ko-KR" b="0" dirty="0" smtClean="0">
                  <a:latin typeface="+mn-ea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552203"/>
                <a:ext cx="8424936" cy="3372205"/>
              </a:xfrm>
              <a:prstGeom prst="rect">
                <a:avLst/>
              </a:prstGeom>
              <a:blipFill rotWithShape="1">
                <a:blip r:embed="rId3"/>
                <a:stretch>
                  <a:fillRect l="-724" t="-1627" b="-19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43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1496" y="692696"/>
                <a:ext cx="79208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4.9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𝑁</m:t>
                      </m:r>
                      <m:r>
                        <a:rPr lang="ko-KR" altLang="en-US" sz="2400" i="1">
                          <a:latin typeface="Cambria Math"/>
                        </a:rPr>
                        <m:t>의</m:t>
                      </m:r>
                      <m:r>
                        <a:rPr lang="ko-KR" altLang="en-US" sz="2400" i="1">
                          <a:latin typeface="Cambria Math"/>
                        </a:rPr>
                        <m:t> </m:t>
                      </m:r>
                      <m:r>
                        <a:rPr lang="ko-KR" altLang="en-US" sz="2400" b="0" i="1" smtClean="0">
                          <a:latin typeface="Cambria Math"/>
                        </a:rPr>
                        <m:t>힘으로</m:t>
                      </m:r>
                      <m:r>
                        <a:rPr lang="ko-KR" altLang="en-US" sz="2400" b="0" i="1" smtClean="0">
                          <a:latin typeface="Cambria Math"/>
                        </a:rPr>
                        <m:t> </m:t>
                      </m:r>
                      <m:r>
                        <a:rPr lang="ko-KR" altLang="en-US" sz="2400" b="0" i="1" smtClean="0">
                          <a:latin typeface="Cambria Math"/>
                        </a:rPr>
                        <m:t>당기면</m:t>
                      </m:r>
                      <m:r>
                        <a:rPr lang="ko-KR" altLang="en-US" sz="2400" i="1">
                          <a:latin typeface="Cambria Math"/>
                        </a:rPr>
                        <m:t> 12</m:t>
                      </m:r>
                      <m:r>
                        <m:rPr>
                          <m:nor/>
                        </m:rPr>
                        <a:rPr lang="en-US" altLang="ko-KR" sz="2400" b="0" i="0" smtClean="0">
                          <a:latin typeface="Cambria Math"/>
                        </a:rPr>
                        <m:t>mm</m:t>
                      </m:r>
                      <m:r>
                        <a:rPr lang="ko-KR" altLang="en-US" sz="2400" b="0" i="1" smtClean="0">
                          <a:latin typeface="Cambria Math"/>
                        </a:rPr>
                        <m:t>만</m:t>
                      </m:r>
                      <m:r>
                        <a:rPr lang="ko-KR" altLang="en-US" sz="2400" i="1">
                          <a:latin typeface="Cambria Math"/>
                        </a:rPr>
                        <m:t>큼</m:t>
                      </m:r>
                      <m:r>
                        <a:rPr lang="ko-KR" altLang="en-US" sz="2400" i="1">
                          <a:latin typeface="Cambria Math"/>
                        </a:rPr>
                        <m:t> </m:t>
                      </m:r>
                      <m:r>
                        <a:rPr lang="ko-KR" altLang="en-US" sz="2400" b="0" i="1" smtClean="0">
                          <a:latin typeface="Cambria Math"/>
                        </a:rPr>
                        <m:t>늘어나는</m:t>
                      </m:r>
                      <m:r>
                        <a:rPr lang="ko-KR" altLang="en-US" sz="2400" b="0" i="1" smtClean="0">
                          <a:latin typeface="Cambria Math"/>
                        </a:rPr>
                        <m:t> </m:t>
                      </m:r>
                      <m:r>
                        <a:rPr lang="ko-KR" altLang="en-US" sz="2400" b="0" i="1" smtClean="0">
                          <a:latin typeface="Cambria Math"/>
                        </a:rPr>
                        <m:t>용수철이</m:t>
                      </m:r>
                      <m:r>
                        <a:rPr lang="ko-KR" altLang="en-US" sz="2400" i="1">
                          <a:latin typeface="Cambria Math"/>
                        </a:rPr>
                        <m:t> </m:t>
                      </m:r>
                      <m:r>
                        <a:rPr lang="ko-KR" altLang="en-US" sz="2400" b="0" i="1" smtClean="0">
                          <a:latin typeface="Cambria Math"/>
                        </a:rPr>
                        <m:t>있다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ko-KR" sz="2400" b="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96" y="692696"/>
                <a:ext cx="792088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5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3528" y="1552203"/>
                <a:ext cx="7416824" cy="3372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 startAt="2"/>
                </a:pPr>
                <a:r>
                  <a:rPr lang="ko-KR" altLang="en-US" dirty="0" smtClean="0"/>
                  <a:t>용수철을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17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/>
                      </a:rPr>
                      <m:t>mm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늘리</m:t>
                    </m:r>
                    <m:r>
                      <a:rPr lang="ko-KR" altLang="en-US" i="1">
                        <a:latin typeface="Cambria Math"/>
                      </a:rPr>
                      <m:t>는</m:t>
                    </m:r>
                    <m:r>
                      <a:rPr lang="ko-KR" altLang="en-US" i="1">
                        <a:latin typeface="Cambria Math"/>
                      </a:rPr>
                      <m:t> </m:t>
                    </m:r>
                    <m:r>
                      <a:rPr lang="ko-KR" altLang="en-US" i="1" smtClean="0">
                        <a:latin typeface="Cambria Math"/>
                      </a:rPr>
                      <m:t>데</m:t>
                    </m:r>
                    <m:r>
                      <a:rPr lang="ko-KR" altLang="en-US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드</m:t>
                    </m:r>
                    <m:r>
                      <a:rPr lang="ko-KR" altLang="en-US" b="0" i="1">
                        <a:latin typeface="Cambria Math"/>
                      </a:rPr>
                      <m:t>는</m:t>
                    </m:r>
                    <m:r>
                      <a:rPr lang="ko-KR" altLang="en-US" b="0" i="1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힘</m:t>
                    </m:r>
                    <m:r>
                      <a:rPr lang="ko-KR" altLang="en-US" i="1" smtClean="0">
                        <a:latin typeface="Cambria Math"/>
                      </a:rPr>
                      <m:t>은</m:t>
                    </m:r>
                    <m:r>
                      <a:rPr lang="ko-KR" altLang="en-US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얼마인</m:t>
                    </m:r>
                    <m:r>
                      <a:rPr lang="ko-KR" altLang="en-US" i="1">
                        <a:latin typeface="Cambria Math"/>
                      </a:rPr>
                      <m:t>가</m:t>
                    </m:r>
                    <m:r>
                      <a:rPr lang="en-US" altLang="ko-KR" i="1">
                        <a:latin typeface="Cambria Math"/>
                      </a:rPr>
                      <m:t>?</m:t>
                    </m:r>
                  </m:oMath>
                </a14:m>
                <a:endParaRPr lang="en-US" altLang="ko-KR" dirty="0" smtClean="0"/>
              </a:p>
              <a:p>
                <a:pPr marL="342900" indent="-342900">
                  <a:buAutoNum type="arabicPeriod" startAt="2"/>
                </a:pPr>
                <a:endParaRPr lang="en-US" altLang="ko-KR" dirty="0"/>
              </a:p>
              <a:p>
                <a:r>
                  <a:rPr lang="en-US" altLang="ko-KR" dirty="0" smtClean="0"/>
                  <a:t>	</a:t>
                </a:r>
                <a:r>
                  <a:rPr lang="ko-KR" altLang="en-US" dirty="0" smtClean="0"/>
                  <a:t>용수철의 복원력에 관한 식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𝐹</m:t>
                    </m:r>
                    <m:r>
                      <a:rPr lang="en-US" altLang="ko-KR" b="0" i="1" smtClean="0">
                        <a:latin typeface="Cambria Math"/>
                      </a:rPr>
                      <m:t>=−</m:t>
                    </m:r>
                    <m:r>
                      <a:rPr lang="en-US" altLang="ko-KR" b="0" i="1" smtClean="0">
                        <a:latin typeface="Cambria Math"/>
                      </a:rPr>
                      <m:t>𝑘𝑑</m:t>
                    </m:r>
                    <m:r>
                      <a:rPr lang="ko-KR" altLang="en-US" b="0" i="1" smtClean="0">
                        <a:latin typeface="Cambria Math"/>
                      </a:rPr>
                      <m:t>에서</m:t>
                    </m:r>
                  </m:oMath>
                </a14:m>
                <a:endParaRPr lang="en-US" altLang="ko-KR" b="0" dirty="0" smtClean="0"/>
              </a:p>
              <a:p>
                <a:endParaRPr lang="en-US" altLang="ko-KR" b="0" dirty="0" smtClean="0"/>
              </a:p>
              <a:p>
                <a:r>
                  <a:rPr lang="en-US" altLang="ko-KR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𝑘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4.9</m:t>
                        </m:r>
                        <m:r>
                          <a:rPr lang="en-US" altLang="ko-KR" i="1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1.2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−2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/>
                            <a:ea typeface="Cambria Math"/>
                          </a:rPr>
                          <m:t>m</m:t>
                        </m:r>
                      </m:den>
                    </m:f>
                    <m:r>
                      <a:rPr lang="ko-KR" altLang="en-US" b="0" i="1" smtClean="0">
                        <a:latin typeface="Cambria Math"/>
                        <a:ea typeface="+mj-ea"/>
                      </a:rPr>
                      <m:t>이</m:t>
                    </m:r>
                    <m:r>
                      <a:rPr lang="ko-KR" altLang="en-US" i="1">
                        <a:latin typeface="Cambria Math"/>
                        <a:ea typeface="+mj-ea"/>
                      </a:rPr>
                      <m:t>고</m:t>
                    </m:r>
                    <m:r>
                      <a:rPr lang="ko-KR" altLang="en-US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𝑑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=1.7×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−2</m:t>
                        </m:r>
                      </m:sup>
                    </m:sSup>
                    <m:r>
                      <m:rPr>
                        <m:nor/>
                      </m:rPr>
                      <a:rPr lang="en-US" altLang="ko-KR" b="0" i="0" smtClean="0">
                        <a:latin typeface="Cambria Math"/>
                        <a:ea typeface="Cambria Math"/>
                      </a:rPr>
                      <m:t>m</m:t>
                    </m:r>
                    <m:r>
                      <a:rPr lang="ko-KR" altLang="en-US" b="0" i="1" smtClean="0">
                        <a:latin typeface="Cambria Math"/>
                        <a:ea typeface="+mj-ea"/>
                      </a:rPr>
                      <m:t>이므</m:t>
                    </m:r>
                    <m:r>
                      <a:rPr lang="ko-KR" altLang="en-US" i="1">
                        <a:latin typeface="Cambria Math"/>
                        <a:ea typeface="+mj-ea"/>
                      </a:rPr>
                      <m:t>로</m:t>
                    </m:r>
                  </m:oMath>
                </a14:m>
                <a:endParaRPr lang="en-US" altLang="ko-KR" dirty="0" smtClean="0">
                  <a:ea typeface="+mj-ea"/>
                </a:endParaRPr>
              </a:p>
              <a:p>
                <a:endParaRPr lang="en-US" altLang="ko-KR" b="0" dirty="0" smtClean="0">
                  <a:latin typeface="+mj-ea"/>
                  <a:ea typeface="+mj-ea"/>
                </a:endParaRPr>
              </a:p>
              <a:p>
                <a:r>
                  <a:rPr lang="en-US" altLang="ko-KR" dirty="0">
                    <a:latin typeface="+mj-ea"/>
                    <a:ea typeface="+mj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+mj-ea"/>
                      </a:rPr>
                      <m:t>𝐹</m:t>
                    </m:r>
                    <m:r>
                      <a:rPr lang="en-US" altLang="ko-KR" b="0" i="1" smtClean="0">
                        <a:latin typeface="Cambria Math"/>
                        <a:ea typeface="+mj-ea"/>
                      </a:rPr>
                      <m:t>=−</m:t>
                    </m:r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4.9</m:t>
                        </m:r>
                        <m:r>
                          <a:rPr lang="en-US" altLang="ko-KR" i="1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1.2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−2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/>
                            <a:ea typeface="Cambria Math"/>
                          </a:rPr>
                          <m:t>m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×1.7×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−2</m:t>
                        </m:r>
                      </m:sup>
                    </m:sSup>
                    <m:r>
                      <m:rPr>
                        <m:nor/>
                      </m:rPr>
                      <a:rPr lang="en-US" altLang="ko-KR" b="0" i="0" smtClean="0">
                        <a:latin typeface="Cambria Math"/>
                        <a:ea typeface="Cambria Math"/>
                      </a:rPr>
                      <m:t>m</m:t>
                    </m:r>
                    <m:r>
                      <a:rPr lang="en-US" altLang="ko-KR" i="1" dirty="0" smtClean="0">
                        <a:latin typeface="Cambria Math"/>
                        <a:ea typeface="Cambria Math"/>
                      </a:rPr>
                      <m:t>≒</m:t>
                    </m:r>
                    <m:r>
                      <a:rPr lang="en-US" altLang="ko-KR" b="0" i="1" dirty="0" smtClean="0">
                        <a:latin typeface="Cambria Math"/>
                        <a:ea typeface="Cambria Math"/>
                      </a:rPr>
                      <m:t>−6.9417</m:t>
                    </m:r>
                    <m:r>
                      <a:rPr lang="en-US" altLang="ko-KR" b="0" i="1" dirty="0" smtClean="0">
                        <a:latin typeface="Cambria Math"/>
                        <a:ea typeface="Cambria Math"/>
                      </a:rPr>
                      <m:t>𝑁</m:t>
                    </m:r>
                  </m:oMath>
                </a14:m>
                <a:endParaRPr lang="en-US" altLang="ko-KR" b="0" dirty="0" smtClean="0">
                  <a:latin typeface="+mj-ea"/>
                  <a:ea typeface="Cambria Math"/>
                </a:endParaRPr>
              </a:p>
              <a:p>
                <a:endParaRPr lang="en-US" altLang="ko-KR" b="0" dirty="0" smtClean="0">
                  <a:latin typeface="+mj-ea"/>
                  <a:ea typeface="+mj-ea"/>
                </a:endParaRPr>
              </a:p>
              <a:p>
                <a:r>
                  <a:rPr lang="en-US" altLang="ko-KR" dirty="0">
                    <a:latin typeface="+mj-ea"/>
                    <a:ea typeface="+mj-ea"/>
                  </a:rPr>
                  <a:t>	</a:t>
                </a:r>
                <a:r>
                  <a:rPr lang="ko-KR" altLang="en-US" dirty="0">
                    <a:latin typeface="+mj-ea"/>
                  </a:rPr>
                  <a:t>그런데 힘은 양수이므로</a:t>
                </a:r>
                <a:r>
                  <a:rPr lang="en-US" altLang="ko-KR" dirty="0">
                    <a:latin typeface="+mj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/>
                        <a:ea typeface="Cambria Math"/>
                      </a:rPr>
                      <m:t>(−</m:t>
                    </m:r>
                  </m:oMath>
                </a14:m>
                <a:r>
                  <a:rPr lang="en-US" altLang="ko-KR" dirty="0">
                    <a:latin typeface="+mj-ea"/>
                  </a:rPr>
                  <a:t>)</a:t>
                </a:r>
                <a:r>
                  <a:rPr lang="ko-KR" altLang="en-US" dirty="0">
                    <a:latin typeface="+mj-ea"/>
                  </a:rPr>
                  <a:t>은 방향을 의미할 뿐이므로</a:t>
                </a:r>
                <a:r>
                  <a:rPr lang="en-US" altLang="ko-KR" dirty="0">
                    <a:latin typeface="+mj-ea"/>
                  </a:rPr>
                  <a:t>)</a:t>
                </a:r>
              </a:p>
              <a:p>
                <a:endParaRPr lang="en-US" altLang="ko-KR" dirty="0">
                  <a:latin typeface="+mj-ea"/>
                  <a:ea typeface="+mj-ea"/>
                </a:endParaRPr>
              </a:p>
              <a:p>
                <a:r>
                  <a:rPr lang="en-US" altLang="ko-KR" b="0" dirty="0" smtClean="0">
                    <a:latin typeface="+mj-ea"/>
                    <a:ea typeface="+mj-ea"/>
                  </a:rPr>
                  <a:t>	</a:t>
                </a:r>
                <a:r>
                  <a:rPr lang="ko-KR" altLang="en-US" b="0" dirty="0" smtClean="0">
                    <a:latin typeface="+mj-ea"/>
                    <a:ea typeface="+mj-ea"/>
                  </a:rPr>
                  <a:t>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+mj-ea"/>
                      </a:rPr>
                      <m:t>𝐹</m:t>
                    </m:r>
                    <m:r>
                      <a:rPr lang="en-US" altLang="ko-KR" i="1" dirty="0" smtClean="0">
                        <a:latin typeface="Cambria Math"/>
                        <a:ea typeface="Cambria Math"/>
                      </a:rPr>
                      <m:t>≒</m:t>
                    </m:r>
                    <m:r>
                      <a:rPr lang="en-US" altLang="ko-KR" b="0" i="1" dirty="0" smtClean="0">
                        <a:latin typeface="Cambria Math"/>
                        <a:ea typeface="Cambria Math"/>
                      </a:rPr>
                      <m:t>6.9417</m:t>
                    </m:r>
                    <m:r>
                      <a:rPr lang="en-US" altLang="ko-KR" b="0" i="1" dirty="0" smtClean="0">
                        <a:latin typeface="Cambria Math"/>
                        <a:ea typeface="Cambria Math"/>
                      </a:rPr>
                      <m:t>𝑁</m:t>
                    </m:r>
                  </m:oMath>
                </a14:m>
                <a:endParaRPr lang="en-US" altLang="ko-KR" b="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552203"/>
                <a:ext cx="7416824" cy="3372462"/>
              </a:xfrm>
              <a:prstGeom prst="rect">
                <a:avLst/>
              </a:prstGeom>
              <a:blipFill rotWithShape="1">
                <a:blip r:embed="rId3"/>
                <a:stretch>
                  <a:fillRect l="-822" t="-1627" b="-19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5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1496" y="692696"/>
                <a:ext cx="79208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4.9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𝑁</m:t>
                      </m:r>
                      <m:r>
                        <a:rPr lang="ko-KR" altLang="en-US" sz="2400" i="1">
                          <a:latin typeface="Cambria Math"/>
                        </a:rPr>
                        <m:t>의</m:t>
                      </m:r>
                      <m:r>
                        <a:rPr lang="ko-KR" altLang="en-US" sz="2400" i="1">
                          <a:latin typeface="Cambria Math"/>
                        </a:rPr>
                        <m:t> </m:t>
                      </m:r>
                      <m:r>
                        <a:rPr lang="ko-KR" altLang="en-US" sz="2400" b="0" i="1" smtClean="0">
                          <a:latin typeface="Cambria Math"/>
                        </a:rPr>
                        <m:t>힘으로</m:t>
                      </m:r>
                      <m:r>
                        <a:rPr lang="ko-KR" altLang="en-US" sz="2400" b="0" i="1" smtClean="0">
                          <a:latin typeface="Cambria Math"/>
                        </a:rPr>
                        <m:t> </m:t>
                      </m:r>
                      <m:r>
                        <a:rPr lang="ko-KR" altLang="en-US" sz="2400" b="0" i="1" smtClean="0">
                          <a:latin typeface="Cambria Math"/>
                        </a:rPr>
                        <m:t>당기면</m:t>
                      </m:r>
                      <m:r>
                        <a:rPr lang="ko-KR" altLang="en-US" sz="2400" i="1">
                          <a:latin typeface="Cambria Math"/>
                        </a:rPr>
                        <m:t> 12</m:t>
                      </m:r>
                      <m:r>
                        <m:rPr>
                          <m:nor/>
                        </m:rPr>
                        <a:rPr lang="en-US" altLang="ko-KR" sz="2400" b="0" i="0" smtClean="0">
                          <a:latin typeface="Cambria Math"/>
                        </a:rPr>
                        <m:t>mm</m:t>
                      </m:r>
                      <m:r>
                        <a:rPr lang="ko-KR" altLang="en-US" sz="2400" b="0" i="1" smtClean="0">
                          <a:latin typeface="Cambria Math"/>
                        </a:rPr>
                        <m:t>만</m:t>
                      </m:r>
                      <m:r>
                        <a:rPr lang="ko-KR" altLang="en-US" sz="2400" i="1">
                          <a:latin typeface="Cambria Math"/>
                        </a:rPr>
                        <m:t>큼</m:t>
                      </m:r>
                      <m:r>
                        <a:rPr lang="ko-KR" altLang="en-US" sz="2400" i="1">
                          <a:latin typeface="Cambria Math"/>
                        </a:rPr>
                        <m:t> </m:t>
                      </m:r>
                      <m:r>
                        <a:rPr lang="ko-KR" altLang="en-US" sz="2400" b="0" i="1" smtClean="0">
                          <a:latin typeface="Cambria Math"/>
                        </a:rPr>
                        <m:t>늘어나는</m:t>
                      </m:r>
                      <m:r>
                        <a:rPr lang="ko-KR" altLang="en-US" sz="2400" b="0" i="1" smtClean="0">
                          <a:latin typeface="Cambria Math"/>
                        </a:rPr>
                        <m:t> </m:t>
                      </m:r>
                      <m:r>
                        <a:rPr lang="ko-KR" altLang="en-US" sz="2400" b="0" i="1" smtClean="0">
                          <a:latin typeface="Cambria Math"/>
                        </a:rPr>
                        <m:t>용수철이</m:t>
                      </m:r>
                      <m:r>
                        <a:rPr lang="ko-KR" altLang="en-US" sz="2400" i="1">
                          <a:latin typeface="Cambria Math"/>
                        </a:rPr>
                        <m:t> </m:t>
                      </m:r>
                      <m:r>
                        <a:rPr lang="ko-KR" altLang="en-US" sz="2400" b="0" i="1" smtClean="0">
                          <a:latin typeface="Cambria Math"/>
                        </a:rPr>
                        <m:t>있다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ko-KR" sz="2400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96" y="692696"/>
                <a:ext cx="792088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5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3528" y="1552203"/>
                <a:ext cx="7416824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ko-KR" altLang="en-US" dirty="0" smtClean="0"/>
                  <a:t>용수철을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17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/>
                      </a:rPr>
                      <m:t>mm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늘리</m:t>
                    </m:r>
                    <m:r>
                      <a:rPr lang="ko-KR" altLang="en-US" i="1">
                        <a:latin typeface="Cambria Math"/>
                      </a:rPr>
                      <m:t>는</m:t>
                    </m:r>
                    <m:r>
                      <a:rPr lang="ko-KR" altLang="en-US" i="1">
                        <a:latin typeface="Cambria Math"/>
                      </a:rPr>
                      <m:t> </m:t>
                    </m:r>
                    <m:r>
                      <a:rPr lang="ko-KR" altLang="en-US" i="1" smtClean="0">
                        <a:latin typeface="Cambria Math"/>
                      </a:rPr>
                      <m:t>데</m:t>
                    </m:r>
                    <m:r>
                      <a:rPr lang="ko-KR" altLang="en-US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걸리</m:t>
                    </m:r>
                    <m:r>
                      <a:rPr lang="ko-KR" altLang="en-US" b="0" i="1">
                        <a:latin typeface="Cambria Math"/>
                      </a:rPr>
                      <m:t>는</m:t>
                    </m:r>
                    <m:r>
                      <a:rPr lang="ko-KR" altLang="en-US" b="0" i="1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일</m:t>
                    </m:r>
                    <m:r>
                      <a:rPr lang="ko-KR" altLang="en-US" i="1" smtClean="0">
                        <a:latin typeface="Cambria Math"/>
                      </a:rPr>
                      <m:t>은</m:t>
                    </m:r>
                    <m:r>
                      <a:rPr lang="ko-KR" altLang="en-US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얼마인</m:t>
                    </m:r>
                    <m:r>
                      <a:rPr lang="ko-KR" altLang="en-US" i="1">
                        <a:latin typeface="Cambria Math"/>
                      </a:rPr>
                      <m:t>가</m:t>
                    </m:r>
                    <m:r>
                      <a:rPr lang="en-US" altLang="ko-KR" i="1">
                        <a:latin typeface="Cambria Math"/>
                      </a:rPr>
                      <m:t>?</m:t>
                    </m:r>
                  </m:oMath>
                </a14:m>
                <a:endParaRPr lang="en-US" altLang="ko-KR" dirty="0" smtClean="0"/>
              </a:p>
              <a:p>
                <a:pPr marL="342900" indent="-342900">
                  <a:buFont typeface="+mj-lt"/>
                  <a:buAutoNum type="arabicPeriod" startAt="3"/>
                </a:pPr>
                <a:endParaRPr lang="en-US" altLang="ko-KR" dirty="0" smtClean="0"/>
              </a:p>
              <a:p>
                <a:r>
                  <a:rPr lang="en-US" altLang="ko-KR" dirty="0"/>
                  <a:t>	</a:t>
                </a:r>
                <a:r>
                  <a:rPr lang="ko-KR" altLang="en-US" dirty="0" smtClean="0"/>
                  <a:t>용수철의 복원력이 하는 일에 관한 식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𝑊</m:t>
                    </m:r>
                    <m:r>
                      <a:rPr lang="en-US" altLang="ko-KR" b="0" i="1" smtClean="0">
                        <a:latin typeface="Cambria Math"/>
                      </a:rPr>
                      <m:t>=−</m:t>
                    </m:r>
                    <m:r>
                      <a:rPr lang="en-US" altLang="ko-KR" b="0" i="1" smtClean="0">
                        <a:latin typeface="Cambria Math"/>
                      </a:rPr>
                      <m:t>𝐹𝑑</m:t>
                    </m:r>
                    <m:r>
                      <a:rPr lang="ko-KR" altLang="en-US" b="0" i="1" smtClean="0">
                        <a:latin typeface="Cambria Math"/>
                      </a:rPr>
                      <m:t>에서</m:t>
                    </m:r>
                  </m:oMath>
                </a14:m>
                <a:endParaRPr lang="en-US" altLang="ko-KR" b="0" dirty="0" smtClean="0"/>
              </a:p>
              <a:p>
                <a:endParaRPr lang="en-US" altLang="ko-KR" b="0" dirty="0" smtClean="0"/>
              </a:p>
              <a:p>
                <a:r>
                  <a:rPr lang="en-US" altLang="ko-KR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</a:rPr>
                      <m:t>𝐹</m:t>
                    </m:r>
                    <m:r>
                      <a:rPr lang="en-US" altLang="ko-KR" i="1" dirty="0" smtClean="0">
                        <a:latin typeface="Cambria Math"/>
                        <a:ea typeface="Cambria Math"/>
                      </a:rPr>
                      <m:t>≒</m:t>
                    </m:r>
                    <m:r>
                      <a:rPr lang="en-US" altLang="ko-KR" b="0" i="1" dirty="0" smtClean="0">
                        <a:latin typeface="Cambria Math"/>
                        <a:ea typeface="Cambria Math"/>
                      </a:rPr>
                      <m:t>6.9417</m:t>
                    </m:r>
                    <m:r>
                      <a:rPr lang="en-US" altLang="ko-KR" b="0" i="1" dirty="0" smtClean="0">
                        <a:latin typeface="Cambria Math"/>
                        <a:ea typeface="Cambria Math"/>
                      </a:rPr>
                      <m:t>𝑁</m:t>
                    </m:r>
                    <m:r>
                      <a:rPr lang="ko-KR" altLang="en-US" b="0" i="1" smtClean="0">
                        <a:latin typeface="Cambria Math"/>
                        <a:ea typeface="+mj-ea"/>
                      </a:rPr>
                      <m:t>이</m:t>
                    </m:r>
                    <m:r>
                      <a:rPr lang="ko-KR" altLang="en-US" i="1">
                        <a:latin typeface="Cambria Math"/>
                        <a:ea typeface="+mj-ea"/>
                      </a:rPr>
                      <m:t>고</m:t>
                    </m:r>
                    <m:r>
                      <a:rPr lang="ko-KR" altLang="en-US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𝑑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=1.7×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−2</m:t>
                        </m:r>
                      </m:sup>
                    </m:sSup>
                    <m:r>
                      <m:rPr>
                        <m:nor/>
                      </m:rPr>
                      <a:rPr lang="en-US" altLang="ko-KR" b="0" i="0" smtClean="0">
                        <a:latin typeface="Cambria Math"/>
                        <a:ea typeface="Cambria Math"/>
                      </a:rPr>
                      <m:t>m</m:t>
                    </m:r>
                    <m:r>
                      <a:rPr lang="ko-KR" altLang="en-US" b="0" i="1" smtClean="0">
                        <a:latin typeface="Cambria Math"/>
                        <a:ea typeface="+mj-ea"/>
                      </a:rPr>
                      <m:t>이므</m:t>
                    </m:r>
                    <m:r>
                      <a:rPr lang="ko-KR" altLang="en-US" i="1">
                        <a:latin typeface="Cambria Math"/>
                        <a:ea typeface="+mj-ea"/>
                      </a:rPr>
                      <m:t>로</m:t>
                    </m:r>
                  </m:oMath>
                </a14:m>
                <a:endParaRPr lang="en-US" altLang="ko-KR" dirty="0" smtClean="0">
                  <a:ea typeface="+mj-ea"/>
                </a:endParaRPr>
              </a:p>
              <a:p>
                <a:endParaRPr lang="en-US" altLang="ko-KR" b="0" dirty="0" smtClean="0">
                  <a:latin typeface="+mj-ea"/>
                  <a:ea typeface="+mj-ea"/>
                </a:endParaRPr>
              </a:p>
              <a:p>
                <a:r>
                  <a:rPr lang="en-US" altLang="ko-KR" dirty="0">
                    <a:latin typeface="+mj-ea"/>
                    <a:ea typeface="+mj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𝑊</m:t>
                    </m:r>
                    <m:r>
                      <a:rPr lang="en-US" altLang="ko-KR" b="0" i="1" smtClean="0">
                        <a:latin typeface="Cambria Math"/>
                        <a:ea typeface="+mj-ea"/>
                      </a:rPr>
                      <m:t>=−</m:t>
                    </m:r>
                    <m:r>
                      <a:rPr lang="en-US" altLang="ko-KR" b="0" i="1" dirty="0" smtClean="0">
                        <a:latin typeface="Cambria Math"/>
                        <a:ea typeface="Cambria Math"/>
                      </a:rPr>
                      <m:t>6.9417</m:t>
                    </m:r>
                    <m:r>
                      <a:rPr lang="en-US" altLang="ko-KR" b="0" i="1" dirty="0" smtClean="0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×(1.7×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−2</m:t>
                        </m:r>
                      </m:sup>
                    </m:sSup>
                    <m:r>
                      <m:rPr>
                        <m:nor/>
                      </m:rPr>
                      <a:rPr lang="en-US" altLang="ko-KR" b="0" i="0" smtClean="0">
                        <a:latin typeface="Cambria Math"/>
                        <a:ea typeface="Cambria Math"/>
                      </a:rPr>
                      <m:t>m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en-US" altLang="ko-KR" i="1" dirty="0" smtClean="0">
                        <a:latin typeface="Cambria Math"/>
                        <a:ea typeface="Cambria Math"/>
                      </a:rPr>
                      <m:t>≒</m:t>
                    </m:r>
                    <m:r>
                      <a:rPr lang="en-US" altLang="ko-KR" b="0" i="1" dirty="0" smtClean="0">
                        <a:latin typeface="Cambria Math"/>
                        <a:ea typeface="Cambria Math"/>
                      </a:rPr>
                      <m:t>−6×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/>
                            <a:ea typeface="Cambria Math"/>
                          </a:rPr>
                          <m:t>−3</m:t>
                        </m:r>
                      </m:sup>
                    </m:sSup>
                    <m:r>
                      <a:rPr lang="en-US" altLang="ko-KR" b="0" i="1" dirty="0" smtClean="0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ko-KR" b="0" i="1" dirty="0" smtClean="0">
                        <a:latin typeface="Cambria Math"/>
                        <a:ea typeface="Cambria Math"/>
                      </a:rPr>
                      <m:t>⋅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/>
                        <a:ea typeface="Cambria Math"/>
                      </a:rPr>
                      <m:t>m</m:t>
                    </m:r>
                  </m:oMath>
                </a14:m>
                <a:endParaRPr lang="en-US" altLang="ko-KR" b="0" dirty="0" smtClean="0">
                  <a:latin typeface="+mj-ea"/>
                  <a:ea typeface="Cambria Math"/>
                </a:endParaRPr>
              </a:p>
              <a:p>
                <a:endParaRPr lang="en-US" altLang="ko-KR" b="0" dirty="0" smtClean="0">
                  <a:latin typeface="+mj-ea"/>
                  <a:ea typeface="+mj-ea"/>
                </a:endParaRPr>
              </a:p>
              <a:p>
                <a:r>
                  <a:rPr lang="en-US" altLang="ko-KR" dirty="0">
                    <a:latin typeface="+mj-ea"/>
                    <a:ea typeface="+mj-ea"/>
                  </a:rPr>
                  <a:t>	</a:t>
                </a:r>
                <a:r>
                  <a:rPr lang="ko-KR" altLang="en-US" dirty="0">
                    <a:latin typeface="+mj-ea"/>
                  </a:rPr>
                  <a:t>그런데 일</a:t>
                </a:r>
                <a:r>
                  <a:rPr lang="ko-KR" altLang="en-US" dirty="0" smtClean="0">
                    <a:latin typeface="+mj-ea"/>
                  </a:rPr>
                  <a:t>은 </a:t>
                </a:r>
                <a:r>
                  <a:rPr lang="ko-KR" altLang="en-US" dirty="0">
                    <a:latin typeface="+mj-ea"/>
                  </a:rPr>
                  <a:t>양수이므로</a:t>
                </a:r>
                <a:r>
                  <a:rPr lang="en-US" altLang="ko-KR" dirty="0">
                    <a:latin typeface="+mj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/>
                        <a:ea typeface="Cambria Math"/>
                      </a:rPr>
                      <m:t>(−</m:t>
                    </m:r>
                  </m:oMath>
                </a14:m>
                <a:r>
                  <a:rPr lang="en-US" altLang="ko-KR" dirty="0">
                    <a:latin typeface="+mj-ea"/>
                  </a:rPr>
                  <a:t>)</a:t>
                </a:r>
                <a:r>
                  <a:rPr lang="ko-KR" altLang="en-US" dirty="0">
                    <a:latin typeface="+mj-ea"/>
                  </a:rPr>
                  <a:t>은 방향을 의미할 뿐이므로</a:t>
                </a:r>
                <a:r>
                  <a:rPr lang="en-US" altLang="ko-KR" dirty="0">
                    <a:latin typeface="+mj-ea"/>
                  </a:rPr>
                  <a:t>)</a:t>
                </a:r>
              </a:p>
              <a:p>
                <a:endParaRPr lang="en-US" altLang="ko-KR" dirty="0">
                  <a:latin typeface="+mj-ea"/>
                  <a:ea typeface="+mj-ea"/>
                </a:endParaRPr>
              </a:p>
              <a:p>
                <a:r>
                  <a:rPr lang="en-US" altLang="ko-KR" b="0" dirty="0" smtClean="0">
                    <a:latin typeface="+mj-ea"/>
                    <a:ea typeface="+mj-ea"/>
                  </a:rPr>
                  <a:t>	</a:t>
                </a:r>
                <a:r>
                  <a:rPr lang="ko-KR" altLang="en-US" dirty="0">
                    <a:latin typeface="+mj-ea"/>
                    <a:ea typeface="+mj-ea"/>
                  </a:rPr>
                  <a:t>일</a:t>
                </a:r>
                <a:r>
                  <a:rPr lang="ko-KR" altLang="en-US" b="0" dirty="0" smtClean="0">
                    <a:latin typeface="+mj-ea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+mj-ea"/>
                      </a:rPr>
                      <m:t>𝑊</m:t>
                    </m:r>
                    <m:r>
                      <a:rPr lang="en-US" altLang="ko-KR" i="1" dirty="0" smtClean="0">
                        <a:latin typeface="Cambria Math"/>
                        <a:ea typeface="Cambria Math"/>
                      </a:rPr>
                      <m:t>≒</m:t>
                    </m:r>
                    <m:r>
                      <a:rPr lang="en-US" altLang="ko-KR" b="0" i="1" dirty="0" smtClean="0">
                        <a:latin typeface="Cambria Math"/>
                        <a:ea typeface="Cambria Math"/>
                      </a:rPr>
                      <m:t>6×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/>
                            <a:ea typeface="Cambria Math"/>
                          </a:rPr>
                          <m:t>−3</m:t>
                        </m:r>
                      </m:sup>
                    </m:sSup>
                    <m:r>
                      <a:rPr lang="en-US" altLang="ko-KR" b="0" i="1" dirty="0" smtClean="0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ko-KR" b="0" i="1" dirty="0" smtClean="0">
                        <a:latin typeface="Cambria Math"/>
                        <a:ea typeface="Cambria Math"/>
                      </a:rPr>
                      <m:t>⋅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/>
                        <a:ea typeface="Cambria Math"/>
                      </a:rPr>
                      <m:t>m</m:t>
                    </m:r>
                  </m:oMath>
                </a14:m>
                <a:endParaRPr lang="en-US" altLang="ko-KR" b="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552203"/>
                <a:ext cx="7416824" cy="3139321"/>
              </a:xfrm>
              <a:prstGeom prst="rect">
                <a:avLst/>
              </a:prstGeom>
              <a:blipFill rotWithShape="1">
                <a:blip r:embed="rId3"/>
                <a:stretch>
                  <a:fillRect l="-822" t="-1748" b="-2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95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1496" y="692696"/>
                <a:ext cx="79208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4.9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𝑁</m:t>
                      </m:r>
                      <m:r>
                        <a:rPr lang="ko-KR" altLang="en-US" sz="2400" i="1">
                          <a:latin typeface="Cambria Math"/>
                        </a:rPr>
                        <m:t>의</m:t>
                      </m:r>
                      <m:r>
                        <a:rPr lang="ko-KR" altLang="en-US" sz="2400" i="1">
                          <a:latin typeface="Cambria Math"/>
                        </a:rPr>
                        <m:t> </m:t>
                      </m:r>
                      <m:r>
                        <a:rPr lang="ko-KR" altLang="en-US" sz="2400" b="0" i="1" smtClean="0">
                          <a:latin typeface="Cambria Math"/>
                        </a:rPr>
                        <m:t>힘으로</m:t>
                      </m:r>
                      <m:r>
                        <a:rPr lang="ko-KR" altLang="en-US" sz="2400" b="0" i="1" smtClean="0">
                          <a:latin typeface="Cambria Math"/>
                        </a:rPr>
                        <m:t> </m:t>
                      </m:r>
                      <m:r>
                        <a:rPr lang="ko-KR" altLang="en-US" sz="2400" b="0" i="1" smtClean="0">
                          <a:latin typeface="Cambria Math"/>
                        </a:rPr>
                        <m:t>당기면</m:t>
                      </m:r>
                      <m:r>
                        <a:rPr lang="ko-KR" altLang="en-US" sz="2400" i="1">
                          <a:latin typeface="Cambria Math"/>
                        </a:rPr>
                        <m:t> 12</m:t>
                      </m:r>
                      <m:r>
                        <m:rPr>
                          <m:nor/>
                        </m:rPr>
                        <a:rPr lang="en-US" altLang="ko-KR" sz="2400" b="0" i="0" smtClean="0">
                          <a:latin typeface="Cambria Math"/>
                        </a:rPr>
                        <m:t>mm</m:t>
                      </m:r>
                      <m:r>
                        <a:rPr lang="ko-KR" altLang="en-US" sz="2400" b="0" i="1" smtClean="0">
                          <a:latin typeface="Cambria Math"/>
                        </a:rPr>
                        <m:t>만</m:t>
                      </m:r>
                      <m:r>
                        <a:rPr lang="ko-KR" altLang="en-US" sz="2400" i="1">
                          <a:latin typeface="Cambria Math"/>
                        </a:rPr>
                        <m:t>큼</m:t>
                      </m:r>
                      <m:r>
                        <a:rPr lang="ko-KR" altLang="en-US" sz="2400" i="1">
                          <a:latin typeface="Cambria Math"/>
                        </a:rPr>
                        <m:t> </m:t>
                      </m:r>
                      <m:r>
                        <a:rPr lang="ko-KR" altLang="en-US" sz="2400" b="0" i="1" smtClean="0">
                          <a:latin typeface="Cambria Math"/>
                        </a:rPr>
                        <m:t>늘어나는</m:t>
                      </m:r>
                      <m:r>
                        <a:rPr lang="ko-KR" altLang="en-US" sz="2400" b="0" i="1" smtClean="0">
                          <a:latin typeface="Cambria Math"/>
                        </a:rPr>
                        <m:t> </m:t>
                      </m:r>
                      <m:r>
                        <a:rPr lang="ko-KR" altLang="en-US" sz="2400" b="0" i="1" smtClean="0">
                          <a:latin typeface="Cambria Math"/>
                        </a:rPr>
                        <m:t>용수철이</m:t>
                      </m:r>
                      <m:r>
                        <a:rPr lang="ko-KR" altLang="en-US" sz="2400" i="1">
                          <a:latin typeface="Cambria Math"/>
                        </a:rPr>
                        <m:t> </m:t>
                      </m:r>
                      <m:r>
                        <a:rPr lang="ko-KR" altLang="en-US" sz="2400" b="0" i="1" smtClean="0">
                          <a:latin typeface="Cambria Math"/>
                        </a:rPr>
                        <m:t>있다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ko-KR" sz="2400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96" y="692696"/>
                <a:ext cx="792088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5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3528" y="1552203"/>
                <a:ext cx="8568952" cy="5379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4"/>
                </a:pPr>
                <a:r>
                  <a:rPr lang="ko-KR" altLang="en-US" dirty="0" smtClean="0"/>
                  <a:t>용</a:t>
                </a:r>
                <a:r>
                  <a:rPr lang="ko-KR" altLang="en-US" dirty="0"/>
                  <a:t>수철이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17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/>
                      </a:rPr>
                      <m:t>mm</m:t>
                    </m:r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/>
                      </a:rPr>
                      <m:t>늘어</m:t>
                    </m:r>
                    <m:r>
                      <a:rPr lang="ko-KR" altLang="en-US" i="1">
                        <a:latin typeface="Cambria Math"/>
                      </a:rPr>
                      <m:t>난</m:t>
                    </m:r>
                    <m:r>
                      <a:rPr lang="ko-KR" altLang="en-US" i="1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상태에서</m:t>
                    </m:r>
                    <m:r>
                      <a:rPr lang="ko-KR" altLang="en-US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이완상태를</m:t>
                    </m:r>
                    <m:r>
                      <a:rPr lang="ko-KR" altLang="en-US" i="1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거쳐</m:t>
                    </m:r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/>
                      </a:rPr>
                      <m:t>12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/>
                      </a:rPr>
                      <m:t>mm</m:t>
                    </m:r>
                  </m:oMath>
                </a14:m>
                <a:r>
                  <a:rPr lang="ko-KR" altLang="en-US" dirty="0" smtClean="0"/>
                  <a:t>로 수축되는 동안 한 일은 얼마인가</a:t>
                </a:r>
                <a:r>
                  <a:rPr lang="en-US" altLang="ko-KR" dirty="0" smtClean="0"/>
                  <a:t>?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	</a:t>
                </a:r>
                <a:r>
                  <a:rPr lang="ko-KR" altLang="en-US" dirty="0" smtClean="0"/>
                  <a:t>용수철의 복원력이 하는 일에 관한 식</a:t>
                </a:r>
                <a:endParaRPr lang="en-US" altLang="ko-KR" dirty="0" smtClean="0"/>
              </a:p>
              <a:p>
                <a:endParaRPr lang="en-US" altLang="ko-K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𝑊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=−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𝑘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b="0" dirty="0" smtClean="0"/>
              </a:p>
              <a:p>
                <a:r>
                  <a:rPr lang="en-US" altLang="ko-KR" b="0" dirty="0" smtClean="0"/>
                  <a:t>	</a:t>
                </a:r>
                <a:r>
                  <a:rPr lang="ko-KR" altLang="en-US" b="0" dirty="0" smtClean="0"/>
                  <a:t>에서</a:t>
                </a:r>
                <a:endParaRPr lang="en-US" altLang="ko-KR" b="0" dirty="0" smtClean="0"/>
              </a:p>
              <a:p>
                <a:endParaRPr lang="en-US" altLang="ko-KR" b="0" dirty="0" smtClean="0"/>
              </a:p>
              <a:p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</a:rPr>
                      <m:t>𝑘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4.9</m:t>
                        </m:r>
                        <m:r>
                          <a:rPr lang="en-US" altLang="ko-KR" i="1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1.2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−2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/>
                            <a:ea typeface="Cambria Math"/>
                          </a:rPr>
                          <m:t>m</m:t>
                        </m:r>
                      </m:den>
                    </m:f>
                  </m:oMath>
                </a14:m>
                <a:r>
                  <a:rPr lang="ko-KR" altLang="en-US" b="0" dirty="0" smtClean="0"/>
                  <a:t>이고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𝑑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=−1.2×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−2</m:t>
                        </m:r>
                      </m:sup>
                    </m:sSup>
                    <m:r>
                      <m:rPr>
                        <m:nor/>
                      </m:rPr>
                      <a:rPr lang="en-US" altLang="ko-KR" b="0" i="0" smtClean="0">
                        <a:latin typeface="Cambria Math"/>
                        <a:ea typeface="Cambria Math"/>
                      </a:rPr>
                      <m:t>m</m:t>
                    </m:r>
                  </m:oMath>
                </a14:m>
                <a:r>
                  <a:rPr lang="en-US" altLang="ko-KR" b="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=1.7</m:t>
                    </m:r>
                  </m:oMath>
                </a14:m>
                <a:r>
                  <a:rPr lang="en-US" altLang="ko-KR" b="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−2</m:t>
                        </m:r>
                      </m:sup>
                    </m:sSup>
                    <m:r>
                      <m:rPr>
                        <m:nor/>
                      </m:rPr>
                      <a:rPr lang="en-US" altLang="ko-KR" b="0" i="0" smtClean="0">
                        <a:latin typeface="Cambria Math"/>
                        <a:ea typeface="Cambria Math"/>
                      </a:rPr>
                      <m:t>m</m:t>
                    </m:r>
                  </m:oMath>
                </a14:m>
                <a:endParaRPr lang="en-US" altLang="ko-KR" b="0" dirty="0" smtClean="0"/>
              </a:p>
              <a:p>
                <a:r>
                  <a:rPr lang="en-US" altLang="ko-KR" dirty="0"/>
                  <a:t>	</a:t>
                </a:r>
                <a:endParaRPr lang="en-US" altLang="ko-KR" dirty="0" smtClean="0"/>
              </a:p>
              <a:p>
                <a:r>
                  <a:rPr lang="en-US" altLang="ko-KR" dirty="0"/>
                  <a:t>	</a:t>
                </a:r>
                <a:r>
                  <a:rPr lang="ko-KR" altLang="en-US" dirty="0" smtClean="0"/>
                  <a:t>이므로</a:t>
                </a:r>
                <a:endParaRPr lang="en-US" altLang="ko-KR" b="0" dirty="0" smtClean="0"/>
              </a:p>
              <a:p>
                <a:r>
                  <a:rPr lang="en-US" altLang="ko-KR" dirty="0"/>
                  <a:t>	</a:t>
                </a:r>
                <a:endParaRPr lang="en-US" altLang="ko-KR" b="0" dirty="0" smtClean="0">
                  <a:latin typeface="+mj-ea"/>
                  <a:ea typeface="+mj-ea"/>
                </a:endParaRPr>
              </a:p>
              <a:p>
                <a:r>
                  <a:rPr lang="en-US" altLang="ko-KR" dirty="0">
                    <a:latin typeface="+mj-ea"/>
                    <a:ea typeface="+mj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𝑊</m:t>
                    </m:r>
                    <m:r>
                      <a:rPr lang="en-US" altLang="ko-KR" b="0" i="1" smtClean="0">
                        <a:latin typeface="Cambria Math"/>
                        <a:ea typeface="+mj-ea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4.9</m:t>
                        </m:r>
                        <m:r>
                          <a:rPr lang="en-US" altLang="ko-KR" i="1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1.2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−2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/>
                            <a:ea typeface="Cambria Math"/>
                          </a:rPr>
                          <m:t>m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{(−1.2×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−2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/>
                            <a:ea typeface="Cambria Math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1.</m:t>
                            </m:r>
                            <m:r>
                              <m:rPr>
                                <m:nor/>
                              </m:rPr>
                              <a:rPr lang="en-US" altLang="ko-KR" b="0" i="0" smtClean="0">
                                <a:latin typeface="Cambria Math"/>
                                <a:ea typeface="Cambria Math"/>
                              </a:rPr>
                              <m:t>7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−2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ko-KR" b="0" i="0" smtClean="0">
                                <a:latin typeface="Cambria Math"/>
                                <a:ea typeface="Cambria Math"/>
                              </a:rPr>
                              <m:t>m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}≒−3×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/>
                            <a:ea typeface="Cambria Math"/>
                          </a:rPr>
                          <m:t>−3</m:t>
                        </m:r>
                      </m:sup>
                    </m:sSup>
                  </m:oMath>
                </a14:m>
                <a:endParaRPr lang="en-US" altLang="ko-KR" dirty="0" smtClean="0">
                  <a:latin typeface="+mj-ea"/>
                  <a:ea typeface="+mj-ea"/>
                </a:endParaRPr>
              </a:p>
              <a:p>
                <a:endParaRPr lang="en-US" altLang="ko-KR" dirty="0">
                  <a:latin typeface="+mj-ea"/>
                  <a:ea typeface="+mj-ea"/>
                </a:endParaRPr>
              </a:p>
              <a:p>
                <a:r>
                  <a:rPr lang="en-US" altLang="ko-KR" dirty="0" smtClean="0">
                    <a:latin typeface="+mj-ea"/>
                    <a:ea typeface="+mj-ea"/>
                  </a:rPr>
                  <a:t>	</a:t>
                </a:r>
                <a:r>
                  <a:rPr lang="ko-KR" altLang="en-US" dirty="0" smtClean="0">
                    <a:latin typeface="+mj-ea"/>
                  </a:rPr>
                  <a:t>그런데 </a:t>
                </a:r>
                <a:r>
                  <a:rPr lang="ko-KR" altLang="en-US" dirty="0">
                    <a:latin typeface="+mj-ea"/>
                  </a:rPr>
                  <a:t>일</a:t>
                </a:r>
                <a:r>
                  <a:rPr lang="ko-KR" altLang="en-US" dirty="0" smtClean="0">
                    <a:latin typeface="+mj-ea"/>
                  </a:rPr>
                  <a:t>은 </a:t>
                </a:r>
                <a:r>
                  <a:rPr lang="ko-KR" altLang="en-US" dirty="0">
                    <a:latin typeface="+mj-ea"/>
                  </a:rPr>
                  <a:t>양수이므로</a:t>
                </a:r>
                <a:r>
                  <a:rPr lang="en-US" altLang="ko-KR" dirty="0">
                    <a:latin typeface="+mj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/>
                        <a:ea typeface="Cambria Math"/>
                      </a:rPr>
                      <m:t>(−</m:t>
                    </m:r>
                  </m:oMath>
                </a14:m>
                <a:r>
                  <a:rPr lang="en-US" altLang="ko-KR" dirty="0">
                    <a:latin typeface="+mj-ea"/>
                  </a:rPr>
                  <a:t>)</a:t>
                </a:r>
                <a:r>
                  <a:rPr lang="ko-KR" altLang="en-US" dirty="0">
                    <a:latin typeface="+mj-ea"/>
                  </a:rPr>
                  <a:t>은 방향을 의미할 뿐이므로</a:t>
                </a:r>
                <a:r>
                  <a:rPr lang="en-US" altLang="ko-KR" dirty="0">
                    <a:latin typeface="+mj-ea"/>
                  </a:rPr>
                  <a:t>)</a:t>
                </a:r>
              </a:p>
              <a:p>
                <a:endParaRPr lang="en-US" altLang="ko-KR" dirty="0">
                  <a:latin typeface="+mj-ea"/>
                  <a:ea typeface="+mj-ea"/>
                </a:endParaRPr>
              </a:p>
              <a:p>
                <a:r>
                  <a:rPr lang="en-US" altLang="ko-KR" b="0" dirty="0" smtClean="0">
                    <a:latin typeface="+mj-ea"/>
                    <a:ea typeface="+mj-ea"/>
                  </a:rPr>
                  <a:t>	</a:t>
                </a:r>
                <a:r>
                  <a:rPr lang="ko-KR" altLang="en-US" dirty="0">
                    <a:latin typeface="+mj-ea"/>
                    <a:ea typeface="+mj-ea"/>
                  </a:rPr>
                  <a:t>일</a:t>
                </a:r>
                <a:r>
                  <a:rPr lang="ko-KR" altLang="en-US" b="0" dirty="0" smtClean="0">
                    <a:latin typeface="+mj-ea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+mj-ea"/>
                      </a:rPr>
                      <m:t>𝑊</m:t>
                    </m:r>
                    <m:r>
                      <a:rPr lang="en-US" altLang="ko-KR" i="1" dirty="0" smtClean="0">
                        <a:latin typeface="Cambria Math"/>
                        <a:ea typeface="Cambria Math"/>
                      </a:rPr>
                      <m:t>≒</m:t>
                    </m:r>
                    <m:r>
                      <a:rPr lang="en-US" altLang="ko-KR" b="0" i="1" dirty="0" smtClean="0">
                        <a:latin typeface="Cambria Math"/>
                        <a:ea typeface="Cambria Math"/>
                      </a:rPr>
                      <m:t>3×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/>
                            <a:ea typeface="Cambria Math"/>
                          </a:rPr>
                          <m:t>−3</m:t>
                        </m:r>
                      </m:sup>
                    </m:sSup>
                    <m:r>
                      <a:rPr lang="en-US" altLang="ko-KR" b="0" i="1" dirty="0" smtClean="0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ko-KR" b="0" i="1" dirty="0" smtClean="0">
                        <a:latin typeface="Cambria Math"/>
                        <a:ea typeface="Cambria Math"/>
                      </a:rPr>
                      <m:t>⋅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/>
                        <a:ea typeface="Cambria Math"/>
                      </a:rPr>
                      <m:t>m</m:t>
                    </m:r>
                  </m:oMath>
                </a14:m>
                <a:endParaRPr lang="en-US" altLang="ko-KR" b="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552203"/>
                <a:ext cx="8568952" cy="5379806"/>
              </a:xfrm>
              <a:prstGeom prst="rect">
                <a:avLst/>
              </a:prstGeom>
              <a:blipFill rotWithShape="1">
                <a:blip r:embed="rId3"/>
                <a:stretch>
                  <a:fillRect l="-711" t="-1020" b="-9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96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94</Words>
  <Application>Microsoft Office PowerPoint</Application>
  <PresentationFormat>화면 슬라이드 쇼(4:3)</PresentationFormat>
  <Paragraphs>54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Family</dc:creator>
  <cp:lastModifiedBy>Family</cp:lastModifiedBy>
  <cp:revision>11</cp:revision>
  <dcterms:created xsi:type="dcterms:W3CDTF">2012-03-31T01:24:44Z</dcterms:created>
  <dcterms:modified xsi:type="dcterms:W3CDTF">2012-04-02T10:26:28Z</dcterms:modified>
</cp:coreProperties>
</file>