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4" r:id="rId5"/>
    <p:sldId id="258" r:id="rId6"/>
    <p:sldId id="259" r:id="rId7"/>
    <p:sldId id="275" r:id="rId8"/>
    <p:sldId id="260" r:id="rId9"/>
    <p:sldId id="276" r:id="rId10"/>
    <p:sldId id="261" r:id="rId11"/>
    <p:sldId id="27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443" autoAdjust="0"/>
    <p:restoredTop sz="94688" autoAdjust="0"/>
  </p:normalViewPr>
  <p:slideViewPr>
    <p:cSldViewPr>
      <p:cViewPr varScale="1">
        <p:scale>
          <a:sx n="97" d="100"/>
          <a:sy n="97" d="100"/>
        </p:scale>
        <p:origin x="-1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9FF0-9608-4E2D-B967-18E5E8B47813}" type="datetimeFigureOut">
              <a:rPr lang="ko-KR" altLang="en-US" smtClean="0"/>
              <a:pPr/>
              <a:t>2012-06-08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F43C-FF22-42D1-B439-77CC8FA384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11__1%5b1%5d.wm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11-e-1%5b1%5d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단조화운동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201224511 </a:t>
            </a:r>
            <a:r>
              <a:rPr lang="ko-KR" altLang="en-US" dirty="0" smtClean="0">
                <a:solidFill>
                  <a:schemeClr val="tx1"/>
                </a:solidFill>
              </a:rPr>
              <a:t>이준형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201224435 </a:t>
            </a:r>
            <a:r>
              <a:rPr lang="ko-KR" altLang="en-US" dirty="0" err="1" smtClean="0">
                <a:solidFill>
                  <a:schemeClr val="tx1"/>
                </a:solidFill>
              </a:rPr>
              <a:t>김재린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			     </a:t>
            </a:r>
            <a:r>
              <a:rPr lang="ko-KR" altLang="en-US" sz="1800" b="1" dirty="0" smtClean="0"/>
              <a:t>실험</a:t>
            </a:r>
            <a:r>
              <a:rPr lang="en-US" altLang="ko-KR" sz="1800" b="1" dirty="0"/>
              <a:t>2. </a:t>
            </a:r>
            <a:r>
              <a:rPr lang="ko-KR" altLang="en-US" sz="1800" b="1" dirty="0"/>
              <a:t>경사면에서의 진동</a:t>
            </a:r>
          </a:p>
          <a:p>
            <a:pPr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그림 </a:t>
            </a:r>
            <a:r>
              <a:rPr lang="en-US" altLang="ko-KR" sz="1800" dirty="0"/>
              <a:t>11.3</a:t>
            </a:r>
            <a:r>
              <a:rPr lang="ko-KR" altLang="en-US" sz="1800" dirty="0"/>
              <a:t>와 같이 스탠드를 사용하여 </a:t>
            </a:r>
            <a:r>
              <a:rPr lang="ko-KR" altLang="en-US" sz="1800" dirty="0" smtClean="0"/>
              <a:t>장치를 </a:t>
            </a:r>
            <a:r>
              <a:rPr lang="en-US" altLang="ko-KR" sz="1800" dirty="0"/>
              <a:t>5°</a:t>
            </a:r>
            <a:r>
              <a:rPr lang="ko-KR" altLang="en-US" sz="1800" dirty="0"/>
              <a:t>～</a:t>
            </a:r>
            <a:r>
              <a:rPr lang="en-US" altLang="ko-KR" sz="1800" dirty="0"/>
              <a:t>10°</a:t>
            </a:r>
            <a:r>
              <a:rPr lang="ko-KR" altLang="en-US" sz="1800" dirty="0"/>
              <a:t>정도 기울인다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평형위치에서 수레의 초기 진폭 </a:t>
            </a:r>
            <a:r>
              <a:rPr lang="en-US" altLang="ko-KR" sz="1800" dirty="0"/>
              <a:t>A0</a:t>
            </a:r>
            <a:r>
              <a:rPr lang="ko-KR" altLang="en-US" sz="1800" dirty="0"/>
              <a:t>을 적당하게 선택하여 진동시킨다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수레가 </a:t>
            </a:r>
            <a:r>
              <a:rPr lang="en-US" altLang="ko-KR" sz="1800" dirty="0"/>
              <a:t>5</a:t>
            </a:r>
            <a:r>
              <a:rPr lang="ko-KR" altLang="en-US" sz="1800" dirty="0"/>
              <a:t>번 진동한 시간을 반복 측정한다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(4) </a:t>
            </a:r>
            <a:r>
              <a:rPr lang="ko-KR" altLang="en-US" sz="1800" dirty="0" smtClean="0"/>
              <a:t>식</a:t>
            </a:r>
            <a:r>
              <a:rPr lang="en-US" altLang="ko-KR" sz="1800" dirty="0" smtClean="0"/>
              <a:t>(4) </a:t>
            </a:r>
            <a:r>
              <a:rPr lang="ko-KR" altLang="en-US" sz="1800" dirty="0" smtClean="0"/>
              <a:t>를 이용하여 주기 </a:t>
            </a:r>
            <a:r>
              <a:rPr lang="en-US" altLang="ko-KR" sz="1800" dirty="0" smtClean="0"/>
              <a:t>T</a:t>
            </a:r>
            <a:r>
              <a:rPr lang="ko-KR" altLang="en-US" sz="1800" dirty="0" smtClean="0"/>
              <a:t>를 구한다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(5) </a:t>
            </a:r>
            <a:r>
              <a:rPr lang="ko-KR" altLang="en-US" sz="1800" dirty="0"/>
              <a:t>용수철 </a:t>
            </a:r>
            <a:r>
              <a:rPr lang="en-US" altLang="ko-KR" sz="1800" dirty="0"/>
              <a:t>2</a:t>
            </a:r>
            <a:r>
              <a:rPr lang="ko-KR" altLang="en-US" sz="1800" dirty="0"/>
              <a:t>개를 직렬로 연결하여 </a:t>
            </a:r>
            <a:r>
              <a:rPr lang="en-US" altLang="ko-KR" sz="1800" dirty="0"/>
              <a:t>(1)</a:t>
            </a:r>
            <a:r>
              <a:rPr lang="ko-KR" altLang="en-US" sz="1800" dirty="0"/>
              <a:t>～</a:t>
            </a:r>
            <a:r>
              <a:rPr lang="en-US" altLang="ko-KR" sz="1800" dirty="0"/>
              <a:t>(3)</a:t>
            </a:r>
            <a:r>
              <a:rPr lang="ko-KR" altLang="en-US" sz="1800" dirty="0" smtClean="0"/>
              <a:t>과정을 </a:t>
            </a:r>
            <a:r>
              <a:rPr lang="ko-KR" altLang="en-US" sz="1800" dirty="0"/>
              <a:t>반복한다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 smtClean="0"/>
              <a:t>(6) </a:t>
            </a:r>
            <a:r>
              <a:rPr lang="ko-KR" altLang="en-US" sz="1800" dirty="0"/>
              <a:t>용수철 </a:t>
            </a:r>
            <a:r>
              <a:rPr lang="en-US" altLang="ko-KR" sz="1800" dirty="0"/>
              <a:t>2</a:t>
            </a:r>
            <a:r>
              <a:rPr lang="ko-KR" altLang="en-US" sz="1800" dirty="0"/>
              <a:t>개를 병렬로 연결하여 </a:t>
            </a:r>
            <a:r>
              <a:rPr lang="en-US" altLang="ko-KR" sz="1800" dirty="0"/>
              <a:t>(1)</a:t>
            </a:r>
            <a:r>
              <a:rPr lang="ko-KR" altLang="en-US" sz="1800" dirty="0"/>
              <a:t>～</a:t>
            </a:r>
            <a:r>
              <a:rPr lang="en-US" altLang="ko-KR" sz="1800" dirty="0"/>
              <a:t>(3)</a:t>
            </a:r>
            <a:r>
              <a:rPr lang="ko-KR" altLang="en-US" sz="1800" dirty="0"/>
              <a:t>과정을 반복한다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4" name="그림 3" descr="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357290" y="3571876"/>
            <a:ext cx="6072198" cy="262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실험영상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11__1[1]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412776"/>
            <a:ext cx="9144261" cy="518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</a:t>
            </a:r>
            <a:r>
              <a:rPr lang="ko-KR" altLang="en-US" dirty="0"/>
              <a:t>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11265" name="Picture 1" descr="C:\Documents and Settings\cse\My Documents\My Pictures\측정값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639175" cy="4895850"/>
          </a:xfrm>
          <a:prstGeom prst="rect">
            <a:avLst/>
          </a:prstGeom>
          <a:noFill/>
        </p:spPr>
      </p:pic>
      <p:pic>
        <p:nvPicPr>
          <p:cNvPr id="1026" name="Picture 2" descr="C:\Documents and Settings\All Users.CSE\바탕 화면\제목 없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71612"/>
            <a:ext cx="3076575" cy="398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Documents and Settings\cse\My Documents\My Pictures\측정값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290" y="0"/>
            <a:ext cx="9183290" cy="4143404"/>
          </a:xfrm>
          <a:prstGeom prst="rect">
            <a:avLst/>
          </a:prstGeom>
          <a:noFill/>
        </p:spPr>
      </p:pic>
      <p:pic>
        <p:nvPicPr>
          <p:cNvPr id="20483" name="Picture 3" descr="C:\Documents and Settings\cse\My Documents\My Pictures\측정값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071942"/>
            <a:ext cx="6419850" cy="2657475"/>
          </a:xfrm>
          <a:prstGeom prst="rect">
            <a:avLst/>
          </a:prstGeom>
          <a:noFill/>
        </p:spPr>
      </p:pic>
      <p:pic>
        <p:nvPicPr>
          <p:cNvPr id="1027" name="Picture 3" descr="C:\Documents and Settings\All Users.CSE\바탕 화면\afasd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6709" y="714356"/>
            <a:ext cx="5047291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cse\My Documents\My Pictures\측정값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14290"/>
            <a:ext cx="6505575" cy="613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Documents and Settings\cse\My Documents\My Pictures\측정값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52"/>
            <a:ext cx="6800850" cy="645795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71827"/>
            <a:ext cx="6715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Documents and Settings\cse\My Documents\My Pictures\측정값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642918"/>
            <a:ext cx="632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및 토의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용수철 </a:t>
            </a:r>
            <a:r>
              <a:rPr lang="en-US" altLang="ko-KR" dirty="0"/>
              <a:t>2</a:t>
            </a:r>
            <a:r>
              <a:rPr lang="ko-KR" altLang="en-US" dirty="0"/>
              <a:t>개를 직렬 혹은 병렬연결 했을 때 결합된 용수철 상수를 각각 구하라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☞</a:t>
            </a:r>
            <a:r>
              <a:rPr lang="ko-KR" altLang="en-US" dirty="0"/>
              <a:t>용수철 </a:t>
            </a:r>
            <a:r>
              <a:rPr lang="en-US" altLang="ko-KR" dirty="0"/>
              <a:t>1</a:t>
            </a:r>
            <a:r>
              <a:rPr lang="ko-KR" altLang="en-US" dirty="0"/>
              <a:t>개의 용수철 상수는 </a:t>
            </a:r>
            <a:r>
              <a:rPr lang="en-US" altLang="ko-KR" dirty="0"/>
              <a:t>5.8N/m</a:t>
            </a:r>
            <a:r>
              <a:rPr lang="ko-KR" altLang="en-US" dirty="0"/>
              <a:t>이고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ko-KR" altLang="en-US" dirty="0" err="1"/>
              <a:t>직렬연결하면</a:t>
            </a:r>
            <a:r>
              <a:rPr lang="ko-KR" altLang="en-US" dirty="0"/>
              <a:t> 용수철 상수는 </a:t>
            </a:r>
            <a:r>
              <a:rPr lang="ko-KR" altLang="en-US" dirty="0" smtClean="0"/>
              <a:t>  배가 </a:t>
            </a:r>
            <a:r>
              <a:rPr lang="ko-KR" altLang="en-US" dirty="0"/>
              <a:t>되므로 </a:t>
            </a:r>
            <a:r>
              <a:rPr lang="ko-KR" altLang="en-US" dirty="0" smtClean="0"/>
              <a:t>                              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(</a:t>
            </a:r>
            <a:r>
              <a:rPr lang="en-US" altLang="ko-KR" dirty="0"/>
              <a:t>N/m), </a:t>
            </a:r>
            <a:r>
              <a:rPr lang="ko-KR" altLang="en-US" dirty="0" err="1"/>
              <a:t>병렬연결하면</a:t>
            </a:r>
            <a:r>
              <a:rPr lang="ko-KR" altLang="en-US" dirty="0"/>
              <a:t> 용수철 상수는 </a:t>
            </a:r>
            <a:r>
              <a:rPr lang="en-US" altLang="ko-KR" dirty="0"/>
              <a:t>2</a:t>
            </a:r>
            <a:r>
              <a:rPr lang="ko-KR" altLang="en-US" dirty="0"/>
              <a:t>배가 되므로 </a:t>
            </a:r>
            <a:r>
              <a:rPr lang="en-US" altLang="ko-KR" dirty="0"/>
              <a:t>11.6(N/m)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주어진 조건</a:t>
            </a:r>
            <a:r>
              <a:rPr lang="en-US" altLang="ko-KR" dirty="0"/>
              <a:t>(</a:t>
            </a:r>
            <a:r>
              <a:rPr lang="ko-KR" altLang="en-US" dirty="0"/>
              <a:t>수평면 혹은 경사면</a:t>
            </a:r>
            <a:r>
              <a:rPr lang="en-US" altLang="ko-KR" dirty="0"/>
              <a:t>, </a:t>
            </a:r>
            <a:r>
              <a:rPr lang="ko-KR" altLang="en-US" dirty="0"/>
              <a:t>수레의 초기진폭</a:t>
            </a:r>
            <a:r>
              <a:rPr lang="en-US" altLang="ko-KR" dirty="0"/>
              <a:t>, </a:t>
            </a:r>
            <a:r>
              <a:rPr lang="ko-KR" altLang="en-US" dirty="0"/>
              <a:t>수레의 질량</a:t>
            </a:r>
            <a:r>
              <a:rPr lang="en-US" altLang="ko-KR" dirty="0"/>
              <a:t>)</a:t>
            </a:r>
            <a:r>
              <a:rPr lang="ko-KR" altLang="en-US" dirty="0"/>
              <a:t>에 따른 운동상태를 </a:t>
            </a:r>
            <a:r>
              <a:rPr lang="ko-KR" altLang="en-US" dirty="0" smtClean="0"/>
              <a:t>비교하라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☞</a:t>
            </a:r>
            <a:r>
              <a:rPr lang="ko-KR" altLang="en-US" dirty="0"/>
              <a:t>표 </a:t>
            </a:r>
            <a:r>
              <a:rPr lang="en-US" altLang="ko-KR" dirty="0"/>
              <a:t>3</a:t>
            </a:r>
            <a:r>
              <a:rPr lang="ko-KR" altLang="en-US" dirty="0"/>
              <a:t>에 의해 수레의 초기진폭이 크면 클수록</a:t>
            </a:r>
            <a:r>
              <a:rPr lang="en-US" altLang="ko-KR" dirty="0"/>
              <a:t>, </a:t>
            </a:r>
            <a:r>
              <a:rPr lang="ko-KR" altLang="en-US" dirty="0"/>
              <a:t>수레의 질량이 크면 클수록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ko-KR" altLang="en-US" dirty="0"/>
              <a:t>커진다</a:t>
            </a:r>
            <a:r>
              <a:rPr lang="en-US" altLang="ko-KR" dirty="0"/>
              <a:t>. </a:t>
            </a:r>
            <a:r>
              <a:rPr lang="ko-KR" altLang="en-US" dirty="0"/>
              <a:t>그리고 수평면과 경사면에서의 비교는 </a:t>
            </a:r>
            <a:r>
              <a:rPr lang="en-US" altLang="ko-KR" dirty="0"/>
              <a:t>3</a:t>
            </a:r>
            <a:r>
              <a:rPr lang="ko-KR" altLang="en-US" dirty="0"/>
              <a:t>번 질문과 일맥상통하므로 </a:t>
            </a:r>
            <a:r>
              <a:rPr lang="en-US" altLang="ko-KR" dirty="0"/>
              <a:t>3</a:t>
            </a:r>
            <a:r>
              <a:rPr lang="ko-KR" altLang="en-US" dirty="0"/>
              <a:t>번에서 해답을 보고자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실험 </a:t>
            </a:r>
            <a:r>
              <a:rPr lang="en-US" altLang="ko-KR" dirty="0"/>
              <a:t>1</a:t>
            </a:r>
            <a:r>
              <a:rPr lang="ko-KR" altLang="en-US" dirty="0"/>
              <a:t>의 결과와 실험 </a:t>
            </a:r>
            <a:r>
              <a:rPr lang="en-US" altLang="ko-KR" dirty="0"/>
              <a:t>2</a:t>
            </a:r>
            <a:r>
              <a:rPr lang="ko-KR" altLang="en-US" dirty="0"/>
              <a:t>의 실험결과에서 용수철 상수가 </a:t>
            </a:r>
            <a:r>
              <a:rPr lang="en-US" altLang="ko-KR" dirty="0" smtClean="0"/>
              <a:t>2k</a:t>
            </a:r>
            <a:r>
              <a:rPr lang="ko-KR" altLang="en-US" dirty="0" smtClean="0"/>
              <a:t>일 </a:t>
            </a:r>
            <a:r>
              <a:rPr lang="ko-KR" altLang="en-US" dirty="0"/>
              <a:t>때를 </a:t>
            </a:r>
            <a:r>
              <a:rPr lang="ko-KR" altLang="en-US" dirty="0" smtClean="0"/>
              <a:t>비교해보자</a:t>
            </a:r>
            <a:r>
              <a:rPr lang="en-US" altLang="ko-KR" dirty="0"/>
              <a:t>. </a:t>
            </a:r>
            <a:r>
              <a:rPr lang="ko-KR" altLang="en-US" dirty="0"/>
              <a:t>다른 조건은 같다고 보았을 때 수평면과 경사면에서의 진동은 어떤 차이가 있는가</a:t>
            </a:r>
            <a:r>
              <a:rPr lang="en-US" altLang="ko-KR" dirty="0" smtClean="0"/>
              <a:t>?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☞</a:t>
            </a:r>
            <a:r>
              <a:rPr lang="ko-KR" altLang="en-US" dirty="0"/>
              <a:t>실험 </a:t>
            </a:r>
            <a:r>
              <a:rPr lang="en-US" altLang="ko-KR" dirty="0"/>
              <a:t>1</a:t>
            </a:r>
            <a:r>
              <a:rPr lang="ko-KR" altLang="en-US" dirty="0"/>
              <a:t>에서 수레의 무게가 </a:t>
            </a:r>
            <a:r>
              <a:rPr lang="en-US" altLang="ko-KR" dirty="0"/>
              <a:t>465.3g, </a:t>
            </a:r>
            <a:r>
              <a:rPr lang="ko-KR" altLang="en-US" dirty="0"/>
              <a:t>실험 </a:t>
            </a:r>
            <a:r>
              <a:rPr lang="en-US" altLang="ko-KR" dirty="0"/>
              <a:t>2</a:t>
            </a:r>
            <a:r>
              <a:rPr lang="ko-KR" altLang="en-US" dirty="0"/>
              <a:t>에서 병렬연결을 했을 때가 이 물음의 조건에 부합되는데</a:t>
            </a:r>
            <a:r>
              <a:rPr lang="en-US" altLang="ko-KR" dirty="0"/>
              <a:t>, </a:t>
            </a:r>
            <a:r>
              <a:rPr lang="ko-KR" altLang="en-US" dirty="0"/>
              <a:t>식 에 의하면 이론적으로 저 두 가지 실험은 차이가 없다</a:t>
            </a:r>
            <a:r>
              <a:rPr lang="en-US" altLang="ko-KR" dirty="0"/>
              <a:t>. </a:t>
            </a:r>
            <a:r>
              <a:rPr lang="ko-KR" altLang="en-US" dirty="0"/>
              <a:t>실제로 표 </a:t>
            </a:r>
            <a:r>
              <a:rPr lang="en-US" altLang="ko-KR" dirty="0"/>
              <a:t>4</a:t>
            </a:r>
            <a:r>
              <a:rPr lang="ko-KR" altLang="en-US" dirty="0"/>
              <a:t>와 표 </a:t>
            </a:r>
            <a:r>
              <a:rPr lang="en-US" altLang="ko-KR" dirty="0"/>
              <a:t>7</a:t>
            </a:r>
            <a:r>
              <a:rPr lang="ko-KR" altLang="en-US" dirty="0"/>
              <a:t>을 참고하면 </a:t>
            </a:r>
            <a:r>
              <a:rPr lang="en-US" altLang="ko-KR" dirty="0"/>
              <a:t>(</a:t>
            </a:r>
            <a:r>
              <a:rPr lang="ko-KR" altLang="en-US" dirty="0"/>
              <a:t>실험 </a:t>
            </a:r>
            <a:r>
              <a:rPr lang="en-US" altLang="ko-KR" dirty="0"/>
              <a:t>1</a:t>
            </a:r>
            <a:r>
              <a:rPr lang="ko-KR" altLang="en-US" dirty="0"/>
              <a:t>에서 수레의 무게가 </a:t>
            </a:r>
            <a:r>
              <a:rPr lang="en-US" altLang="ko-KR" dirty="0"/>
              <a:t>465.3g, </a:t>
            </a:r>
            <a:r>
              <a:rPr lang="ko-KR" altLang="en-US" dirty="0"/>
              <a:t>진폭이 </a:t>
            </a:r>
            <a:r>
              <a:rPr lang="en-US" altLang="ko-KR" dirty="0"/>
              <a:t>10</a:t>
            </a:r>
            <a:r>
              <a:rPr lang="ko-KR" altLang="en-US" dirty="0"/>
              <a:t>일 때의 주기</a:t>
            </a:r>
            <a:r>
              <a:rPr lang="en-US" altLang="ko-KR" dirty="0"/>
              <a:t>)=1.260, (</a:t>
            </a:r>
            <a:r>
              <a:rPr lang="ko-KR" altLang="en-US" dirty="0"/>
              <a:t>실험 </a:t>
            </a:r>
            <a:r>
              <a:rPr lang="en-US" altLang="ko-KR" dirty="0"/>
              <a:t>2</a:t>
            </a:r>
            <a:r>
              <a:rPr lang="ko-KR" altLang="en-US" dirty="0"/>
              <a:t>에서 용수철을 병렬연결</a:t>
            </a:r>
            <a:r>
              <a:rPr lang="en-US" altLang="ko-KR" dirty="0"/>
              <a:t>, </a:t>
            </a:r>
            <a:r>
              <a:rPr lang="ko-KR" altLang="en-US" dirty="0"/>
              <a:t>진폭이 </a:t>
            </a:r>
            <a:r>
              <a:rPr lang="en-US" altLang="ko-KR" dirty="0"/>
              <a:t>3</a:t>
            </a:r>
            <a:r>
              <a:rPr lang="ko-KR" altLang="en-US" dirty="0"/>
              <a:t>일 때의 주기</a:t>
            </a:r>
            <a:r>
              <a:rPr lang="en-US" altLang="ko-KR" dirty="0"/>
              <a:t>)=1.230</a:t>
            </a:r>
            <a:r>
              <a:rPr lang="ko-KR" altLang="en-US" dirty="0"/>
              <a:t>으로 큰 차이가 없음을 알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3074" name="Picture 2" descr="C:\Users\Family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44" y="1857364"/>
            <a:ext cx="142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amily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214311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000" dirty="0" smtClean="0"/>
              <a:t>    그래프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의해 가해진 힘과 이동 거리는 비례관계에 있다는 것을 알 수 있었고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실험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수레의 질량이 클수록 운동주기가 길어졌고 진폭의 크기는 수레의 운동에 영향을 미치지 않는다고 것을 알 수 있었다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실험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에서 수레에 용수철을 직렬로 연결했을 때 그 총 용수철 상수 는 줄어들어 결과적으로 주기가 길어졌고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반대로 병렬로 연결했을 때는 진동수가 증가하여 주기가 짧아졌다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위 결과들을 종합해서 주기에 관한 식          을 확인할 수 있었다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ko-KR" altLang="en-US" sz="20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Picture 3" descr="C:\Documents and Settings\All Users.CSE\바탕 화면\ttttt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005064"/>
            <a:ext cx="864096" cy="359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Q&amp;A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2719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실험목적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실험원리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실험기구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실험방법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측정값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실험결과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질문 및 토의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결론 및 검토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Q&amp;A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출처</a:t>
            </a:r>
            <a:endParaRPr lang="en-US" altLang="ko-KR" dirty="0" smtClean="0"/>
          </a:p>
          <a:p>
            <a:pPr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  <p:pic>
        <p:nvPicPr>
          <p:cNvPr id="1026" name="Picture 2" descr="J:\%BF%F8%C0%DA%B7%C2%B9%AE%C8%AD%C0%E7%B4%DC_%C1%F8%B5%B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348880"/>
            <a:ext cx="5143500" cy="284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http://ko.wikipedia.org/wiki/%EC%A1%B0%ED%99%94%EC%A7%84%EB%8F%99%EC%9E%90</a:t>
            </a:r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일반물리학실험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제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부산대학교 물리학교재편찬위원회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淸文閣</a:t>
            </a:r>
            <a:r>
              <a:rPr lang="en-US" altLang="ko-KR" sz="2400" dirty="0" smtClean="0"/>
              <a:t>, 2012)</a:t>
            </a:r>
            <a:r>
              <a:rPr lang="ko-KR" altLang="en-US" sz="2400" dirty="0" smtClean="0"/>
              <a:t>에서 일부 수정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http://postfiles14.naver.net/20101207_157/energyplanet_1291700891614lxKu2_JPEG/%BF%F8%C0%DA%B7%C2%B9%AE%C8%AD%C0%E7%B4%DC_%C1%F8%B5%BF.JPG?type=w2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http://gplab.phys.pusan.ac.kr/xe/page1_6_1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감사합니</a:t>
            </a:r>
            <a:r>
              <a:rPr lang="ko-KR" altLang="en-US" sz="6000" dirty="0"/>
              <a:t>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0150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실험목적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996952"/>
            <a:ext cx="8712968" cy="452596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단조화운동을</a:t>
            </a:r>
            <a:r>
              <a:rPr lang="ko-KR" altLang="en-US" dirty="0" smtClean="0"/>
              <a:t> </a:t>
            </a:r>
            <a:r>
              <a:rPr lang="ko-KR" altLang="en-US" dirty="0"/>
              <a:t>하는 물체의 운동방정식과 해를 살펴보고 주기를 측정함으로써 </a:t>
            </a:r>
            <a:r>
              <a:rPr lang="ko-KR" altLang="en-US" dirty="0" err="1"/>
              <a:t>단조화운동을</a:t>
            </a:r>
            <a:r>
              <a:rPr lang="ko-KR" altLang="en-US" dirty="0"/>
              <a:t> 하는 물체를 기술하는 방법을 배운다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단조화운동이란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    </a:t>
            </a:r>
            <a:r>
              <a:rPr lang="ko-KR" altLang="ko-KR" sz="2400" dirty="0" smtClean="0"/>
              <a:t>훅의 법칙에 의한 힘 이외에 다른 힘을 받지 않는 진동을 </a:t>
            </a:r>
            <a:r>
              <a:rPr lang="ko-KR" altLang="ko-KR" sz="2400" b="1" dirty="0" smtClean="0"/>
              <a:t>단순조화진동</a:t>
            </a:r>
            <a:r>
              <a:rPr lang="ko-KR" altLang="ko-KR" sz="2400" dirty="0" smtClean="0"/>
              <a:t> (간단히 </a:t>
            </a:r>
            <a:r>
              <a:rPr lang="ko-KR" altLang="ko-KR" sz="2400" b="1" dirty="0" err="1" smtClean="0"/>
              <a:t>단진동</a:t>
            </a:r>
            <a:r>
              <a:rPr lang="ko-KR" altLang="ko-KR" sz="2400" dirty="0" smtClean="0"/>
              <a:t>) 또는 </a:t>
            </a:r>
            <a:r>
              <a:rPr lang="ko-KR" altLang="ko-KR" sz="2400" b="1" dirty="0" smtClean="0"/>
              <a:t>자유진동</a:t>
            </a:r>
            <a:r>
              <a:rPr lang="ko-KR" altLang="ko-KR" sz="2400" dirty="0" smtClean="0"/>
              <a:t>(free oscillation)이라고 한다. 보통 일직선상에서 주기적이며, 사인 모양의 운동을 보인다. 이 운동은 경우에 따라 서로 다른 진동수, 주기, 진폭, 위상을 가지게 된다. 여기서 진동수와 주기는 계의 구성에 따라 바뀌게 되며, 진폭과 위상은 초기 조건에 따라 바뀌게 된다.</a:t>
            </a:r>
          </a:p>
          <a:p>
            <a:endParaRPr lang="ko-KR" altLang="en-US" sz="1800" dirty="0"/>
          </a:p>
        </p:txBody>
      </p:sp>
      <p:pic>
        <p:nvPicPr>
          <p:cNvPr id="1026" name="Picture 2" descr="J:\100px-Simple_harmonic_oscillat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700808"/>
            <a:ext cx="1440160" cy="44500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ko-KR" altLang="en-US" sz="2800" dirty="0" smtClean="0"/>
              <a:t>  물리학에서 </a:t>
            </a:r>
            <a:r>
              <a:rPr lang="ko-KR" altLang="en-US" sz="2800" dirty="0" err="1" smtClean="0"/>
              <a:t>단조화운동은</a:t>
            </a:r>
            <a:r>
              <a:rPr lang="ko-KR" altLang="en-US" sz="2800" dirty="0" smtClean="0"/>
              <a:t> 자연계의 많은 현상들을 기술하는 데 중요한 역할을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용수철에 매달린 물체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진자</a:t>
            </a:r>
            <a:r>
              <a:rPr lang="en-US" altLang="ko-KR" sz="2800" dirty="0" smtClean="0"/>
              <a:t>, RLC </a:t>
            </a:r>
            <a:r>
              <a:rPr lang="ko-KR" altLang="en-US" sz="2800" dirty="0" smtClean="0"/>
              <a:t>전기회로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고체물질이나 분자 내에서 원자의 진동 등은 근사적으로 </a:t>
            </a:r>
            <a:r>
              <a:rPr lang="ko-KR" altLang="en-US" sz="2800" dirty="0" err="1" smtClean="0"/>
              <a:t>단조화운동으로</a:t>
            </a:r>
            <a:r>
              <a:rPr lang="ko-KR" altLang="en-US" sz="2800" dirty="0" smtClean="0"/>
              <a:t> 기술될 수 있기 때문이다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2800" dirty="0" smtClean="0"/>
              <a:t>   이 실험에서는 몇 가지 서로 다른 조건 하에서 진동하는 물체의 운동상태를 관찰하고 주기를 측정하여 주어진 조건에 따라 진동하는 물체의 운동상태가 어떻게 변하는지 알아본다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lnSpc>
                <a:spcPct val="110000"/>
              </a:lnSpc>
            </a:pP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48680"/>
            <a:ext cx="8786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11.1</a:t>
            </a:r>
            <a:r>
              <a:rPr lang="ko-KR" altLang="en-US" dirty="0" smtClean="0"/>
              <a:t>과 같이 물체가 두 개의 용수철 끝에 매달려 있는 경우를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용수철 상수를 </a:t>
            </a:r>
            <a:r>
              <a:rPr lang="en-US" altLang="ko-KR" dirty="0" smtClean="0"/>
              <a:t>k, </a:t>
            </a:r>
            <a:r>
              <a:rPr lang="ko-KR" altLang="en-US" dirty="0" smtClean="0"/>
              <a:t>물체의 질량을 </a:t>
            </a:r>
            <a:r>
              <a:rPr lang="en-US" altLang="ko-KR" dirty="0" smtClean="0"/>
              <a:t>M, </a:t>
            </a:r>
            <a:r>
              <a:rPr lang="ko-KR" altLang="en-US" dirty="0" err="1" smtClean="0"/>
              <a:t>평형점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로부터 늘어난 길이를 </a:t>
            </a:r>
            <a:r>
              <a:rPr lang="en-US" altLang="ko-KR" dirty="0" smtClean="0"/>
              <a:t>Δx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라고 </a:t>
            </a:r>
            <a:r>
              <a:rPr lang="ko-KR" altLang="en-US" dirty="0" smtClean="0"/>
              <a:t>하면 용수철이 물체에 작용하는 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복원력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Hook</a:t>
            </a:r>
            <a:r>
              <a:rPr lang="ko-KR" altLang="en-US" dirty="0" smtClean="0"/>
              <a:t>의 법칙</a:t>
            </a:r>
            <a:r>
              <a:rPr lang="en-US" altLang="ko-KR" dirty="0"/>
              <a:t>(F=-</a:t>
            </a:r>
            <a:r>
              <a:rPr lang="en-US" altLang="ko-KR" dirty="0" err="1"/>
              <a:t>kx</a:t>
            </a:r>
            <a:r>
              <a:rPr lang="en-US" altLang="ko-KR" dirty="0"/>
              <a:t>)</a:t>
            </a:r>
            <a:r>
              <a:rPr lang="ko-KR" altLang="en-US" dirty="0" smtClean="0"/>
              <a:t>으로부터 다음과 같이 주어진다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식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Δx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두면 물체의 운동방정식은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미분방정식의 일반해는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A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 는 진동을 하는 물체의 진폭</a:t>
            </a:r>
            <a:r>
              <a:rPr lang="en-US" altLang="ko-KR" dirty="0" smtClean="0"/>
              <a:t>, ω(             )</a:t>
            </a:r>
            <a:r>
              <a:rPr lang="ko-KR" altLang="en-US" dirty="0" smtClean="0"/>
              <a:t>는 각 진동수</a:t>
            </a:r>
            <a:r>
              <a:rPr lang="en-US" altLang="ko-KR" dirty="0" smtClean="0"/>
              <a:t>, α</a:t>
            </a:r>
            <a:r>
              <a:rPr lang="ko-KR" altLang="en-US" dirty="0" smtClean="0"/>
              <a:t>는 초기위상을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ω=2πƒ</a:t>
            </a:r>
            <a:r>
              <a:rPr lang="ko-KR" altLang="en-US" dirty="0" smtClean="0"/>
              <a:t>를 이용하면 주기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 다음과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7" name="그림 6" descr="image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072066" y="1928802"/>
            <a:ext cx="3786182" cy="167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0" y="5000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57" name="Picture 21" descr="C:\Documents and Settings\cse\바탕 화면\식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643026"/>
            <a:ext cx="3238500" cy="838200"/>
          </a:xfrm>
          <a:prstGeom prst="rect">
            <a:avLst/>
          </a:prstGeom>
          <a:noFill/>
        </p:spPr>
      </p:pic>
      <p:pic>
        <p:nvPicPr>
          <p:cNvPr id="14358" name="Picture 22" descr="C:\Documents and Settings\cse\바탕 화면\식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1466850" cy="638175"/>
          </a:xfrm>
          <a:prstGeom prst="rect">
            <a:avLst/>
          </a:prstGeom>
          <a:noFill/>
        </p:spPr>
      </p:pic>
      <p:pic>
        <p:nvPicPr>
          <p:cNvPr id="14359" name="Picture 23" descr="C:\Documents and Settings\cse\바탕 화면\식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221088"/>
            <a:ext cx="1533525" cy="361950"/>
          </a:xfrm>
          <a:prstGeom prst="rect">
            <a:avLst/>
          </a:prstGeom>
          <a:noFill/>
        </p:spPr>
      </p:pic>
      <p:pic>
        <p:nvPicPr>
          <p:cNvPr id="14361" name="Picture 25" descr="C:\Documents and Settings\cse\바탕 화면\식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61384" y="4725144"/>
            <a:ext cx="1066800" cy="2667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286116" y="19287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36802" y="32118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37399" y="42147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56435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 descr="C:\Users\Family\Desktop\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5583826"/>
            <a:ext cx="2184267" cy="48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트랙</a:t>
            </a:r>
            <a:endParaRPr lang="en-US" altLang="ko-KR" sz="2000" dirty="0" smtClean="0"/>
          </a:p>
          <a:p>
            <a:r>
              <a:rPr lang="ko-KR" altLang="en-US" sz="2000" dirty="0" smtClean="0"/>
              <a:t>수레</a:t>
            </a:r>
            <a:endParaRPr lang="en-US" altLang="ko-KR" sz="2000" dirty="0" smtClean="0"/>
          </a:p>
          <a:p>
            <a:r>
              <a:rPr lang="ko-KR" altLang="en-US" sz="2000" dirty="0" smtClean="0"/>
              <a:t>저울</a:t>
            </a:r>
            <a:endParaRPr lang="en-US" altLang="ko-KR" sz="2000" dirty="0" smtClean="0"/>
          </a:p>
          <a:p>
            <a:r>
              <a:rPr lang="ko-KR" altLang="en-US" sz="2000" dirty="0" smtClean="0"/>
              <a:t>용수철</a:t>
            </a:r>
            <a:endParaRPr lang="en-US" altLang="ko-KR" sz="2000" dirty="0" smtClean="0"/>
          </a:p>
          <a:p>
            <a:r>
              <a:rPr lang="ko-KR" altLang="en-US" sz="2000" dirty="0" smtClean="0"/>
              <a:t>도르래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수평계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초시계</a:t>
            </a:r>
            <a:endParaRPr lang="en-US" altLang="ko-KR" sz="2000" dirty="0" smtClean="0"/>
          </a:p>
          <a:p>
            <a:r>
              <a:rPr lang="ko-KR" altLang="en-US" sz="2000" dirty="0" smtClean="0"/>
              <a:t>실</a:t>
            </a:r>
            <a:endParaRPr lang="en-US" altLang="ko-KR" sz="2000" dirty="0" smtClean="0"/>
          </a:p>
          <a:p>
            <a:r>
              <a:rPr lang="ko-KR" altLang="en-US" sz="2000" dirty="0" smtClean="0"/>
              <a:t>추와 </a:t>
            </a:r>
            <a:r>
              <a:rPr lang="ko-KR" altLang="en-US" sz="2000" dirty="0" err="1" smtClean="0"/>
              <a:t>추걸이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3074" name="Picture 2" descr="J:\실험기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844824"/>
            <a:ext cx="5162550" cy="336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ko-KR" altLang="en-US" sz="3400" b="1" dirty="0" smtClean="0"/>
              <a:t>실험방법</a:t>
            </a:r>
            <a:r>
              <a:rPr lang="en-US" altLang="ko-KR" sz="3400" b="1" dirty="0" smtClean="0"/>
              <a:t>:		</a:t>
            </a:r>
            <a:r>
              <a:rPr lang="en-US" altLang="ko-KR" dirty="0" smtClean="0"/>
              <a:t>	</a:t>
            </a:r>
            <a:r>
              <a:rPr lang="ko-KR" altLang="en-US" b="1" dirty="0" smtClean="0"/>
              <a:t>실험</a:t>
            </a:r>
            <a:r>
              <a:rPr lang="en-US" altLang="ko-KR" b="1" dirty="0"/>
              <a:t>1. </a:t>
            </a:r>
            <a:r>
              <a:rPr lang="ko-KR" altLang="en-US" b="1" dirty="0"/>
              <a:t>수평면에서의 진동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(1) </a:t>
            </a:r>
            <a:r>
              <a:rPr lang="ko-KR" altLang="en-US" dirty="0"/>
              <a:t>수레의 질량을 측정하고 그림 </a:t>
            </a:r>
            <a:r>
              <a:rPr lang="en-US" altLang="ko-KR" dirty="0"/>
              <a:t>11.2</a:t>
            </a:r>
            <a:r>
              <a:rPr lang="ko-KR" altLang="en-US" dirty="0"/>
              <a:t>와 같이 장치한 다음 수평계를 이용하여 트랙의 수평을 조정한다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(2) </a:t>
            </a:r>
            <a:r>
              <a:rPr lang="ko-KR" altLang="en-US" dirty="0"/>
              <a:t>용수철을 수레와 트랙 </a:t>
            </a:r>
            <a:r>
              <a:rPr lang="ko-KR" altLang="en-US" dirty="0" err="1"/>
              <a:t>끝단에</a:t>
            </a:r>
            <a:r>
              <a:rPr lang="ko-KR" altLang="en-US" dirty="0"/>
              <a:t> 연결하고 수레의 </a:t>
            </a:r>
            <a:r>
              <a:rPr lang="ko-KR" altLang="en-US" dirty="0" err="1"/>
              <a:t>평형점</a:t>
            </a:r>
            <a:r>
              <a:rPr lang="ko-KR" altLang="en-US" dirty="0"/>
              <a:t> 위치를 기록한다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(3) </a:t>
            </a:r>
            <a:r>
              <a:rPr lang="ko-KR" altLang="en-US" dirty="0" err="1"/>
              <a:t>추걸이를</a:t>
            </a:r>
            <a:r>
              <a:rPr lang="ko-KR" altLang="en-US" dirty="0"/>
              <a:t> 도르래를 거쳐 수레에 연결한다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(4) </a:t>
            </a:r>
            <a:r>
              <a:rPr lang="ko-KR" altLang="en-US" dirty="0"/>
              <a:t>추의 질량</a:t>
            </a:r>
            <a:r>
              <a:rPr lang="en-US" altLang="ko-KR" dirty="0"/>
              <a:t>(m)</a:t>
            </a:r>
            <a:r>
              <a:rPr lang="ko-KR" altLang="en-US" dirty="0"/>
              <a:t>을 증가시키면서 수레의 위치와 추의 질량</a:t>
            </a:r>
            <a:r>
              <a:rPr lang="en-US" altLang="ko-KR" dirty="0"/>
              <a:t>(</a:t>
            </a:r>
            <a:r>
              <a:rPr lang="ko-KR" altLang="en-US" dirty="0" err="1"/>
              <a:t>추걸이</a:t>
            </a:r>
            <a:r>
              <a:rPr lang="ko-KR" altLang="en-US" dirty="0"/>
              <a:t> 질량 포함</a:t>
            </a:r>
            <a:r>
              <a:rPr lang="en-US" altLang="ko-KR" dirty="0"/>
              <a:t>)</a:t>
            </a:r>
            <a:r>
              <a:rPr lang="ko-KR" altLang="en-US" dirty="0"/>
              <a:t>을 기록한다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추의 </a:t>
            </a:r>
            <a:r>
              <a:rPr lang="ko-KR" altLang="en-US" dirty="0"/>
              <a:t>질량을 너무 </a:t>
            </a:r>
            <a:r>
              <a:rPr lang="ko-KR" altLang="en-US" dirty="0" smtClean="0"/>
              <a:t>크게 하여 </a:t>
            </a:r>
            <a:r>
              <a:rPr lang="ko-KR" altLang="en-US" dirty="0"/>
              <a:t>용수철이 손상되지 않도록 </a:t>
            </a:r>
            <a:r>
              <a:rPr lang="ko-KR" altLang="en-US" dirty="0" smtClean="0"/>
              <a:t>주</a:t>
            </a:r>
            <a:r>
              <a:rPr lang="ko-KR" altLang="en-US" dirty="0"/>
              <a:t>의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(5) </a:t>
            </a:r>
            <a:r>
              <a:rPr lang="ko-KR" altLang="en-US" dirty="0"/>
              <a:t>힘과 </a:t>
            </a:r>
            <a:r>
              <a:rPr lang="ko-KR" altLang="en-US" dirty="0" err="1"/>
              <a:t>평형점으로부터의</a:t>
            </a:r>
            <a:r>
              <a:rPr lang="ko-KR" altLang="en-US" dirty="0"/>
              <a:t> 위치 </a:t>
            </a:r>
            <a:r>
              <a:rPr lang="en-US" altLang="ko-KR" dirty="0"/>
              <a:t>x</a:t>
            </a:r>
            <a:r>
              <a:rPr lang="ko-KR" altLang="en-US" dirty="0"/>
              <a:t>에 대한 그래프를 그린다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최소제곱법을</a:t>
            </a:r>
            <a:r>
              <a:rPr lang="ko-KR" altLang="en-US" dirty="0"/>
              <a:t> 이용하여 직선의 기울기를 구한다</a:t>
            </a:r>
            <a:r>
              <a:rPr lang="en-US" altLang="ko-KR" dirty="0"/>
              <a:t>. </a:t>
            </a:r>
            <a:r>
              <a:rPr lang="ko-KR" altLang="en-US" dirty="0"/>
              <a:t>이 기울기가 용수철 상수의 두 </a:t>
            </a:r>
            <a:r>
              <a:rPr lang="ko-KR" altLang="en-US" dirty="0" smtClean="0"/>
              <a:t>배인 </a:t>
            </a:r>
            <a:r>
              <a:rPr lang="en-US" altLang="ko-KR" dirty="0"/>
              <a:t>2k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(6) </a:t>
            </a:r>
            <a:r>
              <a:rPr lang="ko-KR" altLang="en-US" dirty="0"/>
              <a:t>수레에 묶인 실을 떼어내고 평형위치에서 수레의 초기 진폭 </a:t>
            </a:r>
            <a:r>
              <a:rPr lang="en-US" altLang="ko-KR" dirty="0"/>
              <a:t>A0</a:t>
            </a:r>
            <a:r>
              <a:rPr lang="ko-KR" altLang="en-US" dirty="0"/>
              <a:t>을 </a:t>
            </a:r>
            <a:r>
              <a:rPr lang="ko-KR" altLang="en-US" dirty="0" smtClean="0"/>
              <a:t>적당하게 선택하여 진동시킨다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(7) </a:t>
            </a:r>
            <a:r>
              <a:rPr lang="ko-KR" altLang="en-US" dirty="0"/>
              <a:t>수레가 </a:t>
            </a:r>
            <a:r>
              <a:rPr lang="en-US" altLang="ko-KR" dirty="0"/>
              <a:t>5</a:t>
            </a:r>
            <a:r>
              <a:rPr lang="ko-KR" altLang="en-US" dirty="0"/>
              <a:t>번 진동한 시간을 반복 측정한다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(8) </a:t>
            </a:r>
            <a:r>
              <a:rPr lang="ko-KR" altLang="en-US" dirty="0"/>
              <a:t>수레의 초기 진폭을 다르게 한 후 </a:t>
            </a:r>
            <a:r>
              <a:rPr lang="en-US" altLang="ko-KR" dirty="0"/>
              <a:t>5</a:t>
            </a:r>
            <a:r>
              <a:rPr lang="ko-KR" altLang="en-US" dirty="0"/>
              <a:t>번 진동한 시간을 반복 측정한다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/>
              <a:t>(</a:t>
            </a:r>
            <a:r>
              <a:rPr lang="en-US" altLang="ko-KR" dirty="0"/>
              <a:t>9</a:t>
            </a:r>
            <a:r>
              <a:rPr lang="en-US" altLang="ko-KR" dirty="0" smtClean="0"/>
              <a:t>) </a:t>
            </a:r>
            <a:r>
              <a:rPr lang="ko-KR" altLang="en-US" dirty="0"/>
              <a:t>수레에 질량을 추가한 후</a:t>
            </a:r>
            <a:r>
              <a:rPr lang="en-US" altLang="ko-KR" dirty="0"/>
              <a:t>, </a:t>
            </a:r>
            <a:r>
              <a:rPr lang="en-US" altLang="ko-KR" dirty="0" smtClean="0"/>
              <a:t>(6) ~ (8)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4" name="그림 3" descr="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571604" y="3929066"/>
            <a:ext cx="5786446" cy="278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실험영상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11-e-1[1]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261" y="1484784"/>
            <a:ext cx="9144261" cy="518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</TotalTime>
  <Words>618</Words>
  <Application>Microsoft Office PowerPoint</Application>
  <PresentationFormat>화면 슬라이드 쇼(4:3)</PresentationFormat>
  <Paragraphs>91</Paragraphs>
  <Slides>21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단조화운동</vt:lpstr>
      <vt:lpstr>목차</vt:lpstr>
      <vt:lpstr>실험목적</vt:lpstr>
      <vt:lpstr>단조화운동이란?</vt:lpstr>
      <vt:lpstr>실험원리</vt:lpstr>
      <vt:lpstr>슬라이드 6</vt:lpstr>
      <vt:lpstr>실험기구</vt:lpstr>
      <vt:lpstr>슬라이드 8</vt:lpstr>
      <vt:lpstr>실험영상1</vt:lpstr>
      <vt:lpstr>슬라이드 10</vt:lpstr>
      <vt:lpstr>실험영상2</vt:lpstr>
      <vt:lpstr>측정값</vt:lpstr>
      <vt:lpstr>슬라이드 13</vt:lpstr>
      <vt:lpstr>슬라이드 14</vt:lpstr>
      <vt:lpstr>슬라이드 15</vt:lpstr>
      <vt:lpstr>슬라이드 16</vt:lpstr>
      <vt:lpstr>질문 및 토의</vt:lpstr>
      <vt:lpstr>결론 및 검토</vt:lpstr>
      <vt:lpstr>Q&amp;A</vt:lpstr>
      <vt:lpstr>출처</vt:lpstr>
      <vt:lpstr>감사합니다.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단조화운동</dc:title>
  <dc:creator>cse</dc:creator>
  <cp:lastModifiedBy>cse</cp:lastModifiedBy>
  <cp:revision>38</cp:revision>
  <dcterms:created xsi:type="dcterms:W3CDTF">2012-06-04T05:35:44Z</dcterms:created>
  <dcterms:modified xsi:type="dcterms:W3CDTF">2012-06-08T01:13:16Z</dcterms:modified>
</cp:coreProperties>
</file>