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8" r:id="rId6"/>
    <p:sldId id="259" r:id="rId7"/>
    <p:sldId id="261" r:id="rId8"/>
    <p:sldId id="262" r:id="rId9"/>
    <p:sldId id="265" r:id="rId10"/>
    <p:sldId id="266" r:id="rId11"/>
    <p:sldId id="267" r:id="rId12"/>
    <p:sldId id="268" r:id="rId13"/>
    <p:sldId id="269" r:id="rId14"/>
    <p:sldId id="272" r:id="rId15"/>
    <p:sldId id="273" r:id="rId16"/>
    <p:sldId id="274" r:id="rId17"/>
    <p:sldId id="275" r:id="rId18"/>
    <p:sldId id="270" r:id="rId19"/>
    <p:sldId id="271" r:id="rId20"/>
    <p:sldId id="276" r:id="rId21"/>
    <p:sldId id="277" r:id="rId22"/>
    <p:sldId id="278" r:id="rId23"/>
    <p:sldId id="279"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16.wmf"/><Relationship Id="rId2" Type="http://schemas.openxmlformats.org/officeDocument/2006/relationships/oleObject" Target="../embeddings/oleObject6.bin"/><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wmf"/><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5.bin"/><Relationship Id="rId2" Type="http://schemas.openxmlformats.org/officeDocument/2006/relationships/image" Target="../media/image10.wmf"/><Relationship Id="rId1"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SVM</a:t>
            </a:r>
            <a:endParaRPr lang="en-US" altLang="zh-CN"/>
          </a:p>
        </p:txBody>
      </p:sp>
      <p:sp>
        <p:nvSpPr>
          <p:cNvPr id="3" name="副标题 2"/>
          <p:cNvSpPr>
            <a:spLocks noGrp="1"/>
          </p:cNvSpPr>
          <p:nvPr>
            <p:ph type="subTitle" idx="1"/>
          </p:nvPr>
        </p:nvSpPr>
        <p:spPr/>
        <p:txBody>
          <a:bodyPr/>
          <a:p>
            <a:r>
              <a:rPr lang="zh-CN" altLang="en-US"/>
              <a:t>罗羚</a:t>
            </a:r>
            <a:r>
              <a:rPr lang="zh-CN" altLang="en-US"/>
              <a:t>玮</a:t>
            </a:r>
            <a:endParaRPr lang="zh-CN" altLang="en-US"/>
          </a:p>
          <a:p>
            <a:r>
              <a:rPr lang="zh-CN" altLang="en-US"/>
              <a:t>金博航</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49655" y="1019175"/>
            <a:ext cx="10092690" cy="521970"/>
          </a:xfrm>
          <a:prstGeom prst="rect">
            <a:avLst/>
          </a:prstGeom>
          <a:noFill/>
        </p:spPr>
        <p:txBody>
          <a:bodyPr wrap="square" rtlCol="0">
            <a:spAutoFit/>
          </a:bodyPr>
          <a:p>
            <a:r>
              <a:rPr lang="en-US" altLang="zh-CN" sz="2800"/>
              <a:t>  </a:t>
            </a:r>
            <a:endParaRPr lang="zh-CN" altLang="en-US" sz="2800"/>
          </a:p>
        </p:txBody>
      </p:sp>
      <p:pic>
        <p:nvPicPr>
          <p:cNvPr id="5" name="图片 4" descr="几何间隔2"/>
          <p:cNvPicPr>
            <a:picLocks noChangeAspect="1"/>
          </p:cNvPicPr>
          <p:nvPr/>
        </p:nvPicPr>
        <p:blipFill>
          <a:blip r:embed="rId1"/>
          <a:stretch>
            <a:fillRect/>
          </a:stretch>
        </p:blipFill>
        <p:spPr>
          <a:xfrm>
            <a:off x="1398270" y="2981325"/>
            <a:ext cx="9396095" cy="3291205"/>
          </a:xfrm>
          <a:prstGeom prst="rect">
            <a:avLst/>
          </a:prstGeom>
        </p:spPr>
      </p:pic>
      <p:sp>
        <p:nvSpPr>
          <p:cNvPr id="6" name="文本框 5"/>
          <p:cNvSpPr txBox="1"/>
          <p:nvPr/>
        </p:nvSpPr>
        <p:spPr>
          <a:xfrm>
            <a:off x="1275715" y="447040"/>
            <a:ext cx="8460740" cy="1383665"/>
          </a:xfrm>
          <a:prstGeom prst="rect">
            <a:avLst/>
          </a:prstGeom>
          <a:noFill/>
        </p:spPr>
        <p:txBody>
          <a:bodyPr wrap="square" rtlCol="0">
            <a:spAutoFit/>
          </a:bodyPr>
          <a:p>
            <a:r>
              <a:rPr lang="en-US" altLang="zh-CN" sz="2800"/>
              <a:t>     </a:t>
            </a:r>
            <a:r>
              <a:rPr lang="zh-CN" altLang="en-US" sz="2800"/>
              <a:t>线性可分情况下，训练数据集样本点与分离超平面距离最近的样本点实例称为支持向量（</a:t>
            </a:r>
            <a:r>
              <a:rPr lang="en-US" altLang="zh-CN" sz="2800"/>
              <a:t>support vector</a:t>
            </a:r>
            <a:r>
              <a:rPr lang="zh-CN" altLang="en-US" sz="2800"/>
              <a:t>）</a:t>
            </a:r>
            <a:r>
              <a:rPr lang="zh-CN" altLang="en-US" sz="2800"/>
              <a:t>即：</a:t>
            </a:r>
            <a:endParaRPr lang="zh-CN" altLang="en-US" sz="2800"/>
          </a:p>
        </p:txBody>
      </p:sp>
      <p:graphicFrame>
        <p:nvGraphicFramePr>
          <p:cNvPr id="7" name="对象 6">
            <a:hlinkClick r:id="" action="ppaction://ole?verb="/>
          </p:cNvPr>
          <p:cNvGraphicFramePr>
            <a:graphicFrameLocks noChangeAspect="1"/>
          </p:cNvGraphicFramePr>
          <p:nvPr/>
        </p:nvGraphicFramePr>
        <p:xfrm>
          <a:off x="2070100" y="1285240"/>
          <a:ext cx="2847975" cy="545465"/>
        </p:xfrm>
        <a:graphic>
          <a:graphicData uri="http://schemas.openxmlformats.org/presentationml/2006/ole">
            <mc:AlternateContent xmlns:mc="http://schemas.openxmlformats.org/markup-compatibility/2006">
              <mc:Choice xmlns:v="urn:schemas-microsoft-com:vml" Requires="v">
                <p:oleObj spid="_x0000_s1025" name="" r:id="rId2" imgW="1193800" imgH="228600" progId="Equation.KSEE3">
                  <p:embed/>
                </p:oleObj>
              </mc:Choice>
              <mc:Fallback>
                <p:oleObj name="" r:id="rId2" imgW="1193800" imgH="228600" progId="Equation.KSEE3">
                  <p:embed/>
                  <p:pic>
                    <p:nvPicPr>
                      <p:cNvPr id="0" name="图片 1024"/>
                      <p:cNvPicPr/>
                      <p:nvPr/>
                    </p:nvPicPr>
                    <p:blipFill>
                      <a:blip r:embed="rId3"/>
                      <a:stretch>
                        <a:fillRect/>
                      </a:stretch>
                    </p:blipFill>
                    <p:spPr>
                      <a:xfrm>
                        <a:off x="2070100" y="1285240"/>
                        <a:ext cx="2847975" cy="545465"/>
                      </a:xfrm>
                      <a:prstGeom prst="rect">
                        <a:avLst/>
                      </a:prstGeom>
                    </p:spPr>
                  </p:pic>
                </p:oleObj>
              </mc:Fallback>
            </mc:AlternateContent>
          </a:graphicData>
        </a:graphic>
      </p:graphicFrame>
      <p:sp>
        <p:nvSpPr>
          <p:cNvPr id="8" name="文本框 7"/>
          <p:cNvSpPr txBox="1"/>
          <p:nvPr/>
        </p:nvSpPr>
        <p:spPr>
          <a:xfrm>
            <a:off x="1398905" y="1911985"/>
            <a:ext cx="9382760" cy="953135"/>
          </a:xfrm>
          <a:prstGeom prst="rect">
            <a:avLst/>
          </a:prstGeom>
          <a:noFill/>
        </p:spPr>
        <p:txBody>
          <a:bodyPr wrap="square" rtlCol="0">
            <a:spAutoFit/>
          </a:bodyPr>
          <a:p>
            <a:r>
              <a:rPr lang="en-US" altLang="zh-CN" sz="2800"/>
              <a:t>   </a:t>
            </a:r>
            <a:r>
              <a:rPr lang="zh-CN" altLang="en-US" sz="2800"/>
              <a:t>支持向量决定分离超平面，所以这类分类模型称为支持</a:t>
            </a:r>
            <a:r>
              <a:rPr lang="zh-CN" altLang="en-US" sz="2800"/>
              <a:t>向量机。</a:t>
            </a:r>
            <a:endParaRPr lang="zh-C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几何间隔2"/>
          <p:cNvPicPr>
            <a:picLocks noChangeAspect="1"/>
          </p:cNvPicPr>
          <p:nvPr/>
        </p:nvPicPr>
        <p:blipFill>
          <a:blip r:embed="rId1"/>
          <a:stretch>
            <a:fillRect/>
          </a:stretch>
        </p:blipFill>
        <p:spPr>
          <a:xfrm>
            <a:off x="735965" y="970915"/>
            <a:ext cx="10977245" cy="44088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几何间隔2"/>
          <p:cNvPicPr>
            <a:picLocks noChangeAspect="1"/>
          </p:cNvPicPr>
          <p:nvPr/>
        </p:nvPicPr>
        <p:blipFill>
          <a:blip r:embed="rId1"/>
          <a:stretch>
            <a:fillRect/>
          </a:stretch>
        </p:blipFill>
        <p:spPr>
          <a:xfrm>
            <a:off x="1183640" y="700405"/>
            <a:ext cx="9320530" cy="2291715"/>
          </a:xfrm>
          <a:prstGeom prst="rect">
            <a:avLst/>
          </a:prstGeom>
        </p:spPr>
      </p:pic>
      <p:pic>
        <p:nvPicPr>
          <p:cNvPr id="5" name="图片 4" descr="几何间隔2"/>
          <p:cNvPicPr>
            <a:picLocks noChangeAspect="1"/>
          </p:cNvPicPr>
          <p:nvPr/>
        </p:nvPicPr>
        <p:blipFill>
          <a:blip r:embed="rId2"/>
          <a:stretch>
            <a:fillRect/>
          </a:stretch>
        </p:blipFill>
        <p:spPr>
          <a:xfrm>
            <a:off x="1421130" y="3659505"/>
            <a:ext cx="9349740" cy="2317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658495" y="542925"/>
            <a:ext cx="4077335" cy="521970"/>
          </a:xfrm>
          <a:prstGeom prst="rect">
            <a:avLst/>
          </a:prstGeom>
          <a:noFill/>
        </p:spPr>
        <p:txBody>
          <a:bodyPr wrap="square" rtlCol="0">
            <a:spAutoFit/>
          </a:bodyPr>
          <a:p>
            <a:r>
              <a:rPr lang="zh-CN" altLang="en-US" sz="2800"/>
              <a:t>拉格朗日对偶</a:t>
            </a:r>
            <a:endParaRPr lang="zh-CN" altLang="en-US" sz="2800"/>
          </a:p>
        </p:txBody>
      </p:sp>
      <p:pic>
        <p:nvPicPr>
          <p:cNvPr id="8" name="图片 7" descr="几何间隔2"/>
          <p:cNvPicPr>
            <a:picLocks noChangeAspect="1"/>
          </p:cNvPicPr>
          <p:nvPr/>
        </p:nvPicPr>
        <p:blipFill>
          <a:blip r:embed="rId1"/>
          <a:stretch>
            <a:fillRect/>
          </a:stretch>
        </p:blipFill>
        <p:spPr>
          <a:xfrm>
            <a:off x="1084580" y="1366520"/>
            <a:ext cx="9708515" cy="1417320"/>
          </a:xfrm>
          <a:prstGeom prst="rect">
            <a:avLst/>
          </a:prstGeom>
        </p:spPr>
      </p:pic>
      <p:sp>
        <p:nvSpPr>
          <p:cNvPr id="9" name="文本框 8"/>
          <p:cNvSpPr txBox="1"/>
          <p:nvPr/>
        </p:nvSpPr>
        <p:spPr>
          <a:xfrm>
            <a:off x="1115060" y="2976880"/>
            <a:ext cx="6765290" cy="953135"/>
          </a:xfrm>
          <a:prstGeom prst="rect">
            <a:avLst/>
          </a:prstGeom>
          <a:noFill/>
        </p:spPr>
        <p:txBody>
          <a:bodyPr wrap="square" rtlCol="0">
            <a:spAutoFit/>
          </a:bodyPr>
          <a:p>
            <a:r>
              <a:rPr lang="zh-CN" altLang="en-US" sz="2800"/>
              <a:t>构造拉格朗日函数如下</a:t>
            </a:r>
            <a:r>
              <a:rPr lang="en-US" altLang="zh-CN" sz="2800"/>
              <a:t> </a:t>
            </a:r>
            <a:r>
              <a:rPr lang="zh-CN" altLang="en-US" sz="2800"/>
              <a:t>：</a:t>
            </a:r>
            <a:endParaRPr lang="zh-CN" altLang="en-US" sz="2800"/>
          </a:p>
          <a:p>
            <a:endParaRPr lang="zh-CN" altLang="en-US" sz="2800"/>
          </a:p>
        </p:txBody>
      </p:sp>
      <p:pic>
        <p:nvPicPr>
          <p:cNvPr id="10" name="图片 9" descr="几何间隔2"/>
          <p:cNvPicPr>
            <a:picLocks noChangeAspect="1"/>
          </p:cNvPicPr>
          <p:nvPr/>
        </p:nvPicPr>
        <p:blipFill>
          <a:blip r:embed="rId2"/>
          <a:stretch>
            <a:fillRect/>
          </a:stretch>
        </p:blipFill>
        <p:spPr>
          <a:xfrm>
            <a:off x="354965" y="3930015"/>
            <a:ext cx="11481435" cy="1212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几何间隔2"/>
          <p:cNvPicPr>
            <a:picLocks noChangeAspect="1"/>
          </p:cNvPicPr>
          <p:nvPr/>
        </p:nvPicPr>
        <p:blipFill>
          <a:blip r:embed="rId1"/>
          <a:stretch>
            <a:fillRect/>
          </a:stretch>
        </p:blipFill>
        <p:spPr>
          <a:xfrm>
            <a:off x="1028700" y="1640840"/>
            <a:ext cx="10135235" cy="1188720"/>
          </a:xfrm>
          <a:prstGeom prst="rect">
            <a:avLst/>
          </a:prstGeom>
        </p:spPr>
      </p:pic>
      <p:sp>
        <p:nvSpPr>
          <p:cNvPr id="5" name="文本框 4"/>
          <p:cNvSpPr txBox="1"/>
          <p:nvPr/>
        </p:nvSpPr>
        <p:spPr>
          <a:xfrm>
            <a:off x="1409065" y="826770"/>
            <a:ext cx="2891155" cy="521970"/>
          </a:xfrm>
          <a:prstGeom prst="rect">
            <a:avLst/>
          </a:prstGeom>
          <a:noFill/>
        </p:spPr>
        <p:txBody>
          <a:bodyPr wrap="square" rtlCol="0">
            <a:spAutoFit/>
          </a:bodyPr>
          <a:p>
            <a:r>
              <a:rPr lang="zh-CN" altLang="en-US" sz="2800"/>
              <a:t>考虑问题</a:t>
            </a:r>
            <a:r>
              <a:rPr lang="en-US" altLang="zh-CN" sz="2800"/>
              <a:t> </a:t>
            </a:r>
            <a:r>
              <a:rPr lang="zh-CN" altLang="en-US" sz="2800"/>
              <a:t>：</a:t>
            </a:r>
            <a:endParaRPr lang="zh-CN" altLang="en-US" sz="2800"/>
          </a:p>
        </p:txBody>
      </p:sp>
      <mc:AlternateContent xmlns:mc="http://schemas.openxmlformats.org/markup-compatibility/2006">
        <mc:Choice xmlns:a14="http://schemas.microsoft.com/office/drawing/2010/main" Requires="a14">
          <p:sp>
            <p:nvSpPr>
              <p:cNvPr id="6" name="文本框 5"/>
              <p:cNvSpPr txBox="1"/>
              <p:nvPr/>
            </p:nvSpPr>
            <p:spPr>
              <a:xfrm>
                <a:off x="1398905" y="3119120"/>
                <a:ext cx="8540750" cy="953135"/>
              </a:xfrm>
              <a:prstGeom prst="rect">
                <a:avLst/>
              </a:prstGeom>
              <a:noFill/>
            </p:spPr>
            <p:txBody>
              <a:bodyPr wrap="square" rtlCol="0">
                <a:spAutoFit/>
              </a:bodyPr>
              <a:p>
                <a:r>
                  <a:rPr lang="en-US" altLang="zh-CN" sz="2800"/>
                  <a:t>    </a:t>
                </a:r>
                <a:r>
                  <a:rPr lang="zh-CN" altLang="en-US" sz="2800"/>
                  <a:t>找到</a:t>
                </a:r>
                <a14:m>
                  <m:oMath xmlns:m="http://schemas.openxmlformats.org/officeDocument/2006/math">
                    <m:r>
                      <a:rPr lang="en-US" altLang="zh-CN" sz="2800" i="1">
                        <a:latin typeface="Cambria Math" panose="02040503050406030204" charset="0"/>
                        <a:cs typeface="Cambria Math" panose="02040503050406030204" charset="0"/>
                      </a:rPr>
                      <m:t>𝛼</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𝛽</m:t>
                    </m:r>
                    <m:r>
                      <a:rPr lang="en-US" altLang="zh-CN" sz="2800" i="1">
                        <a:latin typeface="Cambria Math" panose="02040503050406030204" charset="0"/>
                        <a:cs typeface="Cambria Math" panose="02040503050406030204" charset="0"/>
                      </a:rPr>
                      <m:t> </m:t>
                    </m:r>
                  </m:oMath>
                </a14:m>
                <a:r>
                  <a:rPr lang="zh-CN" altLang="en-US" sz="2800">
                    <a:latin typeface="Cambria Math" panose="02040503050406030204" charset="0"/>
                    <a:cs typeface="Cambria Math" panose="02040503050406030204" charset="0"/>
                  </a:rPr>
                  <a:t>使得原始问题最优，若严格满足约束条件</a:t>
                </a:r>
                <a:r>
                  <a:rPr lang="en-US" altLang="zh-CN" sz="2800">
                    <a:latin typeface="Cambria Math" panose="02040503050406030204" charset="0"/>
                    <a:cs typeface="Cambria Math" panose="02040503050406030204" charset="0"/>
                  </a:rPr>
                  <a:t>,</a:t>
                </a:r>
                <a:r>
                  <a:rPr lang="zh-CN" altLang="en-US" sz="2800">
                    <a:latin typeface="Cambria Math" panose="02040503050406030204" charset="0"/>
                    <a:cs typeface="Cambria Math" panose="02040503050406030204" charset="0"/>
                  </a:rPr>
                  <a:t>对于给定的</a:t>
                </a:r>
                <a14:m>
                  <m:oMath xmlns:m="http://schemas.openxmlformats.org/officeDocument/2006/math">
                    <m:r>
                      <a:rPr lang="en-US" altLang="zh-CN" sz="2800" i="1">
                        <a:latin typeface="Cambria Math" panose="02040503050406030204" charset="0"/>
                        <a:cs typeface="Cambria Math" panose="02040503050406030204" charset="0"/>
                      </a:rPr>
                      <m:t>𝜔</m:t>
                    </m:r>
                  </m:oMath>
                </a14:m>
                <a:r>
                  <a:rPr lang="en-US" altLang="zh-CN" sz="2800">
                    <a:latin typeface="Cambria Math" panose="02040503050406030204" charset="0"/>
                    <a:cs typeface="Cambria Math" panose="02040503050406030204" charset="0"/>
                  </a:rPr>
                  <a:t>,</a:t>
                </a:r>
                <a:r>
                  <a:rPr lang="zh-CN" altLang="en-US" sz="2800">
                    <a:latin typeface="Cambria Math" panose="02040503050406030204" charset="0"/>
                    <a:cs typeface="Cambria Math" panose="02040503050406030204" charset="0"/>
                  </a:rPr>
                  <a:t>最优解即为</a:t>
                </a:r>
                <a14:m>
                  <m:oMath xmlns:m="http://schemas.openxmlformats.org/officeDocument/2006/math">
                    <m:r>
                      <a:rPr lang="en-US" altLang="zh-CN" sz="2800" i="1">
                        <a:latin typeface="Cambria Math" panose="02040503050406030204" charset="0"/>
                        <a:cs typeface="Cambria Math" panose="02040503050406030204" charset="0"/>
                      </a:rPr>
                      <m:t>𝑓</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𝜔</m:t>
                    </m:r>
                    <m:r>
                      <a:rPr lang="en-US" altLang="zh-CN" sz="2800" i="1">
                        <a:latin typeface="Cambria Math" panose="02040503050406030204" charset="0"/>
                        <a:cs typeface="Cambria Math" panose="02040503050406030204" charset="0"/>
                      </a:rPr>
                      <m:t>)。</m:t>
                    </m:r>
                  </m:oMath>
                </a14:m>
                <a:endParaRPr lang="en-US" altLang="zh-CN" sz="2800">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398905" y="3119120"/>
                <a:ext cx="8540750" cy="953135"/>
              </a:xfrm>
              <a:prstGeom prst="rect">
                <a:avLst/>
              </a:prstGeom>
              <a:blipFill rotWithShape="1">
                <a:blip r:embed="rId2"/>
                <a:stretch>
                  <a:fillRect/>
                </a:stretch>
              </a:blipFill>
            </p:spPr>
            <p:txBody>
              <a:bodyPr/>
              <a:lstStyle/>
              <a:p>
                <a:r>
                  <a:rPr lang="zh-CN" altLang="en-US">
                    <a:noFill/>
                  </a:rPr>
                  <a:t> </a:t>
                </a:r>
              </a:p>
            </p:txBody>
          </p:sp>
        </mc:Fallback>
      </mc:AlternateContent>
      <p:pic>
        <p:nvPicPr>
          <p:cNvPr id="7" name="图片 6" descr="几何间隔2"/>
          <p:cNvPicPr>
            <a:picLocks noChangeAspect="1"/>
          </p:cNvPicPr>
          <p:nvPr/>
        </p:nvPicPr>
        <p:blipFill>
          <a:blip r:embed="rId3"/>
          <a:stretch>
            <a:fillRect/>
          </a:stretch>
        </p:blipFill>
        <p:spPr>
          <a:xfrm>
            <a:off x="1028700" y="4901565"/>
            <a:ext cx="10293985" cy="884555"/>
          </a:xfrm>
          <a:prstGeom prst="rect">
            <a:avLst/>
          </a:prstGeom>
        </p:spPr>
      </p:pic>
      <p:sp>
        <p:nvSpPr>
          <p:cNvPr id="8" name="文本框 7"/>
          <p:cNvSpPr txBox="1"/>
          <p:nvPr/>
        </p:nvSpPr>
        <p:spPr>
          <a:xfrm>
            <a:off x="1470025" y="4142740"/>
            <a:ext cx="7120255" cy="521970"/>
          </a:xfrm>
          <a:prstGeom prst="rect">
            <a:avLst/>
          </a:prstGeom>
          <a:noFill/>
        </p:spPr>
        <p:txBody>
          <a:bodyPr wrap="square" rtlCol="0">
            <a:spAutoFit/>
          </a:bodyPr>
          <a:p>
            <a:r>
              <a:rPr lang="zh-CN" altLang="en-US" sz="2800"/>
              <a:t>继续考虑下面的问题，为</a:t>
            </a:r>
            <a:r>
              <a:rPr lang="zh-CN" altLang="en-US" sz="2800"/>
              <a:t>原始问题</a:t>
            </a:r>
            <a:endParaRPr lang="zh-CN"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几何间隔2"/>
          <p:cNvPicPr>
            <a:picLocks noChangeAspect="1"/>
          </p:cNvPicPr>
          <p:nvPr/>
        </p:nvPicPr>
        <p:blipFill>
          <a:blip r:embed="rId1"/>
          <a:stretch>
            <a:fillRect/>
          </a:stretch>
        </p:blipFill>
        <p:spPr>
          <a:xfrm>
            <a:off x="1430655" y="1809115"/>
            <a:ext cx="9330055" cy="3534410"/>
          </a:xfrm>
          <a:prstGeom prst="rect">
            <a:avLst/>
          </a:prstGeom>
        </p:spPr>
      </p:pic>
      <p:sp>
        <p:nvSpPr>
          <p:cNvPr id="5" name="文本框 4"/>
          <p:cNvSpPr txBox="1"/>
          <p:nvPr/>
        </p:nvSpPr>
        <p:spPr>
          <a:xfrm>
            <a:off x="1449705" y="522605"/>
            <a:ext cx="8964930" cy="521970"/>
          </a:xfrm>
          <a:prstGeom prst="rect">
            <a:avLst/>
          </a:prstGeom>
          <a:noFill/>
        </p:spPr>
        <p:txBody>
          <a:bodyPr wrap="square" rtlCol="0">
            <a:spAutoFit/>
          </a:bodyPr>
          <a:p>
            <a:r>
              <a:rPr lang="en-US" altLang="zh-CN" sz="2800"/>
              <a:t>  </a:t>
            </a:r>
            <a:r>
              <a:rPr lang="zh-CN" altLang="en-US" sz="2800"/>
              <a:t>当满足</a:t>
            </a:r>
            <a:r>
              <a:rPr lang="en-US" altLang="zh-CN" sz="2800"/>
              <a:t>KKT</a:t>
            </a:r>
            <a:r>
              <a:rPr lang="zh-CN" altLang="en-US" sz="2800"/>
              <a:t>条件时候，对偶问题与原始问题是同一个解</a:t>
            </a:r>
            <a:endParaRPr lang="zh-CN" altLang="en-US" sz="2800"/>
          </a:p>
        </p:txBody>
      </p:sp>
      <p:sp>
        <p:nvSpPr>
          <p:cNvPr id="6" name="文本框 5"/>
          <p:cNvSpPr txBox="1"/>
          <p:nvPr/>
        </p:nvSpPr>
        <p:spPr>
          <a:xfrm>
            <a:off x="2768600" y="5452110"/>
            <a:ext cx="6653530" cy="521970"/>
          </a:xfrm>
          <a:prstGeom prst="rect">
            <a:avLst/>
          </a:prstGeom>
          <a:noFill/>
        </p:spPr>
        <p:txBody>
          <a:bodyPr wrap="square" rtlCol="0">
            <a:spAutoFit/>
          </a:bodyPr>
          <a:p>
            <a:r>
              <a:rPr lang="zh-CN" altLang="en-US" sz="2800"/>
              <a:t>也就是将原始问题变为了</a:t>
            </a:r>
            <a:r>
              <a:rPr lang="en-US" altLang="zh-CN" sz="2800"/>
              <a:t>max min</a:t>
            </a:r>
            <a:r>
              <a:rPr lang="zh-CN" altLang="en-US" sz="2800"/>
              <a:t>问题</a:t>
            </a:r>
            <a:endParaRPr lang="zh-C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几何间隔2"/>
          <p:cNvPicPr>
            <a:picLocks noChangeAspect="1"/>
          </p:cNvPicPr>
          <p:nvPr/>
        </p:nvPicPr>
        <p:blipFill>
          <a:blip r:embed="rId1"/>
          <a:stretch>
            <a:fillRect/>
          </a:stretch>
        </p:blipFill>
        <p:spPr>
          <a:xfrm>
            <a:off x="715010" y="509905"/>
            <a:ext cx="10106025" cy="1744980"/>
          </a:xfrm>
          <a:prstGeom prst="rect">
            <a:avLst/>
          </a:prstGeom>
        </p:spPr>
      </p:pic>
      <p:pic>
        <p:nvPicPr>
          <p:cNvPr id="6" name="图片 5" descr="几何间隔2"/>
          <p:cNvPicPr>
            <a:picLocks noChangeAspect="1"/>
          </p:cNvPicPr>
          <p:nvPr/>
        </p:nvPicPr>
        <p:blipFill>
          <a:blip r:embed="rId2"/>
          <a:stretch>
            <a:fillRect/>
          </a:stretch>
        </p:blipFill>
        <p:spPr>
          <a:xfrm>
            <a:off x="1885950" y="1991360"/>
            <a:ext cx="7906385" cy="1000125"/>
          </a:xfrm>
          <a:prstGeom prst="rect">
            <a:avLst/>
          </a:prstGeom>
        </p:spPr>
      </p:pic>
      <p:sp>
        <p:nvSpPr>
          <p:cNvPr id="7" name="文本框 6"/>
          <p:cNvSpPr txBox="1"/>
          <p:nvPr/>
        </p:nvSpPr>
        <p:spPr>
          <a:xfrm>
            <a:off x="2433955" y="2915920"/>
            <a:ext cx="5091430" cy="368300"/>
          </a:xfrm>
          <a:prstGeom prst="rect">
            <a:avLst/>
          </a:prstGeom>
          <a:noFill/>
        </p:spPr>
        <p:txBody>
          <a:bodyPr wrap="square" rtlCol="0">
            <a:spAutoFit/>
          </a:bodyPr>
          <a:p>
            <a:r>
              <a:rPr lang="zh-CN" altLang="en-US"/>
              <a:t>即：</a:t>
            </a:r>
            <a:endParaRPr lang="zh-CN" altLang="en-US"/>
          </a:p>
        </p:txBody>
      </p:sp>
      <p:pic>
        <p:nvPicPr>
          <p:cNvPr id="8" name="图片 7" descr="几何间隔2"/>
          <p:cNvPicPr>
            <a:picLocks noChangeAspect="1"/>
          </p:cNvPicPr>
          <p:nvPr/>
        </p:nvPicPr>
        <p:blipFill>
          <a:blip r:embed="rId3"/>
          <a:stretch>
            <a:fillRect/>
          </a:stretch>
        </p:blipFill>
        <p:spPr>
          <a:xfrm>
            <a:off x="1885950" y="3284220"/>
            <a:ext cx="8185150" cy="990600"/>
          </a:xfrm>
          <a:prstGeom prst="rect">
            <a:avLst/>
          </a:prstGeom>
        </p:spPr>
      </p:pic>
      <p:pic>
        <p:nvPicPr>
          <p:cNvPr id="9" name="图片 8" descr="几何间隔2"/>
          <p:cNvPicPr>
            <a:picLocks noChangeAspect="1"/>
          </p:cNvPicPr>
          <p:nvPr/>
        </p:nvPicPr>
        <p:blipFill>
          <a:blip r:embed="rId4"/>
          <a:stretch>
            <a:fillRect/>
          </a:stretch>
        </p:blipFill>
        <p:spPr>
          <a:xfrm>
            <a:off x="288925" y="4805045"/>
            <a:ext cx="11379835" cy="1267460"/>
          </a:xfrm>
          <a:prstGeom prst="rect">
            <a:avLst/>
          </a:prstGeom>
        </p:spPr>
      </p:pic>
      <p:sp>
        <p:nvSpPr>
          <p:cNvPr id="10" name="文本框 9"/>
          <p:cNvSpPr txBox="1"/>
          <p:nvPr/>
        </p:nvSpPr>
        <p:spPr>
          <a:xfrm>
            <a:off x="662305" y="4173855"/>
            <a:ext cx="9763760" cy="521970"/>
          </a:xfrm>
          <a:prstGeom prst="rect">
            <a:avLst/>
          </a:prstGeom>
          <a:noFill/>
        </p:spPr>
        <p:txBody>
          <a:bodyPr wrap="square" rtlCol="0">
            <a:spAutoFit/>
          </a:bodyPr>
          <a:p>
            <a:r>
              <a:rPr lang="zh-CN" altLang="en-US" sz="2800"/>
              <a:t>通过对偶将原始问题转化为了下面的问题：（要满足</a:t>
            </a:r>
            <a:r>
              <a:rPr lang="en-US" altLang="zh-CN" sz="2800"/>
              <a:t>KKT</a:t>
            </a:r>
            <a:r>
              <a:rPr lang="zh-CN" altLang="en-US" sz="2800"/>
              <a:t>条件）</a:t>
            </a:r>
            <a:endParaRPr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22375" y="1171575"/>
            <a:ext cx="9747250" cy="3538220"/>
          </a:xfrm>
          <a:prstGeom prst="rect">
            <a:avLst/>
          </a:prstGeom>
          <a:noFill/>
        </p:spPr>
        <p:txBody>
          <a:bodyPr wrap="square" rtlCol="0">
            <a:spAutoFit/>
          </a:bodyPr>
          <a:p>
            <a:r>
              <a:rPr lang="zh-CN" altLang="en-US" sz="2800"/>
              <a:t>对偶算法</a:t>
            </a:r>
            <a:endParaRPr lang="zh-CN" altLang="en-US" sz="2800"/>
          </a:p>
          <a:p>
            <a:endParaRPr lang="zh-CN" altLang="en-US" sz="2800"/>
          </a:p>
          <a:p>
            <a:endParaRPr lang="zh-CN" altLang="en-US" sz="2800"/>
          </a:p>
          <a:p>
            <a:endParaRPr lang="zh-CN" altLang="en-US" sz="2800"/>
          </a:p>
          <a:p>
            <a:r>
              <a:rPr lang="en-US" altLang="zh-CN" sz="2800"/>
              <a:t>      </a:t>
            </a:r>
            <a:r>
              <a:rPr lang="zh-CN" altLang="en-US" sz="2800"/>
              <a:t>为了求解线性可分支持向量机的最优问题，可以通过拉格朗日对偶性求解对偶问题得到原始问题（</a:t>
            </a:r>
            <a:r>
              <a:rPr lang="en-US" altLang="zh-CN" sz="2800"/>
              <a:t>primal</a:t>
            </a:r>
            <a:r>
              <a:rPr lang="zh-CN" altLang="en-US" sz="2800"/>
              <a:t>）的最优解。优点在于对偶问题容易求解，自然引入核函数，推广到非线性的分类</a:t>
            </a:r>
            <a:r>
              <a:rPr lang="zh-CN" altLang="en-US" sz="2800"/>
              <a:t>问题。</a:t>
            </a:r>
            <a:endParaRPr lang="zh-CN" alt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几何间隔2"/>
          <p:cNvPicPr>
            <a:picLocks noChangeAspect="1"/>
          </p:cNvPicPr>
          <p:nvPr/>
        </p:nvPicPr>
        <p:blipFill>
          <a:blip r:embed="rId1"/>
          <a:stretch>
            <a:fillRect/>
          </a:stretch>
        </p:blipFill>
        <p:spPr>
          <a:xfrm>
            <a:off x="1415415" y="469900"/>
            <a:ext cx="10223500" cy="1138555"/>
          </a:xfrm>
          <a:prstGeom prst="rect">
            <a:avLst/>
          </a:prstGeom>
        </p:spPr>
      </p:pic>
      <p:pic>
        <p:nvPicPr>
          <p:cNvPr id="5" name="图片 4" descr="几何间隔2"/>
          <p:cNvPicPr>
            <a:picLocks noChangeAspect="1"/>
          </p:cNvPicPr>
          <p:nvPr/>
        </p:nvPicPr>
        <p:blipFill>
          <a:blip r:embed="rId2"/>
          <a:stretch>
            <a:fillRect/>
          </a:stretch>
        </p:blipFill>
        <p:spPr>
          <a:xfrm>
            <a:off x="1950720" y="1980565"/>
            <a:ext cx="8289925" cy="4419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几何间隔2"/>
          <p:cNvPicPr>
            <a:picLocks noChangeAspect="1"/>
          </p:cNvPicPr>
          <p:nvPr/>
        </p:nvPicPr>
        <p:blipFill>
          <a:blip r:embed="rId1"/>
          <a:stretch>
            <a:fillRect/>
          </a:stretch>
        </p:blipFill>
        <p:spPr>
          <a:xfrm>
            <a:off x="1690370" y="386715"/>
            <a:ext cx="7346950" cy="1176020"/>
          </a:xfrm>
          <a:prstGeom prst="rect">
            <a:avLst/>
          </a:prstGeom>
        </p:spPr>
      </p:pic>
      <p:pic>
        <p:nvPicPr>
          <p:cNvPr id="5" name="图片 4" descr="几何间隔2"/>
          <p:cNvPicPr>
            <a:picLocks noChangeAspect="1"/>
          </p:cNvPicPr>
          <p:nvPr/>
        </p:nvPicPr>
        <p:blipFill>
          <a:blip r:embed="rId2"/>
          <a:stretch>
            <a:fillRect/>
          </a:stretch>
        </p:blipFill>
        <p:spPr>
          <a:xfrm>
            <a:off x="1606550" y="1835150"/>
            <a:ext cx="8484870" cy="3318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latin typeface="Times New Roman" panose="02020603050405020304" charset="0"/>
                <a:cs typeface="Times New Roman" panose="02020603050405020304" charset="0"/>
              </a:rPr>
              <a:t>SVM</a:t>
            </a:r>
            <a:r>
              <a:rPr lang="en-US" altLang="zh-CN"/>
              <a:t> </a:t>
            </a:r>
            <a:endParaRPr lang="en-US" altLang="zh-CN"/>
          </a:p>
        </p:txBody>
      </p:sp>
      <p:sp>
        <p:nvSpPr>
          <p:cNvPr id="3" name="内容占位符 2"/>
          <p:cNvSpPr>
            <a:spLocks noGrp="1"/>
          </p:cNvSpPr>
          <p:nvPr>
            <p:ph idx="1"/>
          </p:nvPr>
        </p:nvSpPr>
        <p:spPr/>
        <p:txBody>
          <a:bodyPr/>
          <a:p>
            <a:r>
              <a:rPr lang="en-US" altLang="zh-CN"/>
              <a:t>SVM  </a:t>
            </a:r>
            <a:r>
              <a:rPr lang="zh-CN" altLang="en-US"/>
              <a:t>是一个二类分类模型，通过核技巧可以成为非线性分类器，其学习策略是间隔最大化，最终转化为求解凸二次规划的</a:t>
            </a:r>
            <a:r>
              <a:rPr lang="zh-CN" altLang="en-US"/>
              <a:t>问题。</a:t>
            </a:r>
            <a:endParaRPr lang="zh-CN" altLang="en-US"/>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几何间隔2"/>
          <p:cNvPicPr>
            <a:picLocks noChangeAspect="1"/>
          </p:cNvPicPr>
          <p:nvPr/>
        </p:nvPicPr>
        <p:blipFill>
          <a:blip r:embed="rId1"/>
          <a:stretch>
            <a:fillRect/>
          </a:stretch>
        </p:blipFill>
        <p:spPr>
          <a:xfrm>
            <a:off x="1400175" y="955040"/>
            <a:ext cx="8640445" cy="2442210"/>
          </a:xfrm>
          <a:prstGeom prst="rect">
            <a:avLst/>
          </a:prstGeom>
        </p:spPr>
      </p:pic>
      <p:pic>
        <p:nvPicPr>
          <p:cNvPr id="5" name="图片 4" descr="几何间隔2"/>
          <p:cNvPicPr>
            <a:picLocks noChangeAspect="1"/>
          </p:cNvPicPr>
          <p:nvPr/>
        </p:nvPicPr>
        <p:blipFill>
          <a:blip r:embed="rId2"/>
          <a:stretch>
            <a:fillRect/>
          </a:stretch>
        </p:blipFill>
        <p:spPr>
          <a:xfrm>
            <a:off x="1954530" y="3952875"/>
            <a:ext cx="8282940" cy="2522855"/>
          </a:xfrm>
          <a:prstGeom prst="rect">
            <a:avLst/>
          </a:prstGeom>
        </p:spPr>
      </p:pic>
      <p:sp>
        <p:nvSpPr>
          <p:cNvPr id="6" name="文本框 5"/>
          <p:cNvSpPr txBox="1"/>
          <p:nvPr/>
        </p:nvSpPr>
        <p:spPr>
          <a:xfrm>
            <a:off x="1612265" y="3291205"/>
            <a:ext cx="6673850" cy="521970"/>
          </a:xfrm>
          <a:prstGeom prst="rect">
            <a:avLst/>
          </a:prstGeom>
          <a:noFill/>
        </p:spPr>
        <p:txBody>
          <a:bodyPr wrap="square" rtlCol="0">
            <a:spAutoFit/>
          </a:bodyPr>
          <a:p>
            <a:r>
              <a:rPr lang="zh-CN" altLang="en-US" sz="2800"/>
              <a:t>转化为对偶问题：</a:t>
            </a:r>
            <a:endParaRPr lang="zh-CN"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几何间隔2"/>
          <p:cNvPicPr>
            <a:picLocks noChangeAspect="1"/>
          </p:cNvPicPr>
          <p:nvPr/>
        </p:nvPicPr>
        <p:blipFill>
          <a:blip r:embed="rId1"/>
          <a:stretch>
            <a:fillRect/>
          </a:stretch>
        </p:blipFill>
        <p:spPr>
          <a:xfrm>
            <a:off x="2527935" y="1612900"/>
            <a:ext cx="6967220" cy="5070475"/>
          </a:xfrm>
          <a:prstGeom prst="rect">
            <a:avLst/>
          </a:prstGeom>
        </p:spPr>
      </p:pic>
      <p:sp>
        <p:nvSpPr>
          <p:cNvPr id="5" name="文本框 4"/>
          <p:cNvSpPr txBox="1"/>
          <p:nvPr/>
        </p:nvSpPr>
        <p:spPr>
          <a:xfrm>
            <a:off x="1490345" y="299085"/>
            <a:ext cx="8276590" cy="521970"/>
          </a:xfrm>
          <a:prstGeom prst="rect">
            <a:avLst/>
          </a:prstGeom>
          <a:noFill/>
        </p:spPr>
        <p:txBody>
          <a:bodyPr wrap="square" rtlCol="0">
            <a:spAutoFit/>
          </a:bodyPr>
          <a:p>
            <a:r>
              <a:rPr lang="zh-CN" altLang="en-US" sz="2800"/>
              <a:t>通过下面的等式可以构造超平面</a:t>
            </a:r>
            <a:endParaRPr lang="zh-CN"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261235" y="877570"/>
            <a:ext cx="5994400" cy="368300"/>
          </a:xfrm>
          <a:prstGeom prst="rect">
            <a:avLst/>
          </a:prstGeom>
          <a:noFill/>
        </p:spPr>
        <p:txBody>
          <a:bodyPr wrap="square" rtlCol="0">
            <a:spAutoFit/>
          </a:bodyPr>
          <a:p>
            <a:r>
              <a:rPr lang="zh-CN" altLang="en-US"/>
              <a:t>不难发现只是依赖于</a:t>
            </a:r>
            <a:r>
              <a:rPr lang="en-US" altLang="zh-CN"/>
              <a:t>a&gt;0</a:t>
            </a:r>
            <a:r>
              <a:rPr lang="zh-CN" altLang="en-US"/>
              <a:t>的</a:t>
            </a:r>
            <a:r>
              <a:rPr lang="zh-CN" altLang="en-US"/>
              <a:t>点</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endParaRPr lang="en-US" altLang="zh-CN"/>
          </a:p>
          <a:p>
            <a:endParaRPr lang="en-US" altLang="zh-CN"/>
          </a:p>
          <a:p>
            <a:endParaRPr lang="en-US" altLang="zh-CN"/>
          </a:p>
        </p:txBody>
      </p:sp>
      <p:pic>
        <p:nvPicPr>
          <p:cNvPr id="4" name="图片 3" descr="线性可分示意图"/>
          <p:cNvPicPr>
            <a:picLocks noChangeAspect="1"/>
          </p:cNvPicPr>
          <p:nvPr>
            <p:custDataLst>
              <p:tags r:id="rId1"/>
            </p:custDataLst>
          </p:nvPr>
        </p:nvPicPr>
        <p:blipFill>
          <a:blip r:embed="rId2"/>
          <a:stretch>
            <a:fillRect/>
          </a:stretch>
        </p:blipFill>
        <p:spPr>
          <a:xfrm>
            <a:off x="3733800" y="1891030"/>
            <a:ext cx="7978140" cy="4381500"/>
          </a:xfrm>
          <a:prstGeom prst="rect">
            <a:avLst/>
          </a:prstGeom>
        </p:spPr>
      </p:pic>
      <p:sp>
        <p:nvSpPr>
          <p:cNvPr id="5" name="文本框 4"/>
          <p:cNvSpPr txBox="1"/>
          <p:nvPr/>
        </p:nvSpPr>
        <p:spPr>
          <a:xfrm>
            <a:off x="340995" y="506095"/>
            <a:ext cx="5553710" cy="645160"/>
          </a:xfrm>
          <a:prstGeom prst="rect">
            <a:avLst/>
          </a:prstGeom>
          <a:noFill/>
        </p:spPr>
        <p:txBody>
          <a:bodyPr wrap="square" rtlCol="0">
            <a:spAutoFit/>
          </a:bodyPr>
          <a:p>
            <a:r>
              <a:rPr lang="en-US" altLang="zh-CN" sz="3600"/>
              <a:t>1</a:t>
            </a:r>
            <a:r>
              <a:rPr lang="zh-CN" altLang="en-US" sz="3600"/>
              <a:t>、线性可分</a:t>
            </a:r>
            <a:r>
              <a:rPr lang="en-US" altLang="zh-CN"/>
              <a:t> </a:t>
            </a:r>
            <a:endParaRPr lang="en-US" altLang="zh-CN"/>
          </a:p>
        </p:txBody>
      </p:sp>
      <p:sp>
        <p:nvSpPr>
          <p:cNvPr id="6" name="文本框 5"/>
          <p:cNvSpPr txBox="1"/>
          <p:nvPr/>
        </p:nvSpPr>
        <p:spPr>
          <a:xfrm>
            <a:off x="501650" y="2331085"/>
            <a:ext cx="3956685" cy="1814830"/>
          </a:xfrm>
          <a:prstGeom prst="rect">
            <a:avLst/>
          </a:prstGeom>
          <a:noFill/>
        </p:spPr>
        <p:txBody>
          <a:bodyPr wrap="square" rtlCol="0">
            <a:spAutoFit/>
          </a:bodyPr>
          <a:p>
            <a:r>
              <a:rPr lang="en-US" altLang="zh-CN" sz="2800"/>
              <a:t>     </a:t>
            </a:r>
            <a:r>
              <a:rPr lang="zh-CN" altLang="en-US" sz="2800"/>
              <a:t>图中</a:t>
            </a:r>
            <a:r>
              <a:rPr lang="en-US" altLang="zh-CN" sz="2800"/>
              <a:t>A</a:t>
            </a:r>
            <a:r>
              <a:rPr lang="zh-CN" altLang="en-US" sz="2800"/>
              <a:t>距离超平面的距离很远，所以对于</a:t>
            </a:r>
            <a:r>
              <a:rPr lang="en-US" altLang="zh-CN" sz="2800"/>
              <a:t>A</a:t>
            </a:r>
            <a:r>
              <a:rPr lang="zh-CN" altLang="en-US" sz="2800"/>
              <a:t>的分类准确性高，而对于</a:t>
            </a:r>
            <a:r>
              <a:rPr lang="en-US" altLang="zh-CN" sz="2800"/>
              <a:t>C</a:t>
            </a:r>
            <a:r>
              <a:rPr lang="zh-CN" altLang="en-US" sz="2800"/>
              <a:t>准确性并不高。</a:t>
            </a:r>
            <a:endParaRPr lang="zh-CN" altLang="en-US" sz="2800"/>
          </a:p>
        </p:txBody>
      </p:sp>
      <p:graphicFrame>
        <p:nvGraphicFramePr>
          <p:cNvPr id="7" name="对象 6">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3" imgW="914400" imgH="215900" progId="Equation.KSEE3">
                  <p:embed/>
                </p:oleObj>
              </mc:Choice>
              <mc:Fallback>
                <p:oleObj name=""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8" name="文本框 7"/>
              <p:cNvSpPr txBox="1"/>
              <p:nvPr/>
            </p:nvSpPr>
            <p:spPr>
              <a:xfrm>
                <a:off x="1082611" y="4720844"/>
                <a:ext cx="2416810" cy="60388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p>
                        <m:sSupPr>
                          <m:ctrlPr>
                            <a:rPr lang="en-US" altLang="zh-CN" sz="3200" i="1">
                              <a:latin typeface="Cambria Math" panose="02040503050406030204" charset="0"/>
                              <a:cs typeface="Cambria Math" panose="02040503050406030204" charset="0"/>
                            </a:rPr>
                          </m:ctrlPr>
                        </m:sSupPr>
                        <m:e>
                          <m:r>
                            <a:rPr lang="en-US" altLang="zh-CN" sz="3200" i="1">
                              <a:latin typeface="Cambria Math" panose="02040503050406030204" charset="0"/>
                              <a:cs typeface="Cambria Math" panose="02040503050406030204" charset="0"/>
                            </a:rPr>
                            <m:t>𝑤</m:t>
                          </m:r>
                        </m:e>
                        <m:sup>
                          <m:r>
                            <a:rPr lang="en-US" altLang="zh-CN" sz="3200" i="1">
                              <a:latin typeface="Cambria Math" panose="02040503050406030204" charset="0"/>
                              <a:cs typeface="Cambria Math" panose="02040503050406030204" charset="0"/>
                            </a:rPr>
                            <m:t>𝑇</m:t>
                          </m:r>
                        </m:sup>
                      </m:sSup>
                      <m:r>
                        <a:rPr lang="en-US" altLang="zh-CN" sz="3200" i="1">
                          <a:latin typeface="Cambria Math" panose="02040503050406030204" charset="0"/>
                          <a:cs typeface="Cambria Math" panose="02040503050406030204" charset="0"/>
                        </a:rPr>
                        <m:t>𝑋</m:t>
                      </m:r>
                      <m:r>
                        <a:rPr lang="en-US" altLang="zh-CN" sz="3200" i="1">
                          <a:latin typeface="Cambria Math" panose="02040503050406030204" charset="0"/>
                          <a:cs typeface="Cambria Math" panose="02040503050406030204" charset="0"/>
                        </a:rPr>
                        <m:t>+</m:t>
                      </m:r>
                      <m:r>
                        <a:rPr lang="en-US" altLang="zh-CN" sz="3200" i="1">
                          <a:latin typeface="Cambria Math" panose="02040503050406030204" charset="0"/>
                          <a:cs typeface="Cambria Math" panose="02040503050406030204" charset="0"/>
                        </a:rPr>
                        <m:t>𝑏</m:t>
                      </m:r>
                      <m:r>
                        <a:rPr lang="en-US" altLang="zh-CN" sz="3200" i="1">
                          <a:latin typeface="Cambria Math" panose="02040503050406030204" charset="0"/>
                          <a:cs typeface="Cambria Math" panose="02040503050406030204" charset="0"/>
                        </a:rPr>
                        <m:t>=</m:t>
                      </m:r>
                      <m:r>
                        <a:rPr lang="en-US" altLang="zh-CN" sz="3200" i="1">
                          <a:latin typeface="Cambria Math" panose="02040503050406030204" charset="0"/>
                          <a:cs typeface="Cambria Math" panose="02040503050406030204" charset="0"/>
                        </a:rPr>
                        <m:t>0</m:t>
                      </m:r>
                    </m:oMath>
                  </m:oMathPara>
                </a14:m>
                <a:endParaRPr lang="zh-CN" altLang="en-US" sz="3200"/>
              </a:p>
            </p:txBody>
          </p:sp>
        </mc:Choice>
        <mc:Fallback>
          <p:sp>
            <p:nvSpPr>
              <p:cNvPr id="8" name="文本框 7"/>
              <p:cNvSpPr txBox="1">
                <a:spLocks noRot="1" noChangeAspect="1" noMove="1" noResize="1" noEditPoints="1" noAdjustHandles="1" noChangeArrowheads="1" noChangeShapeType="1" noTextEdit="1"/>
              </p:cNvSpPr>
              <p:nvPr/>
            </p:nvSpPr>
            <p:spPr>
              <a:xfrm>
                <a:off x="1082611" y="4720844"/>
                <a:ext cx="2416810" cy="603885"/>
              </a:xfrm>
              <a:prstGeom prst="rect">
                <a:avLst/>
              </a:prstGeom>
              <a:blipFill rotWithShape="1">
                <a:blip r:embed="rId5"/>
                <a:stretch>
                  <a:fillRect l="-24" t="-42" r="24" b="42"/>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a:t>
            </a:r>
            <a:r>
              <a:rPr lang="en-US" altLang="zh-CN"/>
              <a:t> </a:t>
            </a:r>
            <a:r>
              <a:rPr lang="en-US" altLang="zh-CN"/>
              <a:t>margin</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en-US" altLang="zh-CN"/>
                  <a:t>function  margin </a:t>
                </a:r>
                <a:endParaRPr lang="en-US" altLang="zh-CN"/>
              </a:p>
              <a:p>
                <a:r>
                  <a:rPr lang="zh-CN" altLang="en-US"/>
                  <a:t>函数间隔</a:t>
                </a:r>
                <a:r>
                  <a:rPr lang="en-US" altLang="zh-CN"/>
                  <a:t>      </a:t>
                </a:r>
                <a:endParaRPr lang="en-US" altLang="zh-CN"/>
              </a:p>
              <a:p>
                <a:pPr marL="0" indent="0">
                  <a:buNone/>
                </a:pPr>
                <a:r>
                  <a:rPr lang="zh-CN" altLang="en-US"/>
                  <a:t>给定训练数据集</a:t>
                </a:r>
                <a:r>
                  <a:rPr lang="en-US" altLang="zh-CN"/>
                  <a:t>T</a:t>
                </a:r>
                <a:r>
                  <a:rPr lang="zh-CN" altLang="en-US"/>
                  <a:t>以及超平面（</a:t>
                </a:r>
                <a:r>
                  <a:rPr lang="en-US" altLang="zh-CN"/>
                  <a:t>w,b</a:t>
                </a:r>
                <a:r>
                  <a:rPr lang="zh-CN" altLang="en-US"/>
                  <a:t>），定义超平面（</a:t>
                </a:r>
                <a:r>
                  <a:rPr lang="en-US" altLang="zh-CN"/>
                  <a:t>w,b</a:t>
                </a:r>
                <a:r>
                  <a:rPr lang="zh-CN" altLang="en-US"/>
                  <a:t>）关于样本点（</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Sub>
                  </m:oMath>
                </a14:m>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𝑖</m:t>
                        </m:r>
                      </m:sub>
                    </m:sSub>
                  </m:oMath>
                </a14:m>
                <a:r>
                  <a:rPr lang="zh-CN" altLang="en-US"/>
                  <a:t>）函数间隔为：</a:t>
                </a:r>
                <a:endParaRPr lang="zh-CN" altLang="en-US"/>
              </a:p>
              <a:p>
                <a:pPr marL="0" indent="0">
                  <a:buNone/>
                </a:pPr>
                <a:endParaRPr lang="en-US" altLang="zh-CN"/>
              </a:p>
              <a:p>
                <a:endParaRPr lang="en-US" altLang="zh-CN"/>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graphicFrame>
        <p:nvGraphicFramePr>
          <p:cNvPr id="5" name="对象 4"/>
          <p:cNvGraphicFramePr/>
          <p:nvPr/>
        </p:nvGraphicFramePr>
        <p:xfrm>
          <a:off x="4297680" y="4043680"/>
          <a:ext cx="3597275" cy="1471930"/>
        </p:xfrm>
        <a:graphic>
          <a:graphicData uri="http://schemas.openxmlformats.org/presentationml/2006/ole">
            <mc:AlternateContent xmlns:mc="http://schemas.openxmlformats.org/markup-compatibility/2006">
              <mc:Choice xmlns:v="urn:schemas-microsoft-com:vml" Requires="v">
                <p:oleObj spid="_x0000_s6" name="" r:id="rId2" imgW="952500" imgH="457200" progId="Equation.KSEE3">
                  <p:embed/>
                </p:oleObj>
              </mc:Choice>
              <mc:Fallback>
                <p:oleObj name="" r:id="rId2" imgW="952500" imgH="457200" progId="Equation.KSEE3">
                  <p:embed/>
                  <p:pic>
                    <p:nvPicPr>
                      <p:cNvPr id="0" name="图片 5"/>
                      <p:cNvPicPr/>
                      <p:nvPr/>
                    </p:nvPicPr>
                    <p:blipFill>
                      <a:blip r:embed="rId3"/>
                      <a:stretch>
                        <a:fillRect/>
                      </a:stretch>
                    </p:blipFill>
                    <p:spPr>
                      <a:xfrm>
                        <a:off x="4297680" y="4043680"/>
                        <a:ext cx="3597275" cy="147193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50240"/>
            <a:ext cx="10515600" cy="4351338"/>
          </a:xfrm>
        </p:spPr>
        <p:txBody>
          <a:bodyPr/>
          <a:p>
            <a:pPr marL="0" indent="0">
              <a:buNone/>
            </a:pPr>
            <a:r>
              <a:rPr lang="en-US" altLang="zh-CN"/>
              <a:t> </a:t>
            </a:r>
            <a:endParaRPr lang="en-US" altLang="zh-CN"/>
          </a:p>
          <a:p>
            <a:pPr marL="0" indent="0">
              <a:buNone/>
            </a:pPr>
            <a:r>
              <a:rPr lang="en-US" altLang="zh-CN"/>
              <a:t>   </a:t>
            </a:r>
            <a:r>
              <a:rPr lang="zh-CN" altLang="en-US"/>
              <a:t>定义超平面（</a:t>
            </a:r>
            <a:r>
              <a:rPr lang="en-US" altLang="zh-CN"/>
              <a:t>w,b</a:t>
            </a:r>
            <a:r>
              <a:rPr lang="zh-CN" altLang="en-US"/>
              <a:t>）关于训练集</a:t>
            </a:r>
            <a:r>
              <a:rPr lang="en-US" altLang="zh-CN"/>
              <a:t>T</a:t>
            </a:r>
            <a:r>
              <a:rPr lang="zh-CN" altLang="en-US"/>
              <a:t>的函数间隔为超平面（</a:t>
            </a:r>
            <a:r>
              <a:rPr lang="en-US" altLang="zh-CN"/>
              <a:t>w,b</a:t>
            </a:r>
            <a:r>
              <a:rPr lang="zh-CN" altLang="en-US"/>
              <a:t>）关于</a:t>
            </a:r>
            <a:r>
              <a:rPr lang="en-US" altLang="zh-CN"/>
              <a:t>T</a:t>
            </a:r>
            <a:r>
              <a:rPr lang="zh-CN" altLang="en-US"/>
              <a:t>中所有样本点的函数间隔的最小值：</a:t>
            </a:r>
            <a:endParaRPr lang="zh-CN" altLang="en-US"/>
          </a:p>
          <a:p>
            <a:pPr marL="0" indent="0">
              <a:buNone/>
            </a:pPr>
            <a:endParaRPr lang="zh-CN" altLang="en-US"/>
          </a:p>
          <a:p>
            <a:pPr marL="0" indent="0">
              <a:buNone/>
            </a:pPr>
            <a:endParaRPr lang="en-US" altLang="zh-CN"/>
          </a:p>
          <a:p>
            <a:endParaRPr lang="en-US" altLang="zh-CN"/>
          </a:p>
          <a:p>
            <a:endParaRPr lang="en-US" altLang="zh-CN"/>
          </a:p>
          <a:p>
            <a:endParaRPr lang="en-US" altLang="zh-CN"/>
          </a:p>
        </p:txBody>
      </p:sp>
      <p:graphicFrame>
        <p:nvGraphicFramePr>
          <p:cNvPr id="4" name="对象 3">
            <a:hlinkClick r:id="" action="ppaction://ole?verb="/>
          </p:cNvPr>
          <p:cNvGraphicFramePr>
            <a:graphicFrameLocks noChangeAspect="1"/>
          </p:cNvGraphicFramePr>
          <p:nvPr/>
        </p:nvGraphicFramePr>
        <p:xfrm>
          <a:off x="4259580" y="2720975"/>
          <a:ext cx="3833495" cy="1558925"/>
        </p:xfrm>
        <a:graphic>
          <a:graphicData uri="http://schemas.openxmlformats.org/presentationml/2006/ole">
            <mc:AlternateContent xmlns:mc="http://schemas.openxmlformats.org/markup-compatibility/2006">
              <mc:Choice xmlns:v="urn:schemas-microsoft-com:vml" Requires="v">
                <p:oleObj spid="_x0000_s3073" name="" r:id="rId1" imgW="862965" imgH="558800" progId="Equation.KSEE3">
                  <p:embed/>
                </p:oleObj>
              </mc:Choice>
              <mc:Fallback>
                <p:oleObj name="" r:id="rId1" imgW="862965" imgH="558800" progId="Equation.KSEE3">
                  <p:embed/>
                  <p:pic>
                    <p:nvPicPr>
                      <p:cNvPr id="0" name="图片 3072"/>
                      <p:cNvPicPr/>
                      <p:nvPr/>
                    </p:nvPicPr>
                    <p:blipFill>
                      <a:blip r:embed="rId2"/>
                      <a:stretch>
                        <a:fillRect/>
                      </a:stretch>
                    </p:blipFill>
                    <p:spPr>
                      <a:xfrm>
                        <a:off x="4259580" y="2720975"/>
                        <a:ext cx="3833495" cy="155892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几何间隔"/>
          <p:cNvPicPr>
            <a:picLocks noChangeAspect="1"/>
          </p:cNvPicPr>
          <p:nvPr/>
        </p:nvPicPr>
        <p:blipFill>
          <a:blip r:embed="rId1"/>
          <a:stretch>
            <a:fillRect/>
          </a:stretch>
        </p:blipFill>
        <p:spPr>
          <a:xfrm>
            <a:off x="3723640" y="455930"/>
            <a:ext cx="7139940" cy="4282440"/>
          </a:xfrm>
          <a:prstGeom prst="rect">
            <a:avLst/>
          </a:prstGeom>
        </p:spPr>
      </p:pic>
      <p:sp>
        <p:nvSpPr>
          <p:cNvPr id="6" name="文本框 5"/>
          <p:cNvSpPr txBox="1"/>
          <p:nvPr/>
        </p:nvSpPr>
        <p:spPr>
          <a:xfrm>
            <a:off x="384810" y="573405"/>
            <a:ext cx="6126480" cy="645160"/>
          </a:xfrm>
          <a:prstGeom prst="rect">
            <a:avLst/>
          </a:prstGeom>
          <a:noFill/>
        </p:spPr>
        <p:txBody>
          <a:bodyPr wrap="square" rtlCol="0">
            <a:spAutoFit/>
          </a:bodyPr>
          <a:p>
            <a:r>
              <a:rPr lang="zh-CN" altLang="en-US" sz="3600"/>
              <a:t>几何边界</a:t>
            </a:r>
            <a:endParaRPr lang="zh-CN" altLang="en-US" sz="3600"/>
          </a:p>
        </p:txBody>
      </p:sp>
      <p:pic>
        <p:nvPicPr>
          <p:cNvPr id="7" name="图片 6" descr="几何边界2"/>
          <p:cNvPicPr>
            <a:picLocks noChangeAspect="1"/>
          </p:cNvPicPr>
          <p:nvPr/>
        </p:nvPicPr>
        <p:blipFill>
          <a:blip r:embed="rId2"/>
          <a:stretch>
            <a:fillRect/>
          </a:stretch>
        </p:blipFill>
        <p:spPr>
          <a:xfrm>
            <a:off x="2171700" y="4654550"/>
            <a:ext cx="7848600" cy="937260"/>
          </a:xfrm>
          <a:prstGeom prst="rect">
            <a:avLst/>
          </a:prstGeom>
        </p:spPr>
      </p:pic>
      <p:pic>
        <p:nvPicPr>
          <p:cNvPr id="8" name="图片 7" descr="几何间隔2"/>
          <p:cNvPicPr>
            <a:picLocks noChangeAspect="1"/>
          </p:cNvPicPr>
          <p:nvPr/>
        </p:nvPicPr>
        <p:blipFill>
          <a:blip r:embed="rId3"/>
          <a:stretch>
            <a:fillRect/>
          </a:stretch>
        </p:blipFill>
        <p:spPr>
          <a:xfrm>
            <a:off x="2419350" y="5662295"/>
            <a:ext cx="7353300" cy="929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a:hlinkClick r:id="" action="ppaction://ole?verb="/>
          </p:cNvPr>
          <p:cNvGraphicFramePr>
            <a:graphicFrameLocks noChangeAspect="1"/>
          </p:cNvGraphicFramePr>
          <p:nvPr/>
        </p:nvGraphicFramePr>
        <p:xfrm>
          <a:off x="4351655" y="2588895"/>
          <a:ext cx="4083050" cy="1966595"/>
        </p:xfrm>
        <a:graphic>
          <a:graphicData uri="http://schemas.openxmlformats.org/presentationml/2006/ole">
            <mc:AlternateContent xmlns:mc="http://schemas.openxmlformats.org/markup-compatibility/2006">
              <mc:Choice xmlns:v="urn:schemas-microsoft-com:vml" Requires="v">
                <p:oleObj spid="_x0000_s4097" name="" r:id="rId1" imgW="1371600" imgH="660400" progId="Equation.KSEE3">
                  <p:embed/>
                </p:oleObj>
              </mc:Choice>
              <mc:Fallback>
                <p:oleObj name="" r:id="rId1" imgW="1371600" imgH="660400" progId="Equation.KSEE3">
                  <p:embed/>
                  <p:pic>
                    <p:nvPicPr>
                      <p:cNvPr id="0" name="图片 4096"/>
                      <p:cNvPicPr/>
                      <p:nvPr/>
                    </p:nvPicPr>
                    <p:blipFill>
                      <a:blip r:embed="rId2"/>
                      <a:stretch>
                        <a:fillRect/>
                      </a:stretch>
                    </p:blipFill>
                    <p:spPr>
                      <a:xfrm>
                        <a:off x="4351655" y="2588895"/>
                        <a:ext cx="4083050" cy="1966595"/>
                      </a:xfrm>
                      <a:prstGeom prst="rect">
                        <a:avLst/>
                      </a:prstGeom>
                    </p:spPr>
                  </p:pic>
                </p:oleObj>
              </mc:Fallback>
            </mc:AlternateContent>
          </a:graphicData>
        </a:graphic>
      </p:graphicFrame>
      <p:sp>
        <p:nvSpPr>
          <p:cNvPr id="5" name="文本框 4"/>
          <p:cNvSpPr txBox="1"/>
          <p:nvPr/>
        </p:nvSpPr>
        <p:spPr>
          <a:xfrm>
            <a:off x="756285" y="832485"/>
            <a:ext cx="10431145" cy="953135"/>
          </a:xfrm>
          <a:prstGeom prst="rect">
            <a:avLst/>
          </a:prstGeom>
          <a:noFill/>
        </p:spPr>
        <p:txBody>
          <a:bodyPr wrap="square" rtlCol="0">
            <a:spAutoFit/>
          </a:bodyPr>
          <a:p>
            <a:r>
              <a:rPr lang="zh-CN" altLang="en-US" sz="2800"/>
              <a:t>对于给定的训练数据集</a:t>
            </a:r>
            <a:r>
              <a:rPr lang="en-US" altLang="zh-CN" sz="2800"/>
              <a:t>T</a:t>
            </a:r>
            <a:r>
              <a:rPr lang="zh-CN" altLang="en-US" sz="2800"/>
              <a:t>以及超平面（</a:t>
            </a:r>
            <a:r>
              <a:rPr lang="en-US" altLang="zh-CN" sz="2800"/>
              <a:t>w,b</a:t>
            </a:r>
            <a:r>
              <a:rPr lang="zh-CN" altLang="en-US" sz="2800"/>
              <a:t>）定义超平面（</a:t>
            </a:r>
            <a:r>
              <a:rPr lang="en-US" altLang="zh-CN" sz="2800"/>
              <a:t>w,b</a:t>
            </a:r>
            <a:r>
              <a:rPr lang="zh-CN" altLang="en-US" sz="2800"/>
              <a:t>）关于样本点的几何间隔为：</a:t>
            </a:r>
            <a:endParaRPr lang="zh-CN" altLang="en-US" sz="2800"/>
          </a:p>
        </p:txBody>
      </p:sp>
      <p:sp>
        <p:nvSpPr>
          <p:cNvPr id="6" name="文本框 5"/>
          <p:cNvSpPr txBox="1"/>
          <p:nvPr/>
        </p:nvSpPr>
        <p:spPr>
          <a:xfrm>
            <a:off x="932815" y="4194175"/>
            <a:ext cx="9432925" cy="1814830"/>
          </a:xfrm>
          <a:prstGeom prst="rect">
            <a:avLst/>
          </a:prstGeom>
          <a:noFill/>
        </p:spPr>
        <p:txBody>
          <a:bodyPr wrap="square" rtlCol="0">
            <a:spAutoFit/>
          </a:bodyPr>
          <a:p>
            <a:r>
              <a:rPr lang="en-US" altLang="zh-CN" sz="2800">
                <a:sym typeface="+mn-ea"/>
              </a:rPr>
              <a:t>   </a:t>
            </a:r>
            <a:r>
              <a:rPr lang="zh-CN" altLang="en-US" sz="2800">
                <a:sym typeface="+mn-ea"/>
              </a:rPr>
              <a:t>定义超平面（</a:t>
            </a:r>
            <a:r>
              <a:rPr lang="en-US" altLang="zh-CN" sz="2800">
                <a:sym typeface="+mn-ea"/>
              </a:rPr>
              <a:t>w,b</a:t>
            </a:r>
            <a:r>
              <a:rPr lang="zh-CN" altLang="en-US" sz="2800">
                <a:sym typeface="+mn-ea"/>
              </a:rPr>
              <a:t>）关于训练集</a:t>
            </a:r>
            <a:r>
              <a:rPr lang="en-US" altLang="zh-CN" sz="2800">
                <a:sym typeface="+mn-ea"/>
              </a:rPr>
              <a:t>T</a:t>
            </a:r>
            <a:r>
              <a:rPr lang="zh-CN" altLang="en-US" sz="2800">
                <a:sym typeface="+mn-ea"/>
              </a:rPr>
              <a:t>的函数间隔为超平面（</a:t>
            </a:r>
            <a:r>
              <a:rPr lang="en-US" altLang="zh-CN" sz="2800">
                <a:sym typeface="+mn-ea"/>
              </a:rPr>
              <a:t>w,b</a:t>
            </a:r>
            <a:r>
              <a:rPr lang="zh-CN" altLang="en-US" sz="2800">
                <a:sym typeface="+mn-ea"/>
              </a:rPr>
              <a:t>）关于</a:t>
            </a:r>
            <a:r>
              <a:rPr lang="en-US" altLang="zh-CN" sz="2800">
                <a:sym typeface="+mn-ea"/>
              </a:rPr>
              <a:t>T</a:t>
            </a:r>
            <a:r>
              <a:rPr lang="zh-CN" altLang="en-US" sz="2800">
                <a:sym typeface="+mn-ea"/>
              </a:rPr>
              <a:t>中所有样本点的函数间隔的最小值，</a:t>
            </a:r>
            <a:r>
              <a:rPr lang="zh-CN" altLang="en-US" sz="2800">
                <a:sym typeface="+mn-ea"/>
              </a:rPr>
              <a:t>即：</a:t>
            </a:r>
            <a:endParaRPr lang="zh-CN" altLang="en-US" sz="2800">
              <a:sym typeface="+mn-ea"/>
            </a:endParaRPr>
          </a:p>
          <a:p>
            <a:r>
              <a:rPr lang="zh-CN" altLang="en-US" sz="2800">
                <a:sym typeface="+mn-ea"/>
              </a:rPr>
              <a:t> </a:t>
            </a:r>
            <a:r>
              <a:rPr lang="en-US" altLang="zh-CN" sz="2800">
                <a:sym typeface="+mn-ea"/>
              </a:rPr>
              <a:t>                </a:t>
            </a:r>
            <a:endParaRPr lang="zh-CN" altLang="en-US" sz="2800"/>
          </a:p>
          <a:p>
            <a:endParaRPr lang="zh-CN" altLang="en-US" sz="2800"/>
          </a:p>
        </p:txBody>
      </p:sp>
      <p:graphicFrame>
        <p:nvGraphicFramePr>
          <p:cNvPr id="7" name="对象 6">
            <a:hlinkClick r:id="" action="ppaction://ole?verb="/>
          </p:cNvPr>
          <p:cNvGraphicFramePr>
            <a:graphicFrameLocks noChangeAspect="1"/>
          </p:cNvGraphicFramePr>
          <p:nvPr/>
        </p:nvGraphicFramePr>
        <p:xfrm>
          <a:off x="4767580" y="5358765"/>
          <a:ext cx="3251200" cy="1126490"/>
        </p:xfrm>
        <a:graphic>
          <a:graphicData uri="http://schemas.openxmlformats.org/presentationml/2006/ole">
            <mc:AlternateContent xmlns:mc="http://schemas.openxmlformats.org/markup-compatibility/2006">
              <mc:Choice xmlns:v="urn:schemas-microsoft-com:vml" Requires="v">
                <p:oleObj spid="_x0000_s4098" name="" r:id="rId3" imgW="1041400" imgH="609600" progId="Equation.KSEE3">
                  <p:embed/>
                </p:oleObj>
              </mc:Choice>
              <mc:Fallback>
                <p:oleObj name="" r:id="rId3" imgW="1041400" imgH="609600" progId="Equation.KSEE3">
                  <p:embed/>
                  <p:pic>
                    <p:nvPicPr>
                      <p:cNvPr id="0" name="图片 4097"/>
                      <p:cNvPicPr/>
                      <p:nvPr/>
                    </p:nvPicPr>
                    <p:blipFill>
                      <a:blip r:embed="rId4"/>
                      <a:stretch>
                        <a:fillRect/>
                      </a:stretch>
                    </p:blipFill>
                    <p:spPr>
                      <a:xfrm>
                        <a:off x="4767580" y="5358765"/>
                        <a:ext cx="3251200" cy="112649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76250" y="471805"/>
            <a:ext cx="10507980" cy="645160"/>
          </a:xfrm>
          <a:prstGeom prst="rect">
            <a:avLst/>
          </a:prstGeom>
          <a:noFill/>
        </p:spPr>
        <p:txBody>
          <a:bodyPr wrap="square" rtlCol="0">
            <a:spAutoFit/>
          </a:bodyPr>
          <a:p>
            <a:r>
              <a:rPr lang="zh-CN" altLang="en-US" sz="3600"/>
              <a:t>最大间隔分类器</a:t>
            </a:r>
            <a:endParaRPr lang="zh-CN" altLang="en-US" sz="3600"/>
          </a:p>
        </p:txBody>
      </p:sp>
      <p:sp>
        <p:nvSpPr>
          <p:cNvPr id="7" name="文本框 6"/>
          <p:cNvSpPr txBox="1"/>
          <p:nvPr/>
        </p:nvSpPr>
        <p:spPr>
          <a:xfrm>
            <a:off x="1155700" y="1394460"/>
            <a:ext cx="5375910" cy="368300"/>
          </a:xfrm>
          <a:prstGeom prst="rect">
            <a:avLst/>
          </a:prstGeom>
          <a:noFill/>
        </p:spPr>
        <p:txBody>
          <a:bodyPr wrap="square" rtlCol="0">
            <a:spAutoFit/>
          </a:bodyPr>
          <a:p>
            <a:r>
              <a:rPr lang="en-US" altLang="zh-CN"/>
              <a:t> </a:t>
            </a:r>
            <a:r>
              <a:rPr lang="zh-CN" altLang="en-US"/>
              <a:t>间隔最大的问题可以转化为以下的问题：</a:t>
            </a:r>
            <a:r>
              <a:rPr lang="en-US" altLang="zh-CN"/>
              <a:t> </a:t>
            </a:r>
            <a:endParaRPr lang="en-US" altLang="zh-CN"/>
          </a:p>
        </p:txBody>
      </p:sp>
      <p:pic>
        <p:nvPicPr>
          <p:cNvPr id="10" name="图片 9" descr="几何间隔2"/>
          <p:cNvPicPr>
            <a:picLocks noChangeAspect="1"/>
          </p:cNvPicPr>
          <p:nvPr/>
        </p:nvPicPr>
        <p:blipFill>
          <a:blip r:embed="rId1"/>
          <a:stretch>
            <a:fillRect/>
          </a:stretch>
        </p:blipFill>
        <p:spPr>
          <a:xfrm>
            <a:off x="940435" y="1860550"/>
            <a:ext cx="9822180" cy="1848485"/>
          </a:xfrm>
          <a:prstGeom prst="rect">
            <a:avLst/>
          </a:prstGeom>
        </p:spPr>
      </p:pic>
      <p:pic>
        <p:nvPicPr>
          <p:cNvPr id="11" name="图片 10" descr="几何间隔2"/>
          <p:cNvPicPr>
            <a:picLocks noChangeAspect="1"/>
          </p:cNvPicPr>
          <p:nvPr/>
        </p:nvPicPr>
        <p:blipFill>
          <a:blip r:embed="rId2"/>
          <a:stretch>
            <a:fillRect/>
          </a:stretch>
        </p:blipFill>
        <p:spPr>
          <a:xfrm>
            <a:off x="1388745" y="4208780"/>
            <a:ext cx="8449310" cy="2329815"/>
          </a:xfrm>
          <a:prstGeom prst="rect">
            <a:avLst/>
          </a:prstGeom>
        </p:spPr>
      </p:pic>
      <p:sp>
        <p:nvSpPr>
          <p:cNvPr id="12" name="文本框 11"/>
          <p:cNvSpPr txBox="1"/>
          <p:nvPr/>
        </p:nvSpPr>
        <p:spPr>
          <a:xfrm>
            <a:off x="1530985" y="3636010"/>
            <a:ext cx="6359525" cy="368300"/>
          </a:xfrm>
          <a:prstGeom prst="rect">
            <a:avLst/>
          </a:prstGeom>
          <a:noFill/>
        </p:spPr>
        <p:txBody>
          <a:bodyPr wrap="square" rtlCol="0">
            <a:spAutoFit/>
          </a:bodyPr>
          <a:p>
            <a:r>
              <a:rPr lang="zh-CN" altLang="en-US"/>
              <a:t>根据几何间隔与函数间隔的关系不难</a:t>
            </a:r>
            <a:r>
              <a:rPr lang="zh-CN" altLang="en-US"/>
              <a:t>得到：</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87780" y="816610"/>
            <a:ext cx="8499475" cy="953135"/>
          </a:xfrm>
          <a:prstGeom prst="rect">
            <a:avLst/>
          </a:prstGeom>
          <a:noFill/>
        </p:spPr>
        <p:txBody>
          <a:bodyPr wrap="square" rtlCol="0">
            <a:spAutoFit/>
          </a:bodyPr>
          <a:p>
            <a:r>
              <a:rPr lang="en-GB" altLang="zh-CN" sz="2800"/>
              <a:t>       </a:t>
            </a:r>
            <a:r>
              <a:rPr lang="zh-CN" altLang="en-US" sz="2800"/>
              <a:t>但其实函数间隔取值并不会影响最优解，对约束不等式以及目标函数并没有影响，所以令其为1 </a:t>
            </a:r>
            <a:endParaRPr lang="en-US" altLang="zh-CN"/>
          </a:p>
        </p:txBody>
      </p:sp>
      <p:pic>
        <p:nvPicPr>
          <p:cNvPr id="2" name="图片 1" descr="优化之后的函数"/>
          <p:cNvPicPr>
            <a:picLocks noChangeAspect="1"/>
          </p:cNvPicPr>
          <p:nvPr/>
        </p:nvPicPr>
        <p:blipFill>
          <a:blip r:embed="rId1"/>
          <a:stretch>
            <a:fillRect/>
          </a:stretch>
        </p:blipFill>
        <p:spPr>
          <a:xfrm>
            <a:off x="1822450" y="2040890"/>
            <a:ext cx="8546465" cy="418846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6900,&quot;width&quot;:12564}"/>
</p:tagLst>
</file>

<file path=ppt/tags/tag2.xml><?xml version="1.0" encoding="utf-8"?>
<p:tagLst xmlns:p="http://schemas.openxmlformats.org/presentationml/2006/main">
  <p:tag name="COMMONDATA" val="eyJoZGlkIjoiMDRjYjdiNTZmMTZjODI1MmUxOTFmYjViYjQyYzViOT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Words>
  <Application>WPS 演示</Application>
  <PresentationFormat>宽屏</PresentationFormat>
  <Paragraphs>88</Paragraphs>
  <Slides>22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22</vt:i4>
      </vt:variant>
    </vt:vector>
  </HeadingPairs>
  <TitlesOfParts>
    <vt:vector size="37" baseType="lpstr">
      <vt:lpstr>Arial</vt:lpstr>
      <vt:lpstr>宋体</vt:lpstr>
      <vt:lpstr>Wingdings</vt:lpstr>
      <vt:lpstr>Times New Roman</vt:lpstr>
      <vt:lpstr>Cambria Math</vt:lpstr>
      <vt:lpstr>Calibri</vt:lpstr>
      <vt:lpstr>微软雅黑</vt:lpstr>
      <vt:lpstr>Arial Unicode MS</vt:lpstr>
      <vt:lpstr>Office 主题</vt:lpstr>
      <vt:lpstr>Equation.KSEE3</vt:lpstr>
      <vt:lpstr>Equation.KSEE3</vt:lpstr>
      <vt:lpstr>Equation.KSEE3</vt:lpstr>
      <vt:lpstr>Equation.KSEE3</vt:lpstr>
      <vt:lpstr>Equation.KSEE3</vt:lpstr>
      <vt:lpstr>Equation.KSEE3</vt:lpstr>
      <vt:lpstr>SVM</vt:lpstr>
      <vt:lpstr>SVM </vt:lpstr>
      <vt:lpstr>PowerPoint 演示文稿</vt:lpstr>
      <vt:lpstr>2、 margin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 bh</dc:creator>
  <cp:lastModifiedBy>q   R</cp:lastModifiedBy>
  <cp:revision>5</cp:revision>
  <dcterms:created xsi:type="dcterms:W3CDTF">2022-04-26T12:36:00Z</dcterms:created>
  <dcterms:modified xsi:type="dcterms:W3CDTF">2022-04-27T10:11:16Z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AD4CE1DD6B7B481AA83367EFB81BECD4</vt:lpwstr>
  </property>
  <property fmtid="{D5CDD505-2E9C-101B-9397-08002B2CF9AE}" pid="3" name="KSOProductBuildVer">
    <vt:lpwstr>2052-11.1.0.11636</vt:lpwstr>
  </property>
</Properties>
</file>