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1" r:id="rId4"/>
    <p:sldId id="264" r:id="rId5"/>
    <p:sldId id="266" r:id="rId6"/>
    <p:sldId id="262" r:id="rId7"/>
    <p:sldId id="263" r:id="rId8"/>
    <p:sldId id="260" r:id="rId9"/>
    <p:sldId id="270" r:id="rId10"/>
    <p:sldId id="271" r:id="rId11"/>
    <p:sldId id="273" r:id="rId12"/>
    <p:sldId id="269" r:id="rId13"/>
    <p:sldId id="274" r:id="rId14"/>
    <p:sldId id="275" r:id="rId15"/>
    <p:sldId id="276" r:id="rId16"/>
    <p:sldId id="277" r:id="rId17"/>
    <p:sldId id="279" r:id="rId18"/>
    <p:sldId id="281" r:id="rId19"/>
    <p:sldId id="28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eader.me/mlnotebook/section2/vc-dimension-one.html" TargetMode="External"/><Relationship Id="rId2" Type="http://schemas.openxmlformats.org/officeDocument/2006/relationships/hyperlink" Target="https://tangshusen.me/2018/12/09/vc-dimension/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8D53E-ABED-A738-5FD1-9F808A714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第一部分 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4BF9D6-8456-4E68-DDAE-671A0B4B2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79890"/>
          </a:xfrm>
        </p:spPr>
        <p:txBody>
          <a:bodyPr/>
          <a:lstStyle/>
          <a:p>
            <a:r>
              <a:rPr lang="en-US" altLang="zh-CN" dirty="0"/>
              <a:t>VC</a:t>
            </a:r>
            <a:r>
              <a:rPr lang="zh-CN" altLang="en-US" dirty="0"/>
              <a:t>维度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204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7215166-8F68-8FA4-25AF-AD28122CF2D4}"/>
              </a:ext>
            </a:extLst>
          </p:cNvPr>
          <p:cNvCxnSpPr/>
          <p:nvPr/>
        </p:nvCxnSpPr>
        <p:spPr>
          <a:xfrm>
            <a:off x="0" y="45162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70F5FBB-5BA4-B87E-3F6E-136319AD109E}"/>
              </a:ext>
            </a:extLst>
          </p:cNvPr>
          <p:cNvSpPr txBox="1"/>
          <p:nvPr/>
        </p:nvSpPr>
        <p:spPr>
          <a:xfrm>
            <a:off x="1014984" y="2049578"/>
            <a:ext cx="103852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一般将预测值与真实值之间的误差称为</a:t>
            </a:r>
            <a:r>
              <a:rPr lang="en-US" altLang="zh-CN" sz="2400" dirty="0"/>
              <a:t>error</a:t>
            </a:r>
            <a:r>
              <a:rPr lang="zh-CN" altLang="en-US" sz="2400" dirty="0"/>
              <a:t>，设计衡量错误的方法是设计机器学习算法的重要一部分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4822F5-F872-9D9C-1CF4-00F8A971D819}"/>
              </a:ext>
            </a:extLst>
          </p:cNvPr>
          <p:cNvSpPr txBox="1"/>
          <p:nvPr/>
        </p:nvSpPr>
        <p:spPr>
          <a:xfrm>
            <a:off x="10442448" y="82296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Noise  and  Error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4115CE-7DA8-A768-CFAA-2B9A24600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972908"/>
            <a:ext cx="8397240" cy="211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5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7215166-8F68-8FA4-25AF-AD28122CF2D4}"/>
              </a:ext>
            </a:extLst>
          </p:cNvPr>
          <p:cNvCxnSpPr/>
          <p:nvPr/>
        </p:nvCxnSpPr>
        <p:spPr>
          <a:xfrm>
            <a:off x="0" y="45162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24822F5-F872-9D9C-1CF4-00F8A971D819}"/>
              </a:ext>
            </a:extLst>
          </p:cNvPr>
          <p:cNvSpPr txBox="1"/>
          <p:nvPr/>
        </p:nvSpPr>
        <p:spPr>
          <a:xfrm>
            <a:off x="10442448" y="82296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Noise  and  Error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5B56A9-F3EC-E681-0CA7-DE2ED2C91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1509056"/>
            <a:ext cx="7845552" cy="459608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272C393-546A-07A7-2757-5312A0601ADB}"/>
              </a:ext>
            </a:extLst>
          </p:cNvPr>
          <p:cNvSpPr txBox="1"/>
          <p:nvPr/>
        </p:nvSpPr>
        <p:spPr>
          <a:xfrm>
            <a:off x="1499616" y="820961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看下面的一个例子，</a:t>
            </a:r>
            <a:r>
              <a:rPr lang="en-US" altLang="zh-CN" dirty="0"/>
              <a:t>noise</a:t>
            </a:r>
            <a:r>
              <a:rPr lang="zh-CN" altLang="en-US" dirty="0"/>
              <a:t>以及</a:t>
            </a:r>
            <a:r>
              <a:rPr lang="en-US" altLang="zh-CN" dirty="0"/>
              <a:t>error</a:t>
            </a:r>
            <a:r>
              <a:rPr lang="zh-CN" altLang="en-US" dirty="0"/>
              <a:t>如何影响学习 </a:t>
            </a:r>
          </a:p>
        </p:txBody>
      </p:sp>
    </p:spTree>
    <p:extLst>
      <p:ext uri="{BB962C8B-B14F-4D97-AF65-F5344CB8AC3E}">
        <p14:creationId xmlns:p14="http://schemas.microsoft.com/office/powerpoint/2010/main" val="859629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7215166-8F68-8FA4-25AF-AD28122CF2D4}"/>
              </a:ext>
            </a:extLst>
          </p:cNvPr>
          <p:cNvCxnSpPr/>
          <p:nvPr/>
        </p:nvCxnSpPr>
        <p:spPr>
          <a:xfrm>
            <a:off x="0" y="45162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6D08937-219F-CB65-BEA1-1D8CF63E4392}"/>
              </a:ext>
            </a:extLst>
          </p:cNvPr>
          <p:cNvSpPr txBox="1"/>
          <p:nvPr/>
        </p:nvSpPr>
        <p:spPr>
          <a:xfrm>
            <a:off x="9976104" y="128016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Noise  and  Error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3D7B6C0-EE3A-1AA9-F9F0-4AE36761E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036" y="1316686"/>
            <a:ext cx="8567927" cy="480979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9118372-642D-E449-FFD4-2C452766D1B2}"/>
              </a:ext>
            </a:extLst>
          </p:cNvPr>
          <p:cNvSpPr txBox="1"/>
          <p:nvPr/>
        </p:nvSpPr>
        <p:spPr>
          <a:xfrm>
            <a:off x="1947672" y="841223"/>
            <a:ext cx="856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有了衡量错误方法之后，机器学习的流程如图所示。</a:t>
            </a:r>
          </a:p>
        </p:txBody>
      </p:sp>
    </p:spTree>
    <p:extLst>
      <p:ext uri="{BB962C8B-B14F-4D97-AF65-F5344CB8AC3E}">
        <p14:creationId xmlns:p14="http://schemas.microsoft.com/office/powerpoint/2010/main" val="454069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8D53E-ABED-A738-5FD1-9F808A714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第三部分 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4BF9D6-8456-4E68-DDAE-671A0B4B2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79890"/>
          </a:xfrm>
        </p:spPr>
        <p:txBody>
          <a:bodyPr/>
          <a:lstStyle/>
          <a:p>
            <a:r>
              <a:rPr lang="zh-CN" altLang="en-US" dirty="0"/>
              <a:t>正则化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849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7215166-8F68-8FA4-25AF-AD28122CF2D4}"/>
              </a:ext>
            </a:extLst>
          </p:cNvPr>
          <p:cNvCxnSpPr/>
          <p:nvPr/>
        </p:nvCxnSpPr>
        <p:spPr>
          <a:xfrm>
            <a:off x="0" y="45162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B9D3AD8-993D-65F0-1B4C-E41FD8A10CBC}"/>
              </a:ext>
            </a:extLst>
          </p:cNvPr>
          <p:cNvSpPr txBox="1"/>
          <p:nvPr/>
        </p:nvSpPr>
        <p:spPr>
          <a:xfrm>
            <a:off x="11146536" y="82296"/>
            <a:ext cx="126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正则化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70F5FBB-5BA4-B87E-3F6E-136319AD109E}"/>
                  </a:ext>
                </a:extLst>
              </p:cNvPr>
              <p:cNvSpPr txBox="1"/>
              <p:nvPr/>
            </p:nvSpPr>
            <p:spPr>
              <a:xfrm>
                <a:off x="1353312" y="1164413"/>
                <a:ext cx="8567928" cy="3038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考虑线性回归</a:t>
                </a:r>
                <a:r>
                  <a:rPr lang="en-US" altLang="zh-CN" dirty="0"/>
                  <a:t>+ Q</a:t>
                </a:r>
                <a:r>
                  <a:rPr lang="zh-CN" altLang="en-US" dirty="0"/>
                  <a:t>阶多项式变换 </a:t>
                </a:r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，</m:t>
                        </m:r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,,,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zh-CN" altLang="en-US" dirty="0"/>
                  <a:t>   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假设空间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+,….+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假设空间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+….+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𝑐𝑜𝑛𝑠𝑡𝑟𝑎𝑖𝑛𝑡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≤3</m:t>
                        </m:r>
                      </m:e>
                    </m:nary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:r>
                  <a:rPr lang="zh-CN" altLang="en-US" dirty="0"/>
                  <a:t>但是  上述 问题求解并不好求解，进一步转化为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70F5FBB-5BA4-B87E-3F6E-136319AD1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312" y="1164413"/>
                <a:ext cx="8567928" cy="3038973"/>
              </a:xfrm>
              <a:prstGeom prst="rect">
                <a:avLst/>
              </a:prstGeom>
              <a:blipFill>
                <a:blip r:embed="rId2"/>
                <a:stretch>
                  <a:fillRect l="-569" t="-1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48ED7059-7246-B3EC-2167-2303C4BAC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" y="3279648"/>
            <a:ext cx="9159240" cy="344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31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7215166-8F68-8FA4-25AF-AD28122CF2D4}"/>
              </a:ext>
            </a:extLst>
          </p:cNvPr>
          <p:cNvCxnSpPr/>
          <p:nvPr/>
        </p:nvCxnSpPr>
        <p:spPr>
          <a:xfrm>
            <a:off x="0" y="45162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B9D3AD8-993D-65F0-1B4C-E41FD8A10CBC}"/>
              </a:ext>
            </a:extLst>
          </p:cNvPr>
          <p:cNvSpPr txBox="1"/>
          <p:nvPr/>
        </p:nvSpPr>
        <p:spPr>
          <a:xfrm>
            <a:off x="11146536" y="82296"/>
            <a:ext cx="126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正则化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E0E845-951D-327A-E2B3-950177264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48" y="1237638"/>
            <a:ext cx="7248144" cy="471835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A7D30C2-FB42-D194-AAA3-0116D094E394}"/>
              </a:ext>
            </a:extLst>
          </p:cNvPr>
          <p:cNvSpPr txBox="1"/>
          <p:nvPr/>
        </p:nvSpPr>
        <p:spPr>
          <a:xfrm>
            <a:off x="8119872" y="2810102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 最优的时候为 梯度与 </a:t>
            </a:r>
            <a:r>
              <a:rPr lang="en-US" altLang="zh-CN" dirty="0"/>
              <a:t>normal</a:t>
            </a:r>
            <a:r>
              <a:rPr lang="zh-CN" altLang="en-US" dirty="0"/>
              <a:t>方向一致时候。</a:t>
            </a:r>
          </a:p>
        </p:txBody>
      </p:sp>
    </p:spTree>
    <p:extLst>
      <p:ext uri="{BB962C8B-B14F-4D97-AF65-F5344CB8AC3E}">
        <p14:creationId xmlns:p14="http://schemas.microsoft.com/office/powerpoint/2010/main" val="2037324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7215166-8F68-8FA4-25AF-AD28122CF2D4}"/>
              </a:ext>
            </a:extLst>
          </p:cNvPr>
          <p:cNvCxnSpPr/>
          <p:nvPr/>
        </p:nvCxnSpPr>
        <p:spPr>
          <a:xfrm>
            <a:off x="0" y="45162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B9D3AD8-993D-65F0-1B4C-E41FD8A10CBC}"/>
              </a:ext>
            </a:extLst>
          </p:cNvPr>
          <p:cNvSpPr txBox="1"/>
          <p:nvPr/>
        </p:nvSpPr>
        <p:spPr>
          <a:xfrm>
            <a:off x="11146536" y="82296"/>
            <a:ext cx="126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正则化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0393F3E-F8FE-D499-ADE6-AFB31C30F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74" y="2052828"/>
            <a:ext cx="9051608" cy="275234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DD0FE71-0333-62BE-EB93-E3F6A6AB5DB9}"/>
              </a:ext>
            </a:extLst>
          </p:cNvPr>
          <p:cNvSpPr txBox="1"/>
          <p:nvPr/>
        </p:nvSpPr>
        <p:spPr>
          <a:xfrm>
            <a:off x="1225296" y="1139427"/>
            <a:ext cx="366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等价于：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908793C-9D83-154F-2B8E-DC447D35E231}"/>
                  </a:ext>
                </a:extLst>
              </p:cNvPr>
              <p:cNvSpPr txBox="1"/>
              <p:nvPr/>
            </p:nvSpPr>
            <p:spPr>
              <a:xfrm>
                <a:off x="1472184" y="5513832"/>
                <a:ext cx="5001768" cy="463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其中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与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有关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908793C-9D83-154F-2B8E-DC447D35E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184" y="5513832"/>
                <a:ext cx="5001768" cy="463525"/>
              </a:xfrm>
              <a:prstGeom prst="rect">
                <a:avLst/>
              </a:prstGeom>
              <a:blipFill>
                <a:blip r:embed="rId3"/>
                <a:stretch>
                  <a:fillRect l="-1951" t="-10526" b="-27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806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7215166-8F68-8FA4-25AF-AD28122CF2D4}"/>
              </a:ext>
            </a:extLst>
          </p:cNvPr>
          <p:cNvCxnSpPr/>
          <p:nvPr/>
        </p:nvCxnSpPr>
        <p:spPr>
          <a:xfrm>
            <a:off x="0" y="45162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B9D3AD8-993D-65F0-1B4C-E41FD8A10CBC}"/>
              </a:ext>
            </a:extLst>
          </p:cNvPr>
          <p:cNvSpPr txBox="1"/>
          <p:nvPr/>
        </p:nvSpPr>
        <p:spPr>
          <a:xfrm>
            <a:off x="11146536" y="82296"/>
            <a:ext cx="126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正则化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8C65B9-8500-16C1-0249-CE7F5C9D9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" y="727710"/>
            <a:ext cx="9220200" cy="32994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635A28C-E195-29BE-6D5E-CA3301BD0153}"/>
                  </a:ext>
                </a:extLst>
              </p:cNvPr>
              <p:cNvSpPr txBox="1"/>
              <p:nvPr/>
            </p:nvSpPr>
            <p:spPr>
              <a:xfrm>
                <a:off x="1252728" y="4818888"/>
                <a:ext cx="8476488" cy="853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形式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为</m:t>
                      </m:r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q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形式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为</m:t>
                          </m:r>
                          <m:nary>
                            <m:naryPr>
                              <m:chr m:val="∑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635A28C-E195-29BE-6D5E-CA3301BD0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728" y="4818888"/>
                <a:ext cx="8476488" cy="853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2562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7215166-8F68-8FA4-25AF-AD28122CF2D4}"/>
              </a:ext>
            </a:extLst>
          </p:cNvPr>
          <p:cNvCxnSpPr/>
          <p:nvPr/>
        </p:nvCxnSpPr>
        <p:spPr>
          <a:xfrm>
            <a:off x="0" y="45162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B9D3AD8-993D-65F0-1B4C-E41FD8A10CBC}"/>
              </a:ext>
            </a:extLst>
          </p:cNvPr>
          <p:cNvSpPr txBox="1"/>
          <p:nvPr/>
        </p:nvSpPr>
        <p:spPr>
          <a:xfrm>
            <a:off x="11146536" y="82296"/>
            <a:ext cx="126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D854FB-8C58-2017-4D33-B7CA5EBF6684}"/>
              </a:ext>
            </a:extLst>
          </p:cNvPr>
          <p:cNvSpPr txBox="1"/>
          <p:nvPr/>
        </p:nvSpPr>
        <p:spPr>
          <a:xfrm>
            <a:off x="1420368" y="2240280"/>
            <a:ext cx="94731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hlinkClick r:id="rId2"/>
              </a:rPr>
              <a:t>[1] </a:t>
            </a:r>
            <a:r>
              <a:rPr lang="zh-CN" altLang="en-US" sz="2400" dirty="0">
                <a:hlinkClick r:id="rId2"/>
              </a:rPr>
              <a:t>统计学习理论之</a:t>
            </a:r>
            <a:r>
              <a:rPr lang="en-US" altLang="zh-CN" sz="2400" dirty="0">
                <a:hlinkClick r:id="rId2"/>
              </a:rPr>
              <a:t>VC</a:t>
            </a:r>
            <a:r>
              <a:rPr lang="zh-CN" altLang="en-US" sz="2400" dirty="0">
                <a:hlinkClick r:id="rId2"/>
              </a:rPr>
              <a:t>维究竟是什么 </a:t>
            </a:r>
            <a:r>
              <a:rPr lang="en-US" altLang="zh-CN" sz="2400" dirty="0">
                <a:hlinkClick r:id="rId2"/>
              </a:rPr>
              <a:t>| </a:t>
            </a:r>
            <a:r>
              <a:rPr lang="en-US" altLang="zh-CN" sz="2400" dirty="0" err="1">
                <a:hlinkClick r:id="rId2"/>
              </a:rPr>
              <a:t>TangShusen</a:t>
            </a:r>
            <a:endParaRPr lang="en-US" altLang="zh-CN" sz="2400" dirty="0"/>
          </a:p>
          <a:p>
            <a:r>
              <a:rPr lang="en-US" altLang="zh-CN" sz="2400" dirty="0">
                <a:hlinkClick r:id="rId3"/>
              </a:rPr>
              <a:t>[2] VC Dimension Part I | </a:t>
            </a:r>
            <a:r>
              <a:rPr lang="zh-CN" altLang="en-US" sz="2400" dirty="0">
                <a:hlinkClick r:id="rId3"/>
              </a:rPr>
              <a:t>机器学习笔记 </a:t>
            </a:r>
            <a:r>
              <a:rPr lang="en-US" altLang="zh-CN" sz="2400" dirty="0">
                <a:hlinkClick r:id="rId3"/>
              </a:rPr>
              <a:t>(beader.me)</a:t>
            </a:r>
            <a:endParaRPr lang="en-US" altLang="zh-CN" sz="2400" dirty="0"/>
          </a:p>
          <a:p>
            <a:r>
              <a:rPr lang="en-US" altLang="zh-CN" sz="2400" dirty="0"/>
              <a:t>[3] 《</a:t>
            </a:r>
            <a:r>
              <a:rPr lang="zh-CN" altLang="en-US" sz="2400" dirty="0"/>
              <a:t>统计学习方法（第二版</a:t>
            </a:r>
            <a:r>
              <a:rPr lang="en-US" altLang="zh-CN" sz="2400" dirty="0"/>
              <a:t>》</a:t>
            </a:r>
          </a:p>
          <a:p>
            <a:r>
              <a:rPr lang="en-US" altLang="zh-CN" sz="2400" dirty="0"/>
              <a:t>[4]    </a:t>
            </a:r>
            <a:r>
              <a:rPr lang="zh-CN" altLang="en-US" sz="2400" dirty="0"/>
              <a:t>台大机器学习基石</a:t>
            </a:r>
          </a:p>
        </p:txBody>
      </p:sp>
    </p:spTree>
    <p:extLst>
      <p:ext uri="{BB962C8B-B14F-4D97-AF65-F5344CB8AC3E}">
        <p14:creationId xmlns:p14="http://schemas.microsoft.com/office/powerpoint/2010/main" val="3180701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8D53E-ABED-A738-5FD1-9F808A714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965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7215166-8F68-8FA4-25AF-AD28122CF2D4}"/>
              </a:ext>
            </a:extLst>
          </p:cNvPr>
          <p:cNvCxnSpPr/>
          <p:nvPr/>
        </p:nvCxnSpPr>
        <p:spPr>
          <a:xfrm>
            <a:off x="0" y="45162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B9D3AD8-993D-65F0-1B4C-E41FD8A10CBC}"/>
              </a:ext>
            </a:extLst>
          </p:cNvPr>
          <p:cNvSpPr txBox="1"/>
          <p:nvPr/>
        </p:nvSpPr>
        <p:spPr>
          <a:xfrm>
            <a:off x="7900416" y="145857"/>
            <a:ext cx="442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VC </a:t>
            </a:r>
            <a:r>
              <a:rPr lang="zh-CN" altLang="en-US" dirty="0"/>
              <a:t>维度为机器学习提供了坚实的理论基础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71A3A08-CB47-8EF4-0A71-A84AC7646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78" y="1918557"/>
            <a:ext cx="3801247" cy="263226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F34D41C-3F86-7C8C-8BD4-8FC485E37F02}"/>
              </a:ext>
            </a:extLst>
          </p:cNvPr>
          <p:cNvSpPr txBox="1"/>
          <p:nvPr/>
        </p:nvSpPr>
        <p:spPr>
          <a:xfrm>
            <a:off x="768096" y="1005840"/>
            <a:ext cx="934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考虑二分类问题，对于如图的这点而言，假设空间中只有两类，一种将其分为正的，一种将其分为负的。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5ABD18A-B1C9-CF1C-DFF3-C2396C0BD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108" y="2083118"/>
            <a:ext cx="6374892" cy="24677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C170DF5-C6D8-A2A5-7D06-5B054E8098CE}"/>
              </a:ext>
            </a:extLst>
          </p:cNvPr>
          <p:cNvSpPr txBox="1"/>
          <p:nvPr/>
        </p:nvSpPr>
        <p:spPr>
          <a:xfrm>
            <a:off x="768096" y="5532120"/>
            <a:ext cx="769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考虑两个点的时候，如右图所示。分为了四种情况。</a:t>
            </a:r>
          </a:p>
        </p:txBody>
      </p:sp>
    </p:spTree>
    <p:extLst>
      <p:ext uri="{BB962C8B-B14F-4D97-AF65-F5344CB8AC3E}">
        <p14:creationId xmlns:p14="http://schemas.microsoft.com/office/powerpoint/2010/main" val="293207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ED75D46-A9C6-FEC4-B208-23FA83A69AD1}"/>
              </a:ext>
            </a:extLst>
          </p:cNvPr>
          <p:cNvSpPr txBox="1"/>
          <p:nvPr/>
        </p:nvSpPr>
        <p:spPr>
          <a:xfrm>
            <a:off x="868680" y="1655064"/>
            <a:ext cx="9930384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基本概念</a:t>
            </a:r>
            <a:endParaRPr lang="en-US" altLang="zh-CN" sz="3200" dirty="0"/>
          </a:p>
          <a:p>
            <a:endParaRPr lang="en-US" altLang="zh-CN" dirty="0"/>
          </a:p>
          <a:p>
            <a:pPr>
              <a:lnSpc>
                <a:spcPts val="2000"/>
              </a:lnSpc>
            </a:pPr>
            <a:endParaRPr lang="en-US" altLang="zh-CN" dirty="0"/>
          </a:p>
          <a:p>
            <a:pPr>
              <a:lnSpc>
                <a:spcPts val="2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 对分（</a:t>
            </a:r>
            <a:r>
              <a:rPr lang="en-US" altLang="zh-CN" sz="2000" b="0" i="0" dirty="0">
                <a:solidFill>
                  <a:srgbClr val="333333"/>
                </a:solidFill>
                <a:effectLst/>
              </a:rPr>
              <a:t>dichotomy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>
              <a:lnSpc>
                <a:spcPts val="2000"/>
              </a:lnSpc>
            </a:pPr>
            <a:endParaRPr lang="en-US" altLang="zh-CN" sz="2000" dirty="0"/>
          </a:p>
          <a:p>
            <a:pPr>
              <a:lnSpc>
                <a:spcPts val="2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 增长函数</a:t>
            </a:r>
            <a:r>
              <a:rPr lang="en-US" altLang="zh-CN" sz="2000" dirty="0"/>
              <a:t>(growth function )</a:t>
            </a:r>
          </a:p>
          <a:p>
            <a:pPr>
              <a:lnSpc>
                <a:spcPts val="2000"/>
              </a:lnSpc>
            </a:pPr>
            <a:endParaRPr lang="en-US" altLang="zh-CN" sz="2000" dirty="0"/>
          </a:p>
          <a:p>
            <a:pPr>
              <a:lnSpc>
                <a:spcPts val="2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 打散 （</a:t>
            </a:r>
            <a:r>
              <a:rPr lang="en-US" altLang="zh-CN" sz="2000" dirty="0"/>
              <a:t>shattering</a:t>
            </a:r>
            <a:r>
              <a:rPr lang="zh-CN" altLang="en-US" sz="2000" dirty="0"/>
              <a:t>）</a:t>
            </a:r>
            <a:r>
              <a:rPr lang="en-US" altLang="zh-CN" sz="2000" dirty="0"/>
              <a:t>&amp; break point </a:t>
            </a:r>
          </a:p>
          <a:p>
            <a:pPr>
              <a:lnSpc>
                <a:spcPts val="2000"/>
              </a:lnSpc>
            </a:pPr>
            <a:endParaRPr lang="en-US" altLang="zh-CN" dirty="0"/>
          </a:p>
          <a:p>
            <a:pPr>
              <a:lnSpc>
                <a:spcPts val="2000"/>
              </a:lnSpc>
            </a:pP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7215166-8F68-8FA4-25AF-AD28122CF2D4}"/>
              </a:ext>
            </a:extLst>
          </p:cNvPr>
          <p:cNvCxnSpPr/>
          <p:nvPr/>
        </p:nvCxnSpPr>
        <p:spPr>
          <a:xfrm>
            <a:off x="0" y="45162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B9D3AD8-993D-65F0-1B4C-E41FD8A10CBC}"/>
              </a:ext>
            </a:extLst>
          </p:cNvPr>
          <p:cNvSpPr txBox="1"/>
          <p:nvPr/>
        </p:nvSpPr>
        <p:spPr>
          <a:xfrm>
            <a:off x="11146536" y="82296"/>
            <a:ext cx="126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VC </a:t>
            </a:r>
            <a:r>
              <a:rPr lang="zh-CN" altLang="en-US" dirty="0"/>
              <a:t>维度</a:t>
            </a:r>
          </a:p>
        </p:txBody>
      </p:sp>
    </p:spTree>
    <p:extLst>
      <p:ext uri="{BB962C8B-B14F-4D97-AF65-F5344CB8AC3E}">
        <p14:creationId xmlns:p14="http://schemas.microsoft.com/office/powerpoint/2010/main" val="11698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7215166-8F68-8FA4-25AF-AD28122CF2D4}"/>
              </a:ext>
            </a:extLst>
          </p:cNvPr>
          <p:cNvCxnSpPr/>
          <p:nvPr/>
        </p:nvCxnSpPr>
        <p:spPr>
          <a:xfrm>
            <a:off x="0" y="45162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B9D3AD8-993D-65F0-1B4C-E41FD8A10CBC}"/>
              </a:ext>
            </a:extLst>
          </p:cNvPr>
          <p:cNvSpPr txBox="1"/>
          <p:nvPr/>
        </p:nvSpPr>
        <p:spPr>
          <a:xfrm>
            <a:off x="11146536" y="82296"/>
            <a:ext cx="126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VC </a:t>
            </a:r>
            <a:r>
              <a:rPr lang="zh-CN" altLang="en-US" dirty="0"/>
              <a:t>维度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0F5FBB-5BA4-B87E-3F6E-136319AD109E}"/>
              </a:ext>
            </a:extLst>
          </p:cNvPr>
          <p:cNvSpPr txBox="1"/>
          <p:nvPr/>
        </p:nvSpPr>
        <p:spPr>
          <a:xfrm>
            <a:off x="1252728" y="1146125"/>
            <a:ext cx="8567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但是增长函数并不容易计算出来的，利用</a:t>
            </a:r>
            <a:r>
              <a:rPr lang="en-US" altLang="zh-CN" dirty="0"/>
              <a:t>break point </a:t>
            </a:r>
            <a:r>
              <a:rPr lang="zh-CN" altLang="en-US" dirty="0"/>
              <a:t>表示 增长函数的上界。</a:t>
            </a:r>
            <a:r>
              <a:rPr lang="en-US" altLang="zh-CN" dirty="0"/>
              <a:t>Break point </a:t>
            </a:r>
            <a:r>
              <a:rPr lang="zh-CN" altLang="en-US" dirty="0"/>
              <a:t>表示的是假设空间最大的能打散的数量。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如下 定义 </a:t>
            </a:r>
            <a:r>
              <a:rPr lang="en-US" altLang="zh-CN" dirty="0"/>
              <a:t>B(</a:t>
            </a:r>
            <a:r>
              <a:rPr lang="en-US" altLang="zh-CN" dirty="0" err="1"/>
              <a:t>N,k</a:t>
            </a:r>
            <a:r>
              <a:rPr lang="en-US" altLang="zh-CN" dirty="0"/>
              <a:t>)</a:t>
            </a:r>
            <a:r>
              <a:rPr lang="zh-CN" altLang="en-US" dirty="0"/>
              <a:t>为 </a:t>
            </a:r>
            <a:r>
              <a:rPr lang="en-US" altLang="zh-CN" dirty="0"/>
              <a:t>N</a:t>
            </a:r>
            <a:r>
              <a:rPr lang="zh-CN" altLang="en-US" dirty="0"/>
              <a:t>个点，任意</a:t>
            </a:r>
            <a:r>
              <a:rPr lang="en-US" altLang="zh-CN" dirty="0"/>
              <a:t>K</a:t>
            </a:r>
            <a:r>
              <a:rPr lang="zh-CN" altLang="en-US" dirty="0"/>
              <a:t>个点不能被假设空间打散，不难得到如下的表：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A9C944-1885-B64B-44B0-3337B172A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28" y="2609693"/>
            <a:ext cx="9162715" cy="252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5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7215166-8F68-8FA4-25AF-AD28122CF2D4}"/>
              </a:ext>
            </a:extLst>
          </p:cNvPr>
          <p:cNvCxnSpPr/>
          <p:nvPr/>
        </p:nvCxnSpPr>
        <p:spPr>
          <a:xfrm>
            <a:off x="0" y="45162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B9D3AD8-993D-65F0-1B4C-E41FD8A10CBC}"/>
              </a:ext>
            </a:extLst>
          </p:cNvPr>
          <p:cNvSpPr txBox="1"/>
          <p:nvPr/>
        </p:nvSpPr>
        <p:spPr>
          <a:xfrm>
            <a:off x="11146536" y="82296"/>
            <a:ext cx="126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VC </a:t>
            </a:r>
            <a:r>
              <a:rPr lang="zh-CN" altLang="en-US" dirty="0"/>
              <a:t>维度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70F5FBB-5BA4-B87E-3F6E-136319AD109E}"/>
                  </a:ext>
                </a:extLst>
              </p:cNvPr>
              <p:cNvSpPr txBox="1"/>
              <p:nvPr/>
            </p:nvSpPr>
            <p:spPr>
              <a:xfrm>
                <a:off x="841248" y="1109549"/>
                <a:ext cx="856792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  而 </a:t>
                </a:r>
                <a:r>
                  <a:rPr lang="en-US" altLang="zh-CN" dirty="0"/>
                  <a:t>B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大致思路如下 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70F5FBB-5BA4-B87E-3F6E-136319AD1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48" y="1109549"/>
                <a:ext cx="8567928" cy="1754326"/>
              </a:xfrm>
              <a:prstGeom prst="rect">
                <a:avLst/>
              </a:prstGeom>
              <a:blipFill>
                <a:blip r:embed="rId2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F3F9A609-1547-4D26-A189-5D79622AC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" y="1745521"/>
            <a:ext cx="3970020" cy="26060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C15C326-60A5-07E4-B59D-7AFDC8964E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798" y="2352139"/>
            <a:ext cx="2567940" cy="1676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89CAA98-A0E3-40B5-35F9-98CEBD1BA5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738" y="2487578"/>
            <a:ext cx="3291840" cy="11201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4746556-4283-A288-1A77-2E30FA8B80E4}"/>
              </a:ext>
            </a:extLst>
          </p:cNvPr>
          <p:cNvSpPr txBox="1"/>
          <p:nvPr/>
        </p:nvSpPr>
        <p:spPr>
          <a:xfrm>
            <a:off x="6327648" y="2863875"/>
            <a:ext cx="42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FA7AC4C-BC9D-5743-DDC2-947C802F13D4}"/>
                  </a:ext>
                </a:extLst>
              </p:cNvPr>
              <p:cNvSpPr txBox="1"/>
              <p:nvPr/>
            </p:nvSpPr>
            <p:spPr>
              <a:xfrm>
                <a:off x="1508760" y="4727448"/>
                <a:ext cx="7132320" cy="370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是否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交替出现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可分为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。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代表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代表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(3,2)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FA7AC4C-BC9D-5743-DDC2-947C802F1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760" y="4727448"/>
                <a:ext cx="7132320" cy="370935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D25EAB97-CA16-2AD1-E56F-A08C1E1CC6D1}"/>
              </a:ext>
            </a:extLst>
          </p:cNvPr>
          <p:cNvSpPr txBox="1"/>
          <p:nvPr/>
        </p:nvSpPr>
        <p:spPr>
          <a:xfrm>
            <a:off x="1691640" y="5427960"/>
            <a:ext cx="856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可以证明 如果存在 </a:t>
            </a:r>
            <a:r>
              <a:rPr lang="en-US" altLang="zh-CN" dirty="0"/>
              <a:t>break point </a:t>
            </a:r>
            <a:r>
              <a:rPr lang="zh-CN" altLang="en-US" dirty="0"/>
              <a:t>，增长函数为多项式函数。</a:t>
            </a:r>
          </a:p>
        </p:txBody>
      </p:sp>
    </p:spTree>
    <p:extLst>
      <p:ext uri="{BB962C8B-B14F-4D97-AF65-F5344CB8AC3E}">
        <p14:creationId xmlns:p14="http://schemas.microsoft.com/office/powerpoint/2010/main" val="2785507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7215166-8F68-8FA4-25AF-AD28122CF2D4}"/>
              </a:ext>
            </a:extLst>
          </p:cNvPr>
          <p:cNvCxnSpPr/>
          <p:nvPr/>
        </p:nvCxnSpPr>
        <p:spPr>
          <a:xfrm>
            <a:off x="0" y="45162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B9D3AD8-993D-65F0-1B4C-E41FD8A10CBC}"/>
              </a:ext>
            </a:extLst>
          </p:cNvPr>
          <p:cNvSpPr txBox="1"/>
          <p:nvPr/>
        </p:nvSpPr>
        <p:spPr>
          <a:xfrm>
            <a:off x="11146536" y="82296"/>
            <a:ext cx="126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VC </a:t>
            </a:r>
            <a:r>
              <a:rPr lang="zh-CN" altLang="en-US" dirty="0"/>
              <a:t>维度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5A81206-55AE-34B1-5E1E-E8515119434C}"/>
                  </a:ext>
                </a:extLst>
              </p:cNvPr>
              <p:cNvSpPr txBox="1"/>
              <p:nvPr/>
            </p:nvSpPr>
            <p:spPr>
              <a:xfrm>
                <a:off x="1060704" y="1344168"/>
                <a:ext cx="9464040" cy="3694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        </a:t>
                </a:r>
                <a:r>
                  <a:rPr lang="zh-CN" altLang="en-US" sz="2400" dirty="0"/>
                  <a:t>对分表示的是结果产生的可能的情况。假设空间中即使是无限多个假设，对于二分类问题</a:t>
                </a:r>
                <a:r>
                  <a:rPr lang="en-US" altLang="zh-CN" sz="2400" dirty="0"/>
                  <a:t>m</a:t>
                </a:r>
                <a:r>
                  <a:rPr lang="zh-CN" altLang="en-US" sz="2400" dirty="0"/>
                  <a:t>个样本点，结果的数量上限为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2400" dirty="0"/>
                  <a:t>。若对分的结果是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个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称</m:t>
                    </m:r>
                  </m:oMath>
                </a14:m>
                <a:r>
                  <a:rPr lang="zh-CN" altLang="en-US" sz="2400" dirty="0"/>
                  <a:t>样本被假设空间打散。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定义 增长函数为 假设空间对</a:t>
                </a:r>
                <a:r>
                  <a:rPr lang="en-US" altLang="zh-CN" sz="2400" dirty="0"/>
                  <a:t>m</a:t>
                </a:r>
                <a:r>
                  <a:rPr lang="zh-CN" altLang="en-US" sz="2400" dirty="0"/>
                  <a:t>个样本最多的划分结果。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,….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5A81206-55AE-34B1-5E1E-E85151194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04" y="1344168"/>
                <a:ext cx="9464040" cy="3694216"/>
              </a:xfrm>
              <a:prstGeom prst="rect">
                <a:avLst/>
              </a:prstGeom>
              <a:blipFill>
                <a:blip r:embed="rId2"/>
                <a:stretch>
                  <a:fillRect l="-966" t="-1320" r="-7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110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7215166-8F68-8FA4-25AF-AD28122CF2D4}"/>
              </a:ext>
            </a:extLst>
          </p:cNvPr>
          <p:cNvCxnSpPr/>
          <p:nvPr/>
        </p:nvCxnSpPr>
        <p:spPr>
          <a:xfrm>
            <a:off x="0" y="45162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B9D3AD8-993D-65F0-1B4C-E41FD8A10CBC}"/>
              </a:ext>
            </a:extLst>
          </p:cNvPr>
          <p:cNvSpPr txBox="1"/>
          <p:nvPr/>
        </p:nvSpPr>
        <p:spPr>
          <a:xfrm>
            <a:off x="8458200" y="82296"/>
            <a:ext cx="414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有了</a:t>
            </a:r>
            <a:r>
              <a:rPr lang="en-US" altLang="zh-CN" dirty="0"/>
              <a:t>VC </a:t>
            </a:r>
            <a:r>
              <a:rPr lang="zh-CN" altLang="en-US" dirty="0"/>
              <a:t>维度就可以考虑无限的情况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70F5FBB-5BA4-B87E-3F6E-136319AD109E}"/>
                  </a:ext>
                </a:extLst>
              </p:cNvPr>
              <p:cNvSpPr txBox="1"/>
              <p:nvPr/>
            </p:nvSpPr>
            <p:spPr>
              <a:xfrm>
                <a:off x="616349" y="1083133"/>
                <a:ext cx="856792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/>
                <a:r>
                  <a:rPr lang="zh-CN" altLang="en-US" sz="2400" dirty="0"/>
                  <a:t>因此可以正式定义</a:t>
                </a:r>
                <a:r>
                  <a:rPr lang="en-US" altLang="zh-CN" sz="2400" dirty="0" err="1"/>
                  <a:t>vc</a:t>
                </a:r>
                <a:r>
                  <a:rPr lang="zh-CN" altLang="en-US" sz="2400" dirty="0"/>
                  <a:t>维了。</a:t>
                </a:r>
                <a:endParaRPr lang="en-US" altLang="zh-CN" sz="2400" dirty="0"/>
              </a:p>
              <a:p>
                <a:pPr indent="457200"/>
                <a:endParaRPr lang="en-US" altLang="zh-CN" sz="2400" dirty="0"/>
              </a:p>
              <a:p>
                <a:pPr indent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dirty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d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400" b="0" dirty="0"/>
              </a:p>
              <a:p>
                <a:pPr indent="457200"/>
                <a:r>
                  <a:rPr lang="en-US" altLang="zh-CN" sz="2400" dirty="0"/>
                  <a:t>VC </a:t>
                </a:r>
                <a:r>
                  <a:rPr lang="zh-CN" altLang="en-US" sz="2400" dirty="0"/>
                  <a:t>维是能被假设空间打散的最大样本的数量。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70F5FBB-5BA4-B87E-3F6E-136319AD1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49" y="1083133"/>
                <a:ext cx="8567928" cy="1569660"/>
              </a:xfrm>
              <a:prstGeom prst="rect">
                <a:avLst/>
              </a:prstGeom>
              <a:blipFill>
                <a:blip r:embed="rId2"/>
                <a:stretch>
                  <a:fillRect t="-3502" b="-8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3F2E0D54-2B97-04D9-25BB-955D629F87EB}"/>
              </a:ext>
            </a:extLst>
          </p:cNvPr>
          <p:cNvSpPr txBox="1"/>
          <p:nvPr/>
        </p:nvSpPr>
        <p:spPr>
          <a:xfrm>
            <a:off x="877824" y="3284297"/>
            <a:ext cx="787298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Tips: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维度与数据的分布无关，例如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，但是并不是所有样本大小为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的都可以被打散。</a:t>
            </a:r>
          </a:p>
        </p:txBody>
      </p:sp>
    </p:spTree>
    <p:extLst>
      <p:ext uri="{BB962C8B-B14F-4D97-AF65-F5344CB8AC3E}">
        <p14:creationId xmlns:p14="http://schemas.microsoft.com/office/powerpoint/2010/main" val="235383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7215166-8F68-8FA4-25AF-AD28122CF2D4}"/>
              </a:ext>
            </a:extLst>
          </p:cNvPr>
          <p:cNvCxnSpPr/>
          <p:nvPr/>
        </p:nvCxnSpPr>
        <p:spPr>
          <a:xfrm>
            <a:off x="0" y="45162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B9D3AD8-993D-65F0-1B4C-E41FD8A10CBC}"/>
              </a:ext>
            </a:extLst>
          </p:cNvPr>
          <p:cNvSpPr txBox="1"/>
          <p:nvPr/>
        </p:nvSpPr>
        <p:spPr>
          <a:xfrm>
            <a:off x="11146536" y="82296"/>
            <a:ext cx="126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VC </a:t>
            </a:r>
            <a:r>
              <a:rPr lang="zh-CN" altLang="en-US" dirty="0"/>
              <a:t>维度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70F5FBB-5BA4-B87E-3F6E-136319AD109E}"/>
                  </a:ext>
                </a:extLst>
              </p:cNvPr>
              <p:cNvSpPr txBox="1"/>
              <p:nvPr/>
            </p:nvSpPr>
            <p:spPr>
              <a:xfrm>
                <a:off x="1170432" y="1575893"/>
                <a:ext cx="9902952" cy="4126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可以使用增长函数来估计经验误差与泛化误差的关系</a:t>
                </a:r>
                <a:r>
                  <a:rPr lang="en-US" altLang="zh-CN" sz="2400" dirty="0">
                    <a:sym typeface="Wingdings" panose="05000000000000000000" pitchFamily="2" charset="2"/>
                  </a:rPr>
                  <a:t>:(</a:t>
                </a:r>
                <a:r>
                  <a:rPr lang="zh-CN" altLang="en-US" sz="2400" dirty="0">
                    <a:sym typeface="Wingdings" panose="05000000000000000000" pitchFamily="2" charset="2"/>
                  </a:rPr>
                  <a:t>注意有效维度</a:t>
                </a:r>
                <a:r>
                  <a:rPr lang="en-US" altLang="zh-CN" sz="2400" dirty="0">
                    <a:sym typeface="Wingdings" panose="05000000000000000000" pitchFamily="2" charset="2"/>
                  </a:rPr>
                  <a:t>)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^</m:t>
                                  </m:r>
                                </m:sup>
                              </m:s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zh-CN" altLang="en-US" sz="2400" b="0" i="1" dirty="0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≤4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dirty="0"/>
              </a:p>
              <a:p>
                <a:r>
                  <a:rPr lang="zh-CN" altLang="en-US" sz="2800" dirty="0"/>
                  <a:t>综上 可以得到机器学习的条件 ：</a:t>
                </a:r>
                <a:endParaRPr lang="en-US" altLang="zh-CN" sz="2800" dirty="0"/>
              </a:p>
              <a:p>
                <a:r>
                  <a:rPr lang="zh-CN" altLang="en-US" sz="2800" dirty="0"/>
                  <a:t>（</a:t>
                </a:r>
                <a:r>
                  <a:rPr lang="en-US" altLang="zh-CN" sz="2800" dirty="0"/>
                  <a:t>1</a:t>
                </a:r>
                <a:r>
                  <a:rPr lang="zh-CN" altLang="en-US" sz="2800" dirty="0"/>
                  <a:t>） 存在</a:t>
                </a:r>
                <a:r>
                  <a:rPr lang="en-US" altLang="zh-CN" sz="2800" dirty="0"/>
                  <a:t>VC bound </a:t>
                </a:r>
              </a:p>
              <a:p>
                <a:r>
                  <a:rPr lang="en-US" altLang="zh-CN" sz="2800" dirty="0"/>
                  <a:t>   (2)    </a:t>
                </a:r>
                <a:r>
                  <a:rPr lang="zh-CN" altLang="en-US" sz="2800" dirty="0"/>
                  <a:t>样本数量足够大</a:t>
                </a:r>
                <a:endParaRPr lang="en-US" altLang="zh-CN" sz="2800" dirty="0"/>
              </a:p>
              <a:p>
                <a:r>
                  <a:rPr lang="zh-CN" altLang="en-US" sz="2800" dirty="0"/>
                  <a:t>（</a:t>
                </a:r>
                <a:r>
                  <a:rPr lang="en-US" altLang="zh-CN" sz="2800" dirty="0"/>
                  <a:t>3</a:t>
                </a:r>
                <a:r>
                  <a:rPr lang="zh-CN" altLang="en-US" sz="2800" dirty="0"/>
                  <a:t>） 算法可以在假设空间中找到经验误差最小的模型</a:t>
                </a:r>
                <a:endParaRPr lang="en-US" altLang="zh-CN" sz="2800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70F5FBB-5BA4-B87E-3F6E-136319AD1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32" y="1575893"/>
                <a:ext cx="9902952" cy="4126643"/>
              </a:xfrm>
              <a:prstGeom prst="rect">
                <a:avLst/>
              </a:prstGeom>
              <a:blipFill>
                <a:blip r:embed="rId2"/>
                <a:stretch>
                  <a:fillRect l="-1231" t="-13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138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8D53E-ABED-A738-5FD1-9F808A714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第二部分 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4BF9D6-8456-4E68-DDAE-671A0B4B2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79890"/>
          </a:xfrm>
        </p:spPr>
        <p:txBody>
          <a:bodyPr/>
          <a:lstStyle/>
          <a:p>
            <a:r>
              <a:rPr lang="en-US" altLang="zh-CN" dirty="0"/>
              <a:t>Noise  and  error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8371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652</Words>
  <Application>Microsoft Office PowerPoint</Application>
  <PresentationFormat>宽屏</PresentationFormat>
  <Paragraphs>85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Times New Roman</vt:lpstr>
      <vt:lpstr>Office 主题</vt:lpstr>
      <vt:lpstr>第一部分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第二部分 </vt:lpstr>
      <vt:lpstr>PowerPoint 演示文稿</vt:lpstr>
      <vt:lpstr>PowerPoint 演示文稿</vt:lpstr>
      <vt:lpstr>PowerPoint 演示文稿</vt:lpstr>
      <vt:lpstr>第三部分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计算理论</dc:title>
  <dc:creator>jin bh</dc:creator>
  <cp:lastModifiedBy>q R</cp:lastModifiedBy>
  <cp:revision>8</cp:revision>
  <dcterms:created xsi:type="dcterms:W3CDTF">2022-05-18T02:30:34Z</dcterms:created>
  <dcterms:modified xsi:type="dcterms:W3CDTF">2022-05-20T05:54:29Z</dcterms:modified>
</cp:coreProperties>
</file>