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emf" ContentType="image/x-emf"/>
  <Default Extension="rels" ContentType="application/vnd.openxmlformats-package.relationships+xml"/>
  <Default Extension="tmp" ContentType="image/png"/>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xml" ContentType="application/inkml+xml"/>
  <Override PartName="/ppt/ink/ink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50"/>
  </p:notesMasterIdLst>
  <p:sldIdLst>
    <p:sldId id="256" r:id="rId2"/>
    <p:sldId id="1149" r:id="rId3"/>
    <p:sldId id="512" r:id="rId4"/>
    <p:sldId id="513" r:id="rId5"/>
    <p:sldId id="1150" r:id="rId6"/>
    <p:sldId id="450" r:id="rId7"/>
    <p:sldId id="510" r:id="rId8"/>
    <p:sldId id="448" r:id="rId9"/>
    <p:sldId id="449" r:id="rId10"/>
    <p:sldId id="502" r:id="rId11"/>
    <p:sldId id="1153" r:id="rId12"/>
    <p:sldId id="492" r:id="rId13"/>
    <p:sldId id="1155" r:id="rId14"/>
    <p:sldId id="1154" r:id="rId15"/>
    <p:sldId id="1156" r:id="rId16"/>
    <p:sldId id="1157" r:id="rId17"/>
    <p:sldId id="1158" r:id="rId18"/>
    <p:sldId id="463" r:id="rId19"/>
    <p:sldId id="1159" r:id="rId20"/>
    <p:sldId id="1160" r:id="rId21"/>
    <p:sldId id="1161" r:id="rId22"/>
    <p:sldId id="1162" r:id="rId23"/>
    <p:sldId id="1163" r:id="rId24"/>
    <p:sldId id="460" r:id="rId25"/>
    <p:sldId id="464" r:id="rId26"/>
    <p:sldId id="504" r:id="rId27"/>
    <p:sldId id="466" r:id="rId28"/>
    <p:sldId id="1164" r:id="rId29"/>
    <p:sldId id="1168" r:id="rId30"/>
    <p:sldId id="514" r:id="rId31"/>
    <p:sldId id="468" r:id="rId32"/>
    <p:sldId id="493" r:id="rId33"/>
    <p:sldId id="1165" r:id="rId34"/>
    <p:sldId id="469" r:id="rId35"/>
    <p:sldId id="484" r:id="rId36"/>
    <p:sldId id="509" r:id="rId37"/>
    <p:sldId id="1167" r:id="rId38"/>
    <p:sldId id="508" r:id="rId39"/>
    <p:sldId id="505" r:id="rId40"/>
    <p:sldId id="1169" r:id="rId41"/>
    <p:sldId id="506" r:id="rId42"/>
    <p:sldId id="507" r:id="rId43"/>
    <p:sldId id="496" r:id="rId44"/>
    <p:sldId id="497" r:id="rId45"/>
    <p:sldId id="499" r:id="rId46"/>
    <p:sldId id="515" r:id="rId47"/>
    <p:sldId id="494" r:id="rId48"/>
    <p:sldId id="477" r:id="rId4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149"/>
            <p14:sldId id="512"/>
            <p14:sldId id="513"/>
            <p14:sldId id="1150"/>
            <p14:sldId id="450"/>
            <p14:sldId id="510"/>
            <p14:sldId id="448"/>
            <p14:sldId id="449"/>
            <p14:sldId id="502"/>
            <p14:sldId id="1153"/>
            <p14:sldId id="492"/>
            <p14:sldId id="1155"/>
            <p14:sldId id="1154"/>
            <p14:sldId id="1156"/>
            <p14:sldId id="1157"/>
            <p14:sldId id="1158"/>
            <p14:sldId id="463"/>
            <p14:sldId id="1159"/>
            <p14:sldId id="1160"/>
            <p14:sldId id="1161"/>
            <p14:sldId id="1162"/>
            <p14:sldId id="1163"/>
            <p14:sldId id="460"/>
            <p14:sldId id="464"/>
            <p14:sldId id="504"/>
            <p14:sldId id="466"/>
            <p14:sldId id="1164"/>
            <p14:sldId id="1168"/>
            <p14:sldId id="514"/>
            <p14:sldId id="468"/>
            <p14:sldId id="493"/>
            <p14:sldId id="1165"/>
            <p14:sldId id="469"/>
            <p14:sldId id="484"/>
            <p14:sldId id="509"/>
            <p14:sldId id="1167"/>
            <p14:sldId id="508"/>
            <p14:sldId id="505"/>
            <p14:sldId id="1169"/>
            <p14:sldId id="506"/>
            <p14:sldId id="507"/>
            <p14:sldId id="496"/>
            <p14:sldId id="497"/>
            <p14:sldId id="499"/>
            <p14:sldId id="515"/>
            <p14:sldId id="494"/>
            <p14:sldId id="4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A2D8F"/>
    <a:srgbClr val="962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5" autoAdjust="0"/>
    <p:restoredTop sz="60589" autoAdjust="0"/>
  </p:normalViewPr>
  <p:slideViewPr>
    <p:cSldViewPr>
      <p:cViewPr varScale="1">
        <p:scale>
          <a:sx n="62" d="100"/>
          <a:sy n="62" d="100"/>
        </p:scale>
        <p:origin x="1712" y="20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t>
        <a:bodyPr/>
        <a:lstStyle/>
        <a:p>
          <a:endParaRPr lang="zh-CN" altLang="en-US"/>
        </a:p>
      </dgm:t>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t>
        <a:bodyPr/>
        <a:lstStyle/>
        <a:p>
          <a:endParaRPr lang="zh-CN" altLang="en-US"/>
        </a:p>
      </dgm:t>
    </dgm:pt>
    <dgm:pt modelId="{64FA673D-026D-4EF2-8FE1-D1290C6692DE}" type="pres">
      <dgm:prSet presAssocID="{801111EC-7761-4006-9B8D-BDD3478D6A0C}" presName="childTextHidden" presStyleLbl="bgAccFollowNode1" presStyleIdx="0" presStyleCnt="3"/>
      <dgm:spPr/>
      <dgm:t>
        <a:bodyPr/>
        <a:lstStyle/>
        <a:p>
          <a:endParaRPr lang="zh-CN" altLang="en-US"/>
        </a:p>
      </dgm:t>
    </dgm:pt>
    <dgm:pt modelId="{26507422-5EB3-4794-954B-10F5496864B4}" type="pres">
      <dgm:prSet presAssocID="{801111EC-7761-4006-9B8D-BDD3478D6A0C}" presName="parentText" presStyleLbl="node1" presStyleIdx="0" presStyleCnt="3">
        <dgm:presLayoutVars>
          <dgm:chMax val="1"/>
          <dgm:bulletEnabled val="1"/>
        </dgm:presLayoutVars>
      </dgm:prSet>
      <dgm:spPr/>
      <dgm:t>
        <a:bodyPr/>
        <a:lstStyle/>
        <a:p>
          <a:endParaRPr lang="zh-CN" altLang="en-US"/>
        </a:p>
      </dgm:t>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t>
        <a:bodyPr/>
        <a:lstStyle/>
        <a:p>
          <a:endParaRPr lang="zh-CN" altLang="en-US"/>
        </a:p>
      </dgm:t>
    </dgm:pt>
    <dgm:pt modelId="{56FD2A42-E9D7-4817-8A00-A6180A37758A}" type="pres">
      <dgm:prSet presAssocID="{380F6D09-15D5-4E2B-BF8A-CECE4B7C4A20}" presName="childTextHidden" presStyleLbl="bgAccFollowNode1" presStyleIdx="1" presStyleCnt="3"/>
      <dgm:spPr/>
      <dgm:t>
        <a:bodyPr/>
        <a:lstStyle/>
        <a:p>
          <a:endParaRPr lang="zh-CN" altLang="en-US"/>
        </a:p>
      </dgm:t>
    </dgm:pt>
    <dgm:pt modelId="{BD20842E-DDAC-4D2A-81A6-5E7B3DC6A9BA}" type="pres">
      <dgm:prSet presAssocID="{380F6D09-15D5-4E2B-BF8A-CECE4B7C4A20}" presName="parentText" presStyleLbl="node1" presStyleIdx="1" presStyleCnt="3">
        <dgm:presLayoutVars>
          <dgm:chMax val="1"/>
          <dgm:bulletEnabled val="1"/>
        </dgm:presLayoutVars>
      </dgm:prSet>
      <dgm:spPr/>
      <dgm:t>
        <a:bodyPr/>
        <a:lstStyle/>
        <a:p>
          <a:endParaRPr lang="zh-CN" altLang="en-US"/>
        </a:p>
      </dgm:t>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t>
        <a:bodyPr/>
        <a:lstStyle/>
        <a:p>
          <a:endParaRPr lang="zh-CN" altLang="en-US"/>
        </a:p>
      </dgm:t>
    </dgm:pt>
    <dgm:pt modelId="{6CD1B83E-A39D-4414-BCC7-A9116F1953AE}" type="pres">
      <dgm:prSet presAssocID="{680F7195-4FD3-481E-8A2B-5AD54C8280AB}" presName="childTextHidden" presStyleLbl="bgAccFollowNode1" presStyleIdx="2" presStyleCnt="3"/>
      <dgm:spPr/>
      <dgm:t>
        <a:bodyPr/>
        <a:lstStyle/>
        <a:p>
          <a:endParaRPr lang="zh-CN" altLang="en-US"/>
        </a:p>
      </dgm:t>
    </dgm:pt>
    <dgm:pt modelId="{51AD05C7-9BB6-4F43-AAA2-1D0412419A6C}" type="pres">
      <dgm:prSet presAssocID="{680F7195-4FD3-481E-8A2B-5AD54C8280AB}" presName="parentText" presStyleLbl="node1" presStyleIdx="2" presStyleCnt="3">
        <dgm:presLayoutVars>
          <dgm:chMax val="1"/>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979AB58B-F601-4A02-9211-A25BA7A6DA75}" type="presOf" srcId="{97C498C3-B6DD-4290-809A-7F41DCC94602}" destId="{64FA673D-026D-4EF2-8FE1-D1290C6692DE}"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DE8EB4F4-1C1B-4070-80FB-260E47B69A00}" srcId="{680F7195-4FD3-481E-8A2B-5AD54C8280AB}" destId="{8D04D858-8F20-4902-A6A2-A63AACE33B61}" srcOrd="0" destOrd="0" parTransId="{C723E8C3-242A-4E6E-AC85-5D7E41B4A677}" sibTransId="{49B7BD17-658F-45A2-8200-F2AD8B0B96D6}"/>
    <dgm:cxn modelId="{54045EA9-E1C2-4191-A908-F03A56174CBF}" srcId="{380F6D09-15D5-4E2B-BF8A-CECE4B7C4A20}" destId="{854A7D3E-C7E2-40B6-99D5-A6D8684A36A8}" srcOrd="0" destOrd="0" parTransId="{E2C9C274-FA30-427A-936A-05EA62464929}" sibTransId="{8EAD3175-F7E4-4F81-B10F-5B52A5BCC1C8}"/>
    <dgm:cxn modelId="{ABC9680F-BC80-4FAE-BF94-0E90F34E4838}" type="presOf" srcId="{380F6D09-15D5-4E2B-BF8A-CECE4B7C4A20}" destId="{BD20842E-DDAC-4D2A-81A6-5E7B3DC6A9BA}"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0E020966-40CD-4C1C-8889-E10C2A492ED5}" type="presOf" srcId="{680F7195-4FD3-481E-8A2B-5AD54C8280AB}" destId="{51AD05C7-9BB6-4F43-AAA2-1D0412419A6C}"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BCFC2FBE-7595-4511-99E4-2BAE50FB7AE8}" type="presOf" srcId="{801111EC-7761-4006-9B8D-BDD3478D6A0C}" destId="{26507422-5EB3-4794-954B-10F5496864B4}" srcOrd="0" destOrd="0" presId="urn:microsoft.com/office/officeart/2005/8/layout/hProcess6"/>
    <dgm:cxn modelId="{AEB5C264-9299-433C-ADC7-E08F9F77A7D3}" type="presOf" srcId="{7ABBEAF7-C373-4176-BC82-DCCB6D5E3E26}" destId="{A5E42E5A-1F14-444C-8D42-E6AA57977A47}" srcOrd="0" destOrd="0" presId="urn:microsoft.com/office/officeart/2005/8/layout/hProcess6"/>
    <dgm:cxn modelId="{8B90B3A2-4D2C-4FEB-9F35-4639FF461F9B}" type="presOf" srcId="{8D04D858-8F20-4902-A6A2-A63AACE33B61}" destId="{6CD1B83E-A39D-4414-BCC7-A9116F1953AE}" srcOrd="1" destOrd="0" presId="urn:microsoft.com/office/officeart/2005/8/layout/hProcess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93" y="1018040"/>
          <a:ext cx="1678855" cy="146753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a:t>定义网络</a:t>
          </a:r>
          <a:endParaRPr lang="zh-TW" altLang="en-US" sz="2800" kern="1200" dirty="0"/>
        </a:p>
      </dsp:txBody>
      <dsp:txXfrm>
        <a:off x="842607" y="1238170"/>
        <a:ext cx="818442" cy="1027271"/>
      </dsp:txXfrm>
    </dsp:sp>
    <dsp:sp modelId="{26507422-5EB3-4794-954B-10F5496864B4}">
      <dsp:nvSpPr>
        <dsp:cNvPr id="0" name=""/>
        <dsp:cNvSpPr/>
      </dsp:nvSpPr>
      <dsp:spPr>
        <a:xfrm>
          <a:off x="3179" y="1332092"/>
          <a:ext cx="839427" cy="839427"/>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a:t>1</a:t>
          </a:r>
          <a:endParaRPr lang="zh-TW" altLang="en-US" sz="2800" kern="1200" dirty="0"/>
        </a:p>
      </dsp:txBody>
      <dsp:txXfrm>
        <a:off x="126110" y="1455023"/>
        <a:ext cx="593565" cy="593565"/>
      </dsp:txXfrm>
    </dsp:sp>
    <dsp:sp modelId="{63BF4F9E-DFD3-4F32-BB83-EDA34B3186AB}">
      <dsp:nvSpPr>
        <dsp:cNvPr id="0" name=""/>
        <dsp:cNvSpPr/>
      </dsp:nvSpPr>
      <dsp:spPr>
        <a:xfrm>
          <a:off x="2626391" y="1018040"/>
          <a:ext cx="1678855" cy="1467531"/>
        </a:xfrm>
        <a:prstGeom prst="rightArrow">
          <a:avLst>
            <a:gd name="adj1" fmla="val 70000"/>
            <a:gd name="adj2" fmla="val 50000"/>
          </a:avLst>
        </a:prstGeom>
        <a:solidFill>
          <a:schemeClr val="accent4">
            <a:tint val="40000"/>
            <a:alpha val="90000"/>
            <a:hueOff val="420343"/>
            <a:satOff val="-6182"/>
            <a:lumOff val="-677"/>
            <a:alphaOff val="0"/>
          </a:schemeClr>
        </a:solidFill>
        <a:ln w="9525" cap="flat" cmpd="sng" algn="ctr">
          <a:solidFill>
            <a:schemeClr val="accent4">
              <a:tint val="40000"/>
              <a:alpha val="90000"/>
              <a:hueOff val="420343"/>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3"/>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a:t>损失函数</a:t>
          </a:r>
          <a:endParaRPr lang="zh-TW" altLang="en-US" sz="2800" kern="1200" dirty="0"/>
        </a:p>
      </dsp:txBody>
      <dsp:txXfrm>
        <a:off x="3046105" y="1238170"/>
        <a:ext cx="818442" cy="1027271"/>
      </dsp:txXfrm>
    </dsp:sp>
    <dsp:sp modelId="{BD20842E-DDAC-4D2A-81A6-5E7B3DC6A9BA}">
      <dsp:nvSpPr>
        <dsp:cNvPr id="0" name=""/>
        <dsp:cNvSpPr/>
      </dsp:nvSpPr>
      <dsp:spPr>
        <a:xfrm>
          <a:off x="2206677" y="1332092"/>
          <a:ext cx="839427" cy="839427"/>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a:t>2</a:t>
          </a:r>
          <a:endParaRPr lang="zh-TW" altLang="en-US" sz="2800" kern="1200" dirty="0"/>
        </a:p>
      </dsp:txBody>
      <dsp:txXfrm>
        <a:off x="2329608" y="1455023"/>
        <a:ext cx="593565" cy="593565"/>
      </dsp:txXfrm>
    </dsp:sp>
    <dsp:sp modelId="{25708548-ACE5-456A-9BB2-8335CF56201B}">
      <dsp:nvSpPr>
        <dsp:cNvPr id="0" name=""/>
        <dsp:cNvSpPr/>
      </dsp:nvSpPr>
      <dsp:spPr>
        <a:xfrm>
          <a:off x="4829889" y="1018040"/>
          <a:ext cx="1678855" cy="1467531"/>
        </a:xfrm>
        <a:prstGeom prst="rightArrow">
          <a:avLst>
            <a:gd name="adj1" fmla="val 70000"/>
            <a:gd name="adj2" fmla="val 50000"/>
          </a:avLst>
        </a:prstGeom>
        <a:solidFill>
          <a:schemeClr val="accent4">
            <a:tint val="40000"/>
            <a:alpha val="90000"/>
            <a:hueOff val="840687"/>
            <a:satOff val="-12365"/>
            <a:lumOff val="-1354"/>
            <a:alphaOff val="0"/>
          </a:schemeClr>
        </a:solidFill>
        <a:ln w="9525" cap="flat" cmpd="sng" algn="ctr">
          <a:solidFill>
            <a:schemeClr val="accent4">
              <a:tint val="40000"/>
              <a:alpha val="90000"/>
              <a:hueOff val="840687"/>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7"/>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a:t>优化</a:t>
          </a:r>
          <a:endParaRPr lang="zh-TW" altLang="en-US" sz="2800" kern="1200" dirty="0"/>
        </a:p>
      </dsp:txBody>
      <dsp:txXfrm>
        <a:off x="5249603" y="1238170"/>
        <a:ext cx="818442" cy="1027271"/>
      </dsp:txXfrm>
    </dsp:sp>
    <dsp:sp modelId="{51AD05C7-9BB6-4F43-AAA2-1D0412419A6C}">
      <dsp:nvSpPr>
        <dsp:cNvPr id="0" name=""/>
        <dsp:cNvSpPr/>
      </dsp:nvSpPr>
      <dsp:spPr>
        <a:xfrm>
          <a:off x="4410175" y="1332092"/>
          <a:ext cx="839427" cy="839427"/>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a:t>3</a:t>
          </a:r>
          <a:endParaRPr lang="zh-TW" altLang="en-US" sz="2800" kern="1200" dirty="0"/>
        </a:p>
      </dsp:txBody>
      <dsp:txXfrm>
        <a:off x="4533106" y="1455023"/>
        <a:ext cx="593565" cy="593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536"/>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 timeOffset="1644">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 timeOffset="2397">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 timeOffset="3112">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4"/>
    </inkml:context>
    <inkml:brush xml:id="br0">
      <inkml:brushProperty name="width" value="0.05" units="cm"/>
      <inkml:brushProperty name="height" value="0.05" units="cm"/>
      <inkml:brushProperty name="color" value="#FF0066"/>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6/7/22</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nndl.github.io/"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a:p>
            <a:r>
              <a:rPr lang="en-US" altLang="zh-CN" dirty="0">
                <a:hlinkClick r:id="rId3"/>
              </a:rPr>
              <a:t>https://nndl.github.io/</a:t>
            </a:r>
            <a:endParaRPr lang="en-US" altLang="zh-CN"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err="1" smtClean="0"/>
              <a:t>ReLU</a:t>
            </a:r>
            <a:r>
              <a:rPr lang="zh-CN" altLang="en-US" dirty="0" smtClean="0"/>
              <a:t>函数是目前深度神经网络中经常使用的激活函数．</a:t>
            </a:r>
            <a:r>
              <a:rPr lang="en-US" altLang="zh-CN" dirty="0" err="1" smtClean="0"/>
              <a:t>ReLU</a:t>
            </a:r>
            <a:r>
              <a:rPr lang="en-US" altLang="zh-CN" dirty="0" smtClean="0"/>
              <a:t> </a:t>
            </a:r>
            <a:r>
              <a:rPr lang="zh-CN" altLang="en-US" dirty="0" smtClean="0"/>
              <a:t>实际上是一个斜坡（</a:t>
            </a:r>
            <a:r>
              <a:rPr lang="en-US" altLang="zh-CN" dirty="0" smtClean="0"/>
              <a:t>ramp</a:t>
            </a:r>
            <a:r>
              <a:rPr lang="zh-CN" altLang="en-US" dirty="0" smtClean="0"/>
              <a:t>）函数。采用 </a:t>
            </a:r>
            <a:r>
              <a:rPr lang="en-US" altLang="zh-CN" dirty="0" err="1" smtClean="0"/>
              <a:t>ReLU</a:t>
            </a:r>
            <a:r>
              <a:rPr lang="en-US" altLang="zh-CN" dirty="0" smtClean="0"/>
              <a:t> </a:t>
            </a:r>
            <a:r>
              <a:rPr lang="zh-CN" altLang="en-US" dirty="0" smtClean="0"/>
              <a:t>的神经元只需要进行加、乘和比较的操作，计算上更加高效． </a:t>
            </a:r>
            <a:r>
              <a:rPr lang="en-US" altLang="zh-CN" dirty="0" err="1" smtClean="0"/>
              <a:t>ReLU</a:t>
            </a:r>
            <a:r>
              <a:rPr lang="en-US" altLang="zh-CN" dirty="0" smtClean="0"/>
              <a:t> </a:t>
            </a:r>
            <a:r>
              <a:rPr lang="zh-CN" altLang="en-US" dirty="0" smtClean="0"/>
              <a:t>函数也被认为具有生物学合理性，比如单侧抑 制、宽兴奋边界．在生物神经网络中，同时处于兴奋状 态的神经元非常稀疏．人脑中在同一时刻大概只有 </a:t>
            </a:r>
            <a:r>
              <a:rPr lang="en-US" altLang="zh-CN" dirty="0" smtClean="0"/>
              <a:t>1% ∼ 4% </a:t>
            </a:r>
            <a:r>
              <a:rPr lang="zh-CN" altLang="en-US" dirty="0" smtClean="0"/>
              <a:t>的神经元处于活跃 状态．</a:t>
            </a:r>
            <a:r>
              <a:rPr lang="en-US" altLang="zh-CN" dirty="0" smtClean="0"/>
              <a:t>Sigmoid </a:t>
            </a:r>
            <a:r>
              <a:rPr lang="zh-CN" altLang="en-US" dirty="0" smtClean="0"/>
              <a:t>型激活函数会导致一个非稀疏的神经网络，而 </a:t>
            </a:r>
            <a:r>
              <a:rPr lang="en-US" altLang="zh-CN" dirty="0" err="1" smtClean="0"/>
              <a:t>ReLU</a:t>
            </a:r>
            <a:r>
              <a:rPr lang="en-US" altLang="zh-CN" dirty="0" smtClean="0"/>
              <a:t> </a:t>
            </a:r>
            <a:r>
              <a:rPr lang="zh-CN" altLang="en-US" dirty="0" smtClean="0"/>
              <a:t>却具有很好的稀疏性，大约 </a:t>
            </a:r>
            <a:r>
              <a:rPr lang="en-US" altLang="zh-CN" dirty="0" smtClean="0"/>
              <a:t>50% </a:t>
            </a:r>
            <a:r>
              <a:rPr lang="zh-CN" altLang="en-US" dirty="0" smtClean="0"/>
              <a:t>的神经元会处于激活状态． 在优化方面，相比于 </a:t>
            </a:r>
            <a:r>
              <a:rPr lang="en-US" altLang="zh-CN" dirty="0" smtClean="0"/>
              <a:t>Sigmoid </a:t>
            </a:r>
            <a:r>
              <a:rPr lang="zh-CN" altLang="en-US" dirty="0" smtClean="0"/>
              <a:t>型函数的两端饱和，</a:t>
            </a:r>
            <a:r>
              <a:rPr lang="en-US" altLang="zh-CN" dirty="0" err="1" smtClean="0"/>
              <a:t>ReLU</a:t>
            </a:r>
            <a:r>
              <a:rPr lang="en-US" altLang="zh-CN" dirty="0" smtClean="0"/>
              <a:t> </a:t>
            </a:r>
            <a:r>
              <a:rPr lang="zh-CN" altLang="en-US" dirty="0" smtClean="0"/>
              <a:t>函数为左饱和函数， 且在 𝑥 </a:t>
            </a:r>
            <a:r>
              <a:rPr lang="en-US" altLang="zh-CN" dirty="0" smtClean="0"/>
              <a:t>&gt;0 </a:t>
            </a:r>
            <a:r>
              <a:rPr lang="zh-CN" altLang="en-US" dirty="0" smtClean="0"/>
              <a:t>时导数为 </a:t>
            </a:r>
            <a:r>
              <a:rPr lang="en-US" altLang="zh-CN" dirty="0" smtClean="0"/>
              <a:t>1</a:t>
            </a:r>
            <a:r>
              <a:rPr lang="zh-CN" altLang="en-US" dirty="0" smtClean="0"/>
              <a:t>，在一定程度上缓解了神经网络的梯度消失问题，加速梯度下降的收敛速度。</a:t>
            </a:r>
            <a:endParaRPr lang="en-US" altLang="zh-CN"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12</a:t>
            </a:fld>
            <a:endParaRPr lang="en-US" altLang="zh-CN"/>
          </a:p>
        </p:txBody>
      </p:sp>
    </p:spTree>
    <p:extLst>
      <p:ext uri="{BB962C8B-B14F-4D97-AF65-F5344CB8AC3E}">
        <p14:creationId xmlns:p14="http://schemas.microsoft.com/office/powerpoint/2010/main" val="173882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err="1" smtClean="0"/>
              <a:t>ReLU</a:t>
            </a:r>
            <a:r>
              <a:rPr lang="zh-CN" altLang="en-US" dirty="0" smtClean="0"/>
              <a:t>函数的确定是输出是非零中心化的，给后一层的神经网络引入偏置偏移， 会影响梯度下降的效率。此外，</a:t>
            </a:r>
            <a:r>
              <a:rPr lang="en-US" altLang="zh-CN" dirty="0" err="1" smtClean="0"/>
              <a:t>ReLU</a:t>
            </a:r>
            <a:r>
              <a:rPr lang="en-US" altLang="zh-CN" dirty="0" smtClean="0"/>
              <a:t> </a:t>
            </a:r>
            <a:r>
              <a:rPr lang="zh-CN" altLang="en-US" dirty="0" smtClean="0"/>
              <a:t>神经元在训练时比较容易“死亡”．在训 练时，如果参数在一次不恰当的更新后，第一个隐藏层中的某个</a:t>
            </a:r>
            <a:r>
              <a:rPr lang="en-US" altLang="zh-CN" dirty="0" err="1" smtClean="0"/>
              <a:t>ReLU</a:t>
            </a:r>
            <a:r>
              <a:rPr lang="zh-CN" altLang="en-US" dirty="0" smtClean="0"/>
              <a:t>神经元在 所有的训练数据上都不能被激活，那么这个神经元自身参数的梯度永远都会是 </a:t>
            </a:r>
            <a:r>
              <a:rPr lang="en-US" altLang="zh-CN" dirty="0" smtClean="0"/>
              <a:t>0</a:t>
            </a:r>
            <a:r>
              <a:rPr lang="zh-CN" altLang="en-US" dirty="0" smtClean="0"/>
              <a:t>． 在以后的训练过程中永远不能被激活．这种现象称为死亡 </a:t>
            </a:r>
            <a:r>
              <a:rPr lang="en-US" altLang="zh-CN" dirty="0" err="1" smtClean="0"/>
              <a:t>ReLU</a:t>
            </a:r>
            <a:r>
              <a:rPr lang="en-US" altLang="zh-CN" dirty="0" smtClean="0"/>
              <a:t> </a:t>
            </a:r>
            <a:r>
              <a:rPr lang="zh-CN" altLang="en-US" dirty="0" smtClean="0"/>
              <a:t>问题，并且也有可能会发生在其他隐藏层． 在实际使用中，为了避免上述情况，有几种 </a:t>
            </a:r>
            <a:r>
              <a:rPr lang="en-US" altLang="zh-CN" dirty="0" err="1" smtClean="0"/>
              <a:t>ReLU</a:t>
            </a:r>
            <a:r>
              <a:rPr lang="en-US" altLang="zh-CN" dirty="0" smtClean="0"/>
              <a:t> </a:t>
            </a:r>
            <a:r>
              <a:rPr lang="zh-CN" altLang="en-US" dirty="0" smtClean="0"/>
              <a:t>的变种也会被广泛使用．</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13</a:t>
            </a:fld>
            <a:endParaRPr lang="en-US" altLang="zh-CN"/>
          </a:p>
        </p:txBody>
      </p:sp>
    </p:spTree>
    <p:extLst>
      <p:ext uri="{BB962C8B-B14F-4D97-AF65-F5344CB8AC3E}">
        <p14:creationId xmlns:p14="http://schemas.microsoft.com/office/powerpoint/2010/main" val="2318267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带泄露的 </a:t>
            </a:r>
            <a:r>
              <a:rPr lang="en-US" altLang="zh-CN" dirty="0" err="1" smtClean="0"/>
              <a:t>ReLU</a:t>
            </a:r>
            <a:r>
              <a:rPr lang="zh-CN" altLang="en-US" dirty="0" smtClean="0"/>
              <a:t>（</a:t>
            </a:r>
            <a:r>
              <a:rPr lang="en-US" altLang="zh-CN" dirty="0" smtClean="0"/>
              <a:t>Leaky </a:t>
            </a:r>
            <a:r>
              <a:rPr lang="en-US" altLang="zh-CN" dirty="0" err="1" smtClean="0"/>
              <a:t>ReLU</a:t>
            </a:r>
            <a:r>
              <a:rPr lang="zh-CN" altLang="en-US" dirty="0" smtClean="0"/>
              <a:t>）在输入 𝑥 </a:t>
            </a:r>
            <a:r>
              <a:rPr lang="en-US" altLang="zh-CN" dirty="0" smtClean="0"/>
              <a:t>&lt;0 </a:t>
            </a:r>
            <a:r>
              <a:rPr lang="zh-CN" altLang="en-US" dirty="0" smtClean="0"/>
              <a:t>时，保持一个很小的梯度 𝛾．这样当神经元非激活时也能有一个非零的梯度可以更新参数，避免永远不能被激活 ．带泄露的 </a:t>
            </a:r>
            <a:r>
              <a:rPr lang="en-US" altLang="zh-CN" dirty="0" err="1" smtClean="0"/>
              <a:t>ReLU</a:t>
            </a:r>
            <a:r>
              <a:rPr lang="en-US" altLang="zh-CN" dirty="0" smtClean="0"/>
              <a:t> </a:t>
            </a:r>
            <a:r>
              <a:rPr lang="zh-CN" altLang="en-US" dirty="0" smtClean="0"/>
              <a:t>的定义如下：其中 𝛾是一个很小的常数，比如 </a:t>
            </a:r>
            <a:r>
              <a:rPr lang="en-US" altLang="zh-CN" dirty="0" smtClean="0"/>
              <a:t>0.01</a:t>
            </a:r>
            <a:r>
              <a:rPr lang="zh-CN" altLang="en-US" dirty="0" smtClean="0"/>
              <a:t>．</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14</a:t>
            </a:fld>
            <a:endParaRPr lang="en-US" altLang="zh-CN"/>
          </a:p>
        </p:txBody>
      </p:sp>
    </p:spTree>
    <p:extLst>
      <p:ext uri="{BB962C8B-B14F-4D97-AF65-F5344CB8AC3E}">
        <p14:creationId xmlns:p14="http://schemas.microsoft.com/office/powerpoint/2010/main" val="13125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带参数的 </a:t>
            </a:r>
            <a:r>
              <a:rPr lang="en-US" altLang="zh-CN" dirty="0" err="1"/>
              <a:t>ReLU</a:t>
            </a:r>
            <a:r>
              <a:rPr lang="zh-CN" altLang="en-US" dirty="0"/>
              <a:t>（</a:t>
            </a:r>
            <a:r>
              <a:rPr lang="en-US" altLang="zh-CN" dirty="0"/>
              <a:t>Parametric </a:t>
            </a:r>
            <a:r>
              <a:rPr lang="en-US" altLang="zh-CN" dirty="0" err="1"/>
              <a:t>ReLU</a:t>
            </a:r>
            <a:r>
              <a:rPr lang="zh-CN" altLang="en-US" dirty="0"/>
              <a:t>，</a:t>
            </a:r>
            <a:r>
              <a:rPr lang="en-US" altLang="zh-CN" dirty="0" err="1"/>
              <a:t>PReLU</a:t>
            </a:r>
            <a:r>
              <a:rPr lang="zh-CN" altLang="en-US" dirty="0"/>
              <a:t>）引入一个可学习的参数，不同神经元可以有不同的参数 </a:t>
            </a:r>
            <a:r>
              <a:rPr lang="en-US" altLang="zh-CN" dirty="0"/>
              <a:t>[He et al., 2015]</a:t>
            </a:r>
            <a:r>
              <a:rPr lang="zh-CN" altLang="en-US" dirty="0"/>
              <a:t>．对于第 𝑖个神经元，其 </a:t>
            </a:r>
            <a:r>
              <a:rPr lang="en-US" altLang="zh-CN" dirty="0" err="1"/>
              <a:t>PReLU</a:t>
            </a:r>
            <a:r>
              <a:rPr lang="en-US" altLang="zh-CN" dirty="0"/>
              <a:t> </a:t>
            </a:r>
            <a:r>
              <a:rPr lang="zh-CN" altLang="en-US" dirty="0"/>
              <a:t>的定义为</a:t>
            </a:r>
            <a:r>
              <a:rPr lang="en-US" altLang="zh-CN" dirty="0" err="1"/>
              <a:t>PReLU</a:t>
            </a:r>
            <a:r>
              <a:rPr lang="en-US" altLang="zh-CN" dirty="0"/>
              <a:t> </a:t>
            </a:r>
            <a:r>
              <a:rPr lang="zh-CN" altLang="en-US" dirty="0"/>
              <a:t>𝑖 </a:t>
            </a:r>
            <a:r>
              <a:rPr lang="en-US" altLang="zh-CN" dirty="0"/>
              <a:t>(</a:t>
            </a:r>
            <a:r>
              <a:rPr lang="zh-CN" altLang="en-US" dirty="0"/>
              <a:t>𝑥 </a:t>
            </a:r>
            <a:r>
              <a:rPr lang="en-US" altLang="zh-CN" dirty="0"/>
              <a:t>)(4.22)</a:t>
            </a:r>
          </a:p>
          <a:p>
            <a:r>
              <a:rPr lang="zh-CN" altLang="en-US" dirty="0"/>
              <a:t>其中 𝛾 𝑖为 𝑥 ≤</a:t>
            </a:r>
            <a:r>
              <a:rPr lang="en-US" altLang="zh-CN" dirty="0"/>
              <a:t>0 </a:t>
            </a:r>
            <a:r>
              <a:rPr lang="zh-CN" altLang="en-US" dirty="0"/>
              <a:t>时函数的斜率．因此，</a:t>
            </a:r>
            <a:r>
              <a:rPr lang="en-US" altLang="zh-CN" dirty="0" err="1"/>
              <a:t>PReLU</a:t>
            </a:r>
            <a:r>
              <a:rPr lang="en-US" altLang="zh-CN" dirty="0"/>
              <a:t> </a:t>
            </a:r>
            <a:r>
              <a:rPr lang="zh-CN" altLang="en-US" dirty="0"/>
              <a:t>是非饱和函数．如果 𝛾 𝑖 </a:t>
            </a:r>
            <a:r>
              <a:rPr lang="en-US" altLang="zh-CN" dirty="0"/>
              <a:t>= 0</a:t>
            </a:r>
            <a:r>
              <a:rPr lang="zh-CN" altLang="en-US" dirty="0"/>
              <a:t>，那么</a:t>
            </a:r>
            <a:r>
              <a:rPr lang="en-US" altLang="zh-CN" dirty="0" err="1"/>
              <a:t>PReLU</a:t>
            </a:r>
            <a:r>
              <a:rPr lang="en-US" altLang="zh-CN" dirty="0"/>
              <a:t> </a:t>
            </a:r>
            <a:r>
              <a:rPr lang="zh-CN" altLang="en-US" dirty="0"/>
              <a:t>就退化为 </a:t>
            </a:r>
            <a:r>
              <a:rPr lang="en-US" altLang="zh-CN" dirty="0" err="1"/>
              <a:t>ReLU</a:t>
            </a:r>
            <a:r>
              <a:rPr lang="zh-CN" altLang="en-US" dirty="0"/>
              <a:t>．如果 𝛾 𝑖为一个很小的常数，则 </a:t>
            </a:r>
            <a:r>
              <a:rPr lang="en-US" altLang="zh-CN" dirty="0" err="1"/>
              <a:t>PReLU</a:t>
            </a:r>
            <a:r>
              <a:rPr lang="en-US" altLang="zh-CN" dirty="0"/>
              <a:t> </a:t>
            </a:r>
            <a:r>
              <a:rPr lang="zh-CN" altLang="en-US" dirty="0"/>
              <a:t>可以看作带泄露的</a:t>
            </a:r>
            <a:r>
              <a:rPr lang="en-US" altLang="zh-CN" dirty="0" err="1"/>
              <a:t>ReLU</a:t>
            </a:r>
            <a:r>
              <a:rPr lang="zh-CN" altLang="en-US" dirty="0"/>
              <a:t>．</a:t>
            </a:r>
            <a:r>
              <a:rPr lang="en-US" altLang="zh-CN" dirty="0" err="1"/>
              <a:t>PReLU</a:t>
            </a:r>
            <a:r>
              <a:rPr lang="en-US" altLang="zh-CN" dirty="0"/>
              <a:t> </a:t>
            </a:r>
            <a:r>
              <a:rPr lang="zh-CN" altLang="en-US" dirty="0"/>
              <a:t>可以允许不同神经元具有不同的参数，也可以一组神经元共享一个参数．</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15</a:t>
            </a:fld>
            <a:endParaRPr lang="en-US" altLang="zh-CN"/>
          </a:p>
        </p:txBody>
      </p:sp>
    </p:spTree>
    <p:extLst>
      <p:ext uri="{BB962C8B-B14F-4D97-AF65-F5344CB8AC3E}">
        <p14:creationId xmlns:p14="http://schemas.microsoft.com/office/powerpoint/2010/main" val="1640169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sq-AL" altLang="zh-CN" dirty="0"/>
              <a:t>ELU</a:t>
            </a:r>
            <a:r>
              <a:rPr lang="zh-CN" altLang="sq-AL" dirty="0"/>
              <a:t>（</a:t>
            </a:r>
            <a:r>
              <a:rPr lang="sq-AL" altLang="zh-CN" dirty="0"/>
              <a:t>Exponential Linear Unit</a:t>
            </a:r>
            <a:r>
              <a:rPr lang="zh-CN" altLang="sq-AL" dirty="0"/>
              <a:t>，</a:t>
            </a:r>
            <a:r>
              <a:rPr lang="zh-CN" altLang="en-US" dirty="0"/>
              <a:t>指数线性单元）</a:t>
            </a:r>
            <a:r>
              <a:rPr lang="en-US" altLang="zh-CN" dirty="0"/>
              <a:t>[</a:t>
            </a:r>
            <a:r>
              <a:rPr lang="sq-AL" altLang="zh-CN" dirty="0"/>
              <a:t>Clevert et al., 2015] </a:t>
            </a:r>
            <a:r>
              <a:rPr lang="zh-CN" altLang="en-US" dirty="0"/>
              <a:t>是一个近似的零中心化的非线性函数，其定义为</a:t>
            </a:r>
            <a:r>
              <a:rPr lang="sq-AL" altLang="zh-CN" dirty="0"/>
              <a:t>ELU(</a:t>
            </a:r>
            <a:r>
              <a:rPr lang="zh-CN" altLang="sq-AL" dirty="0"/>
              <a:t>𝑥 </a:t>
            </a:r>
            <a:r>
              <a:rPr lang="sq-AL" altLang="zh-CN" dirty="0"/>
              <a:t>) (4.23)</a:t>
            </a:r>
          </a:p>
          <a:p>
            <a:pPr marL="171450" indent="-171450">
              <a:buFont typeface="Arial" panose="020B0604020202020204" pitchFamily="34" charset="0"/>
              <a:buChar char="•"/>
            </a:pPr>
            <a:r>
              <a:rPr lang="zh-CN" altLang="en-US" dirty="0"/>
              <a:t>其中 𝛾 ≥</a:t>
            </a:r>
            <a:r>
              <a:rPr lang="en-US" altLang="zh-CN" dirty="0"/>
              <a:t>0 </a:t>
            </a:r>
            <a:r>
              <a:rPr lang="zh-CN" altLang="en-US" dirty="0"/>
              <a:t>是一个超参数，决定 𝑥 ≤</a:t>
            </a:r>
            <a:r>
              <a:rPr lang="en-US" altLang="zh-CN" dirty="0"/>
              <a:t>0 </a:t>
            </a:r>
            <a:r>
              <a:rPr lang="zh-CN" altLang="en-US" dirty="0"/>
              <a:t>时的饱和曲线，并调整输出均值在 </a:t>
            </a:r>
            <a:r>
              <a:rPr lang="en-US" altLang="zh-CN" dirty="0"/>
              <a:t>0 </a:t>
            </a:r>
            <a:r>
              <a:rPr lang="zh-CN" altLang="en-US" dirty="0"/>
              <a:t>附近．</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16</a:t>
            </a:fld>
            <a:endParaRPr lang="en-US" altLang="zh-CN"/>
          </a:p>
        </p:txBody>
      </p:sp>
    </p:spTree>
    <p:extLst>
      <p:ext uri="{BB962C8B-B14F-4D97-AF65-F5344CB8AC3E}">
        <p14:creationId xmlns:p14="http://schemas.microsoft.com/office/powerpoint/2010/main" val="2730990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sq-AL" altLang="zh-CN" dirty="0"/>
              <a:t>Softplus </a:t>
            </a:r>
            <a:r>
              <a:rPr lang="zh-CN" altLang="en-US" dirty="0"/>
              <a:t>函数</a:t>
            </a:r>
            <a:r>
              <a:rPr lang="en-US" altLang="zh-CN" dirty="0"/>
              <a:t>[</a:t>
            </a:r>
            <a:r>
              <a:rPr lang="sq-AL" altLang="zh-CN" dirty="0"/>
              <a:t>Dugas et al., 2001] </a:t>
            </a:r>
            <a:r>
              <a:rPr lang="zh-CN" altLang="en-US" dirty="0"/>
              <a:t>可以看作 </a:t>
            </a:r>
            <a:r>
              <a:rPr lang="sq-AL" altLang="zh-CN" dirty="0"/>
              <a:t>Rectifi er </a:t>
            </a:r>
            <a:r>
              <a:rPr lang="zh-CN" altLang="en-US" dirty="0"/>
              <a:t>函数的平滑版本，其定义为</a:t>
            </a:r>
            <a:r>
              <a:rPr lang="sq-AL" altLang="zh-CN" dirty="0"/>
              <a:t>Softplus(</a:t>
            </a:r>
            <a:r>
              <a:rPr lang="zh-CN" altLang="sq-AL" dirty="0"/>
              <a:t>𝑥 </a:t>
            </a:r>
            <a:r>
              <a:rPr lang="sq-AL" altLang="zh-CN" dirty="0"/>
              <a:t>)= log(1 + exp(</a:t>
            </a:r>
            <a:r>
              <a:rPr lang="zh-CN" altLang="sq-AL" dirty="0"/>
              <a:t>𝑥 </a:t>
            </a:r>
            <a:r>
              <a:rPr lang="sq-AL" altLang="zh-CN" dirty="0"/>
              <a:t>)). (4.25)</a:t>
            </a:r>
          </a:p>
          <a:p>
            <a:pPr marL="171450" indent="-171450">
              <a:buFont typeface="Arial" panose="020B0604020202020204" pitchFamily="34" charset="0"/>
              <a:buChar char="•"/>
            </a:pPr>
            <a:r>
              <a:rPr lang="sq-AL" altLang="zh-CN" dirty="0"/>
              <a:t>Softplus </a:t>
            </a:r>
            <a:r>
              <a:rPr lang="zh-CN" altLang="en-US" dirty="0"/>
              <a:t>函数其导数刚好是 </a:t>
            </a:r>
            <a:r>
              <a:rPr lang="sq-AL" altLang="zh-CN" dirty="0"/>
              <a:t>Logistic </a:t>
            </a:r>
            <a:r>
              <a:rPr lang="zh-CN" altLang="en-US" dirty="0"/>
              <a:t>函数．</a:t>
            </a:r>
            <a:r>
              <a:rPr lang="sq-AL" altLang="zh-CN" dirty="0"/>
              <a:t>Softplus </a:t>
            </a:r>
            <a:r>
              <a:rPr lang="zh-CN" altLang="en-US" dirty="0"/>
              <a:t>函数虽然也具有单侧抑制、宽兴奋边界的特性，却没有稀疏激活性．</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3023327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92162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一个生物神经细胞的功能比较简单，而人工神经元只是生物神经细胞的理想化和简单实现，功能更加简单．要想模拟人脑的能力，单一的神经元是远远不够的，需要通过很多神经元一起协作来完成复杂的功能．这样通过一定的连接方式或信息传递方式进行协作的神经元可以看作一个网络，就是神经网络．</a:t>
            </a:r>
          </a:p>
          <a:p>
            <a:pPr marL="171450" indent="-171450">
              <a:buFont typeface="Arial" panose="020B0604020202020204" pitchFamily="34" charset="0"/>
              <a:buChar char="•"/>
            </a:pPr>
            <a:r>
              <a:rPr lang="zh-CN" altLang="en-US" dirty="0"/>
              <a:t>到目前为止，研究者已经发明了各种各样的神经网络结构．目前常用的神经网络结构有以下三种：</a:t>
            </a:r>
          </a:p>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20</a:t>
            </a:fld>
            <a:endParaRPr lang="en-US" altLang="zh-CN"/>
          </a:p>
        </p:txBody>
      </p:sp>
    </p:spTree>
    <p:extLst>
      <p:ext uri="{BB962C8B-B14F-4D97-AF65-F5344CB8AC3E}">
        <p14:creationId xmlns:p14="http://schemas.microsoft.com/office/powerpoint/2010/main" val="46851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前馈网络中各个神经元按接收信息的先后分为不同的组．每一组可以看作一个神经层．每一层中的神经元接收前一层神经元的输出，并输出到下一层神经元．整个网络中的信息是朝一个方向传播，没有反向的信息传播，可以用一个有向无环路图表示．前馈网络包括全连接前馈网络（本章中的第</a:t>
            </a:r>
            <a:r>
              <a:rPr lang="en-US" altLang="zh-CN" dirty="0"/>
              <a:t>4.3</a:t>
            </a:r>
            <a:r>
              <a:rPr lang="zh-CN" altLang="en-US" dirty="0"/>
              <a:t>节）和卷积神经网络（第</a:t>
            </a:r>
            <a:r>
              <a:rPr lang="en-US" altLang="zh-CN" dirty="0"/>
              <a:t>5</a:t>
            </a:r>
            <a:r>
              <a:rPr lang="zh-CN" altLang="en-US" dirty="0"/>
              <a:t>章）等．</a:t>
            </a:r>
          </a:p>
          <a:p>
            <a:pPr marL="171450" indent="-171450">
              <a:buFont typeface="Arial" panose="020B0604020202020204" pitchFamily="34" charset="0"/>
              <a:buChar char="•"/>
            </a:pPr>
            <a:r>
              <a:rPr lang="zh-CN" altLang="en-US" dirty="0"/>
              <a:t>前馈网络可以看作一个函数，通过简单非线性函数的多次复合，实现输入空间到输出空间的复杂映射．这种网络结构简单，易于实现．</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853501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记忆网络，也称为反馈网络，网络中的神经元不但可以接收其他神经元的信息，也可以接收自己的历史信息．和前馈网络相比，记忆网络中的神经元具有记忆功能，在不同的时刻具有不同的状态．记忆神经网络中的信息传播可以是单向或双向传递，因此可用一个有向循环图或无向图来表示．记忆网络包括循环神经网络（第</a:t>
            </a:r>
            <a:r>
              <a:rPr lang="en-US" altLang="zh-CN" dirty="0"/>
              <a:t>6</a:t>
            </a:r>
            <a:r>
              <a:rPr lang="zh-CN" altLang="en-US" dirty="0"/>
              <a:t>章）、</a:t>
            </a:r>
            <a:r>
              <a:rPr lang="en-US" altLang="zh-CN" dirty="0" err="1"/>
              <a:t>Hopfi</a:t>
            </a:r>
            <a:r>
              <a:rPr lang="en-US" altLang="zh-CN" dirty="0"/>
              <a:t> eld </a:t>
            </a:r>
            <a:r>
              <a:rPr lang="zh-CN" altLang="en-US" dirty="0"/>
              <a:t>网络（第</a:t>
            </a:r>
            <a:r>
              <a:rPr lang="en-US" altLang="zh-CN" dirty="0"/>
              <a:t>8.6.1</a:t>
            </a:r>
            <a:r>
              <a:rPr lang="zh-CN" altLang="en-US" dirty="0"/>
              <a:t>节）、玻尔兹曼机（第</a:t>
            </a:r>
            <a:r>
              <a:rPr lang="en-US" altLang="zh-CN" dirty="0"/>
              <a:t>12.1</a:t>
            </a:r>
            <a:r>
              <a:rPr lang="zh-CN" altLang="en-US" dirty="0"/>
              <a:t>节）、受限玻尔兹曼机（第</a:t>
            </a:r>
            <a:r>
              <a:rPr lang="en-US" altLang="zh-CN" dirty="0"/>
              <a:t>12.2</a:t>
            </a:r>
            <a:r>
              <a:rPr lang="zh-CN" altLang="en-US" dirty="0"/>
              <a:t>节）等．</a:t>
            </a:r>
          </a:p>
          <a:p>
            <a:pPr marL="171450" indent="-171450">
              <a:buFont typeface="Arial" panose="020B0604020202020204" pitchFamily="34" charset="0"/>
              <a:buChar char="•"/>
            </a:pPr>
            <a:r>
              <a:rPr lang="zh-CN" altLang="en-US" dirty="0"/>
              <a:t>记忆网络可以看作一个程序，具有更强的计算和记忆能力．</a:t>
            </a:r>
          </a:p>
          <a:p>
            <a:pPr marL="171450" indent="-171450">
              <a:buFont typeface="Arial" panose="020B0604020202020204" pitchFamily="34" charset="0"/>
              <a:buChar char="•"/>
            </a:pPr>
            <a:r>
              <a:rPr lang="zh-CN" altLang="en-US" dirty="0"/>
              <a:t>为了增强记忆网络的记忆容量，可以引入外部记忆单元和读写机制，用来保存一些网络的中间状态，称为记忆增强神经网络（</a:t>
            </a:r>
            <a:r>
              <a:rPr lang="en-US" altLang="zh-CN" dirty="0"/>
              <a:t>Memory Augmented </a:t>
            </a:r>
            <a:r>
              <a:rPr lang="en-US" altLang="zh-CN" dirty="0" err="1"/>
              <a:t>NeuralNetwork</a:t>
            </a:r>
            <a:r>
              <a:rPr lang="zh-CN" altLang="en-US" dirty="0"/>
              <a:t>，</a:t>
            </a:r>
            <a:r>
              <a:rPr lang="en-US" altLang="zh-CN" dirty="0"/>
              <a:t>MANN</a:t>
            </a:r>
            <a:r>
              <a:rPr lang="zh-CN" altLang="en-US" dirty="0"/>
              <a:t>）（第</a:t>
            </a:r>
            <a:r>
              <a:rPr lang="en-US" altLang="zh-CN" dirty="0"/>
              <a:t>8.5</a:t>
            </a:r>
            <a:r>
              <a:rPr lang="zh-CN" altLang="en-US" dirty="0"/>
              <a:t>节），比如神经图灵机 </a:t>
            </a:r>
            <a:r>
              <a:rPr lang="en-US" altLang="zh-CN" dirty="0"/>
              <a:t>[Graves et al., 2014] </a:t>
            </a:r>
            <a:r>
              <a:rPr lang="zh-CN" altLang="en-US" dirty="0"/>
              <a:t>和记忆网络 </a:t>
            </a:r>
            <a:r>
              <a:rPr lang="en-US" altLang="zh-CN" dirty="0"/>
              <a:t>[Sukhbaatar et al., 2015] </a:t>
            </a:r>
            <a:r>
              <a:rPr lang="zh-CN" altLang="en-US" dirty="0"/>
              <a:t>等．</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187059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C119E0-CEE4-4FF8-83B2-DC856A2C17CC}"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084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前馈网络和记忆网络的输入都可以表示为向量或向量序列．但实际应用中很多数据是图结构的数据，比如知识图谱、社交网络、分子（</a:t>
            </a:r>
            <a:r>
              <a:rPr lang="en-US" altLang="zh-CN" dirty="0"/>
              <a:t>Molecular </a:t>
            </a:r>
            <a:r>
              <a:rPr lang="zh-CN" altLang="en-US" dirty="0"/>
              <a:t>）网络等．前馈网络和记忆网络很难处理图结构的数据．</a:t>
            </a:r>
          </a:p>
          <a:p>
            <a:pPr marL="171450" indent="-171450">
              <a:buFont typeface="Arial" panose="020B0604020202020204" pitchFamily="34" charset="0"/>
              <a:buChar char="•"/>
            </a:pPr>
            <a:r>
              <a:rPr lang="zh-CN" altLang="en-US" dirty="0"/>
              <a:t>图网络是定义在图结构数据上的神经网络（第</a:t>
            </a:r>
            <a:r>
              <a:rPr lang="en-US" altLang="zh-CN" dirty="0"/>
              <a:t>6.8</a:t>
            </a:r>
            <a:r>
              <a:rPr lang="zh-CN" altLang="en-US" dirty="0"/>
              <a:t>节）．图中每个节点都由一个或一组神经元构成．节点之间的连接可以是有向的，也可以是无向的．每个节点可以收到来自相邻节点或自身的信息．</a:t>
            </a:r>
          </a:p>
          <a:p>
            <a:pPr marL="171450" indent="-171450">
              <a:buFont typeface="Arial" panose="020B0604020202020204" pitchFamily="34" charset="0"/>
              <a:buChar char="•"/>
            </a:pPr>
            <a:r>
              <a:rPr lang="zh-CN" altLang="en-US" dirty="0"/>
              <a:t>图网络是前馈网络和记忆网络的泛化，包含很多不同的实现方式，比如 图卷积网络（</a:t>
            </a:r>
            <a:r>
              <a:rPr lang="en-US" altLang="zh-CN" dirty="0"/>
              <a:t>Graph Convolutional Network</a:t>
            </a:r>
            <a:r>
              <a:rPr lang="zh-CN" altLang="en-US" dirty="0"/>
              <a:t>，</a:t>
            </a:r>
            <a:r>
              <a:rPr lang="en-US" altLang="zh-CN" dirty="0"/>
              <a:t>GCN</a:t>
            </a:r>
            <a:r>
              <a:rPr lang="zh-CN" altLang="en-US" dirty="0"/>
              <a:t>）</a:t>
            </a:r>
            <a:r>
              <a:rPr lang="en-US" altLang="zh-CN" dirty="0"/>
              <a:t>[</a:t>
            </a:r>
            <a:r>
              <a:rPr lang="en-US" altLang="zh-CN" dirty="0" err="1"/>
              <a:t>Kipf</a:t>
            </a:r>
            <a:r>
              <a:rPr lang="en-US" altLang="zh-CN" dirty="0"/>
              <a:t> et al., 2016]</a:t>
            </a:r>
            <a:r>
              <a:rPr lang="zh-CN" altLang="en-US" dirty="0"/>
              <a:t>、图注意力网络（</a:t>
            </a:r>
            <a:r>
              <a:rPr lang="en-US" altLang="zh-CN" dirty="0"/>
              <a:t>Graph Attention Network</a:t>
            </a:r>
            <a:r>
              <a:rPr lang="zh-CN" altLang="en-US" dirty="0"/>
              <a:t>，</a:t>
            </a:r>
            <a:r>
              <a:rPr lang="en-US" altLang="zh-CN" dirty="0"/>
              <a:t>GAT</a:t>
            </a:r>
            <a:r>
              <a:rPr lang="zh-CN" altLang="en-US" dirty="0"/>
              <a:t>）</a:t>
            </a:r>
            <a:r>
              <a:rPr lang="en-US" altLang="zh-CN" dirty="0"/>
              <a:t>[</a:t>
            </a:r>
            <a:r>
              <a:rPr lang="en-US" altLang="zh-CN" dirty="0" err="1"/>
              <a:t>Veličković</a:t>
            </a:r>
            <a:r>
              <a:rPr lang="en-US" altLang="zh-CN" dirty="0"/>
              <a:t> et al., 2017]</a:t>
            </a:r>
            <a:r>
              <a:rPr lang="zh-CN" altLang="en-US" dirty="0"/>
              <a:t>、消息传递神经网络（</a:t>
            </a:r>
            <a:r>
              <a:rPr lang="en-US" altLang="zh-CN" dirty="0"/>
              <a:t>Message Passing Neural Network</a:t>
            </a:r>
            <a:r>
              <a:rPr lang="zh-CN" altLang="en-US" dirty="0"/>
              <a:t>，</a:t>
            </a:r>
            <a:r>
              <a:rPr lang="en-US" altLang="zh-CN" dirty="0"/>
              <a:t>MPNN</a:t>
            </a:r>
            <a:r>
              <a:rPr lang="zh-CN" altLang="en-US" dirty="0"/>
              <a:t>）</a:t>
            </a:r>
            <a:r>
              <a:rPr lang="en-US" altLang="zh-CN" dirty="0"/>
              <a:t>[Gilmer et al., 2017] </a:t>
            </a:r>
            <a:r>
              <a:rPr lang="zh-CN" altLang="en-US" dirty="0"/>
              <a:t>等．</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1534137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24</a:t>
            </a:fld>
            <a:endParaRPr lang="en-US" altLang="zh-CN"/>
          </a:p>
        </p:txBody>
      </p:sp>
    </p:spTree>
    <p:extLst>
      <p:ext uri="{BB962C8B-B14F-4D97-AF65-F5344CB8AC3E}">
        <p14:creationId xmlns:p14="http://schemas.microsoft.com/office/powerpoint/2010/main" val="2004638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给定一组神经元，我们可以将神经元作为节点来构建一个网络．不同的神经网络模型有着不同网络连接的拓扑结构．一种比较直接的拓扑结构是前馈网络．前馈神经网络（</a:t>
            </a:r>
            <a:r>
              <a:rPr lang="en-US" altLang="zh-CN" dirty="0"/>
              <a:t>Feedforward Neural Network</a:t>
            </a:r>
            <a:r>
              <a:rPr lang="zh-CN" altLang="en-US" dirty="0"/>
              <a:t>，</a:t>
            </a:r>
            <a:r>
              <a:rPr lang="en-US" altLang="zh-CN" dirty="0"/>
              <a:t>FNN</a:t>
            </a:r>
            <a:r>
              <a:rPr lang="zh-CN" altLang="en-US" dirty="0"/>
              <a:t>）是最早发明的简单人工神经网络．前馈神经网络也经常称为多层感知器（</a:t>
            </a:r>
            <a:r>
              <a:rPr lang="en-US" altLang="zh-CN" dirty="0"/>
              <a:t>Multi-Layer Perceptron</a:t>
            </a:r>
            <a:r>
              <a:rPr lang="zh-CN" altLang="en-US" dirty="0"/>
              <a:t>，</a:t>
            </a:r>
            <a:r>
              <a:rPr lang="en-US" altLang="zh-CN" dirty="0"/>
              <a:t>MLP</a:t>
            </a:r>
            <a:r>
              <a:rPr lang="zh-CN" altLang="en-US" dirty="0"/>
              <a:t>）．但多层感知器的叫法并不是十分合理，因为前馈神经网络其实是由多层的 </a:t>
            </a:r>
            <a:r>
              <a:rPr lang="en-US" altLang="zh-CN" dirty="0"/>
              <a:t>Logistic </a:t>
            </a:r>
            <a:r>
              <a:rPr lang="zh-CN" altLang="en-US" dirty="0"/>
              <a:t>回归模型（连续的非线性函数）组成，而不是由多层的感知器（不连续的非线性函数）组成 </a:t>
            </a:r>
            <a:r>
              <a:rPr lang="en-US" altLang="zh-CN" dirty="0"/>
              <a:t>[Bishop, 2007]</a:t>
            </a:r>
            <a:r>
              <a:rPr lang="zh-CN" altLang="en-US" dirty="0"/>
              <a:t>．</a:t>
            </a:r>
          </a:p>
          <a:p>
            <a:pPr marL="171450" indent="-171450">
              <a:buFont typeface="Arial" panose="020B0604020202020204" pitchFamily="34" charset="0"/>
              <a:buChar char="•"/>
            </a:pPr>
            <a:r>
              <a:rPr lang="zh-CN" altLang="en-US" dirty="0"/>
              <a:t>在前馈神经网络中，各神经元分别属于不同的层．每一层的神经元可以接收前一层神经元的信号，并产生信号输出到下一层．第 </a:t>
            </a:r>
            <a:r>
              <a:rPr lang="en-US" altLang="zh-CN" dirty="0"/>
              <a:t>0</a:t>
            </a:r>
            <a:r>
              <a:rPr lang="zh-CN" altLang="en-US" dirty="0"/>
              <a:t>层称为输入层，最后一层称为输出层，其他中间层称为隐藏层．整个网络中无反馈，信号从输入层向输出层单向传播，可用一个有向无环图表示．</a:t>
            </a:r>
          </a:p>
          <a:p>
            <a:pPr marL="171450" indent="-171450">
              <a:buFont typeface="Arial" panose="020B0604020202020204" pitchFamily="34" charset="0"/>
              <a:buChar char="•"/>
            </a:pPr>
            <a:r>
              <a:rPr lang="zh-CN" altLang="en-US" dirty="0"/>
              <a:t>图</a:t>
            </a:r>
            <a:r>
              <a:rPr lang="en-US" altLang="zh-CN" dirty="0"/>
              <a:t>4.7</a:t>
            </a:r>
            <a:r>
              <a:rPr lang="zh-CN" altLang="en-US" dirty="0"/>
              <a:t>给出了前馈神经网络的示例．</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3708856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1446999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令 𝒂 </a:t>
            </a:r>
            <a:r>
              <a:rPr lang="en-US" altLang="zh-CN" dirty="0"/>
              <a:t>(0) = </a:t>
            </a:r>
            <a:r>
              <a:rPr lang="zh-CN" altLang="en-US" dirty="0"/>
              <a:t>𝒙，前馈神经网络通过不断迭代下面公式进行信息传播：𝒛 </a:t>
            </a:r>
            <a:r>
              <a:rPr lang="en-US" altLang="zh-CN" dirty="0"/>
              <a:t>(</a:t>
            </a:r>
            <a:r>
              <a:rPr lang="zh-CN" altLang="en-US" dirty="0"/>
              <a:t>𝑙</a:t>
            </a:r>
            <a:r>
              <a:rPr lang="en-US" altLang="zh-CN" dirty="0"/>
              <a:t>) = </a:t>
            </a:r>
            <a:r>
              <a:rPr lang="zh-CN" altLang="en-US" dirty="0"/>
              <a:t>𝑾 </a:t>
            </a:r>
            <a:r>
              <a:rPr lang="en-US" altLang="zh-CN" dirty="0"/>
              <a:t>(</a:t>
            </a:r>
            <a:r>
              <a:rPr lang="zh-CN" altLang="en-US" dirty="0"/>
              <a:t>𝑙</a:t>
            </a:r>
            <a:r>
              <a:rPr lang="en-US" altLang="zh-CN" dirty="0"/>
              <a:t>) </a:t>
            </a:r>
            <a:r>
              <a:rPr lang="zh-CN" altLang="en-US" dirty="0"/>
              <a:t>𝒂 </a:t>
            </a:r>
            <a:r>
              <a:rPr lang="en-US" altLang="zh-CN" dirty="0"/>
              <a:t>(</a:t>
            </a:r>
            <a:r>
              <a:rPr lang="zh-CN" altLang="en-US" dirty="0"/>
              <a:t>𝑙 −</a:t>
            </a:r>
            <a:r>
              <a:rPr lang="en-US" altLang="zh-CN" dirty="0"/>
              <a:t>1) + </a:t>
            </a:r>
            <a:r>
              <a:rPr lang="zh-CN" altLang="en-US" dirty="0"/>
              <a:t>𝒃 </a:t>
            </a:r>
            <a:r>
              <a:rPr lang="en-US" altLang="zh-CN" dirty="0"/>
              <a:t>(</a:t>
            </a:r>
            <a:r>
              <a:rPr lang="zh-CN" altLang="en-US" dirty="0"/>
              <a:t>𝑙</a:t>
            </a:r>
            <a:r>
              <a:rPr lang="en-US" altLang="zh-CN" dirty="0"/>
              <a:t>) , (4.32)</a:t>
            </a:r>
            <a:r>
              <a:rPr lang="zh-CN" altLang="en-US" dirty="0"/>
              <a:t>𝒂 </a:t>
            </a:r>
            <a:r>
              <a:rPr lang="en-US" altLang="zh-CN" dirty="0"/>
              <a:t>(</a:t>
            </a:r>
            <a:r>
              <a:rPr lang="zh-CN" altLang="en-US" dirty="0"/>
              <a:t>𝑙</a:t>
            </a:r>
            <a:r>
              <a:rPr lang="en-US" altLang="zh-CN" dirty="0"/>
              <a:t>) = </a:t>
            </a:r>
            <a:r>
              <a:rPr lang="zh-CN" altLang="en-US" dirty="0"/>
              <a:t>𝑓 𝑙 </a:t>
            </a:r>
            <a:r>
              <a:rPr lang="en-US" altLang="zh-CN" dirty="0"/>
              <a:t>(</a:t>
            </a:r>
            <a:r>
              <a:rPr lang="zh-CN" altLang="en-US" dirty="0"/>
              <a:t>𝒛 </a:t>
            </a:r>
            <a:r>
              <a:rPr lang="en-US" altLang="zh-CN" dirty="0"/>
              <a:t>(</a:t>
            </a:r>
            <a:r>
              <a:rPr lang="zh-CN" altLang="en-US" dirty="0"/>
              <a:t>𝑙</a:t>
            </a:r>
            <a:r>
              <a:rPr lang="en-US" altLang="zh-CN" dirty="0"/>
              <a:t>) ). (4.33)</a:t>
            </a:r>
          </a:p>
          <a:p>
            <a:pPr marL="171450" indent="-171450">
              <a:buFont typeface="Arial" panose="020B0604020202020204" pitchFamily="34" charset="0"/>
              <a:buChar char="•"/>
            </a:pPr>
            <a:r>
              <a:rPr lang="zh-CN" altLang="en-US" dirty="0"/>
              <a:t>首先根据第𝑙 −</a:t>
            </a:r>
            <a:r>
              <a:rPr lang="en-US" altLang="zh-CN" dirty="0"/>
              <a:t>1 </a:t>
            </a:r>
            <a:r>
              <a:rPr lang="zh-CN" altLang="en-US" dirty="0"/>
              <a:t>层神经元的活性值（</a:t>
            </a:r>
            <a:r>
              <a:rPr lang="en-US" altLang="zh-CN" dirty="0"/>
              <a:t>Activation</a:t>
            </a:r>
            <a:r>
              <a:rPr lang="zh-CN" altLang="en-US" dirty="0"/>
              <a:t>）𝒂 </a:t>
            </a:r>
            <a:r>
              <a:rPr lang="en-US" altLang="zh-CN" dirty="0"/>
              <a:t>(</a:t>
            </a:r>
            <a:r>
              <a:rPr lang="zh-CN" altLang="en-US" dirty="0"/>
              <a:t>𝑙 −</a:t>
            </a:r>
            <a:r>
              <a:rPr lang="en-US" altLang="zh-CN" dirty="0"/>
              <a:t>1) </a:t>
            </a:r>
            <a:r>
              <a:rPr lang="zh-CN" altLang="en-US" dirty="0"/>
              <a:t>计算出第𝑙层神经元的净活性值（</a:t>
            </a:r>
            <a:r>
              <a:rPr lang="en-US" altLang="zh-CN" dirty="0"/>
              <a:t>Net Activation</a:t>
            </a:r>
            <a:r>
              <a:rPr lang="zh-CN" altLang="en-US" dirty="0"/>
              <a:t>）𝒛 </a:t>
            </a:r>
            <a:r>
              <a:rPr lang="en-US" altLang="zh-CN" dirty="0"/>
              <a:t>(</a:t>
            </a:r>
            <a:r>
              <a:rPr lang="zh-CN" altLang="en-US" dirty="0"/>
              <a:t>𝑙</a:t>
            </a:r>
            <a:r>
              <a:rPr lang="en-US" altLang="zh-CN" dirty="0"/>
              <a:t>) </a:t>
            </a:r>
            <a:r>
              <a:rPr lang="zh-CN" altLang="en-US" dirty="0"/>
              <a:t>，然后经过一个激活函数得到第 𝑙层神经元的活性值．因此，我们也可以把每个神经层看作一个仿射变换（</a:t>
            </a:r>
            <a:r>
              <a:rPr lang="en-US" altLang="zh-CN" dirty="0" err="1"/>
              <a:t>Affi</a:t>
            </a:r>
            <a:r>
              <a:rPr lang="en-US" altLang="zh-CN" dirty="0"/>
              <a:t> ne Transformation </a:t>
            </a:r>
            <a:r>
              <a:rPr lang="zh-CN" altLang="en-US" dirty="0"/>
              <a:t>）和一个非线性变换．</a:t>
            </a:r>
          </a:p>
          <a:p>
            <a:pPr marL="171450" indent="-171450">
              <a:buFont typeface="Arial" panose="020B0604020202020204" pitchFamily="34" charset="0"/>
              <a:buChar char="•"/>
            </a:pPr>
            <a:r>
              <a:rPr lang="zh-CN" altLang="en-US" dirty="0"/>
              <a:t>公式 </a:t>
            </a:r>
            <a:r>
              <a:rPr lang="en-US" altLang="zh-CN" dirty="0"/>
              <a:t>(4.32) </a:t>
            </a:r>
            <a:r>
              <a:rPr lang="zh-CN" altLang="en-US" dirty="0"/>
              <a:t>和公式 </a:t>
            </a:r>
            <a:r>
              <a:rPr lang="en-US" altLang="zh-CN" dirty="0"/>
              <a:t>(4.33) </a:t>
            </a:r>
            <a:r>
              <a:rPr lang="zh-CN" altLang="en-US" dirty="0"/>
              <a:t>也可以合并写为：𝒛 </a:t>
            </a:r>
            <a:r>
              <a:rPr lang="en-US" altLang="zh-CN" dirty="0"/>
              <a:t>(</a:t>
            </a:r>
            <a:r>
              <a:rPr lang="zh-CN" altLang="en-US" dirty="0"/>
              <a:t>𝑙</a:t>
            </a:r>
            <a:r>
              <a:rPr lang="en-US" altLang="zh-CN" dirty="0"/>
              <a:t>) = </a:t>
            </a:r>
            <a:r>
              <a:rPr lang="zh-CN" altLang="en-US" dirty="0"/>
              <a:t>𝑾 </a:t>
            </a:r>
            <a:r>
              <a:rPr lang="en-US" altLang="zh-CN" dirty="0"/>
              <a:t>(</a:t>
            </a:r>
            <a:r>
              <a:rPr lang="zh-CN" altLang="en-US" dirty="0"/>
              <a:t>𝑙</a:t>
            </a:r>
            <a:r>
              <a:rPr lang="en-US" altLang="zh-CN" dirty="0"/>
              <a:t>) </a:t>
            </a:r>
            <a:r>
              <a:rPr lang="zh-CN" altLang="en-US" dirty="0"/>
              <a:t>𝑓 𝑙 −</a:t>
            </a:r>
            <a:r>
              <a:rPr lang="en-US" altLang="zh-CN" dirty="0"/>
              <a:t>1 (</a:t>
            </a:r>
            <a:r>
              <a:rPr lang="zh-CN" altLang="en-US" dirty="0"/>
              <a:t>𝒛 </a:t>
            </a:r>
            <a:r>
              <a:rPr lang="en-US" altLang="zh-CN" dirty="0"/>
              <a:t>(</a:t>
            </a:r>
            <a:r>
              <a:rPr lang="zh-CN" altLang="en-US" dirty="0"/>
              <a:t>𝑙 −</a:t>
            </a:r>
            <a:r>
              <a:rPr lang="en-US" altLang="zh-CN" dirty="0"/>
              <a:t>1) ) + </a:t>
            </a:r>
            <a:r>
              <a:rPr lang="zh-CN" altLang="en-US" dirty="0"/>
              <a:t>𝒃 </a:t>
            </a:r>
            <a:r>
              <a:rPr lang="en-US" altLang="zh-CN" dirty="0"/>
              <a:t>(</a:t>
            </a:r>
            <a:r>
              <a:rPr lang="zh-CN" altLang="en-US" dirty="0"/>
              <a:t>𝑙</a:t>
            </a:r>
            <a:r>
              <a:rPr lang="en-US" altLang="zh-CN" dirty="0"/>
              <a:t>) , (4.34)</a:t>
            </a:r>
            <a:r>
              <a:rPr lang="zh-CN" altLang="en-US" dirty="0"/>
              <a:t>或者𝒂 </a:t>
            </a:r>
            <a:r>
              <a:rPr lang="en-US" altLang="zh-CN" dirty="0"/>
              <a:t>(</a:t>
            </a:r>
            <a:r>
              <a:rPr lang="zh-CN" altLang="en-US" dirty="0"/>
              <a:t>𝑙</a:t>
            </a:r>
            <a:r>
              <a:rPr lang="en-US" altLang="zh-CN" dirty="0"/>
              <a:t>) = </a:t>
            </a:r>
            <a:r>
              <a:rPr lang="zh-CN" altLang="en-US" dirty="0"/>
              <a:t>𝑓 𝑙 </a:t>
            </a:r>
            <a:r>
              <a:rPr lang="en-US" altLang="zh-CN" dirty="0"/>
              <a:t>(</a:t>
            </a:r>
            <a:r>
              <a:rPr lang="zh-CN" altLang="en-US" dirty="0"/>
              <a:t>𝑾 </a:t>
            </a:r>
            <a:r>
              <a:rPr lang="en-US" altLang="zh-CN" dirty="0"/>
              <a:t>(</a:t>
            </a:r>
            <a:r>
              <a:rPr lang="zh-CN" altLang="en-US" dirty="0"/>
              <a:t>𝑙</a:t>
            </a:r>
            <a:r>
              <a:rPr lang="en-US" altLang="zh-CN" dirty="0"/>
              <a:t>) </a:t>
            </a:r>
            <a:r>
              <a:rPr lang="zh-CN" altLang="en-US" dirty="0"/>
              <a:t>𝒂 </a:t>
            </a:r>
            <a:r>
              <a:rPr lang="en-US" altLang="zh-CN" dirty="0"/>
              <a:t>(</a:t>
            </a:r>
            <a:r>
              <a:rPr lang="zh-CN" altLang="en-US" dirty="0"/>
              <a:t>𝑙 −</a:t>
            </a:r>
            <a:r>
              <a:rPr lang="en-US" altLang="zh-CN" dirty="0"/>
              <a:t>1) + </a:t>
            </a:r>
            <a:r>
              <a:rPr lang="zh-CN" altLang="en-US" dirty="0"/>
              <a:t>𝒃 </a:t>
            </a:r>
            <a:r>
              <a:rPr lang="en-US" altLang="zh-CN" dirty="0"/>
              <a:t>(</a:t>
            </a:r>
            <a:r>
              <a:rPr lang="zh-CN" altLang="en-US" dirty="0"/>
              <a:t>𝑙</a:t>
            </a:r>
            <a:r>
              <a:rPr lang="en-US" altLang="zh-CN" dirty="0"/>
              <a:t>) ). (4.35)</a:t>
            </a: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662919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这样，前馈神经网络可以通过逐层的信息传递，得到网络最后的输出 𝒂 </a:t>
            </a:r>
            <a:r>
              <a:rPr lang="en-US" altLang="zh-CN" dirty="0"/>
              <a:t>(</a:t>
            </a:r>
            <a:r>
              <a:rPr lang="zh-CN" altLang="en-US" dirty="0"/>
              <a:t>𝐿</a:t>
            </a:r>
            <a:r>
              <a:rPr lang="en-US" altLang="zh-CN" dirty="0"/>
              <a:t>) </a:t>
            </a:r>
            <a:r>
              <a:rPr lang="zh-CN" altLang="en-US" dirty="0"/>
              <a:t>．</a:t>
            </a:r>
          </a:p>
          <a:p>
            <a:pPr marL="171450" indent="-171450">
              <a:buFont typeface="Arial" panose="020B0604020202020204" pitchFamily="34" charset="0"/>
              <a:buChar char="•"/>
            </a:pPr>
            <a:r>
              <a:rPr lang="zh-CN" altLang="en-US" dirty="0"/>
              <a:t>整个网络可以看作一个复合函数 𝜙 </a:t>
            </a:r>
            <a:r>
              <a:rPr lang="en-US" altLang="zh-CN" dirty="0"/>
              <a:t>(</a:t>
            </a:r>
            <a:r>
              <a:rPr lang="zh-CN" altLang="en-US" dirty="0"/>
              <a:t>𝒙 </a:t>
            </a:r>
            <a:r>
              <a:rPr lang="en-US" altLang="zh-CN" dirty="0"/>
              <a:t>; </a:t>
            </a:r>
            <a:r>
              <a:rPr lang="zh-CN" altLang="en-US" dirty="0"/>
              <a:t>𝑾</a:t>
            </a:r>
            <a:r>
              <a:rPr lang="en-US" altLang="zh-CN" dirty="0"/>
              <a:t>,</a:t>
            </a:r>
            <a:r>
              <a:rPr lang="zh-CN" altLang="en-US" dirty="0"/>
              <a:t>𝒃</a:t>
            </a:r>
            <a:r>
              <a:rPr lang="en-US" altLang="zh-CN" dirty="0"/>
              <a:t>) </a:t>
            </a:r>
            <a:r>
              <a:rPr lang="zh-CN" altLang="en-US" dirty="0"/>
              <a:t>，将向量 𝒙 作为第 </a:t>
            </a:r>
            <a:r>
              <a:rPr lang="en-US" altLang="zh-CN" dirty="0"/>
              <a:t>1</a:t>
            </a:r>
            <a:r>
              <a:rPr lang="zh-CN" altLang="en-US" dirty="0"/>
              <a:t>层的输入 𝒂 </a:t>
            </a:r>
            <a:r>
              <a:rPr lang="en-US" altLang="zh-CN" dirty="0"/>
              <a:t>(0) </a:t>
            </a:r>
            <a:r>
              <a:rPr lang="zh-CN" altLang="en-US" dirty="0"/>
              <a:t>，将第 𝐿 层的输出 𝒂 </a:t>
            </a:r>
            <a:r>
              <a:rPr lang="en-US" altLang="zh-CN" dirty="0"/>
              <a:t>(</a:t>
            </a:r>
            <a:r>
              <a:rPr lang="zh-CN" altLang="en-US" dirty="0"/>
              <a:t>𝐿</a:t>
            </a:r>
            <a:r>
              <a:rPr lang="en-US" altLang="zh-CN" dirty="0"/>
              <a:t>) </a:t>
            </a:r>
            <a:r>
              <a:rPr lang="zh-CN" altLang="en-US" dirty="0"/>
              <a:t>作为整个函数的输出．</a:t>
            </a:r>
          </a:p>
          <a:p>
            <a:pPr marL="171450" indent="-171450">
              <a:buFont typeface="Arial" panose="020B0604020202020204" pitchFamily="34" charset="0"/>
              <a:buChar char="•"/>
            </a:pPr>
            <a:r>
              <a:rPr lang="zh-CN" altLang="en-US" dirty="0"/>
              <a:t>𝒙 </a:t>
            </a:r>
            <a:r>
              <a:rPr lang="en-US" altLang="zh-CN" dirty="0"/>
              <a:t>=</a:t>
            </a:r>
            <a:r>
              <a:rPr lang="zh-CN" altLang="en-US" dirty="0"/>
              <a:t>𝒂 </a:t>
            </a:r>
            <a:r>
              <a:rPr lang="en-US" altLang="zh-CN" dirty="0"/>
              <a:t>(0) → </a:t>
            </a:r>
            <a:r>
              <a:rPr lang="zh-CN" altLang="en-US" dirty="0"/>
              <a:t>𝒛 </a:t>
            </a:r>
            <a:r>
              <a:rPr lang="en-US" altLang="zh-CN" dirty="0"/>
              <a:t>(1) → </a:t>
            </a:r>
            <a:r>
              <a:rPr lang="zh-CN" altLang="en-US" dirty="0"/>
              <a:t>𝒂 </a:t>
            </a:r>
            <a:r>
              <a:rPr lang="en-US" altLang="zh-CN" dirty="0"/>
              <a:t>(1) → </a:t>
            </a:r>
            <a:r>
              <a:rPr lang="zh-CN" altLang="en-US" dirty="0"/>
              <a:t>𝒛 </a:t>
            </a:r>
            <a:r>
              <a:rPr lang="en-US" altLang="zh-CN" dirty="0"/>
              <a:t>(2) → ⋯ → </a:t>
            </a:r>
            <a:r>
              <a:rPr lang="zh-CN" altLang="en-US" dirty="0"/>
              <a:t>𝒂 </a:t>
            </a:r>
            <a:r>
              <a:rPr lang="en-US" altLang="zh-CN" dirty="0"/>
              <a:t>(</a:t>
            </a:r>
            <a:r>
              <a:rPr lang="zh-CN" altLang="en-US" dirty="0"/>
              <a:t>𝐿 −</a:t>
            </a:r>
            <a:r>
              <a:rPr lang="en-US" altLang="zh-CN" dirty="0"/>
              <a:t>1) → </a:t>
            </a:r>
            <a:r>
              <a:rPr lang="zh-CN" altLang="en-US" dirty="0"/>
              <a:t>𝒛 </a:t>
            </a:r>
            <a:r>
              <a:rPr lang="en-US" altLang="zh-CN" dirty="0"/>
              <a:t>(</a:t>
            </a:r>
            <a:r>
              <a:rPr lang="zh-CN" altLang="en-US" dirty="0"/>
              <a:t>𝐿</a:t>
            </a:r>
            <a:r>
              <a:rPr lang="en-US" altLang="zh-CN" dirty="0"/>
              <a:t>) → </a:t>
            </a:r>
            <a:r>
              <a:rPr lang="zh-CN" altLang="en-US" dirty="0"/>
              <a:t>𝒂 </a:t>
            </a:r>
            <a:r>
              <a:rPr lang="en-US" altLang="zh-CN" dirty="0"/>
              <a:t>(</a:t>
            </a:r>
            <a:r>
              <a:rPr lang="zh-CN" altLang="en-US" dirty="0"/>
              <a:t>𝐿</a:t>
            </a:r>
            <a:r>
              <a:rPr lang="en-US" altLang="zh-CN" dirty="0"/>
              <a:t>) = </a:t>
            </a:r>
            <a:r>
              <a:rPr lang="zh-CN" altLang="en-US" dirty="0"/>
              <a:t>𝜙 </a:t>
            </a:r>
            <a:r>
              <a:rPr lang="en-US" altLang="zh-CN" dirty="0"/>
              <a:t>(</a:t>
            </a:r>
            <a:r>
              <a:rPr lang="zh-CN" altLang="en-US" dirty="0"/>
              <a:t>𝒙 </a:t>
            </a:r>
            <a:r>
              <a:rPr lang="en-US" altLang="zh-CN" dirty="0"/>
              <a:t>; </a:t>
            </a:r>
            <a:r>
              <a:rPr lang="zh-CN" altLang="en-US" dirty="0"/>
              <a:t>𝑾 </a:t>
            </a:r>
            <a:r>
              <a:rPr lang="en-US" altLang="zh-CN" dirty="0"/>
              <a:t>,</a:t>
            </a:r>
            <a:r>
              <a:rPr lang="zh-CN" altLang="en-US" dirty="0"/>
              <a:t>𝒃</a:t>
            </a:r>
            <a:r>
              <a:rPr lang="en-US" altLang="zh-CN" dirty="0"/>
              <a:t>),(4.36)</a:t>
            </a:r>
          </a:p>
          <a:p>
            <a:pPr marL="171450" indent="-171450">
              <a:buFont typeface="Arial" panose="020B0604020202020204" pitchFamily="34" charset="0"/>
              <a:buChar char="•"/>
            </a:pPr>
            <a:r>
              <a:rPr lang="zh-CN" altLang="en-US" dirty="0"/>
              <a:t>其中 𝑾 </a:t>
            </a:r>
            <a:r>
              <a:rPr lang="en-US" altLang="zh-CN" dirty="0"/>
              <a:t>,</a:t>
            </a:r>
            <a:r>
              <a:rPr lang="zh-CN" altLang="en-US" dirty="0"/>
              <a:t>𝒃 表示网络中所有层的连接权重和偏置．</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1183599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如果采用交叉熵损失函数，对于样本 </a:t>
            </a:r>
            <a:r>
              <a:rPr lang="en-US" altLang="zh-CN" dirty="0"/>
              <a:t>(</a:t>
            </a:r>
            <a:r>
              <a:rPr lang="zh-CN" altLang="en-US" dirty="0"/>
              <a:t>𝒙 </a:t>
            </a:r>
            <a:r>
              <a:rPr lang="en-US" altLang="zh-CN" dirty="0"/>
              <a:t>, </a:t>
            </a:r>
            <a:r>
              <a:rPr lang="zh-CN" altLang="en-US" dirty="0"/>
              <a:t>𝑦</a:t>
            </a:r>
            <a:r>
              <a:rPr lang="en-US" altLang="zh-CN" dirty="0"/>
              <a:t>)</a:t>
            </a:r>
            <a:r>
              <a:rPr lang="zh-CN" altLang="en-US" dirty="0"/>
              <a:t>，其损失函数为</a:t>
            </a:r>
            <a:r>
              <a:rPr lang="en-US" altLang="zh-CN" dirty="0"/>
              <a:t>ℒ(</a:t>
            </a:r>
            <a:r>
              <a:rPr lang="zh-CN" altLang="en-US" dirty="0"/>
              <a:t>𝒚</a:t>
            </a:r>
            <a:r>
              <a:rPr lang="en-US" altLang="zh-CN" dirty="0"/>
              <a:t>, ̂ </a:t>
            </a:r>
            <a:r>
              <a:rPr lang="zh-CN" altLang="en-US" dirty="0"/>
              <a:t>𝒚 </a:t>
            </a:r>
            <a:r>
              <a:rPr lang="en-US" altLang="zh-CN" dirty="0"/>
              <a:t>) = −</a:t>
            </a:r>
            <a:r>
              <a:rPr lang="zh-CN" altLang="en-US" dirty="0"/>
              <a:t>𝒚 </a:t>
            </a:r>
            <a:r>
              <a:rPr lang="en-US" altLang="zh-CN" dirty="0"/>
              <a:t>T log ̂ </a:t>
            </a:r>
            <a:r>
              <a:rPr lang="zh-CN" altLang="en-US" dirty="0"/>
              <a:t>𝒚</a:t>
            </a:r>
            <a:r>
              <a:rPr lang="en-US" altLang="zh-CN" dirty="0"/>
              <a:t>, (4.42)</a:t>
            </a:r>
            <a:r>
              <a:rPr lang="zh-CN" altLang="en-US" dirty="0"/>
              <a:t>，其中 𝒚 ∈ </a:t>
            </a:r>
            <a:r>
              <a:rPr lang="en-US" altLang="zh-CN" dirty="0"/>
              <a:t>{0, 1} </a:t>
            </a:r>
            <a:r>
              <a:rPr lang="zh-CN" altLang="en-US" dirty="0"/>
              <a:t>𝐶 为标签 𝑦对应的 </a:t>
            </a:r>
            <a:r>
              <a:rPr lang="en-US" altLang="zh-CN" dirty="0"/>
              <a:t>one-hot </a:t>
            </a:r>
            <a:r>
              <a:rPr lang="zh-CN" altLang="en-US" dirty="0"/>
              <a:t>向量表示．</a:t>
            </a: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31</a:t>
            </a:fld>
            <a:endParaRPr lang="en-US" altLang="zh-CN"/>
          </a:p>
        </p:txBody>
      </p:sp>
    </p:spTree>
    <p:extLst>
      <p:ext uri="{BB962C8B-B14F-4D97-AF65-F5344CB8AC3E}">
        <p14:creationId xmlns:p14="http://schemas.microsoft.com/office/powerpoint/2010/main" val="1224711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给定训练集为 𝒟 </a:t>
            </a:r>
            <a:r>
              <a:rPr lang="en-US" altLang="zh-CN" dirty="0"/>
              <a:t>= {(</a:t>
            </a:r>
            <a:r>
              <a:rPr lang="zh-CN" altLang="en-US" dirty="0"/>
              <a:t>𝒙 </a:t>
            </a:r>
            <a:r>
              <a:rPr lang="en-US" altLang="zh-CN" dirty="0"/>
              <a:t>(</a:t>
            </a:r>
            <a:r>
              <a:rPr lang="zh-CN" altLang="en-US" dirty="0"/>
              <a:t>𝑛</a:t>
            </a:r>
            <a:r>
              <a:rPr lang="en-US" altLang="zh-CN" dirty="0"/>
              <a:t>) , </a:t>
            </a:r>
            <a:r>
              <a:rPr lang="zh-CN" altLang="en-US" dirty="0"/>
              <a:t>𝑦 </a:t>
            </a:r>
            <a:r>
              <a:rPr lang="en-US" altLang="zh-CN" dirty="0"/>
              <a:t>(</a:t>
            </a:r>
            <a:r>
              <a:rPr lang="zh-CN" altLang="en-US" dirty="0"/>
              <a:t>𝑛</a:t>
            </a:r>
            <a:r>
              <a:rPr lang="en-US" altLang="zh-CN" dirty="0"/>
              <a:t>) )} </a:t>
            </a:r>
            <a:r>
              <a:rPr lang="zh-CN" altLang="en-US" dirty="0"/>
              <a:t>𝑁𝑛 </a:t>
            </a:r>
            <a:r>
              <a:rPr lang="en-US" altLang="zh-CN" dirty="0"/>
              <a:t>=1</a:t>
            </a:r>
            <a:r>
              <a:rPr lang="zh-CN" altLang="en-US" dirty="0"/>
              <a:t>，将每个样本 𝒙 </a:t>
            </a:r>
            <a:r>
              <a:rPr lang="en-US" altLang="zh-CN" dirty="0"/>
              <a:t>(</a:t>
            </a:r>
            <a:r>
              <a:rPr lang="zh-CN" altLang="en-US" dirty="0"/>
              <a:t>𝑛</a:t>
            </a:r>
            <a:r>
              <a:rPr lang="en-US" altLang="zh-CN" dirty="0"/>
              <a:t>) </a:t>
            </a:r>
            <a:r>
              <a:rPr lang="zh-CN" altLang="en-US" dirty="0"/>
              <a:t>输入给前馈神经网络，得到网络输出为 ̂ 𝒚 </a:t>
            </a:r>
            <a:r>
              <a:rPr lang="en-US" altLang="zh-CN" dirty="0"/>
              <a:t>(</a:t>
            </a:r>
            <a:r>
              <a:rPr lang="zh-CN" altLang="en-US" dirty="0"/>
              <a:t>𝑛</a:t>
            </a:r>
            <a:r>
              <a:rPr lang="en-US" altLang="zh-CN" dirty="0"/>
              <a:t>) </a:t>
            </a:r>
            <a:r>
              <a:rPr lang="zh-CN" altLang="en-US" dirty="0"/>
              <a:t>，其在数据集 𝒟 上的结构化风险函数为</a:t>
            </a:r>
            <a:r>
              <a:rPr lang="en-US" altLang="zh-CN" dirty="0"/>
              <a:t>ℛ(</a:t>
            </a:r>
            <a:r>
              <a:rPr lang="zh-CN" altLang="en-US" dirty="0"/>
              <a:t>𝑾 </a:t>
            </a:r>
            <a:r>
              <a:rPr lang="en-US" altLang="zh-CN" dirty="0"/>
              <a:t>, </a:t>
            </a:r>
            <a:r>
              <a:rPr lang="zh-CN" altLang="en-US" dirty="0"/>
              <a:t>𝒃</a:t>
            </a:r>
            <a:r>
              <a:rPr lang="en-US" altLang="zh-CN" dirty="0"/>
              <a:t>)=1</a:t>
            </a:r>
            <a:r>
              <a:rPr lang="zh-CN" altLang="en-US" dirty="0"/>
              <a:t>𝑁𝑁∑𝑛 </a:t>
            </a:r>
            <a:r>
              <a:rPr lang="en-US" altLang="zh-CN" dirty="0"/>
              <a:t>=1ℒ(</a:t>
            </a:r>
            <a:r>
              <a:rPr lang="zh-CN" altLang="en-US" dirty="0"/>
              <a:t>𝒚 </a:t>
            </a:r>
            <a:r>
              <a:rPr lang="en-US" altLang="zh-CN" dirty="0"/>
              <a:t>(</a:t>
            </a:r>
            <a:r>
              <a:rPr lang="zh-CN" altLang="en-US" dirty="0"/>
              <a:t>𝑛</a:t>
            </a:r>
            <a:r>
              <a:rPr lang="en-US" altLang="zh-CN" dirty="0"/>
              <a:t>) , ̂ </a:t>
            </a:r>
            <a:r>
              <a:rPr lang="zh-CN" altLang="en-US" dirty="0"/>
              <a:t>𝒚 </a:t>
            </a:r>
            <a:r>
              <a:rPr lang="en-US" altLang="zh-CN" dirty="0"/>
              <a:t>(</a:t>
            </a:r>
            <a:r>
              <a:rPr lang="zh-CN" altLang="en-US" dirty="0"/>
              <a:t>𝑛</a:t>
            </a:r>
            <a:r>
              <a:rPr lang="en-US" altLang="zh-CN" dirty="0"/>
              <a:t>) ) +12</a:t>
            </a:r>
            <a:r>
              <a:rPr lang="zh-CN" altLang="en-US" dirty="0"/>
              <a:t>𝜆 </a:t>
            </a:r>
            <a:r>
              <a:rPr lang="en-US" altLang="zh-CN" dirty="0"/>
              <a:t>‖</a:t>
            </a:r>
            <a:r>
              <a:rPr lang="zh-CN" altLang="en-US" dirty="0"/>
              <a:t>𝑾</a:t>
            </a:r>
            <a:r>
              <a:rPr lang="en-US" altLang="zh-CN" dirty="0"/>
              <a:t>‖ 2</a:t>
            </a:r>
            <a:r>
              <a:rPr lang="zh-CN" altLang="en-US" dirty="0"/>
              <a:t>𝐹</a:t>
            </a:r>
            <a:r>
              <a:rPr lang="en-US" altLang="zh-CN" dirty="0"/>
              <a:t>, (4.43)</a:t>
            </a:r>
            <a:r>
              <a:rPr lang="zh-CN" altLang="en-US" dirty="0"/>
              <a:t>，其中 𝑾 和 𝒃 分别表示网络中所有的权重矩阵和偏置向量；</a:t>
            </a:r>
            <a:r>
              <a:rPr lang="en-US" altLang="zh-CN" dirty="0"/>
              <a:t>‖</a:t>
            </a:r>
            <a:r>
              <a:rPr lang="zh-CN" altLang="en-US" dirty="0"/>
              <a:t>𝑾</a:t>
            </a:r>
            <a:r>
              <a:rPr lang="en-US" altLang="zh-CN" dirty="0"/>
              <a:t>‖ 2</a:t>
            </a:r>
            <a:r>
              <a:rPr lang="zh-CN" altLang="en-US" dirty="0"/>
              <a:t>𝐹是正则化项，用来防止过拟合；𝜆 </a:t>
            </a:r>
            <a:r>
              <a:rPr lang="en-US" altLang="zh-CN" dirty="0"/>
              <a:t>&gt;0 </a:t>
            </a:r>
            <a:r>
              <a:rPr lang="zh-CN" altLang="en-US" dirty="0"/>
              <a:t>为超参数．𝜆 越大，𝑾 越接近于 </a:t>
            </a:r>
            <a:r>
              <a:rPr lang="en-US" altLang="zh-CN" dirty="0"/>
              <a:t>0</a:t>
            </a:r>
            <a:r>
              <a:rPr lang="zh-CN" altLang="en-US" dirty="0"/>
              <a:t>．这里的 </a:t>
            </a:r>
            <a:r>
              <a:rPr lang="en-US" altLang="zh-CN" dirty="0"/>
              <a:t>‖</a:t>
            </a:r>
            <a:r>
              <a:rPr lang="zh-CN" altLang="en-US" dirty="0"/>
              <a:t>𝑾</a:t>
            </a:r>
            <a:r>
              <a:rPr lang="en-US" altLang="zh-CN" dirty="0"/>
              <a:t>‖ 2</a:t>
            </a:r>
            <a:r>
              <a:rPr lang="zh-CN" altLang="en-US" dirty="0"/>
              <a:t>𝐹一般使用</a:t>
            </a:r>
            <a:r>
              <a:rPr lang="en-US" altLang="zh-CN" dirty="0" err="1"/>
              <a:t>Frobenius</a:t>
            </a:r>
            <a:r>
              <a:rPr lang="en-US" altLang="zh-CN" dirty="0"/>
              <a:t> </a:t>
            </a:r>
            <a:r>
              <a:rPr lang="zh-CN" altLang="en-US" dirty="0"/>
              <a:t>范数：</a:t>
            </a:r>
          </a:p>
          <a:p>
            <a:pPr marL="171450" indent="-171450">
              <a:buFont typeface="Arial" panose="020B0604020202020204" pitchFamily="34" charset="0"/>
              <a:buChar char="•"/>
            </a:pPr>
            <a:r>
              <a:rPr lang="zh-CN" altLang="en-US" dirty="0"/>
              <a:t>注意这里的正则化项只包含权重参数 𝑾 ，而不包含偏置 𝒃．</a:t>
            </a:r>
            <a:endParaRPr lang="en-US" altLang="zh-CN"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3420281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有了学习准则和训练样本，网络参数可以通过梯度下降法来进行学习．在梯度下降方法的每次迭代中，第 𝑙层的参数 𝑾 </a:t>
            </a:r>
            <a:r>
              <a:rPr lang="en-US" altLang="zh-CN" dirty="0"/>
              <a:t>(</a:t>
            </a:r>
            <a:r>
              <a:rPr lang="zh-CN" altLang="en-US" dirty="0"/>
              <a:t>𝑙</a:t>
            </a:r>
            <a:r>
              <a:rPr lang="en-US" altLang="zh-CN" dirty="0"/>
              <a:t>) </a:t>
            </a:r>
            <a:r>
              <a:rPr lang="zh-CN" altLang="en-US" dirty="0"/>
              <a:t>和 𝒃 </a:t>
            </a:r>
            <a:r>
              <a:rPr lang="en-US" altLang="zh-CN" dirty="0"/>
              <a:t>(</a:t>
            </a:r>
            <a:r>
              <a:rPr lang="zh-CN" altLang="en-US" dirty="0"/>
              <a:t>𝑙</a:t>
            </a:r>
            <a:r>
              <a:rPr lang="en-US" altLang="zh-CN" dirty="0"/>
              <a:t>) </a:t>
            </a:r>
            <a:r>
              <a:rPr lang="zh-CN" altLang="en-US" dirty="0"/>
              <a:t>参数更新方式为：，其中 𝛼 为学习率．</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梯度下降法需要计算损失函数对参数的偏导数，如果通过链式法则逐一对每个参数进行求偏导比较低效．在神经网络的训练中经常使用反向传播算法来高效地计算梯度．</a:t>
            </a:r>
            <a:endParaRPr lang="en-US" altLang="zh-CN"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3144022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34</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人工神经网络（</a:t>
            </a:r>
            <a:r>
              <a:rPr lang="en-US" altLang="zh-CN" dirty="0" smtClean="0"/>
              <a:t>Artificial Neural Network </a:t>
            </a:r>
            <a:r>
              <a:rPr lang="zh-CN" altLang="en-US" dirty="0" smtClean="0"/>
              <a:t>，</a:t>
            </a:r>
            <a:r>
              <a:rPr lang="en-US" altLang="zh-CN" dirty="0" smtClean="0"/>
              <a:t>ANN</a:t>
            </a:r>
            <a:r>
              <a:rPr lang="zh-CN" altLang="en-US" dirty="0" smtClean="0"/>
              <a:t>）简称神经网络（</a:t>
            </a:r>
            <a:r>
              <a:rPr lang="en-US" altLang="zh-CN" dirty="0" smtClean="0"/>
              <a:t>Neural Network</a:t>
            </a:r>
            <a:r>
              <a:rPr lang="zh-CN" altLang="en-US" dirty="0" smtClean="0"/>
              <a:t>，</a:t>
            </a:r>
            <a:r>
              <a:rPr lang="en-US" altLang="zh-CN" dirty="0" smtClean="0"/>
              <a:t>NN</a:t>
            </a:r>
            <a:r>
              <a:rPr lang="zh-CN" altLang="en-US" dirty="0" smtClean="0"/>
              <a:t>）或神经模型（</a:t>
            </a:r>
            <a:r>
              <a:rPr lang="en-US" altLang="zh-CN" dirty="0" smtClean="0"/>
              <a:t>Neural Model</a:t>
            </a:r>
            <a:r>
              <a:rPr lang="zh-CN" altLang="en-US" dirty="0" smtClean="0"/>
              <a:t>）。神经网络是受生物学和神经科学启发的数学模型，主要通过对人脑的神经元网络进行抽象，构建人工神经元，并按照一定拓扑结构来建立人工神经元之间的连接，来模拟生物神经网络。</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a:t>
            </a:fld>
            <a:endParaRPr lang="en-US" altLang="zh-CN"/>
          </a:p>
        </p:txBody>
      </p:sp>
    </p:spTree>
    <p:extLst>
      <p:ext uri="{BB962C8B-B14F-4D97-AF65-F5344CB8AC3E}">
        <p14:creationId xmlns:p14="http://schemas.microsoft.com/office/powerpoint/2010/main" val="1032869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45</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神经网络的参数学习比线性模型要更加困难，主要原因有两点：</a:t>
            </a:r>
            <a:r>
              <a:rPr lang="en-US" altLang="zh-CN" dirty="0"/>
              <a:t>1</a:t>
            </a:r>
            <a:r>
              <a:rPr lang="zh-CN" altLang="en-US" dirty="0"/>
              <a:t>）非凸优化问题和 </a:t>
            </a:r>
            <a:r>
              <a:rPr lang="en-US" altLang="zh-CN" dirty="0"/>
              <a:t>2</a:t>
            </a:r>
            <a:r>
              <a:rPr lang="zh-CN" altLang="en-US" dirty="0"/>
              <a:t>）梯度消失问题．</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47</a:t>
            </a:fld>
            <a:endParaRPr lang="en-US" altLang="zh-CN"/>
          </a:p>
        </p:txBody>
      </p:sp>
    </p:spTree>
    <p:extLst>
      <p:ext uri="{BB962C8B-B14F-4D97-AF65-F5344CB8AC3E}">
        <p14:creationId xmlns:p14="http://schemas.microsoft.com/office/powerpoint/2010/main" val="354630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Sigmoid </a:t>
            </a:r>
            <a:r>
              <a:rPr lang="zh-CN" altLang="en-US" dirty="0"/>
              <a:t>型函数的导数的值域都小于或等于 </a:t>
            </a:r>
            <a:r>
              <a:rPr lang="en-US" altLang="zh-CN" dirty="0" smtClean="0"/>
              <a:t>1</a:t>
            </a:r>
            <a:r>
              <a:rPr lang="zh-CN" altLang="en-US" dirty="0" smtClean="0"/>
              <a:t>．由于 </a:t>
            </a:r>
            <a:r>
              <a:rPr lang="en-US" altLang="zh-CN" dirty="0"/>
              <a:t>Sigmoid </a:t>
            </a:r>
            <a:r>
              <a:rPr lang="zh-CN" altLang="en-US" dirty="0"/>
              <a:t>型函数的饱和性，饱和区的导数更是接近于 </a:t>
            </a:r>
            <a:r>
              <a:rPr lang="en-US" altLang="zh-CN" dirty="0"/>
              <a:t>0</a:t>
            </a:r>
            <a:r>
              <a:rPr lang="zh-CN" altLang="en-US" dirty="0"/>
              <a:t>．这样，误差经过每一层传递都会不断衰减．当网络层数很深时，梯度就会不停衰减，甚至消失，使得整个网络很难训练．这就是所谓的梯度消失问题（</a:t>
            </a:r>
            <a:r>
              <a:rPr lang="en-US" altLang="zh-CN" dirty="0"/>
              <a:t>Vanishing Gradient Problem</a:t>
            </a:r>
            <a:r>
              <a:rPr lang="zh-CN" altLang="en-US" dirty="0"/>
              <a:t>），也称为梯度弥散问题．</a:t>
            </a:r>
          </a:p>
          <a:p>
            <a:pPr marL="171450" indent="-171450">
              <a:buFont typeface="Arial" panose="020B0604020202020204" pitchFamily="34" charset="0"/>
              <a:buChar char="•"/>
            </a:pPr>
            <a:r>
              <a:rPr lang="zh-CN" altLang="en-US" dirty="0"/>
              <a:t>在深度神经网络中，减轻梯度消失问题的方法有很多种．一种简单有效的方式是使用导数比较大的激活函数，比如 </a:t>
            </a:r>
            <a:r>
              <a:rPr lang="en-US" altLang="zh-CN" dirty="0" err="1"/>
              <a:t>ReLU</a:t>
            </a:r>
            <a:r>
              <a:rPr lang="en-US" altLang="zh-CN" dirty="0"/>
              <a:t> </a:t>
            </a:r>
            <a:r>
              <a:rPr lang="zh-CN" altLang="en-US" dirty="0"/>
              <a:t>等</a:t>
            </a:r>
            <a:r>
              <a:rPr lang="zh-CN" altLang="en-US" dirty="0" smtClean="0"/>
              <a:t>．梯度</a:t>
            </a:r>
            <a:r>
              <a:rPr lang="zh-CN" altLang="en-US" dirty="0"/>
              <a:t>消失问题在过去的二三十年里一直没有得到有效解决，是阻碍神经网络发展的重要原因之一．</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48</a:t>
            </a:fld>
            <a:endParaRPr lang="en-US" altLang="zh-CN"/>
          </a:p>
        </p:txBody>
      </p:sp>
    </p:spTree>
    <p:extLst>
      <p:ext uri="{BB962C8B-B14F-4D97-AF65-F5344CB8AC3E}">
        <p14:creationId xmlns:p14="http://schemas.microsoft.com/office/powerpoint/2010/main" val="382945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连接主义的神经网络有着多种多样的网络结构以及学习方法，早期模型强调模型的生物学合理性，后期更关注对某种特定认知能力的模拟，比如物体识别、语言理解等。在引入误差反向传播来改 进其学习能力之后，神经网络也越来越多地应用在各种机器学习任务上．随着训练数据的增多以及计算能力的增强，神经网络在很多机器学习任务上已经取得了很大的突破，特别是在语音、图像等感知信号的处理上，神经网络表现出了卓越的学习能力。</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3580371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在本章中，我们主要关注采用误差反向传播来进行学习的神经网络，即作为一种机器学习模型的神经网络．</a:t>
            </a:r>
            <a:endParaRPr lang="en-US" altLang="zh-CN" dirty="0" smtClean="0"/>
          </a:p>
          <a:p>
            <a:pPr marL="171450" indent="-171450">
              <a:buFont typeface="Arial" panose="020B0604020202020204" pitchFamily="34" charset="0"/>
              <a:buChar char="•"/>
            </a:pPr>
            <a:r>
              <a:rPr lang="zh-CN" altLang="en-US" dirty="0" smtClean="0"/>
              <a:t>从机器学习的角度来看，神经网络一般可以看作一个非线性模型，其基本组成单元为具有非线性激活函数的神经元，通过大量神经元之间的连接，使得神经网络成为一种高度非线性的模型．</a:t>
            </a:r>
            <a:endParaRPr lang="en-US" altLang="zh-CN" dirty="0" smtClean="0"/>
          </a:p>
          <a:p>
            <a:pPr marL="171450" indent="-171450">
              <a:buFont typeface="Arial" panose="020B0604020202020204" pitchFamily="34" charset="0"/>
              <a:buChar char="•"/>
            </a:pPr>
            <a:r>
              <a:rPr lang="zh-CN" altLang="en-US" dirty="0" smtClean="0"/>
              <a:t>神经元之间的连接权重就是需要学习的参数，可以在机器学习的框架下通过梯度下降方法来进行学习．</a:t>
            </a:r>
          </a:p>
          <a:p>
            <a:endParaRPr kumimoji="1" lang="zh-CN" altLang="en-US" dirty="0"/>
          </a:p>
        </p:txBody>
      </p:sp>
      <p:sp>
        <p:nvSpPr>
          <p:cNvPr id="4" name="幻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823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charset="0"/>
              </a:rPr>
              <a:t>首先，我们来看下生物神经元的基本结构。神经元由细胞体、树突和轴突组成。从细胞体向外延伸出突起，其中大部分突起成树状，称为树突。树突起感受作用，接受来自其他神经元的传递信号。由细胞体伸出的最长的突起，用来传出细胞体产生的输出信号，称为轴突。轴突末端形成许多细的分支，叫做神经末梢；轴突末梢跟其他神经元的树突产生连接，从而传递信号。这个连接的位置在生物学上叫做“突触”。一个神经元通常具有多个树突，主要用来接受传入信息；而轴突只有一条，轴突尾端有许多轴突末梢可以给其他多个神经元传递信息。</a:t>
            </a:r>
            <a:r>
              <a:rPr lang="zh-CN" altLang="en-US" dirty="0" smtClean="0"/>
              <a:t>当神经元所获得的输入信号的积累超过某个阈值时，它就处于兴奋状态，产生电脉冲．轴突尾端的末梢给其他神经元的树突产生连接（突触），并将电脉冲信号传递给其他神经元．</a:t>
            </a:r>
            <a:r>
              <a:rPr lang="en-US" altLang="zh-CN" sz="1200" dirty="0" smtClean="0">
                <a:latin typeface="Calibri" charset="0"/>
              </a:rPr>
              <a:t>1943</a:t>
            </a:r>
            <a:r>
              <a:rPr lang="zh-CN" altLang="en-US" sz="1200" dirty="0" smtClean="0">
                <a:latin typeface="Calibri" charset="0"/>
              </a:rPr>
              <a:t>年，有两位科学家提出了人工神经元模型，来模拟生物神经元的基本结构。</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人工神经元（</a:t>
            </a:r>
            <a:r>
              <a:rPr lang="en-US" altLang="zh-CN" dirty="0"/>
              <a:t>Artificial Neuron </a:t>
            </a:r>
            <a:r>
              <a:rPr lang="zh-CN" altLang="en-US" dirty="0"/>
              <a:t>），简称神经元（</a:t>
            </a:r>
            <a:r>
              <a:rPr lang="en-US" altLang="zh-CN" dirty="0"/>
              <a:t>Neuron</a:t>
            </a:r>
            <a:r>
              <a:rPr lang="zh-CN" altLang="en-US" dirty="0"/>
              <a:t>），是构成神经网络的基本单元，其主要是模拟生物神经元的结构和特性，接收一组输入信号并产生输出．</a:t>
            </a:r>
            <a:endParaRPr lang="en-US" altLang="zh-CN" dirty="0"/>
          </a:p>
          <a:p>
            <a:pPr marL="171450" indent="-171450">
              <a:buFont typeface="Arial" panose="020B0604020202020204" pitchFamily="34" charset="0"/>
              <a:buChar char="•"/>
            </a:pPr>
            <a:r>
              <a:rPr lang="zh-CN" altLang="en-US" dirty="0"/>
              <a:t>假设一个神经元接收 𝐷 个输入 𝑥 </a:t>
            </a:r>
            <a:r>
              <a:rPr lang="en-US" altLang="zh-CN" dirty="0"/>
              <a:t>1 , </a:t>
            </a:r>
            <a:r>
              <a:rPr lang="zh-CN" altLang="en-US" dirty="0"/>
              <a:t>𝑥 </a:t>
            </a:r>
            <a:r>
              <a:rPr lang="en-US" altLang="zh-CN" dirty="0"/>
              <a:t>2 , ⋯ , </a:t>
            </a:r>
            <a:r>
              <a:rPr lang="zh-CN" altLang="en-US" dirty="0"/>
              <a:t>𝑥 𝐷 ，令向量 𝒙 </a:t>
            </a:r>
            <a:r>
              <a:rPr lang="en-US" altLang="zh-CN" dirty="0"/>
              <a:t>= [</a:t>
            </a:r>
            <a:r>
              <a:rPr lang="zh-CN" altLang="en-US" dirty="0"/>
              <a:t>𝑥 </a:t>
            </a:r>
            <a:r>
              <a:rPr lang="en-US" altLang="zh-CN" dirty="0"/>
              <a:t>1 ; </a:t>
            </a:r>
            <a:r>
              <a:rPr lang="zh-CN" altLang="en-US" dirty="0"/>
              <a:t>𝑥 </a:t>
            </a:r>
            <a:r>
              <a:rPr lang="en-US" altLang="zh-CN" dirty="0"/>
              <a:t>2 ; ⋯ ; </a:t>
            </a:r>
            <a:r>
              <a:rPr lang="zh-CN" altLang="en-US" dirty="0"/>
              <a:t>𝑥 𝐷 </a:t>
            </a:r>
            <a:r>
              <a:rPr lang="en-US" altLang="zh-CN" dirty="0"/>
              <a:t>] </a:t>
            </a:r>
            <a:r>
              <a:rPr lang="zh-CN" altLang="en-US" dirty="0"/>
              <a:t>来表示这组</a:t>
            </a:r>
            <a:r>
              <a:rPr lang="zh-CN" altLang="en-US" dirty="0" smtClean="0"/>
              <a:t>输入．</a:t>
            </a:r>
            <a:r>
              <a:rPr lang="zh-CN" altLang="en-US" sz="1200" dirty="0" smtClean="0">
                <a:latin typeface="Calibri" charset="0"/>
              </a:rPr>
              <a:t>这里的</a:t>
            </a:r>
            <a:r>
              <a:rPr lang="en-US" altLang="zh-CN" sz="1200" dirty="0" smtClean="0">
                <a:latin typeface="Calibri" charset="0"/>
              </a:rPr>
              <a:t>xi</a:t>
            </a:r>
            <a:r>
              <a:rPr lang="zh-CN" altLang="en-US" sz="1200" dirty="0" smtClean="0">
                <a:latin typeface="Calibri" charset="0"/>
              </a:rPr>
              <a:t>为输入的信号，模拟树突接受来自其他神经元的传递信号。</a:t>
            </a:r>
            <a:endParaRPr lang="en-US" altLang="zh-CN" sz="1200" dirty="0" smtClean="0">
              <a:latin typeface="Calibri" charset="0"/>
            </a:endParaRPr>
          </a:p>
          <a:p>
            <a:pPr marL="171450" indent="-171450">
              <a:buFont typeface="Arial" panose="020B0604020202020204" pitchFamily="34" charset="0"/>
              <a:buChar char="•"/>
            </a:pPr>
            <a:r>
              <a:rPr lang="en-US" altLang="zh-CN" dirty="0" smtClean="0"/>
              <a:t>Net Input </a:t>
            </a:r>
            <a:r>
              <a:rPr lang="zh-CN" altLang="en-US" dirty="0" smtClean="0"/>
              <a:t>𝑧 </a:t>
            </a:r>
            <a:r>
              <a:rPr lang="zh-CN" altLang="en-US" dirty="0"/>
              <a:t>∈</a:t>
            </a:r>
            <a:r>
              <a:rPr lang="en-US" altLang="zh-CN" dirty="0"/>
              <a:t>ℝ </a:t>
            </a:r>
            <a:r>
              <a:rPr lang="zh-CN" altLang="en-US" dirty="0"/>
              <a:t>表示一个神经元所获得的输入信号 𝒙 的加权和，其中 𝒘 </a:t>
            </a:r>
            <a:r>
              <a:rPr lang="en-US" altLang="zh-CN" dirty="0"/>
              <a:t>= [</a:t>
            </a:r>
            <a:r>
              <a:rPr lang="zh-CN" altLang="en-US" dirty="0"/>
              <a:t>𝑤 </a:t>
            </a:r>
            <a:r>
              <a:rPr lang="en-US" altLang="zh-CN" dirty="0"/>
              <a:t>1 ; </a:t>
            </a:r>
            <a:r>
              <a:rPr lang="zh-CN" altLang="en-US" dirty="0"/>
              <a:t>𝑤 </a:t>
            </a:r>
            <a:r>
              <a:rPr lang="en-US" altLang="zh-CN" dirty="0"/>
              <a:t>2 ; ⋯ ; </a:t>
            </a:r>
            <a:r>
              <a:rPr lang="zh-CN" altLang="en-US" dirty="0"/>
              <a:t>𝑤 𝐷 </a:t>
            </a:r>
            <a:r>
              <a:rPr lang="en-US" altLang="zh-CN" dirty="0"/>
              <a:t>] ∈ ℝ </a:t>
            </a:r>
            <a:r>
              <a:rPr lang="zh-CN" altLang="en-US" dirty="0"/>
              <a:t>𝐷 是 𝐷 维的权重向量，𝑏 ∈</a:t>
            </a:r>
            <a:r>
              <a:rPr lang="en-US" altLang="zh-CN" dirty="0"/>
              <a:t>ℝ </a:t>
            </a:r>
            <a:r>
              <a:rPr lang="zh-CN" altLang="en-US" dirty="0"/>
              <a:t>是偏置</a:t>
            </a:r>
            <a:r>
              <a:rPr lang="zh-CN" altLang="en-US" dirty="0" smtClean="0"/>
              <a:t>．</a:t>
            </a:r>
            <a:endParaRPr lang="en-US" altLang="zh-CN" dirty="0" smtClean="0"/>
          </a:p>
          <a:p>
            <a:pPr marL="171450" indent="-171450">
              <a:buFont typeface="Arial" panose="020B0604020202020204" pitchFamily="34" charset="0"/>
              <a:buChar char="•"/>
            </a:pPr>
            <a:r>
              <a:rPr lang="zh-CN" altLang="en-US" dirty="0" smtClean="0"/>
              <a:t>净</a:t>
            </a:r>
            <a:r>
              <a:rPr lang="zh-CN" altLang="en-US" dirty="0"/>
              <a:t>输入 𝑧在经过一个非线性函数 𝑓 </a:t>
            </a:r>
            <a:r>
              <a:rPr lang="en-US" altLang="zh-CN" dirty="0"/>
              <a:t>(⋅) </a:t>
            </a:r>
            <a:r>
              <a:rPr lang="zh-CN" altLang="en-US" dirty="0"/>
              <a:t>后，得到神经元的活性值（</a:t>
            </a:r>
            <a:r>
              <a:rPr lang="sq-AL" altLang="zh-CN" dirty="0"/>
              <a:t>Activation</a:t>
            </a:r>
            <a:r>
              <a:rPr lang="zh-CN" altLang="sq-AL" dirty="0"/>
              <a:t>）𝑎，𝑎 </a:t>
            </a:r>
            <a:r>
              <a:rPr lang="sq-AL" altLang="zh-CN" dirty="0"/>
              <a:t>= </a:t>
            </a:r>
            <a:r>
              <a:rPr lang="zh-CN" altLang="sq-AL" dirty="0"/>
              <a:t>𝑓 </a:t>
            </a:r>
            <a:r>
              <a:rPr lang="sq-AL" altLang="zh-CN" dirty="0"/>
              <a:t>(</a:t>
            </a:r>
            <a:r>
              <a:rPr lang="zh-CN" altLang="sq-AL" dirty="0"/>
              <a:t>𝑧</a:t>
            </a:r>
            <a:r>
              <a:rPr lang="sq-AL" altLang="zh-CN" dirty="0"/>
              <a:t>), </a:t>
            </a:r>
            <a:r>
              <a:rPr lang="zh-CN" altLang="en-US" dirty="0" smtClean="0"/>
              <a:t>非线性</a:t>
            </a:r>
            <a:r>
              <a:rPr lang="zh-CN" altLang="en-US" dirty="0"/>
              <a:t>函数 𝑓 </a:t>
            </a:r>
            <a:r>
              <a:rPr lang="en-US" altLang="zh-CN" dirty="0"/>
              <a:t>(⋅) </a:t>
            </a:r>
            <a:r>
              <a:rPr lang="zh-CN" altLang="en-US" dirty="0"/>
              <a:t>称为激活函数（</a:t>
            </a:r>
            <a:r>
              <a:rPr lang="sq-AL" altLang="zh-CN" dirty="0"/>
              <a:t>Activation Function</a:t>
            </a:r>
            <a:r>
              <a:rPr lang="zh-CN" altLang="sq-AL" dirty="0"/>
              <a:t>）</a:t>
            </a:r>
            <a:r>
              <a:rPr lang="zh-CN" altLang="sq-AL" dirty="0" smtClean="0"/>
              <a:t>．</a:t>
            </a:r>
            <a:r>
              <a:rPr lang="zh-CN" altLang="en-US" dirty="0" smtClean="0"/>
              <a:t>这</a:t>
            </a:r>
            <a:r>
              <a:rPr lang="zh-CN" altLang="en-US" sz="1200" dirty="0" smtClean="0">
                <a:latin typeface="+mn-lt"/>
              </a:rPr>
              <a:t>两个</a:t>
            </a:r>
            <a:r>
              <a:rPr lang="zh-CN" altLang="en-US" sz="1200" dirty="0" smtClean="0">
                <a:latin typeface="Calibri" charset="0"/>
              </a:rPr>
              <a:t>圆圈模拟的是细胞体，使用激活函数来控制神经元的状态，比如当输入的信号量超过某个阈值，神经元状态为</a:t>
            </a:r>
            <a:r>
              <a:rPr lang="en-US" altLang="zh-CN" sz="1200" dirty="0" smtClean="0">
                <a:latin typeface="Calibri" charset="0"/>
              </a:rPr>
              <a:t>1</a:t>
            </a:r>
            <a:r>
              <a:rPr lang="zh-CN" altLang="en-US" sz="1200" dirty="0" smtClean="0">
                <a:latin typeface="Calibri" charset="0"/>
              </a:rPr>
              <a:t>，否则为</a:t>
            </a:r>
            <a:r>
              <a:rPr lang="en-US" altLang="zh-CN" sz="1200" dirty="0" smtClean="0">
                <a:latin typeface="Calibri" charset="0"/>
              </a:rPr>
              <a:t>0</a:t>
            </a:r>
            <a:r>
              <a:rPr lang="zh-CN" altLang="en-US" sz="1200" dirty="0" smtClean="0">
                <a:latin typeface="Calibri" charset="0"/>
              </a:rPr>
              <a:t>。我们可以看到，这个激活函数里面的项就是关于</a:t>
            </a:r>
            <a:r>
              <a:rPr lang="en-US" altLang="zh-CN" sz="1200" dirty="0" smtClean="0">
                <a:latin typeface="Calibri" charset="0"/>
              </a:rPr>
              <a:t>w</a:t>
            </a:r>
            <a:r>
              <a:rPr lang="zh-CN" altLang="en-US" sz="1200" dirty="0" smtClean="0">
                <a:latin typeface="Calibri" charset="0"/>
              </a:rPr>
              <a:t>和</a:t>
            </a:r>
            <a:r>
              <a:rPr lang="en-US" altLang="zh-CN" sz="1200" dirty="0" smtClean="0">
                <a:latin typeface="Calibri" charset="0"/>
              </a:rPr>
              <a:t>x</a:t>
            </a:r>
            <a:r>
              <a:rPr lang="zh-CN" altLang="en-US" sz="1200" dirty="0" smtClean="0">
                <a:latin typeface="Calibri" charset="0"/>
              </a:rPr>
              <a:t>的线性模型。最后神经元的状态可以输出作为其他神经元的输入信号，模拟的是轴突。</a:t>
            </a:r>
            <a:endParaRPr lang="en-US" altLang="zh-CN" sz="1200" dirty="0" smtClean="0">
              <a:latin typeface="Calibri" charset="0"/>
            </a:endParaRP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60576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激活函数 激活函数在神经元中非常重要的．为了增强网络的表示能力和学习</a:t>
            </a:r>
          </a:p>
          <a:p>
            <a:r>
              <a:rPr lang="zh-CN" altLang="en-US" dirty="0"/>
              <a:t>能力，激活函数需要具备以下几点性质：</a:t>
            </a:r>
          </a:p>
          <a:p>
            <a:r>
              <a:rPr lang="zh-CN" altLang="en-US" dirty="0"/>
              <a:t>（</a:t>
            </a:r>
            <a:r>
              <a:rPr lang="en-US" altLang="zh-CN" dirty="0"/>
              <a:t>1</a:t>
            </a:r>
            <a:r>
              <a:rPr lang="zh-CN" altLang="en-US" dirty="0"/>
              <a:t>） 连续并可导（允许少数点上不可导）的非线性函数．可导的激活函数可以直接利用数值优化的方法来学习网络参数．</a:t>
            </a:r>
          </a:p>
          <a:p>
            <a:r>
              <a:rPr lang="zh-CN" altLang="en-US" dirty="0"/>
              <a:t>（</a:t>
            </a:r>
            <a:r>
              <a:rPr lang="en-US" altLang="zh-CN" dirty="0"/>
              <a:t>2</a:t>
            </a:r>
            <a:r>
              <a:rPr lang="zh-CN" altLang="en-US" dirty="0"/>
              <a:t>） 激活函数及其导函数要尽可能的简单，有利于提高网络计算效率．</a:t>
            </a:r>
          </a:p>
          <a:p>
            <a:r>
              <a:rPr lang="zh-CN" altLang="en-US" dirty="0"/>
              <a:t>（</a:t>
            </a:r>
            <a:r>
              <a:rPr lang="en-US" altLang="zh-CN" dirty="0"/>
              <a:t>3</a:t>
            </a:r>
            <a:r>
              <a:rPr lang="zh-CN" altLang="en-US" dirty="0"/>
              <a:t>） 激活函数的导函数的值域要在一个合适的区间内，不能太大也不能太小，否则会影响训练的效率和稳定性．</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单调递增：避免不稳定，但是不强求，例如</a:t>
            </a:r>
            <a:r>
              <a:rPr lang="en-US" altLang="zh-CN" dirty="0" err="1"/>
              <a:t>relu</a:t>
            </a:r>
            <a:endParaRPr lang="en-US" altLang="zh-CN"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382601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171450" indent="-171450">
              <a:buFont typeface="Arial" panose="020B0604020202020204" pitchFamily="34" charset="0"/>
              <a:buChar char="•"/>
            </a:pPr>
            <a:r>
              <a:rPr lang="zh-CN" altLang="en-US" dirty="0" smtClean="0"/>
              <a:t>接下来介绍常见的激活函数。首先是</a:t>
            </a:r>
            <a:r>
              <a:rPr lang="en-US" altLang="zh-CN" dirty="0" smtClean="0"/>
              <a:t>Sigmoid</a:t>
            </a:r>
            <a:r>
              <a:rPr lang="zh-CN" altLang="en-US" dirty="0" smtClean="0"/>
              <a:t>型函数，是指一类</a:t>
            </a:r>
            <a:r>
              <a:rPr lang="en-US" altLang="zh-CN" dirty="0" smtClean="0"/>
              <a:t>S</a:t>
            </a:r>
            <a:r>
              <a:rPr lang="zh-CN" altLang="en-US" dirty="0" smtClean="0"/>
              <a:t>型曲线函数，为两端饱和函数。对于函数 𝑓 </a:t>
            </a:r>
            <a:r>
              <a:rPr lang="en-US" altLang="zh-CN" dirty="0" smtClean="0"/>
              <a:t>(𝑥)</a:t>
            </a:r>
            <a:r>
              <a:rPr lang="zh-CN" altLang="en-US" dirty="0" smtClean="0"/>
              <a:t>，若 𝑥 → −∞ 时，其导数 𝑓 </a:t>
            </a:r>
            <a:r>
              <a:rPr lang="en-US" altLang="zh-CN" dirty="0" smtClean="0"/>
              <a:t>′ (𝑥 ) →0 </a:t>
            </a:r>
            <a:r>
              <a:rPr lang="zh-CN" altLang="en-US" dirty="0" smtClean="0"/>
              <a:t>，则称其为左饱和．若 𝑥 → </a:t>
            </a:r>
            <a:r>
              <a:rPr lang="en-US" altLang="zh-CN" dirty="0" smtClean="0"/>
              <a:t>+∞ </a:t>
            </a:r>
            <a:r>
              <a:rPr lang="zh-CN" altLang="en-US" dirty="0" smtClean="0"/>
              <a:t>时，其导数 𝑓 </a:t>
            </a:r>
            <a:r>
              <a:rPr lang="en-US" altLang="zh-CN" dirty="0" smtClean="0"/>
              <a:t>′ (𝑥 ) →0 </a:t>
            </a:r>
            <a:r>
              <a:rPr lang="zh-CN" altLang="en-US" dirty="0" smtClean="0"/>
              <a:t>，则称其为右饱和．当同时满足左、右饱和时，就称为两端饱和．常用的 </a:t>
            </a:r>
            <a:r>
              <a:rPr lang="en-US" altLang="zh-CN" dirty="0" smtClean="0"/>
              <a:t>Sigmoid</a:t>
            </a:r>
            <a:r>
              <a:rPr lang="zh-CN" altLang="en-US" dirty="0" smtClean="0"/>
              <a:t>型函数有 </a:t>
            </a:r>
            <a:r>
              <a:rPr lang="en-US" altLang="zh-CN" dirty="0" smtClean="0"/>
              <a:t>Logistic </a:t>
            </a:r>
            <a:r>
              <a:rPr lang="zh-CN" altLang="en-US" dirty="0" smtClean="0"/>
              <a:t>函数和 </a:t>
            </a:r>
            <a:r>
              <a:rPr lang="en-US" altLang="zh-CN" dirty="0" err="1" smtClean="0"/>
              <a:t>Tanh</a:t>
            </a:r>
            <a:r>
              <a:rPr lang="en-US" altLang="zh-CN" dirty="0" smtClean="0"/>
              <a:t> </a:t>
            </a:r>
            <a:r>
              <a:rPr lang="zh-CN" altLang="en-US" dirty="0" smtClean="0"/>
              <a:t>函数．</a:t>
            </a:r>
            <a:r>
              <a:rPr lang="en-US" altLang="zh-CN" dirty="0" smtClean="0"/>
              <a:t>Logistic </a:t>
            </a:r>
            <a:r>
              <a:rPr lang="zh-CN" altLang="en-US" dirty="0" smtClean="0"/>
              <a:t>函数可以看成是一个“挤压”函数，把一个实数域的输入“挤压”到 </a:t>
            </a:r>
            <a:r>
              <a:rPr lang="en-US" altLang="zh-CN" dirty="0" smtClean="0"/>
              <a:t>(0, 1)</a:t>
            </a:r>
            <a:r>
              <a:rPr lang="zh-CN" altLang="en-US" dirty="0" smtClean="0"/>
              <a:t>．当输入值在 </a:t>
            </a:r>
            <a:r>
              <a:rPr lang="en-US" altLang="zh-CN" dirty="0" smtClean="0"/>
              <a:t>0 </a:t>
            </a:r>
            <a:r>
              <a:rPr lang="zh-CN" altLang="en-US" dirty="0" smtClean="0"/>
              <a:t>附近时，</a:t>
            </a:r>
            <a:r>
              <a:rPr lang="en-US" altLang="zh-CN" dirty="0" smtClean="0"/>
              <a:t>Sigmoid</a:t>
            </a:r>
            <a:r>
              <a:rPr lang="zh-CN" altLang="en-US" dirty="0" smtClean="0"/>
              <a:t>型函数近似为线性函数；当输入值靠近两端 时，对输入进行抑制．输入越小，越接近于 </a:t>
            </a:r>
            <a:r>
              <a:rPr lang="en-US" altLang="zh-CN" dirty="0" smtClean="0"/>
              <a:t>0</a:t>
            </a:r>
            <a:r>
              <a:rPr lang="zh-CN" altLang="en-US" dirty="0" smtClean="0"/>
              <a:t>；输入越大，越接近于 </a:t>
            </a:r>
            <a:r>
              <a:rPr lang="en-US" altLang="zh-CN" dirty="0" smtClean="0"/>
              <a:t>1</a:t>
            </a:r>
            <a:r>
              <a:rPr lang="zh-CN" altLang="en-US" dirty="0" smtClean="0"/>
              <a:t>．这样的特点 也和生物神经元类似，对一些输入会产生兴奋（输出为</a:t>
            </a:r>
            <a:r>
              <a:rPr lang="en-US" altLang="zh-CN" dirty="0" smtClean="0"/>
              <a:t>1</a:t>
            </a:r>
            <a:r>
              <a:rPr lang="zh-CN" altLang="en-US" dirty="0" smtClean="0"/>
              <a:t>），对另一些输入产生抑制（输出为</a:t>
            </a:r>
            <a:r>
              <a:rPr lang="en-US" altLang="zh-CN" dirty="0" smtClean="0"/>
              <a:t>0</a:t>
            </a:r>
            <a:r>
              <a:rPr lang="zh-CN" altLang="en-US" dirty="0" smtClean="0"/>
              <a:t>）．</a:t>
            </a:r>
            <a:r>
              <a:rPr lang="en-US" altLang="zh-CN" dirty="0" err="1" smtClean="0"/>
              <a:t>Tanh</a:t>
            </a:r>
            <a:r>
              <a:rPr lang="en-US" altLang="zh-CN" dirty="0" smtClean="0"/>
              <a:t> </a:t>
            </a:r>
            <a:r>
              <a:rPr lang="zh-CN" altLang="en-US" dirty="0" smtClean="0"/>
              <a:t>函数可以看作放大并平移的 </a:t>
            </a:r>
            <a:r>
              <a:rPr lang="en-US" altLang="zh-CN" dirty="0" smtClean="0"/>
              <a:t>Logistic </a:t>
            </a:r>
            <a:r>
              <a:rPr lang="zh-CN" altLang="en-US" dirty="0" smtClean="0"/>
              <a:t>函数，其值域是 </a:t>
            </a:r>
            <a:r>
              <a:rPr lang="en-US" altLang="zh-CN" dirty="0" smtClean="0"/>
              <a:t>(−1, 1)</a:t>
            </a:r>
            <a:r>
              <a:rPr lang="zh-CN" altLang="en-US" dirty="0" smtClean="0"/>
              <a:t>．</a:t>
            </a:r>
            <a:r>
              <a:rPr lang="en-US" altLang="zh-CN" dirty="0" err="1" smtClean="0"/>
              <a:t>Tanh</a:t>
            </a:r>
            <a:r>
              <a:rPr lang="en-US" altLang="zh-CN" dirty="0" smtClean="0"/>
              <a:t> </a:t>
            </a:r>
            <a:r>
              <a:rPr lang="zh-CN" altLang="en-US" dirty="0" smtClean="0"/>
              <a:t>函数的输出是零中心化的（</a:t>
            </a:r>
            <a:r>
              <a:rPr lang="en-US" altLang="zh-CN" dirty="0" smtClean="0"/>
              <a:t>Zero-Centered</a:t>
            </a:r>
            <a:r>
              <a:rPr lang="zh-CN" altLang="en-US" dirty="0" smtClean="0"/>
              <a:t>），</a:t>
            </a:r>
            <a:r>
              <a:rPr lang="en-US" altLang="zh-CN" dirty="0" smtClean="0"/>
              <a:t>Logistic </a:t>
            </a:r>
            <a:r>
              <a:rPr lang="zh-CN" altLang="en-US" dirty="0" smtClean="0"/>
              <a:t>函数的输出恒大于</a:t>
            </a:r>
            <a:r>
              <a:rPr lang="en-US" altLang="zh-CN" dirty="0" smtClean="0"/>
              <a:t>0</a:t>
            </a:r>
            <a:r>
              <a:rPr lang="zh-CN" altLang="en-US" dirty="0" smtClean="0"/>
              <a:t>． 非零中心化的输出会使得其后一层的神经元的输入发生偏置偏移（</a:t>
            </a:r>
            <a:r>
              <a:rPr lang="en-US" altLang="zh-CN" dirty="0" smtClean="0"/>
              <a:t>Bias Shift</a:t>
            </a:r>
            <a:r>
              <a:rPr lang="zh-CN" altLang="en-US" dirty="0" smtClean="0"/>
              <a:t>），并进一步使得梯度下降的收敛速度变慢．</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384271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m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m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8703961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014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4397533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06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634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9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983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sq-AL" altLang="zh-CN" sz="1400" dirty="0">
                <a:latin typeface="+mn-ea"/>
                <a:ea typeface="+mn-ea"/>
              </a:rPr>
              <a:t>Python</a:t>
            </a:r>
            <a:r>
              <a:rPr lang="zh-CN" altLang="en-US" sz="1400" dirty="0">
                <a:latin typeface="+mn-ea"/>
                <a:ea typeface="+mn-ea"/>
              </a:rPr>
              <a:t>与人工智能</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417804711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4" Type="http://schemas.openxmlformats.org/officeDocument/2006/relationships/image" Target="../media/image8.tmp"/><Relationship Id="rId5" Type="http://schemas.openxmlformats.org/officeDocument/2006/relationships/image" Target="../media/image9.tmp"/><Relationship Id="rId6"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4"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4"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4" Type="http://schemas.openxmlformats.org/officeDocument/2006/relationships/image" Target="../media/image11.tmp"/><Relationship Id="rId5"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4" Type="http://schemas.openxmlformats.org/officeDocument/2006/relationships/image" Target="../media/image11.tmp"/><Relationship Id="rId5"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4" Type="http://schemas.openxmlformats.org/officeDocument/2006/relationships/image" Target="../media/image11.tmp"/><Relationship Id="rId5"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4" Type="http://schemas.openxmlformats.org/officeDocument/2006/relationships/image" Target="../media/image11.tmp"/><Relationship Id="rId5" Type="http://schemas.openxmlformats.org/officeDocument/2006/relationships/image" Target="../media/image12.tmp"/><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19.tmp"/><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3.xml"/><Relationship Id="rId19" Type="http://schemas.openxmlformats.org/officeDocument/2006/relationships/image" Target="../media/image21.tmp"/><Relationship Id="rId20" Type="http://schemas.openxmlformats.org/officeDocument/2006/relationships/image" Target="../media/image19.tmp"/><Relationship Id="rId12" Type="http://schemas.openxmlformats.org/officeDocument/2006/relationships/image" Target="../media/image26.emf"/><Relationship Id="rId13" Type="http://schemas.openxmlformats.org/officeDocument/2006/relationships/customXml" Target="../ink/ink3.xml"/><Relationship Id="rId1" Type="http://schemas.openxmlformats.org/officeDocument/2006/relationships/slideLayout" Target="../slideLayouts/slideLayout4.xml"/><Relationship Id="rId18"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image" Target="../media/image22.tmp"/><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9.tmp"/><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tmp"/><Relationship Id="rId4" Type="http://schemas.openxmlformats.org/officeDocument/2006/relationships/image" Target="../media/image25.tmp"/><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tmp"/><Relationship Id="rId4" Type="http://schemas.openxmlformats.org/officeDocument/2006/relationships/image" Target="../media/image28.tmp"/><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29.tmp"/><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4" Type="http://schemas.openxmlformats.org/officeDocument/2006/relationships/image" Target="../media/image260.png"/><Relationship Id="rId5" Type="http://schemas.openxmlformats.org/officeDocument/2006/relationships/image" Target="../media/image30.png"/><Relationship Id="rId6" Type="http://schemas.openxmlformats.org/officeDocument/2006/relationships/image" Target="../media/image29.tmp"/><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29.xml"/><Relationship Id="rId7" Type="http://schemas.openxmlformats.org/officeDocument/2006/relationships/image" Target="../media/image360.png"/><Relationship Id="rId8" Type="http://schemas.openxmlformats.org/officeDocument/2006/relationships/oleObject" Target="../embeddings/oleObject1.bin"/><Relationship Id="rId9" Type="http://schemas.openxmlformats.org/officeDocument/2006/relationships/image" Target="../media/image31.wmf"/><Relationship Id="rId10" Type="http://schemas.openxmlformats.org/officeDocument/2006/relationships/image" Target="../media/image37.png"/><Relationship Id="rId11" Type="http://schemas.openxmlformats.org/officeDocument/2006/relationships/image" Target="../media/image38.png"/><Relationship Id="rId1" Type="http://schemas.openxmlformats.org/officeDocument/2006/relationships/vmlDrawing" Target="../drawings/vmlDrawing1.vml"/><Relationship Id="rId2" Type="http://schemas.openxmlformats.org/officeDocument/2006/relationships/tags" Target="../tags/tag2.xml"/></Relationships>
</file>

<file path=ppt/slides/_rels/slide3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3.xml"/><Relationship Id="rId3" Type="http://schemas.openxmlformats.org/officeDocument/2006/relationships/image" Target="../media/image3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tmp"/><Relationship Id="rId3" Type="http://schemas.openxmlformats.org/officeDocument/2006/relationships/image" Target="../media/image33.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tmp"/><Relationship Id="rId3" Type="http://schemas.openxmlformats.org/officeDocument/2006/relationships/image" Target="../media/image37.tmp"/></Relationships>
</file>

<file path=ppt/slides/_rels/slide39.xml.rels><?xml version="1.0" encoding="UTF-8" standalone="yes"?>
<Relationships xmlns="http://schemas.openxmlformats.org/package/2006/relationships"><Relationship Id="rId3" Type="http://schemas.openxmlformats.org/officeDocument/2006/relationships/image" Target="../media/image39.tmp"/><Relationship Id="rId4" Type="http://schemas.openxmlformats.org/officeDocument/2006/relationships/image" Target="../media/image40.tmp"/><Relationship Id="rId5" Type="http://schemas.openxmlformats.org/officeDocument/2006/relationships/image" Target="../media/image41.tmp"/><Relationship Id="rId6" Type="http://schemas.openxmlformats.org/officeDocument/2006/relationships/image" Target="../media/image42.tmp"/><Relationship Id="rId1" Type="http://schemas.openxmlformats.org/officeDocument/2006/relationships/slideLayout" Target="../slideLayouts/slideLayout4.xml"/><Relationship Id="rId2" Type="http://schemas.openxmlformats.org/officeDocument/2006/relationships/image" Target="../media/image38.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3.png"/><Relationship Id="rId3" Type="http://schemas.openxmlformats.org/officeDocument/2006/relationships/image" Target="../media/image19.tmp"/></Relationships>
</file>

<file path=ppt/slides/_rels/slide41.xml.rels><?xml version="1.0" encoding="UTF-8" standalone="yes"?>
<Relationships xmlns="http://schemas.openxmlformats.org/package/2006/relationships"><Relationship Id="rId3" Type="http://schemas.openxmlformats.org/officeDocument/2006/relationships/image" Target="../media/image44.tmp"/><Relationship Id="rId4" Type="http://schemas.openxmlformats.org/officeDocument/2006/relationships/image" Target="../media/image41.tmp"/><Relationship Id="rId5" Type="http://schemas.openxmlformats.org/officeDocument/2006/relationships/image" Target="../media/image45.tmp"/><Relationship Id="rId6" Type="http://schemas.openxmlformats.org/officeDocument/2006/relationships/image" Target="../media/image46.tmp"/><Relationship Id="rId7" Type="http://schemas.openxmlformats.org/officeDocument/2006/relationships/image" Target="../media/image47.tmp"/><Relationship Id="rId8" Type="http://schemas.openxmlformats.org/officeDocument/2006/relationships/image" Target="../media/image48.tmp"/><Relationship Id="rId1" Type="http://schemas.openxmlformats.org/officeDocument/2006/relationships/tags" Target="../tags/tag4.xml"/><Relationship Id="rId2"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9.tm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1.jpe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tags" Target="../tags/tag5.xml"/><Relationship Id="rId2"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3" Type="http://schemas.openxmlformats.org/officeDocument/2006/relationships/image" Target="../media/image52.tmp"/><Relationship Id="rId4" Type="http://schemas.openxmlformats.org/officeDocument/2006/relationships/image" Target="../media/image60.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8" Type="http://schemas.openxmlformats.org/officeDocument/2006/relationships/image" Target="../media/image6.png"/><Relationship Id="rId9"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tmp"/><Relationship Id="rId5" Type="http://schemas.openxmlformats.org/officeDocument/2006/relationships/image" Target="../media/image5.tmp"/><Relationship Id="rId6" Type="http://schemas.openxmlformats.org/officeDocument/2006/relationships/image" Target="../media/image6.tmp"/><Relationship Id="rId1" Type="http://schemas.openxmlformats.org/officeDocument/2006/relationships/tags" Target="../tags/tag1.xml"/><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第</a:t>
            </a:r>
            <a:r>
              <a:rPr lang="en-US" altLang="zh-CN" dirty="0"/>
              <a:t>4</a:t>
            </a:r>
            <a:r>
              <a:rPr lang="zh-CN" altLang="en-US" dirty="0"/>
              <a:t>章 神经网络</a:t>
            </a:r>
          </a:p>
        </p:txBody>
      </p:sp>
      <p:sp>
        <p:nvSpPr>
          <p:cNvPr id="6" name="副标题 5"/>
          <p:cNvSpPr>
            <a:spLocks noGrp="1"/>
          </p:cNvSpPr>
          <p:nvPr>
            <p:ph type="subTitle" idx="1"/>
          </p:nvPr>
        </p:nvSpPr>
        <p:spPr/>
        <p:txBody>
          <a:bodyPr/>
          <a:lstStyle/>
          <a:p>
            <a:r>
              <a:rPr lang="en-US" altLang="zh-CN" dirty="0"/>
              <a:t>Python</a:t>
            </a:r>
            <a:r>
              <a:rPr lang="zh-CN" altLang="en-US" dirty="0"/>
              <a:t>与人工智能</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 xmlns:a16="http://schemas.microsoft.com/office/drawing/2014/main" id="{0DC6B594-104B-4694-A05B-3F355C9FAC99}"/>
              </a:ext>
            </a:extLst>
          </p:cNvPr>
          <p:cNvSpPr>
            <a:spLocks noGrp="1"/>
          </p:cNvSpPr>
          <p:nvPr>
            <p:ph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a:t>
            </a:r>
            <a:r>
              <a:rPr lang="zh-CN" altLang="en-US" dirty="0" smtClean="0"/>
              <a:t>递增</a:t>
            </a:r>
            <a:endParaRPr lang="en-US" altLang="zh-CN" dirty="0" smtClean="0"/>
          </a:p>
          <a:p>
            <a:pPr lvl="1">
              <a:defRPr/>
            </a:pPr>
            <a:r>
              <a:rPr lang="zh-CN" altLang="en-US" dirty="0"/>
              <a:t>避免</a:t>
            </a:r>
            <a:r>
              <a:rPr lang="zh-CN" altLang="en-US" dirty="0" smtClean="0"/>
              <a:t>不稳定</a:t>
            </a:r>
            <a:r>
              <a:rPr lang="zh-CN" altLang="en-US" dirty="0"/>
              <a:t>，但是不强求，例如</a:t>
            </a:r>
            <a:r>
              <a:rPr lang="en-US" altLang="zh-CN" dirty="0" err="1" smtClean="0"/>
              <a:t>relu</a:t>
            </a:r>
            <a:r>
              <a:rPr lang="zh-CN" altLang="en-US" dirty="0" smtClean="0"/>
              <a:t>。</a:t>
            </a:r>
            <a:endParaRPr lang="en-US" altLang="zh-CN" dirty="0"/>
          </a:p>
        </p:txBody>
      </p:sp>
    </p:spTree>
    <p:extLst>
      <p:ext uri="{BB962C8B-B14F-4D97-AF65-F5344CB8AC3E}">
        <p14:creationId xmlns:p14="http://schemas.microsoft.com/office/powerpoint/2010/main" val="42820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843" y="1785393"/>
            <a:ext cx="2524988" cy="853272"/>
          </a:xfrm>
          <a:prstGeom prst="rect">
            <a:avLst/>
          </a:prstGeom>
          <a:ln>
            <a:solidFill>
              <a:srgbClr val="C00000"/>
            </a:solidFill>
          </a:ln>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9" y="3394107"/>
            <a:ext cx="3630758" cy="766203"/>
          </a:xfrm>
          <a:prstGeom prst="rect">
            <a:avLst/>
          </a:prstGeom>
          <a:ln>
            <a:solidFill>
              <a:schemeClr val="accent1">
                <a:lumMod val="75000"/>
              </a:schemeClr>
            </a:solidFill>
            <a:prstDash val="lgDash"/>
          </a:ln>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799" y="417784"/>
            <a:ext cx="6176167" cy="4763815"/>
          </a:xfrm>
          <a:prstGeom prst="rect">
            <a:avLst/>
          </a:prstGeom>
        </p:spPr>
      </p:pic>
      <p:sp>
        <p:nvSpPr>
          <p:cNvPr id="6" name="矩形 5">
            <a:extLst>
              <a:ext uri="{FF2B5EF4-FFF2-40B4-BE49-F238E27FC236}">
                <a16:creationId xmlns="" xmlns:a16="http://schemas.microsoft.com/office/drawing/2014/main" id="{F62E730C-1100-46C0-8BFD-870826845783}"/>
              </a:ext>
            </a:extLst>
          </p:cNvPr>
          <p:cNvSpPr/>
          <p:nvPr/>
        </p:nvSpPr>
        <p:spPr>
          <a:xfrm>
            <a:off x="7309338" y="3777208"/>
            <a:ext cx="4724400" cy="1569660"/>
          </a:xfrm>
          <a:prstGeom prst="rect">
            <a:avLst/>
          </a:prstGeom>
        </p:spPr>
        <p:txBody>
          <a:bodyPr wrap="square">
            <a:spAutoFit/>
          </a:bodyPr>
          <a:lstStyle/>
          <a:p>
            <a:r>
              <a:rPr lang="zh-CN" altLang="en-US" sz="2400" dirty="0">
                <a:solidFill>
                  <a:srgbClr val="FF0000"/>
                </a:solidFill>
              </a:rPr>
              <a:t>非零中心化的输出会使得其后一层的神经元的输入发生偏置偏移（</a:t>
            </a:r>
            <a:r>
              <a:rPr lang="en-US" altLang="zh-CN" sz="2400" dirty="0">
                <a:solidFill>
                  <a:srgbClr val="FF0000"/>
                </a:solidFill>
              </a:rPr>
              <a:t>bias shift</a:t>
            </a:r>
            <a:r>
              <a:rPr lang="zh-CN" altLang="en-US" sz="2400" dirty="0">
                <a:solidFill>
                  <a:srgbClr val="FF0000"/>
                </a:solidFill>
              </a:rPr>
              <a:t>），并进一步使得梯度下降的收敛速度变慢。</a:t>
            </a:r>
          </a:p>
        </p:txBody>
      </p:sp>
      <p:sp>
        <p:nvSpPr>
          <p:cNvPr id="8" name="矩形 7">
            <a:extLst>
              <a:ext uri="{FF2B5EF4-FFF2-40B4-BE49-F238E27FC236}">
                <a16:creationId xmlns="" xmlns:a16="http://schemas.microsoft.com/office/drawing/2014/main" id="{A83F80DE-201A-487D-8AFF-D0CC99D0B2FB}"/>
              </a:ext>
            </a:extLst>
          </p:cNvPr>
          <p:cNvSpPr/>
          <p:nvPr/>
        </p:nvSpPr>
        <p:spPr>
          <a:xfrm>
            <a:off x="914400" y="4778406"/>
            <a:ext cx="9601200" cy="1523494"/>
          </a:xfrm>
          <a:prstGeom prst="rect">
            <a:avLst/>
          </a:prstGeom>
        </p:spPr>
        <p:txBody>
          <a:bodyPr wrap="square">
            <a:spAutoFit/>
          </a:bodyPr>
          <a:lstStyle/>
          <a:p>
            <a:pPr marL="153591" lvl="0" indent="-153591" eaLnBrk="1" hangingPunct="1">
              <a:spcBef>
                <a:spcPts val="338"/>
              </a:spcBef>
              <a:buClr>
                <a:srgbClr val="000000"/>
              </a:buClr>
              <a:buSzPct val="76000"/>
              <a:buFont typeface="Wingdings 3" panose="05040102010807070707" pitchFamily="18" charset="2"/>
              <a:buChar char=""/>
            </a:pPr>
            <a:r>
              <a:rPr lang="zh-CN" altLang="en-US" sz="3200" dirty="0">
                <a:solidFill>
                  <a:srgbClr val="C00000"/>
                </a:solidFill>
                <a:latin typeface="Times New Roman"/>
              </a:rPr>
              <a:t>性质：</a:t>
            </a:r>
            <a:endParaRPr lang="en-US" altLang="zh-CN" sz="3200" dirty="0">
              <a:solidFill>
                <a:srgbClr val="C00000"/>
              </a:solidFill>
              <a:latin typeface="Times New Roman"/>
            </a:endParaRPr>
          </a:p>
          <a:p>
            <a:pPr marL="308075" lvl="1" indent="-153591" eaLnBrk="1" hangingPunct="1">
              <a:spcBef>
                <a:spcPts val="281"/>
              </a:spcBef>
              <a:buClr>
                <a:srgbClr val="000000"/>
              </a:buClr>
              <a:buSzPct val="76000"/>
              <a:buFont typeface="Wingdings 3" panose="05040102010807070707" pitchFamily="18" charset="2"/>
              <a:buChar char=""/>
            </a:pPr>
            <a:r>
              <a:rPr lang="zh-CN" altLang="en-US" sz="2800" dirty="0">
                <a:solidFill>
                  <a:srgbClr val="000000"/>
                </a:solidFill>
                <a:latin typeface="Times New Roman"/>
                <a:cs typeface="+mn-cs"/>
              </a:rPr>
              <a:t>饱和函数</a:t>
            </a:r>
            <a:endParaRPr lang="en-US" altLang="zh-CN" sz="2800" dirty="0">
              <a:solidFill>
                <a:srgbClr val="000000"/>
              </a:solidFill>
              <a:latin typeface="Times New Roman"/>
              <a:cs typeface="+mn-cs"/>
            </a:endParaRPr>
          </a:p>
          <a:p>
            <a:pPr marL="308075" lvl="1" indent="-153591" eaLnBrk="1" hangingPunct="1">
              <a:spcBef>
                <a:spcPts val="281"/>
              </a:spcBef>
              <a:buClr>
                <a:srgbClr val="000000"/>
              </a:buClr>
              <a:buSzPct val="76000"/>
              <a:buFont typeface="Wingdings 3" panose="05040102010807070707" pitchFamily="18" charset="2"/>
              <a:buChar char=""/>
            </a:pPr>
            <a:r>
              <a:rPr lang="en-US" altLang="zh-CN" sz="2800" dirty="0">
                <a:solidFill>
                  <a:srgbClr val="000000"/>
                </a:solidFill>
                <a:latin typeface="Times New Roman"/>
                <a:cs typeface="+mn-cs"/>
              </a:rPr>
              <a:t>Tanh</a:t>
            </a:r>
            <a:r>
              <a:rPr lang="zh-CN" altLang="en-US" sz="2800" dirty="0">
                <a:solidFill>
                  <a:srgbClr val="000000"/>
                </a:solidFill>
                <a:latin typeface="Times New Roman"/>
                <a:cs typeface="+mn-cs"/>
              </a:rPr>
              <a:t>函数是零中心化的，而</a:t>
            </a:r>
            <a:r>
              <a:rPr lang="en-US" altLang="zh-CN" sz="2800" dirty="0">
                <a:solidFill>
                  <a:srgbClr val="000000"/>
                </a:solidFill>
                <a:latin typeface="Times New Roman"/>
                <a:cs typeface="+mn-cs"/>
              </a:rPr>
              <a:t>logistic</a:t>
            </a:r>
            <a:r>
              <a:rPr lang="zh-CN" altLang="en-US" sz="2800" dirty="0">
                <a:solidFill>
                  <a:srgbClr val="000000"/>
                </a:solidFill>
                <a:latin typeface="Times New Roman"/>
                <a:cs typeface="+mn-cs"/>
              </a:rPr>
              <a:t>函数的输出恒大于</a:t>
            </a:r>
            <a:r>
              <a:rPr lang="en-US" altLang="zh-CN" sz="2800" dirty="0">
                <a:solidFill>
                  <a:srgbClr val="000000"/>
                </a:solidFill>
                <a:latin typeface="Times New Roman"/>
                <a:cs typeface="+mn-cs"/>
              </a:rPr>
              <a:t>0</a:t>
            </a:r>
          </a:p>
        </p:txBody>
      </p:sp>
      <p:sp>
        <p:nvSpPr>
          <p:cNvPr id="9" name="文本框 8">
            <a:extLst>
              <a:ext uri="{FF2B5EF4-FFF2-40B4-BE49-F238E27FC236}">
                <a16:creationId xmlns="" xmlns:a16="http://schemas.microsoft.com/office/drawing/2014/main" id="{06CA1EDF-2DE8-4728-A233-E0C87A1ACCAD}"/>
              </a:ext>
            </a:extLst>
          </p:cNvPr>
          <p:cNvSpPr txBox="1"/>
          <p:nvPr/>
        </p:nvSpPr>
        <p:spPr>
          <a:xfrm>
            <a:off x="959556" y="1343266"/>
            <a:ext cx="1783644" cy="369332"/>
          </a:xfrm>
          <a:prstGeom prst="rect">
            <a:avLst/>
          </a:prstGeom>
          <a:noFill/>
        </p:spPr>
        <p:txBody>
          <a:bodyPr wrap="square">
            <a:spAutoFit/>
          </a:bodyPr>
          <a:lstStyle/>
          <a:p>
            <a:r>
              <a:rPr lang="sq-AL" altLang="zh-CN" dirty="0"/>
              <a:t>Logistic </a:t>
            </a:r>
            <a:r>
              <a:rPr lang="zh-CN" altLang="en-US" dirty="0"/>
              <a:t>函数</a:t>
            </a:r>
          </a:p>
        </p:txBody>
      </p:sp>
      <p:sp>
        <p:nvSpPr>
          <p:cNvPr id="10" name="文本框 9">
            <a:extLst>
              <a:ext uri="{FF2B5EF4-FFF2-40B4-BE49-F238E27FC236}">
                <a16:creationId xmlns="" xmlns:a16="http://schemas.microsoft.com/office/drawing/2014/main" id="{7C206A45-D859-459B-92BD-785D485FD46D}"/>
              </a:ext>
            </a:extLst>
          </p:cNvPr>
          <p:cNvSpPr txBox="1"/>
          <p:nvPr/>
        </p:nvSpPr>
        <p:spPr>
          <a:xfrm>
            <a:off x="914400" y="2885917"/>
            <a:ext cx="1295400" cy="369332"/>
          </a:xfrm>
          <a:prstGeom prst="rect">
            <a:avLst/>
          </a:prstGeom>
          <a:noFill/>
        </p:spPr>
        <p:txBody>
          <a:bodyPr wrap="square">
            <a:spAutoFit/>
          </a:bodyPr>
          <a:lstStyle/>
          <a:p>
            <a:r>
              <a:rPr lang="sq-AL" altLang="zh-CN" dirty="0"/>
              <a:t>Tanh </a:t>
            </a:r>
            <a:r>
              <a:rPr lang="zh-CN" altLang="en-US" dirty="0"/>
              <a:t>函数</a:t>
            </a:r>
          </a:p>
        </p:txBody>
      </p:sp>
      <p:pic>
        <p:nvPicPr>
          <p:cNvPr id="11" name="图片 10">
            <a:extLst>
              <a:ext uri="{FF2B5EF4-FFF2-40B4-BE49-F238E27FC236}">
                <a16:creationId xmlns="" xmlns:a16="http://schemas.microsoft.com/office/drawing/2014/main" id="{6ED6C7E5-1291-4CA4-A8B3-F82BF3E922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4277403"/>
            <a:ext cx="2629267" cy="419158"/>
          </a:xfrm>
          <a:prstGeom prst="rect">
            <a:avLst/>
          </a:prstGeom>
        </p:spPr>
      </p:pic>
    </p:spTree>
    <p:extLst>
      <p:ext uri="{BB962C8B-B14F-4D97-AF65-F5344CB8AC3E}">
        <p14:creationId xmlns:p14="http://schemas.microsoft.com/office/powerpoint/2010/main" val="261613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rotWithShape="1">
          <a:blip r:embed="rId3">
            <a:extLst>
              <a:ext uri="{28A0092B-C50C-407E-A947-70E740481C1C}">
                <a14:useLocalDpi xmlns:a14="http://schemas.microsoft.com/office/drawing/2010/main" val="0"/>
              </a:ext>
            </a:extLst>
          </a:blip>
          <a:srcRect b="7389"/>
          <a:stretch/>
        </p:blipFill>
        <p:spPr>
          <a:xfrm>
            <a:off x="762000" y="1145262"/>
            <a:ext cx="3631570" cy="1881456"/>
          </a:xfrm>
          <a:prstGeom prst="rect">
            <a:avLst/>
          </a:prstGeom>
          <a:ln>
            <a:solidFill>
              <a:srgbClr val="C00000"/>
            </a:solidFill>
          </a:ln>
        </p:spPr>
      </p:pic>
      <p:sp>
        <p:nvSpPr>
          <p:cNvPr id="9" name="矩形 8">
            <a:extLst>
              <a:ext uri="{FF2B5EF4-FFF2-40B4-BE49-F238E27FC236}">
                <a16:creationId xmlns="" xmlns:a16="http://schemas.microsoft.com/office/drawing/2014/main" id="{6A95F8AF-D759-48DB-80D5-A819C68C4852}"/>
              </a:ext>
            </a:extLst>
          </p:cNvPr>
          <p:cNvSpPr/>
          <p:nvPr/>
        </p:nvSpPr>
        <p:spPr>
          <a:xfrm>
            <a:off x="762000" y="3657600"/>
            <a:ext cx="4956192" cy="1569660"/>
          </a:xfrm>
          <a:prstGeom prst="rect">
            <a:avLst/>
          </a:prstGeom>
        </p:spPr>
        <p:txBody>
          <a:bodyPr wrap="square">
            <a:spAutoFit/>
          </a:bodyPr>
          <a:lstStyle/>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生物学合理性</a:t>
            </a:r>
            <a:endParaRPr lang="en-US" altLang="zh-CN" sz="2400"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单侧抑制、宽兴奋边界</a:t>
            </a:r>
            <a:endParaRPr lang="en-US" altLang="zh-CN" sz="2400"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在一定程度上缓解梯度消失问题</a:t>
            </a:r>
          </a:p>
        </p:txBody>
      </p:sp>
      <p:pic>
        <p:nvPicPr>
          <p:cNvPr id="6" name="图片 5" descr="屏幕剪辑">
            <a:extLst>
              <a:ext uri="{FF2B5EF4-FFF2-40B4-BE49-F238E27FC236}">
                <a16:creationId xmlns="" xmlns:a16="http://schemas.microsoft.com/office/drawing/2014/main" id="{478538BF-4594-480E-A1C0-CEEA3F8CBE75}"/>
              </a:ext>
            </a:extLst>
          </p:cNvPr>
          <p:cNvPicPr>
            <a:picLocks noChangeAspect="1"/>
          </p:cNvPicPr>
          <p:nvPr/>
        </p:nvPicPr>
        <p:blipFill rotWithShape="1">
          <a:blip r:embed="rId4">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Tree>
    <p:extLst>
      <p:ext uri="{BB962C8B-B14F-4D97-AF65-F5344CB8AC3E}">
        <p14:creationId xmlns:p14="http://schemas.microsoft.com/office/powerpoint/2010/main" val="3182323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rotWithShape="1">
          <a:blip r:embed="rId3">
            <a:extLst>
              <a:ext uri="{28A0092B-C50C-407E-A947-70E740481C1C}">
                <a14:useLocalDpi xmlns:a14="http://schemas.microsoft.com/office/drawing/2010/main" val="0"/>
              </a:ext>
            </a:extLst>
          </a:blip>
          <a:srcRect b="7389"/>
          <a:stretch/>
        </p:blipFill>
        <p:spPr>
          <a:xfrm>
            <a:off x="762000" y="1145262"/>
            <a:ext cx="3631570" cy="1881456"/>
          </a:xfrm>
          <a:prstGeom prst="rect">
            <a:avLst/>
          </a:prstGeom>
          <a:ln>
            <a:solidFill>
              <a:srgbClr val="C00000"/>
            </a:solidFill>
          </a:ln>
        </p:spPr>
      </p:pic>
      <p:pic>
        <p:nvPicPr>
          <p:cNvPr id="8" name="图片 7" descr="屏幕剪辑">
            <a:extLst>
              <a:ext uri="{FF2B5EF4-FFF2-40B4-BE49-F238E27FC236}">
                <a16:creationId xmlns="" xmlns:a16="http://schemas.microsoft.com/office/drawing/2014/main" id="{AA7E6CBE-A4B8-4451-94B1-EFCCD662F5D6}"/>
              </a:ext>
            </a:extLst>
          </p:cNvPr>
          <p:cNvPicPr>
            <a:picLocks noChangeAspect="1"/>
          </p:cNvPicPr>
          <p:nvPr/>
        </p:nvPicPr>
        <p:blipFill rotWithShape="1">
          <a:blip r:embed="rId4">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
        <p:nvSpPr>
          <p:cNvPr id="10" name="矩形 9">
            <a:extLst>
              <a:ext uri="{FF2B5EF4-FFF2-40B4-BE49-F238E27FC236}">
                <a16:creationId xmlns="" xmlns:a16="http://schemas.microsoft.com/office/drawing/2014/main" id="{E953B730-5B59-4C84-AE1A-A03DFE28D7C0}"/>
              </a:ext>
            </a:extLst>
          </p:cNvPr>
          <p:cNvSpPr/>
          <p:nvPr/>
        </p:nvSpPr>
        <p:spPr>
          <a:xfrm>
            <a:off x="762000" y="3657600"/>
            <a:ext cx="4956192" cy="1569660"/>
          </a:xfrm>
          <a:prstGeom prst="rect">
            <a:avLst/>
          </a:prstGeom>
        </p:spPr>
        <p:txBody>
          <a:bodyPr wrap="square">
            <a:spAutoFit/>
          </a:bodyPr>
          <a:lstStyle/>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生物学合理性</a:t>
            </a:r>
            <a:endParaRPr lang="en-US" altLang="zh-CN" sz="2400"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单侧抑制、宽兴奋边界</a:t>
            </a:r>
            <a:endParaRPr lang="en-US" altLang="zh-CN" sz="2400"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sz="2400" dirty="0">
                <a:latin typeface="华文楷体" panose="02010600040101010101" pitchFamily="2" charset="-122"/>
                <a:ea typeface="华文楷体" panose="02010600040101010101" pitchFamily="2" charset="-122"/>
              </a:rPr>
              <a:t>在一定程度上缓解梯度消失问题</a:t>
            </a:r>
          </a:p>
        </p:txBody>
      </p:sp>
      <p:sp>
        <p:nvSpPr>
          <p:cNvPr id="12" name="矩形 11">
            <a:extLst>
              <a:ext uri="{FF2B5EF4-FFF2-40B4-BE49-F238E27FC236}">
                <a16:creationId xmlns="" xmlns:a16="http://schemas.microsoft.com/office/drawing/2014/main" id="{63039EB0-46AC-42C1-B09F-C33261FC867C}"/>
              </a:ext>
            </a:extLst>
          </p:cNvPr>
          <p:cNvSpPr/>
          <p:nvPr/>
        </p:nvSpPr>
        <p:spPr>
          <a:xfrm>
            <a:off x="460359" y="5627309"/>
            <a:ext cx="5399888" cy="461665"/>
          </a:xfrm>
          <a:prstGeom prst="rect">
            <a:avLst/>
          </a:prstGeom>
        </p:spPr>
        <p:txBody>
          <a:bodyPr wrap="square">
            <a:spAutoFit/>
          </a:bodyPr>
          <a:lstStyle/>
          <a:p>
            <a:pPr>
              <a:buSzPct val="76000"/>
            </a:pPr>
            <a:r>
              <a:rPr lang="zh-CN" altLang="en-US" sz="2400" dirty="0">
                <a:solidFill>
                  <a:srgbClr val="FF0000"/>
                </a:solidFill>
                <a:latin typeface="华文楷体" panose="02010600040101010101" pitchFamily="2" charset="-122"/>
                <a:ea typeface="华文楷体" panose="02010600040101010101" pitchFamily="2" charset="-122"/>
              </a:rPr>
              <a:t>死亡</a:t>
            </a:r>
            <a:r>
              <a:rPr lang="en-US" altLang="zh-CN" sz="2400" dirty="0" err="1">
                <a:solidFill>
                  <a:srgbClr val="FF0000"/>
                </a:solidFill>
                <a:latin typeface="华文楷体" panose="02010600040101010101" pitchFamily="2" charset="-122"/>
                <a:ea typeface="华文楷体" panose="02010600040101010101" pitchFamily="2" charset="-122"/>
              </a:rPr>
              <a:t>ReLU</a:t>
            </a:r>
            <a:r>
              <a:rPr lang="zh-CN" altLang="en-US" sz="2400" dirty="0">
                <a:solidFill>
                  <a:srgbClr val="FF0000"/>
                </a:solidFill>
                <a:latin typeface="华文楷体" panose="02010600040101010101" pitchFamily="2" charset="-122"/>
                <a:ea typeface="华文楷体" panose="02010600040101010101" pitchFamily="2" charset="-122"/>
              </a:rPr>
              <a:t>问题（</a:t>
            </a:r>
            <a:r>
              <a:rPr lang="en-US" altLang="zh-CN" sz="2400" dirty="0">
                <a:solidFill>
                  <a:srgbClr val="FF0000"/>
                </a:solidFill>
                <a:latin typeface="华文楷体" panose="02010600040101010101" pitchFamily="2" charset="-122"/>
                <a:ea typeface="华文楷体" panose="02010600040101010101" pitchFamily="2" charset="-122"/>
              </a:rPr>
              <a:t>Dying </a:t>
            </a:r>
            <a:r>
              <a:rPr lang="en-US" altLang="zh-CN" sz="2400" dirty="0" err="1">
                <a:solidFill>
                  <a:srgbClr val="FF0000"/>
                </a:solidFill>
                <a:latin typeface="华文楷体" panose="02010600040101010101" pitchFamily="2" charset="-122"/>
                <a:ea typeface="华文楷体" panose="02010600040101010101" pitchFamily="2" charset="-122"/>
              </a:rPr>
              <a:t>ReLU</a:t>
            </a:r>
            <a:r>
              <a:rPr lang="en-US" altLang="zh-CN" sz="2400" dirty="0">
                <a:solidFill>
                  <a:srgbClr val="FF0000"/>
                </a:solidFill>
                <a:latin typeface="华文楷体" panose="02010600040101010101" pitchFamily="2" charset="-122"/>
                <a:ea typeface="华文楷体" panose="02010600040101010101" pitchFamily="2" charset="-122"/>
              </a:rPr>
              <a:t> Problem</a:t>
            </a:r>
            <a:r>
              <a:rPr lang="zh-CN" altLang="en-US" sz="24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92307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4" name="图片 3" descr="屏幕剪辑"/>
          <p:cNvPicPr>
            <a:picLocks noChangeAspect="1"/>
          </p:cNvPicPr>
          <p:nvPr/>
        </p:nvPicPr>
        <p:blipFill rotWithShape="1">
          <a:blip r:embed="rId3">
            <a:extLst>
              <a:ext uri="{28A0092B-C50C-407E-A947-70E740481C1C}">
                <a14:useLocalDpi xmlns:a14="http://schemas.microsoft.com/office/drawing/2010/main" val="0"/>
              </a:ext>
            </a:extLst>
          </a:blip>
          <a:srcRect b="4564"/>
          <a:stretch/>
        </p:blipFill>
        <p:spPr>
          <a:xfrm>
            <a:off x="152400" y="3124200"/>
            <a:ext cx="4898974" cy="1580057"/>
          </a:xfrm>
          <a:prstGeom prst="rect">
            <a:avLst/>
          </a:prstGeom>
          <a:ln>
            <a:solidFill>
              <a:srgbClr val="00B050"/>
            </a:solidFill>
          </a:ln>
        </p:spPr>
      </p:pic>
      <p:pic>
        <p:nvPicPr>
          <p:cNvPr id="12" name="图片 11" descr="屏幕剪辑">
            <a:extLst>
              <a:ext uri="{FF2B5EF4-FFF2-40B4-BE49-F238E27FC236}">
                <a16:creationId xmlns="" xmlns:a16="http://schemas.microsoft.com/office/drawing/2014/main" id="{8E6D4B42-1B82-4948-83B7-037163BB2086}"/>
              </a:ext>
            </a:extLst>
          </p:cNvPr>
          <p:cNvPicPr>
            <a:picLocks noChangeAspect="1"/>
          </p:cNvPicPr>
          <p:nvPr/>
        </p:nvPicPr>
        <p:blipFill rotWithShape="1">
          <a:blip r:embed="rId4">
            <a:extLst>
              <a:ext uri="{28A0092B-C50C-407E-A947-70E740481C1C}">
                <a14:useLocalDpi xmlns:a14="http://schemas.microsoft.com/office/drawing/2010/main" val="0"/>
              </a:ext>
            </a:extLst>
          </a:blip>
          <a:srcRect b="7389"/>
          <a:stretch/>
        </p:blipFill>
        <p:spPr>
          <a:xfrm>
            <a:off x="985194" y="1064273"/>
            <a:ext cx="2751965" cy="1425747"/>
          </a:xfrm>
          <a:prstGeom prst="rect">
            <a:avLst/>
          </a:prstGeom>
          <a:ln>
            <a:solidFill>
              <a:srgbClr val="C00000"/>
            </a:solidFill>
          </a:ln>
        </p:spPr>
      </p:pic>
      <p:sp>
        <p:nvSpPr>
          <p:cNvPr id="13" name="文本框 12">
            <a:extLst>
              <a:ext uri="{FF2B5EF4-FFF2-40B4-BE49-F238E27FC236}">
                <a16:creationId xmlns="" xmlns:a16="http://schemas.microsoft.com/office/drawing/2014/main" id="{FBAD4579-1762-40C3-B1DB-0A2894BD4B90}"/>
              </a:ext>
            </a:extLst>
          </p:cNvPr>
          <p:cNvSpPr txBox="1"/>
          <p:nvPr/>
        </p:nvSpPr>
        <p:spPr>
          <a:xfrm>
            <a:off x="985194" y="4876800"/>
            <a:ext cx="4066180" cy="400110"/>
          </a:xfrm>
          <a:prstGeom prst="rect">
            <a:avLst/>
          </a:prstGeom>
          <a:noFill/>
        </p:spPr>
        <p:txBody>
          <a:bodyPr wrap="square">
            <a:spAutoFit/>
          </a:bodyPr>
          <a:lstStyle/>
          <a:p>
            <a:r>
              <a:rPr lang="zh-CN" altLang="en-US" sz="2000" dirty="0"/>
              <a:t>带泄露的 </a:t>
            </a:r>
            <a:r>
              <a:rPr lang="sq-AL" altLang="zh-CN" sz="2000" dirty="0"/>
              <a:t>ReLU</a:t>
            </a:r>
            <a:r>
              <a:rPr lang="zh-CN" altLang="sq-AL" sz="2000" dirty="0"/>
              <a:t>（</a:t>
            </a:r>
            <a:r>
              <a:rPr lang="sq-AL" altLang="zh-CN" sz="2000" dirty="0"/>
              <a:t>Leaky ReLU</a:t>
            </a:r>
            <a:r>
              <a:rPr lang="zh-CN" altLang="sq-AL" sz="2000" dirty="0"/>
              <a:t>）</a:t>
            </a:r>
            <a:endParaRPr lang="zh-CN" altLang="en-US" sz="2000" dirty="0"/>
          </a:p>
        </p:txBody>
      </p:sp>
      <p:pic>
        <p:nvPicPr>
          <p:cNvPr id="14" name="图片 13" descr="屏幕剪辑">
            <a:extLst>
              <a:ext uri="{FF2B5EF4-FFF2-40B4-BE49-F238E27FC236}">
                <a16:creationId xmlns="" xmlns:a16="http://schemas.microsoft.com/office/drawing/2014/main" id="{3AF7D228-A31A-456A-B2BC-EFB5CDFC040D}"/>
              </a:ext>
            </a:extLst>
          </p:cNvPr>
          <p:cNvPicPr>
            <a:picLocks noChangeAspect="1"/>
          </p:cNvPicPr>
          <p:nvPr/>
        </p:nvPicPr>
        <p:blipFill rotWithShape="1">
          <a:blip r:embed="rId5">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Tree>
    <p:extLst>
      <p:ext uri="{BB962C8B-B14F-4D97-AF65-F5344CB8AC3E}">
        <p14:creationId xmlns:p14="http://schemas.microsoft.com/office/powerpoint/2010/main" val="259321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5" name="图片 4" descr="屏幕剪辑"/>
          <p:cNvPicPr>
            <a:picLocks noChangeAspect="1"/>
          </p:cNvPicPr>
          <p:nvPr/>
        </p:nvPicPr>
        <p:blipFill rotWithShape="1">
          <a:blip r:embed="rId3">
            <a:extLst>
              <a:ext uri="{28A0092B-C50C-407E-A947-70E740481C1C}">
                <a14:useLocalDpi xmlns:a14="http://schemas.microsoft.com/office/drawing/2010/main" val="0"/>
              </a:ext>
            </a:extLst>
          </a:blip>
          <a:srcRect b="4399"/>
          <a:stretch/>
        </p:blipFill>
        <p:spPr>
          <a:xfrm>
            <a:off x="428275" y="3124200"/>
            <a:ext cx="4677912" cy="1600200"/>
          </a:xfrm>
          <a:prstGeom prst="rect">
            <a:avLst/>
          </a:prstGeom>
        </p:spPr>
      </p:pic>
      <p:pic>
        <p:nvPicPr>
          <p:cNvPr id="9" name="图片 8" descr="屏幕剪辑">
            <a:extLst>
              <a:ext uri="{FF2B5EF4-FFF2-40B4-BE49-F238E27FC236}">
                <a16:creationId xmlns="" xmlns:a16="http://schemas.microsoft.com/office/drawing/2014/main" id="{B17AD96C-45A6-4A07-A0F8-227F677D20B9}"/>
              </a:ext>
            </a:extLst>
          </p:cNvPr>
          <p:cNvPicPr>
            <a:picLocks noChangeAspect="1"/>
          </p:cNvPicPr>
          <p:nvPr/>
        </p:nvPicPr>
        <p:blipFill rotWithShape="1">
          <a:blip r:embed="rId4">
            <a:extLst>
              <a:ext uri="{28A0092B-C50C-407E-A947-70E740481C1C}">
                <a14:useLocalDpi xmlns:a14="http://schemas.microsoft.com/office/drawing/2010/main" val="0"/>
              </a:ext>
            </a:extLst>
          </a:blip>
          <a:srcRect b="7389"/>
          <a:stretch/>
        </p:blipFill>
        <p:spPr>
          <a:xfrm>
            <a:off x="985194" y="1064273"/>
            <a:ext cx="2751965" cy="1425747"/>
          </a:xfrm>
          <a:prstGeom prst="rect">
            <a:avLst/>
          </a:prstGeom>
          <a:ln>
            <a:solidFill>
              <a:srgbClr val="C00000"/>
            </a:solidFill>
          </a:ln>
        </p:spPr>
      </p:pic>
      <p:sp>
        <p:nvSpPr>
          <p:cNvPr id="11" name="文本框 10">
            <a:extLst>
              <a:ext uri="{FF2B5EF4-FFF2-40B4-BE49-F238E27FC236}">
                <a16:creationId xmlns="" xmlns:a16="http://schemas.microsoft.com/office/drawing/2014/main" id="{CEE64325-3A26-46D2-8ABD-ED8441FD50EA}"/>
              </a:ext>
            </a:extLst>
          </p:cNvPr>
          <p:cNvSpPr txBox="1"/>
          <p:nvPr/>
        </p:nvSpPr>
        <p:spPr>
          <a:xfrm>
            <a:off x="1676400" y="4989248"/>
            <a:ext cx="2514600" cy="400110"/>
          </a:xfrm>
          <a:prstGeom prst="rect">
            <a:avLst/>
          </a:prstGeom>
          <a:noFill/>
        </p:spPr>
        <p:txBody>
          <a:bodyPr wrap="square">
            <a:spAutoFit/>
          </a:bodyPr>
          <a:lstStyle/>
          <a:p>
            <a:pPr algn="ctr"/>
            <a:r>
              <a:rPr lang="zh-CN" altLang="en-US" sz="2000" dirty="0"/>
              <a:t>带参数的 </a:t>
            </a:r>
            <a:r>
              <a:rPr lang="sq-AL" altLang="zh-CN" sz="2000" dirty="0"/>
              <a:t>ReLU</a:t>
            </a:r>
            <a:endParaRPr lang="zh-CN" altLang="en-US" sz="2000" dirty="0"/>
          </a:p>
        </p:txBody>
      </p:sp>
      <p:pic>
        <p:nvPicPr>
          <p:cNvPr id="13" name="图片 12" descr="屏幕剪辑">
            <a:extLst>
              <a:ext uri="{FF2B5EF4-FFF2-40B4-BE49-F238E27FC236}">
                <a16:creationId xmlns="" xmlns:a16="http://schemas.microsoft.com/office/drawing/2014/main" id="{D26FC6F6-ECF7-45F3-8EB9-C0DE4D7A6424}"/>
              </a:ext>
            </a:extLst>
          </p:cNvPr>
          <p:cNvPicPr>
            <a:picLocks noChangeAspect="1"/>
          </p:cNvPicPr>
          <p:nvPr/>
        </p:nvPicPr>
        <p:blipFill rotWithShape="1">
          <a:blip r:embed="rId5">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Tree>
    <p:extLst>
      <p:ext uri="{BB962C8B-B14F-4D97-AF65-F5344CB8AC3E}">
        <p14:creationId xmlns:p14="http://schemas.microsoft.com/office/powerpoint/2010/main" val="4177075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6" name="图片 5" descr="屏幕剪辑"/>
          <p:cNvPicPr>
            <a:picLocks noChangeAspect="1"/>
          </p:cNvPicPr>
          <p:nvPr/>
        </p:nvPicPr>
        <p:blipFill rotWithShape="1">
          <a:blip r:embed="rId3">
            <a:extLst>
              <a:ext uri="{28A0092B-C50C-407E-A947-70E740481C1C}">
                <a14:useLocalDpi xmlns:a14="http://schemas.microsoft.com/office/drawing/2010/main" val="0"/>
              </a:ext>
            </a:extLst>
          </a:blip>
          <a:srcRect b="6026"/>
          <a:stretch/>
        </p:blipFill>
        <p:spPr>
          <a:xfrm>
            <a:off x="262467" y="3266266"/>
            <a:ext cx="5302036" cy="1544668"/>
          </a:xfrm>
          <a:prstGeom prst="rect">
            <a:avLst/>
          </a:prstGeom>
          <a:ln w="19050">
            <a:solidFill>
              <a:srgbClr val="962C66"/>
            </a:solidFill>
            <a:prstDash val="dash"/>
          </a:ln>
        </p:spPr>
      </p:pic>
      <p:pic>
        <p:nvPicPr>
          <p:cNvPr id="9" name="图片 8" descr="屏幕剪辑">
            <a:extLst>
              <a:ext uri="{FF2B5EF4-FFF2-40B4-BE49-F238E27FC236}">
                <a16:creationId xmlns="" xmlns:a16="http://schemas.microsoft.com/office/drawing/2014/main" id="{B9BDC875-D72A-41B4-BB95-EF342F09C2C1}"/>
              </a:ext>
            </a:extLst>
          </p:cNvPr>
          <p:cNvPicPr>
            <a:picLocks noChangeAspect="1"/>
          </p:cNvPicPr>
          <p:nvPr/>
        </p:nvPicPr>
        <p:blipFill rotWithShape="1">
          <a:blip r:embed="rId4">
            <a:extLst>
              <a:ext uri="{28A0092B-C50C-407E-A947-70E740481C1C}">
                <a14:useLocalDpi xmlns:a14="http://schemas.microsoft.com/office/drawing/2010/main" val="0"/>
              </a:ext>
            </a:extLst>
          </a:blip>
          <a:srcRect b="7389"/>
          <a:stretch/>
        </p:blipFill>
        <p:spPr>
          <a:xfrm>
            <a:off x="985194" y="1064273"/>
            <a:ext cx="2751965" cy="1425747"/>
          </a:xfrm>
          <a:prstGeom prst="rect">
            <a:avLst/>
          </a:prstGeom>
          <a:ln>
            <a:solidFill>
              <a:srgbClr val="C00000"/>
            </a:solidFill>
          </a:ln>
        </p:spPr>
      </p:pic>
      <p:pic>
        <p:nvPicPr>
          <p:cNvPr id="10" name="图片 9" descr="屏幕剪辑">
            <a:extLst>
              <a:ext uri="{FF2B5EF4-FFF2-40B4-BE49-F238E27FC236}">
                <a16:creationId xmlns="" xmlns:a16="http://schemas.microsoft.com/office/drawing/2014/main" id="{42B6853D-1902-401A-AA59-3086CBF8FE82}"/>
              </a:ext>
            </a:extLst>
          </p:cNvPr>
          <p:cNvPicPr>
            <a:picLocks noChangeAspect="1"/>
          </p:cNvPicPr>
          <p:nvPr/>
        </p:nvPicPr>
        <p:blipFill rotWithShape="1">
          <a:blip r:embed="rId5">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Tree>
    <p:extLst>
      <p:ext uri="{BB962C8B-B14F-4D97-AF65-F5344CB8AC3E}">
        <p14:creationId xmlns:p14="http://schemas.microsoft.com/office/powerpoint/2010/main" val="2749150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10341"/>
            <a:ext cx="4596576" cy="584406"/>
          </a:xfrm>
          <a:prstGeom prst="rect">
            <a:avLst/>
          </a:prstGeom>
          <a:ln w="19050">
            <a:solidFill>
              <a:srgbClr val="2A2D8F"/>
            </a:solidFill>
            <a:prstDash val="sysDot"/>
          </a:ln>
        </p:spPr>
      </p:pic>
      <p:pic>
        <p:nvPicPr>
          <p:cNvPr id="9" name="图片 8" descr="屏幕剪辑">
            <a:extLst>
              <a:ext uri="{FF2B5EF4-FFF2-40B4-BE49-F238E27FC236}">
                <a16:creationId xmlns="" xmlns:a16="http://schemas.microsoft.com/office/drawing/2014/main" id="{BD16E543-2A7B-4798-BCA7-E74A61F4714A}"/>
              </a:ext>
            </a:extLst>
          </p:cNvPr>
          <p:cNvPicPr>
            <a:picLocks noChangeAspect="1"/>
          </p:cNvPicPr>
          <p:nvPr/>
        </p:nvPicPr>
        <p:blipFill rotWithShape="1">
          <a:blip r:embed="rId4">
            <a:extLst>
              <a:ext uri="{28A0092B-C50C-407E-A947-70E740481C1C}">
                <a14:useLocalDpi xmlns:a14="http://schemas.microsoft.com/office/drawing/2010/main" val="0"/>
              </a:ext>
            </a:extLst>
          </a:blip>
          <a:srcRect b="7389"/>
          <a:stretch/>
        </p:blipFill>
        <p:spPr>
          <a:xfrm>
            <a:off x="985194" y="1064273"/>
            <a:ext cx="2751965" cy="1425747"/>
          </a:xfrm>
          <a:prstGeom prst="rect">
            <a:avLst/>
          </a:prstGeom>
          <a:ln>
            <a:solidFill>
              <a:srgbClr val="C00000"/>
            </a:solidFill>
          </a:ln>
        </p:spPr>
      </p:pic>
      <p:pic>
        <p:nvPicPr>
          <p:cNvPr id="10" name="图片 9" descr="屏幕剪辑">
            <a:extLst>
              <a:ext uri="{FF2B5EF4-FFF2-40B4-BE49-F238E27FC236}">
                <a16:creationId xmlns="" xmlns:a16="http://schemas.microsoft.com/office/drawing/2014/main" id="{41F5A572-FE1C-4B0B-9164-2C456782EB1B}"/>
              </a:ext>
            </a:extLst>
          </p:cNvPr>
          <p:cNvPicPr>
            <a:picLocks noChangeAspect="1"/>
          </p:cNvPicPr>
          <p:nvPr/>
        </p:nvPicPr>
        <p:blipFill rotWithShape="1">
          <a:blip r:embed="rId5">
            <a:extLst>
              <a:ext uri="{28A0092B-C50C-407E-A947-70E740481C1C}">
                <a14:useLocalDpi xmlns:a14="http://schemas.microsoft.com/office/drawing/2010/main" val="0"/>
              </a:ext>
            </a:extLst>
          </a:blip>
          <a:srcRect l="9344" t="6527" r="12590" b="4182"/>
          <a:stretch/>
        </p:blipFill>
        <p:spPr>
          <a:xfrm>
            <a:off x="5987259" y="1159042"/>
            <a:ext cx="5744382" cy="4539915"/>
          </a:xfrm>
          <a:prstGeom prst="rect">
            <a:avLst/>
          </a:prstGeom>
        </p:spPr>
      </p:pic>
    </p:spTree>
    <p:extLst>
      <p:ext uri="{BB962C8B-B14F-4D97-AF65-F5344CB8AC3E}">
        <p14:creationId xmlns:p14="http://schemas.microsoft.com/office/powerpoint/2010/main" val="4011693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图片 3">
            <a:extLst>
              <a:ext uri="{FF2B5EF4-FFF2-40B4-BE49-F238E27FC236}">
                <a16:creationId xmlns="" xmlns:a16="http://schemas.microsoft.com/office/drawing/2014/main" id="{7E8B8A4F-8F1F-4838-A58C-24323133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618" y="1371600"/>
            <a:ext cx="9648763" cy="4343400"/>
          </a:xfrm>
          <a:prstGeom prst="rect">
            <a:avLst/>
          </a:prstGeom>
        </p:spPr>
      </p:pic>
    </p:spTree>
    <p:extLst>
      <p:ext uri="{BB962C8B-B14F-4D97-AF65-F5344CB8AC3E}">
        <p14:creationId xmlns:p14="http://schemas.microsoft.com/office/powerpoint/2010/main" val="378535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网络结构</a:t>
            </a:r>
          </a:p>
        </p:txBody>
      </p:sp>
    </p:spTree>
    <p:extLst>
      <p:ext uri="{BB962C8B-B14F-4D97-AF65-F5344CB8AC3E}">
        <p14:creationId xmlns:p14="http://schemas.microsoft.com/office/powerpoint/2010/main" val="1449934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第</a:t>
            </a:r>
            <a:r>
              <a:rPr lang="en-US" altLang="zh-CN" dirty="0"/>
              <a:t>4-1</a:t>
            </a:r>
            <a:r>
              <a:rPr lang="zh-CN" altLang="en-US" dirty="0"/>
              <a:t>章 前馈神经网络</a:t>
            </a:r>
          </a:p>
        </p:txBody>
      </p:sp>
      <p:sp>
        <p:nvSpPr>
          <p:cNvPr id="6" name="副标题 5"/>
          <p:cNvSpPr>
            <a:spLocks noGrp="1"/>
          </p:cNvSpPr>
          <p:nvPr>
            <p:ph type="subTitle" idx="1"/>
          </p:nvPr>
        </p:nvSpPr>
        <p:spPr/>
        <p:txBody>
          <a:bodyPr/>
          <a:lstStyle/>
          <a:p>
            <a:r>
              <a:rPr lang="zh-CN" altLang="en-US" dirty="0"/>
              <a:t>第</a:t>
            </a:r>
            <a:r>
              <a:rPr lang="en-US" altLang="zh-CN" dirty="0"/>
              <a:t>4</a:t>
            </a:r>
            <a:r>
              <a:rPr lang="zh-CN" altLang="en-US" dirty="0"/>
              <a:t>章 神经网络</a:t>
            </a:r>
          </a:p>
        </p:txBody>
      </p:sp>
    </p:spTree>
    <p:extLst>
      <p:ext uri="{BB962C8B-B14F-4D97-AF65-F5344CB8AC3E}">
        <p14:creationId xmlns:p14="http://schemas.microsoft.com/office/powerpoint/2010/main" val="3074677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 xmlns:a16="http://schemas.microsoft.com/office/drawing/2014/main" id="{16F9F4CE-B589-4727-9497-9C241AA92ED5}"/>
              </a:ext>
            </a:extLst>
          </p:cNvPr>
          <p:cNvPicPr>
            <a:picLocks noChangeAspect="1"/>
          </p:cNvPicPr>
          <p:nvPr/>
        </p:nvPicPr>
        <p:blipFill rotWithShape="1">
          <a:blip r:embed="rId3">
            <a:extLst>
              <a:ext uri="{28A0092B-C50C-407E-A947-70E740481C1C}">
                <a14:useLocalDpi xmlns:a14="http://schemas.microsoft.com/office/drawing/2010/main" val="0"/>
              </a:ext>
            </a:extLst>
          </a:blip>
          <a:srcRect l="1333" t="3821" r="2143" b="3680"/>
          <a:stretch/>
        </p:blipFill>
        <p:spPr>
          <a:xfrm>
            <a:off x="949412" y="2257411"/>
            <a:ext cx="10293175" cy="3200400"/>
          </a:xfrm>
          <a:prstGeom prst="rect">
            <a:avLst/>
          </a:prstGeom>
        </p:spPr>
      </p:pic>
      <p:sp>
        <p:nvSpPr>
          <p:cNvPr id="7" name="矩形 6">
            <a:extLst>
              <a:ext uri="{FF2B5EF4-FFF2-40B4-BE49-F238E27FC236}">
                <a16:creationId xmlns="" xmlns:a16="http://schemas.microsoft.com/office/drawing/2014/main" id="{448F4CB9-3818-4CEB-9306-AE1FFBBDC714}"/>
              </a:ext>
            </a:extLst>
          </p:cNvPr>
          <p:cNvSpPr/>
          <p:nvPr/>
        </p:nvSpPr>
        <p:spPr>
          <a:xfrm>
            <a:off x="2819400" y="5703850"/>
            <a:ext cx="6324600" cy="400110"/>
          </a:xfrm>
          <a:prstGeom prst="rect">
            <a:avLst/>
          </a:prstGeom>
        </p:spPr>
        <p:txBody>
          <a:bodyPr wrap="square">
            <a:spAutoFit/>
          </a:bodyPr>
          <a:lstStyle/>
          <a:p>
            <a:r>
              <a:rPr lang="zh-CN" altLang="en-US" sz="2000" dirty="0"/>
              <a:t>圆形节点表示一个神经元，方形节点表示一组神经元。</a:t>
            </a:r>
          </a:p>
        </p:txBody>
      </p:sp>
    </p:spTree>
    <p:extLst>
      <p:ext uri="{BB962C8B-B14F-4D97-AF65-F5344CB8AC3E}">
        <p14:creationId xmlns:p14="http://schemas.microsoft.com/office/powerpoint/2010/main" val="3152618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 xmlns:a16="http://schemas.microsoft.com/office/drawing/2014/main" id="{16F9F4CE-B589-4727-9497-9C241AA92ED5}"/>
              </a:ext>
            </a:extLst>
          </p:cNvPr>
          <p:cNvPicPr>
            <a:picLocks noChangeAspect="1"/>
          </p:cNvPicPr>
          <p:nvPr/>
        </p:nvPicPr>
        <p:blipFill rotWithShape="1">
          <a:blip r:embed="rId3">
            <a:extLst>
              <a:ext uri="{28A0092B-C50C-407E-A947-70E740481C1C}">
                <a14:useLocalDpi xmlns:a14="http://schemas.microsoft.com/office/drawing/2010/main" val="0"/>
              </a:ext>
            </a:extLst>
          </a:blip>
          <a:srcRect l="1333" t="3821" r="2143" b="3680"/>
          <a:stretch/>
        </p:blipFill>
        <p:spPr>
          <a:xfrm>
            <a:off x="949412" y="2257411"/>
            <a:ext cx="10293175" cy="3200400"/>
          </a:xfrm>
          <a:prstGeom prst="rect">
            <a:avLst/>
          </a:prstGeom>
        </p:spPr>
      </p:pic>
      <p:sp>
        <p:nvSpPr>
          <p:cNvPr id="7" name="矩形 6">
            <a:extLst>
              <a:ext uri="{FF2B5EF4-FFF2-40B4-BE49-F238E27FC236}">
                <a16:creationId xmlns="" xmlns:a16="http://schemas.microsoft.com/office/drawing/2014/main" id="{448F4CB9-3818-4CEB-9306-AE1FFBBDC714}"/>
              </a:ext>
            </a:extLst>
          </p:cNvPr>
          <p:cNvSpPr/>
          <p:nvPr/>
        </p:nvSpPr>
        <p:spPr>
          <a:xfrm>
            <a:off x="2819400" y="5703850"/>
            <a:ext cx="6324600" cy="400110"/>
          </a:xfrm>
          <a:prstGeom prst="rect">
            <a:avLst/>
          </a:prstGeom>
        </p:spPr>
        <p:txBody>
          <a:bodyPr wrap="square">
            <a:spAutoFit/>
          </a:bodyPr>
          <a:lstStyle/>
          <a:p>
            <a:r>
              <a:rPr lang="zh-CN" altLang="en-US" sz="2000" dirty="0"/>
              <a:t>圆形节点表示一个神经元，方形节点表示一组神经元。</a:t>
            </a:r>
          </a:p>
        </p:txBody>
      </p:sp>
      <p:sp>
        <p:nvSpPr>
          <p:cNvPr id="4" name="矩形 3">
            <a:extLst>
              <a:ext uri="{FF2B5EF4-FFF2-40B4-BE49-F238E27FC236}">
                <a16:creationId xmlns="" xmlns:a16="http://schemas.microsoft.com/office/drawing/2014/main" id="{5883AA92-D424-4C3E-A34A-89E5AD80C998}"/>
              </a:ext>
            </a:extLst>
          </p:cNvPr>
          <p:cNvSpPr/>
          <p:nvPr/>
        </p:nvSpPr>
        <p:spPr>
          <a:xfrm>
            <a:off x="762000" y="2514600"/>
            <a:ext cx="3657600" cy="3084461"/>
          </a:xfrm>
          <a:prstGeom prst="rect">
            <a:avLst/>
          </a:prstGeom>
          <a:noFill/>
          <a:ln>
            <a:solidFill>
              <a:srgbClr val="FF0000"/>
            </a:solidFill>
          </a:ln>
        </p:spPr>
        <p:txBody>
          <a:bodyPr wrap="square" rtlCol="0" anchor="ctr">
            <a:spAutoFit/>
          </a:bodyPr>
          <a:lstStyle/>
          <a:p>
            <a:pPr algn="ctr"/>
            <a:endParaRPr lang="zh-CN" altLang="en-US" sz="2400" dirty="0"/>
          </a:p>
        </p:txBody>
      </p:sp>
    </p:spTree>
    <p:extLst>
      <p:ext uri="{BB962C8B-B14F-4D97-AF65-F5344CB8AC3E}">
        <p14:creationId xmlns:p14="http://schemas.microsoft.com/office/powerpoint/2010/main" val="2673018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 xmlns:a16="http://schemas.microsoft.com/office/drawing/2014/main" id="{16F9F4CE-B589-4727-9497-9C241AA92ED5}"/>
              </a:ext>
            </a:extLst>
          </p:cNvPr>
          <p:cNvPicPr>
            <a:picLocks noChangeAspect="1"/>
          </p:cNvPicPr>
          <p:nvPr/>
        </p:nvPicPr>
        <p:blipFill rotWithShape="1">
          <a:blip r:embed="rId3">
            <a:extLst>
              <a:ext uri="{28A0092B-C50C-407E-A947-70E740481C1C}">
                <a14:useLocalDpi xmlns:a14="http://schemas.microsoft.com/office/drawing/2010/main" val="0"/>
              </a:ext>
            </a:extLst>
          </a:blip>
          <a:srcRect l="1333" t="3821" r="2143" b="3680"/>
          <a:stretch/>
        </p:blipFill>
        <p:spPr>
          <a:xfrm>
            <a:off x="949412" y="2257411"/>
            <a:ext cx="10293175" cy="3200400"/>
          </a:xfrm>
          <a:prstGeom prst="rect">
            <a:avLst/>
          </a:prstGeom>
        </p:spPr>
      </p:pic>
      <p:sp>
        <p:nvSpPr>
          <p:cNvPr id="7" name="矩形 6">
            <a:extLst>
              <a:ext uri="{FF2B5EF4-FFF2-40B4-BE49-F238E27FC236}">
                <a16:creationId xmlns="" xmlns:a16="http://schemas.microsoft.com/office/drawing/2014/main" id="{448F4CB9-3818-4CEB-9306-AE1FFBBDC714}"/>
              </a:ext>
            </a:extLst>
          </p:cNvPr>
          <p:cNvSpPr/>
          <p:nvPr/>
        </p:nvSpPr>
        <p:spPr>
          <a:xfrm>
            <a:off x="2819400" y="5703850"/>
            <a:ext cx="6324600" cy="400110"/>
          </a:xfrm>
          <a:prstGeom prst="rect">
            <a:avLst/>
          </a:prstGeom>
        </p:spPr>
        <p:txBody>
          <a:bodyPr wrap="square">
            <a:spAutoFit/>
          </a:bodyPr>
          <a:lstStyle/>
          <a:p>
            <a:r>
              <a:rPr lang="zh-CN" altLang="en-US" sz="2000" dirty="0"/>
              <a:t>圆形节点表示一个神经元，方形节点表示一组神经元。</a:t>
            </a:r>
          </a:p>
        </p:txBody>
      </p:sp>
      <p:sp>
        <p:nvSpPr>
          <p:cNvPr id="8" name="矩形 7">
            <a:extLst>
              <a:ext uri="{FF2B5EF4-FFF2-40B4-BE49-F238E27FC236}">
                <a16:creationId xmlns="" xmlns:a16="http://schemas.microsoft.com/office/drawing/2014/main" id="{450E3A37-16B2-4AD2-8793-4958FAD770B2}"/>
              </a:ext>
            </a:extLst>
          </p:cNvPr>
          <p:cNvSpPr/>
          <p:nvPr/>
        </p:nvSpPr>
        <p:spPr>
          <a:xfrm>
            <a:off x="4495800" y="2209800"/>
            <a:ext cx="3581400" cy="3323420"/>
          </a:xfrm>
          <a:prstGeom prst="rect">
            <a:avLst/>
          </a:prstGeom>
          <a:noFill/>
          <a:ln>
            <a:solidFill>
              <a:srgbClr val="FF0000"/>
            </a:solidFill>
          </a:ln>
        </p:spPr>
        <p:txBody>
          <a:bodyPr wrap="square" rtlCol="0" anchor="ctr">
            <a:spAutoFit/>
          </a:bodyPr>
          <a:lstStyle/>
          <a:p>
            <a:pPr algn="ctr"/>
            <a:endParaRPr lang="zh-CN" altLang="en-US" sz="2400" dirty="0"/>
          </a:p>
        </p:txBody>
      </p:sp>
    </p:spTree>
    <p:extLst>
      <p:ext uri="{BB962C8B-B14F-4D97-AF65-F5344CB8AC3E}">
        <p14:creationId xmlns:p14="http://schemas.microsoft.com/office/powerpoint/2010/main" val="1616544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 xmlns:a16="http://schemas.microsoft.com/office/drawing/2014/main" id="{16F9F4CE-B589-4727-9497-9C241AA92ED5}"/>
              </a:ext>
            </a:extLst>
          </p:cNvPr>
          <p:cNvPicPr>
            <a:picLocks noChangeAspect="1"/>
          </p:cNvPicPr>
          <p:nvPr/>
        </p:nvPicPr>
        <p:blipFill rotWithShape="1">
          <a:blip r:embed="rId3">
            <a:extLst>
              <a:ext uri="{28A0092B-C50C-407E-A947-70E740481C1C}">
                <a14:useLocalDpi xmlns:a14="http://schemas.microsoft.com/office/drawing/2010/main" val="0"/>
              </a:ext>
            </a:extLst>
          </a:blip>
          <a:srcRect l="1333" t="3821" r="2143" b="3680"/>
          <a:stretch/>
        </p:blipFill>
        <p:spPr>
          <a:xfrm>
            <a:off x="949412" y="2257411"/>
            <a:ext cx="10293175" cy="3200400"/>
          </a:xfrm>
          <a:prstGeom prst="rect">
            <a:avLst/>
          </a:prstGeom>
        </p:spPr>
      </p:pic>
      <p:sp>
        <p:nvSpPr>
          <p:cNvPr id="7" name="矩形 6">
            <a:extLst>
              <a:ext uri="{FF2B5EF4-FFF2-40B4-BE49-F238E27FC236}">
                <a16:creationId xmlns="" xmlns:a16="http://schemas.microsoft.com/office/drawing/2014/main" id="{448F4CB9-3818-4CEB-9306-AE1FFBBDC714}"/>
              </a:ext>
            </a:extLst>
          </p:cNvPr>
          <p:cNvSpPr/>
          <p:nvPr/>
        </p:nvSpPr>
        <p:spPr>
          <a:xfrm>
            <a:off x="2819400" y="5703850"/>
            <a:ext cx="6324600" cy="400110"/>
          </a:xfrm>
          <a:prstGeom prst="rect">
            <a:avLst/>
          </a:prstGeom>
        </p:spPr>
        <p:txBody>
          <a:bodyPr wrap="square">
            <a:spAutoFit/>
          </a:bodyPr>
          <a:lstStyle/>
          <a:p>
            <a:r>
              <a:rPr lang="zh-CN" altLang="en-US" sz="2000" dirty="0"/>
              <a:t>圆形节点表示一个神经元，方形节点表示一组神经元。</a:t>
            </a:r>
          </a:p>
        </p:txBody>
      </p:sp>
      <p:sp>
        <p:nvSpPr>
          <p:cNvPr id="8" name="矩形 7">
            <a:extLst>
              <a:ext uri="{FF2B5EF4-FFF2-40B4-BE49-F238E27FC236}">
                <a16:creationId xmlns="" xmlns:a16="http://schemas.microsoft.com/office/drawing/2014/main" id="{D9481A9A-8F8C-4B3E-994C-BC57A96DBCF4}"/>
              </a:ext>
            </a:extLst>
          </p:cNvPr>
          <p:cNvSpPr/>
          <p:nvPr/>
        </p:nvSpPr>
        <p:spPr>
          <a:xfrm>
            <a:off x="8153400" y="2195901"/>
            <a:ext cx="3089187" cy="3323420"/>
          </a:xfrm>
          <a:prstGeom prst="rect">
            <a:avLst/>
          </a:prstGeom>
          <a:noFill/>
          <a:ln>
            <a:solidFill>
              <a:srgbClr val="FF0000"/>
            </a:solidFill>
          </a:ln>
        </p:spPr>
        <p:txBody>
          <a:bodyPr wrap="square" rtlCol="0" anchor="ctr">
            <a:spAutoFit/>
          </a:bodyPr>
          <a:lstStyle/>
          <a:p>
            <a:pPr algn="ctr"/>
            <a:endParaRPr lang="zh-CN" altLang="en-US" sz="2400" dirty="0"/>
          </a:p>
        </p:txBody>
      </p:sp>
    </p:spTree>
    <p:extLst>
      <p:ext uri="{BB962C8B-B14F-4D97-AF65-F5344CB8AC3E}">
        <p14:creationId xmlns:p14="http://schemas.microsoft.com/office/powerpoint/2010/main" val="1876160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rotWithShape="1">
          <a:blip r:embed="rId3">
            <a:extLst>
              <a:ext uri="{28A0092B-C50C-407E-A947-70E740481C1C}">
                <a14:useLocalDpi xmlns:a14="http://schemas.microsoft.com/office/drawing/2010/main" val="0"/>
              </a:ext>
            </a:extLst>
          </a:blip>
          <a:srcRect l="2667" t="4667" r="2667" b="2000"/>
          <a:stretch/>
        </p:blipFill>
        <p:spPr>
          <a:xfrm>
            <a:off x="5638800" y="2980800"/>
            <a:ext cx="6070501" cy="3420000"/>
          </a:xfrm>
          <a:prstGeom prst="rect">
            <a:avLst/>
          </a:prstGeom>
        </p:spPr>
      </p:pic>
      <p:pic>
        <p:nvPicPr>
          <p:cNvPr id="6" name="图片 5">
            <a:extLst>
              <a:ext uri="{FF2B5EF4-FFF2-40B4-BE49-F238E27FC236}">
                <a16:creationId xmlns="" xmlns:a16="http://schemas.microsoft.com/office/drawing/2014/main" id="{9560AEB2-B07A-4D20-A0E1-B4AFCDF6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6" y="3581400"/>
            <a:ext cx="4600444" cy="2586357"/>
          </a:xfrm>
          <a:prstGeom prst="rect">
            <a:avLst/>
          </a:prstGeom>
          <a:ln>
            <a:solidFill>
              <a:srgbClr val="C00000"/>
            </a:solidFill>
          </a:ln>
        </p:spPr>
      </p:pic>
    </p:spTree>
    <p:extLst>
      <p:ext uri="{BB962C8B-B14F-4D97-AF65-F5344CB8AC3E}">
        <p14:creationId xmlns:p14="http://schemas.microsoft.com/office/powerpoint/2010/main" val="29228307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01485F-B971-4D6A-B7C8-263E3A49C56F}"/>
              </a:ext>
            </a:extLst>
          </p:cNvPr>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24" name="墨迹 23">
                <a:extLst>
                  <a:ext uri="{FF2B5EF4-FFF2-40B4-BE49-F238E27FC236}">
                    <a16:creationId xmlns="" xmlns:a16="http://schemas.microsoft.com/office/drawing/2014/main" id="{A0200D79-BB66-4248-9059-51A66B3B43CA}"/>
                  </a:ext>
                </a:extLst>
              </p14:cNvPr>
              <p14:cNvContentPartPr/>
              <p14:nvPr/>
            </p14:nvContentPartPr>
            <p14:xfrm>
              <a:off x="12954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 xmlns:a16="http://schemas.microsoft.com/office/drawing/2014/main" id="{F4A6A8A1-EA0C-43DD-99EE-88DB74B7E701}"/>
                  </a:ext>
                </a:extLst>
              </p14:cNvPr>
              <p14:cNvContentPartPr/>
              <p14:nvPr/>
            </p14:nvContentPartPr>
            <p14:xfrm>
              <a:off x="10413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p:pic>
        <p:nvPicPr>
          <p:cNvPr id="15" name="图片 14">
            <a:extLst>
              <a:ext uri="{FF2B5EF4-FFF2-40B4-BE49-F238E27FC236}">
                <a16:creationId xmlns="" xmlns:a16="http://schemas.microsoft.com/office/drawing/2014/main" id="{8A74FBC3-FA39-4DA5-BE49-35A075AD30B9}"/>
              </a:ext>
            </a:extLst>
          </p:cNvPr>
          <p:cNvPicPr>
            <a:picLocks noChangeAspect="1"/>
          </p:cNvPicPr>
          <p:nvPr/>
        </p:nvPicPr>
        <p:blipFill rotWithShape="1">
          <a:blip r:embed="rId19">
            <a:extLst>
              <a:ext uri="{28A0092B-C50C-407E-A947-70E740481C1C}">
                <a14:useLocalDpi xmlns:a14="http://schemas.microsoft.com/office/drawing/2010/main" val="0"/>
              </a:ext>
            </a:extLst>
          </a:blip>
          <a:srcRect l="2478" t="607" r="8556" b="1793"/>
          <a:stretch/>
        </p:blipFill>
        <p:spPr>
          <a:xfrm>
            <a:off x="6434265" y="2098099"/>
            <a:ext cx="5223615" cy="4149941"/>
          </a:xfrm>
          <a:prstGeom prst="rect">
            <a:avLst/>
          </a:prstGeom>
        </p:spPr>
      </p:pic>
      <p:sp>
        <p:nvSpPr>
          <p:cNvPr id="6" name="矩形 5">
            <a:extLst>
              <a:ext uri="{FF2B5EF4-FFF2-40B4-BE49-F238E27FC236}">
                <a16:creationId xmlns="" xmlns:a16="http://schemas.microsoft.com/office/drawing/2014/main" id="{13248545-75F6-4DB3-BA95-C957F1AE1223}"/>
              </a:ext>
            </a:extLst>
          </p:cNvPr>
          <p:cNvSpPr/>
          <p:nvPr/>
        </p:nvSpPr>
        <p:spPr>
          <a:xfrm>
            <a:off x="6858000" y="1156089"/>
            <a:ext cx="4407720" cy="830997"/>
          </a:xfrm>
          <a:prstGeom prst="rect">
            <a:avLst/>
          </a:prstGeom>
        </p:spPr>
        <p:txBody>
          <a:bodyPr wrap="square">
            <a:spAutoFit/>
          </a:bodyPr>
          <a:lstStyle/>
          <a:p>
            <a:r>
              <a:rPr lang="zh-CN" altLang="en-US" sz="2400" dirty="0"/>
              <a:t>给定一个前馈神经网络，用下面的记号来描述这样网络：</a:t>
            </a:r>
          </a:p>
        </p:txBody>
      </p:sp>
      <p:pic>
        <p:nvPicPr>
          <p:cNvPr id="8" name="图片 7" descr="屏幕剪辑">
            <a:extLst>
              <a:ext uri="{FF2B5EF4-FFF2-40B4-BE49-F238E27FC236}">
                <a16:creationId xmlns="" xmlns:a16="http://schemas.microsoft.com/office/drawing/2014/main" id="{D3637628-A400-4D85-AB18-746E47327D1E}"/>
              </a:ext>
            </a:extLst>
          </p:cNvPr>
          <p:cNvPicPr>
            <a:picLocks noChangeAspect="1"/>
          </p:cNvPicPr>
          <p:nvPr/>
        </p:nvPicPr>
        <p:blipFill rotWithShape="1">
          <a:blip r:embed="rId20">
            <a:extLst>
              <a:ext uri="{28A0092B-C50C-407E-A947-70E740481C1C}">
                <a14:useLocalDpi xmlns:a14="http://schemas.microsoft.com/office/drawing/2010/main" val="0"/>
              </a:ext>
            </a:extLst>
          </a:blip>
          <a:srcRect l="2667" t="4667" r="2667" b="2000"/>
          <a:stretch/>
        </p:blipFill>
        <p:spPr>
          <a:xfrm>
            <a:off x="152400" y="2098099"/>
            <a:ext cx="6070501" cy="3420000"/>
          </a:xfrm>
          <a:prstGeom prst="rect">
            <a:avLst/>
          </a:prstGeom>
        </p:spPr>
      </p:pic>
    </p:spTree>
    <p:extLst>
      <p:ext uri="{BB962C8B-B14F-4D97-AF65-F5344CB8AC3E}">
        <p14:creationId xmlns:p14="http://schemas.microsoft.com/office/powerpoint/2010/main" val="2881734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 xmlns:a16="http://schemas.microsoft.com/office/drawing/2014/main" id="{7245EDA8-072B-4B78-9F7B-888ED39387E2}"/>
              </a:ext>
            </a:extLst>
          </p:cNvPr>
          <p:cNvPicPr>
            <a:picLocks noChangeAspect="1"/>
          </p:cNvPicPr>
          <p:nvPr/>
        </p:nvPicPr>
        <p:blipFill rotWithShape="1">
          <a:blip r:embed="rId3">
            <a:extLst>
              <a:ext uri="{28A0092B-C50C-407E-A947-70E740481C1C}">
                <a14:useLocalDpi xmlns:a14="http://schemas.microsoft.com/office/drawing/2010/main" val="0"/>
              </a:ext>
            </a:extLst>
          </a:blip>
          <a:srcRect l="5506" t="17383" r="9150" b="13087"/>
          <a:stretch/>
        </p:blipFill>
        <p:spPr>
          <a:xfrm>
            <a:off x="2667000" y="1714181"/>
            <a:ext cx="4724400" cy="1524000"/>
          </a:xfrm>
          <a:prstGeom prst="rect">
            <a:avLst/>
          </a:prstGeom>
        </p:spPr>
      </p:pic>
      <p:pic>
        <p:nvPicPr>
          <p:cNvPr id="4" name="图片 3">
            <a:extLst>
              <a:ext uri="{FF2B5EF4-FFF2-40B4-BE49-F238E27FC236}">
                <a16:creationId xmlns="" xmlns:a16="http://schemas.microsoft.com/office/drawing/2014/main" id="{4543D34E-DC8B-4DFB-A2A4-02413781D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132" y="1714181"/>
            <a:ext cx="3353268" cy="523948"/>
          </a:xfrm>
          <a:prstGeom prst="rect">
            <a:avLst/>
          </a:prstGeom>
        </p:spPr>
      </p:pic>
      <p:pic>
        <p:nvPicPr>
          <p:cNvPr id="7" name="图片 6">
            <a:extLst>
              <a:ext uri="{FF2B5EF4-FFF2-40B4-BE49-F238E27FC236}">
                <a16:creationId xmlns="" xmlns:a16="http://schemas.microsoft.com/office/drawing/2014/main" id="{E9FFC6E4-18CB-40B0-A7FD-3196CA38C8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132" y="2666926"/>
            <a:ext cx="3229426" cy="533474"/>
          </a:xfrm>
          <a:prstGeom prst="rect">
            <a:avLst/>
          </a:prstGeom>
        </p:spPr>
      </p:pic>
      <p:sp>
        <p:nvSpPr>
          <p:cNvPr id="9" name="箭头: 右 8">
            <a:extLst>
              <a:ext uri="{FF2B5EF4-FFF2-40B4-BE49-F238E27FC236}">
                <a16:creationId xmlns="" xmlns:a16="http://schemas.microsoft.com/office/drawing/2014/main" id="{A7BF1561-55A3-4DA4-950E-E0859DBA0592}"/>
              </a:ext>
            </a:extLst>
          </p:cNvPr>
          <p:cNvSpPr/>
          <p:nvPr/>
        </p:nvSpPr>
        <p:spPr>
          <a:xfrm>
            <a:off x="7620000" y="1976155"/>
            <a:ext cx="381000" cy="261974"/>
          </a:xfrm>
          <a:prstGeom prst="rightArrow">
            <a:avLst/>
          </a:prstGeom>
          <a:ln>
            <a:solidFill>
              <a:schemeClr val="accent1"/>
            </a:solidFill>
          </a:ln>
        </p:spPr>
        <p:txBody>
          <a:bodyPr wrap="none" rtlCol="0" anchor="ctr">
            <a:spAutoFit/>
          </a:bodyPr>
          <a:lstStyle/>
          <a:p>
            <a:pPr algn="ctr"/>
            <a:endParaRPr lang="zh-CN" altLang="en-US" sz="2400" dirty="0"/>
          </a:p>
        </p:txBody>
      </p:sp>
      <p:sp>
        <p:nvSpPr>
          <p:cNvPr id="11" name="箭头: 右 10">
            <a:extLst>
              <a:ext uri="{FF2B5EF4-FFF2-40B4-BE49-F238E27FC236}">
                <a16:creationId xmlns="" xmlns:a16="http://schemas.microsoft.com/office/drawing/2014/main" id="{477AD778-25ED-4654-B627-5BB16199B990}"/>
              </a:ext>
            </a:extLst>
          </p:cNvPr>
          <p:cNvSpPr/>
          <p:nvPr/>
        </p:nvSpPr>
        <p:spPr>
          <a:xfrm>
            <a:off x="7620000" y="2774117"/>
            <a:ext cx="381000" cy="261974"/>
          </a:xfrm>
          <a:prstGeom prst="rightArrow">
            <a:avLst/>
          </a:prstGeom>
          <a:ln>
            <a:solidFill>
              <a:schemeClr val="accent1"/>
            </a:solidFill>
          </a:ln>
        </p:spPr>
        <p:txBody>
          <a:bodyPr wrap="none" rtlCol="0" anchor="ctr">
            <a:spAutoFit/>
          </a:bodyPr>
          <a:lstStyle/>
          <a:p>
            <a:pPr algn="ctr"/>
            <a:endParaRPr lang="zh-CN" altLang="en-US" sz="2400" dirty="0"/>
          </a:p>
        </p:txBody>
      </p:sp>
      <p:pic>
        <p:nvPicPr>
          <p:cNvPr id="12" name="图片 11" descr="屏幕剪辑">
            <a:extLst>
              <a:ext uri="{FF2B5EF4-FFF2-40B4-BE49-F238E27FC236}">
                <a16:creationId xmlns="" xmlns:a16="http://schemas.microsoft.com/office/drawing/2014/main" id="{ABCF893D-AA97-4257-B7C2-1793628CDA3A}"/>
              </a:ext>
            </a:extLst>
          </p:cNvPr>
          <p:cNvPicPr>
            <a:picLocks noChangeAspect="1"/>
          </p:cNvPicPr>
          <p:nvPr/>
        </p:nvPicPr>
        <p:blipFill rotWithShape="1">
          <a:blip r:embed="rId6">
            <a:extLst>
              <a:ext uri="{28A0092B-C50C-407E-A947-70E740481C1C}">
                <a14:useLocalDpi xmlns:a14="http://schemas.microsoft.com/office/drawing/2010/main" val="0"/>
              </a:ext>
            </a:extLst>
          </a:blip>
          <a:srcRect l="2667" t="4667" r="2667" b="2000"/>
          <a:stretch/>
        </p:blipFill>
        <p:spPr>
          <a:xfrm>
            <a:off x="3676256" y="3631484"/>
            <a:ext cx="4839487" cy="2726471"/>
          </a:xfrm>
          <a:prstGeom prst="rect">
            <a:avLst/>
          </a:prstGeom>
        </p:spPr>
      </p:pic>
    </p:spTree>
    <p:extLst>
      <p:ext uri="{BB962C8B-B14F-4D97-AF65-F5344CB8AC3E}">
        <p14:creationId xmlns:p14="http://schemas.microsoft.com/office/powerpoint/2010/main" val="2020899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8" name="图片 7">
            <a:extLst>
              <a:ext uri="{FF2B5EF4-FFF2-40B4-BE49-F238E27FC236}">
                <a16:creationId xmlns="" xmlns:a16="http://schemas.microsoft.com/office/drawing/2014/main" id="{7245EDA8-072B-4B78-9F7B-888ED39387E2}"/>
              </a:ext>
            </a:extLst>
          </p:cNvPr>
          <p:cNvPicPr>
            <a:picLocks noChangeAspect="1"/>
          </p:cNvPicPr>
          <p:nvPr/>
        </p:nvPicPr>
        <p:blipFill rotWithShape="1">
          <a:blip r:embed="rId3">
            <a:extLst>
              <a:ext uri="{28A0092B-C50C-407E-A947-70E740481C1C}">
                <a14:useLocalDpi xmlns:a14="http://schemas.microsoft.com/office/drawing/2010/main" val="0"/>
              </a:ext>
            </a:extLst>
          </a:blip>
          <a:srcRect l="5506" t="17383" r="9150" b="13087"/>
          <a:stretch/>
        </p:blipFill>
        <p:spPr>
          <a:xfrm>
            <a:off x="2667000" y="1714181"/>
            <a:ext cx="4724400" cy="1524000"/>
          </a:xfrm>
          <a:prstGeom prst="rect">
            <a:avLst/>
          </a:prstGeom>
        </p:spPr>
      </p:pic>
      <p:pic>
        <p:nvPicPr>
          <p:cNvPr id="10" name="图片 9">
            <a:extLst>
              <a:ext uri="{FF2B5EF4-FFF2-40B4-BE49-F238E27FC236}">
                <a16:creationId xmlns="" xmlns:a16="http://schemas.microsoft.com/office/drawing/2014/main" id="{2E3F162C-7BB6-4D16-B66D-A07E593AD665}"/>
              </a:ext>
            </a:extLst>
          </p:cNvPr>
          <p:cNvPicPr>
            <a:picLocks noChangeAspect="1"/>
          </p:cNvPicPr>
          <p:nvPr/>
        </p:nvPicPr>
        <p:blipFill rotWithShape="1">
          <a:blip r:embed="rId4">
            <a:extLst>
              <a:ext uri="{28A0092B-C50C-407E-A947-70E740481C1C}">
                <a14:useLocalDpi xmlns:a14="http://schemas.microsoft.com/office/drawing/2010/main" val="0"/>
              </a:ext>
            </a:extLst>
          </a:blip>
          <a:srcRect t="26682"/>
          <a:stretch/>
        </p:blipFill>
        <p:spPr>
          <a:xfrm>
            <a:off x="340202" y="4544519"/>
            <a:ext cx="11511595" cy="612000"/>
          </a:xfrm>
          <a:prstGeom prst="rect">
            <a:avLst/>
          </a:prstGeom>
        </p:spPr>
      </p:pic>
      <p:pic>
        <p:nvPicPr>
          <p:cNvPr id="6" name="图片 5">
            <a:extLst>
              <a:ext uri="{FF2B5EF4-FFF2-40B4-BE49-F238E27FC236}">
                <a16:creationId xmlns="" xmlns:a16="http://schemas.microsoft.com/office/drawing/2014/main" id="{7F4B9C48-F84B-4D15-B6CA-D48A6B3B2E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132" y="1714181"/>
            <a:ext cx="3353268" cy="523948"/>
          </a:xfrm>
          <a:prstGeom prst="rect">
            <a:avLst/>
          </a:prstGeom>
        </p:spPr>
      </p:pic>
      <p:pic>
        <p:nvPicPr>
          <p:cNvPr id="7" name="图片 6">
            <a:extLst>
              <a:ext uri="{FF2B5EF4-FFF2-40B4-BE49-F238E27FC236}">
                <a16:creationId xmlns="" xmlns:a16="http://schemas.microsoft.com/office/drawing/2014/main" id="{88D9621C-DF95-4B7D-AE55-004F8AC078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132" y="2666926"/>
            <a:ext cx="3229426" cy="533474"/>
          </a:xfrm>
          <a:prstGeom prst="rect">
            <a:avLst/>
          </a:prstGeom>
        </p:spPr>
      </p:pic>
      <p:sp>
        <p:nvSpPr>
          <p:cNvPr id="9" name="箭头: 右 8">
            <a:extLst>
              <a:ext uri="{FF2B5EF4-FFF2-40B4-BE49-F238E27FC236}">
                <a16:creationId xmlns="" xmlns:a16="http://schemas.microsoft.com/office/drawing/2014/main" id="{1BAB6AF7-B223-4F0A-8939-0E531624BF79}"/>
              </a:ext>
            </a:extLst>
          </p:cNvPr>
          <p:cNvSpPr/>
          <p:nvPr/>
        </p:nvSpPr>
        <p:spPr>
          <a:xfrm>
            <a:off x="7620000" y="1976155"/>
            <a:ext cx="381000" cy="261974"/>
          </a:xfrm>
          <a:prstGeom prst="rightArrow">
            <a:avLst/>
          </a:prstGeom>
          <a:ln>
            <a:solidFill>
              <a:schemeClr val="accent1"/>
            </a:solidFill>
          </a:ln>
        </p:spPr>
        <p:txBody>
          <a:bodyPr wrap="none" rtlCol="0" anchor="ctr">
            <a:spAutoFit/>
          </a:bodyPr>
          <a:lstStyle/>
          <a:p>
            <a:pPr algn="ctr"/>
            <a:endParaRPr lang="zh-CN" altLang="en-US" sz="2400" dirty="0"/>
          </a:p>
        </p:txBody>
      </p:sp>
      <p:sp>
        <p:nvSpPr>
          <p:cNvPr id="11" name="箭头: 右 10">
            <a:extLst>
              <a:ext uri="{FF2B5EF4-FFF2-40B4-BE49-F238E27FC236}">
                <a16:creationId xmlns="" xmlns:a16="http://schemas.microsoft.com/office/drawing/2014/main" id="{0BDF2B5D-72C2-4957-885B-5D4DF54CD23C}"/>
              </a:ext>
            </a:extLst>
          </p:cNvPr>
          <p:cNvSpPr/>
          <p:nvPr/>
        </p:nvSpPr>
        <p:spPr>
          <a:xfrm>
            <a:off x="7620000" y="2774117"/>
            <a:ext cx="381000" cy="261974"/>
          </a:xfrm>
          <a:prstGeom prst="rightArrow">
            <a:avLst/>
          </a:prstGeom>
          <a:ln>
            <a:solidFill>
              <a:schemeClr val="accent1"/>
            </a:solidFill>
          </a:ln>
        </p:spPr>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81392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45942" y="152400"/>
            <a:ext cx="5488458" cy="6684818"/>
          </a:xfrm>
          <a:prstGeom prst="rect">
            <a:avLst/>
          </a:prstGeom>
        </p:spPr>
      </p:pic>
    </p:spTree>
    <p:extLst>
      <p:ext uri="{BB962C8B-B14F-4D97-AF65-F5344CB8AC3E}">
        <p14:creationId xmlns:p14="http://schemas.microsoft.com/office/powerpoint/2010/main" val="161834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7385B6-D2EB-4D55-8171-B2199C2371B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 xmlns:a16="http://schemas.microsoft.com/office/drawing/2014/main" id="{096036C9-A9BE-478E-AAF8-50677D1E1861}"/>
              </a:ext>
            </a:extLst>
          </p:cNvPr>
          <p:cNvSpPr>
            <a:spLocks noGrp="1"/>
          </p:cNvSpPr>
          <p:nvPr>
            <p:ph idx="1"/>
          </p:nvPr>
        </p:nvSpPr>
        <p:spPr/>
        <p:txBody>
          <a:bodyPr/>
          <a:lstStyle/>
          <a:p>
            <a:r>
              <a:rPr lang="zh-CN" altLang="en-US" dirty="0"/>
              <a:t>神经网络</a:t>
            </a:r>
            <a:endParaRPr lang="en-US" altLang="zh-CN" dirty="0"/>
          </a:p>
          <a:p>
            <a:pPr lvl="1"/>
            <a:r>
              <a:rPr lang="zh-CN" altLang="en-US" dirty="0"/>
              <a:t>人工神经网络（</a:t>
            </a:r>
            <a:r>
              <a:rPr lang="sq-AL" altLang="zh-CN" dirty="0"/>
              <a:t>Artifi cial Neural Network </a:t>
            </a:r>
            <a:r>
              <a:rPr lang="zh-CN" altLang="sq-AL" dirty="0"/>
              <a:t>，</a:t>
            </a:r>
            <a:r>
              <a:rPr lang="sq-AL" altLang="zh-CN" dirty="0"/>
              <a:t>ANN</a:t>
            </a:r>
            <a:r>
              <a:rPr lang="zh-CN" altLang="sq-AL" dirty="0"/>
              <a:t>）</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05211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1A18C2E-603F-4021-BF58-FD70A37D5FE7}"/>
              </a:ext>
            </a:extLst>
          </p:cNvPr>
          <p:cNvSpPr>
            <a:spLocks noGrp="1"/>
          </p:cNvSpPr>
          <p:nvPr>
            <p:ph type="ctrTitle"/>
          </p:nvPr>
        </p:nvSpPr>
        <p:spPr/>
        <p:txBody>
          <a:bodyPr/>
          <a:lstStyle/>
          <a:p>
            <a:r>
              <a:rPr lang="zh-CN" altLang="en-US" dirty="0"/>
              <a:t>参数学习</a:t>
            </a:r>
          </a:p>
        </p:txBody>
      </p:sp>
    </p:spTree>
    <p:extLst>
      <p:ext uri="{BB962C8B-B14F-4D97-AF65-F5344CB8AC3E}">
        <p14:creationId xmlns:p14="http://schemas.microsoft.com/office/powerpoint/2010/main" val="1824725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idx="1"/>
          </p:nvPr>
        </p:nvSpPr>
        <p:spPr/>
        <p:txBody>
          <a:bodyPr/>
          <a:lstStyle/>
          <a:p>
            <a:r>
              <a:rPr lang="zh-CN" altLang="en-US" dirty="0"/>
              <a:t>对于多分类问题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rotWithShape="1">
          <a:blip r:embed="rId3">
            <a:extLst>
              <a:ext uri="{28A0092B-C50C-407E-A947-70E740481C1C}">
                <a14:useLocalDpi xmlns:a14="http://schemas.microsoft.com/office/drawing/2010/main" val="0"/>
              </a:ext>
            </a:extLst>
          </a:blip>
          <a:srcRect t="17764" b="20438"/>
          <a:stretch/>
        </p:blipFill>
        <p:spPr>
          <a:xfrm>
            <a:off x="3371106" y="2674462"/>
            <a:ext cx="3530194" cy="64800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4800600"/>
            <a:ext cx="3807000" cy="648000"/>
          </a:xfrm>
          <a:prstGeom prst="rect">
            <a:avLst/>
          </a:prstGeom>
        </p:spPr>
      </p:pic>
    </p:spTree>
    <p:extLst>
      <p:ext uri="{BB962C8B-B14F-4D97-AF65-F5344CB8AC3E}">
        <p14:creationId xmlns:p14="http://schemas.microsoft.com/office/powerpoint/2010/main" val="337480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charset="0"/>
                          </a:rPr>
                        </m:ctrlPr>
                      </m:sSubSupPr>
                      <m:e>
                        <m:r>
                          <a:rPr lang="en-US" altLang="zh-CN" i="1" dirty="0">
                            <a:latin typeface="Cambria Math" panose="02040503050406030204" pitchFamily="18" charset="0"/>
                          </a:rPr>
                          <m:t>{(</m:t>
                        </m:r>
                        <m:sSup>
                          <m:sSupPr>
                            <m:ctrlPr>
                              <a:rPr lang="en-US" altLang="zh-CN" i="1" dirty="0">
                                <a:latin typeface="Cambria Math"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charset="0"/>
                          </a:rPr>
                        </m:ctrlPr>
                      </m:sSupPr>
                      <m:e>
                        <m:acc>
                          <m:accPr>
                            <m:chr m:val="̂"/>
                            <m:ctrlPr>
                              <a:rPr lang="en-US" altLang="zh-CN" b="0" i="1" dirty="0" smtClean="0">
                                <a:latin typeface="Cambria Math"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8" t="-1015"/>
                </a:stretch>
              </a:blipFill>
            </p:spPr>
            <p:txBody>
              <a:bodyPr/>
              <a:lstStyle/>
              <a:p>
                <a:r>
                  <a:rPr lang="zh-CN" altLang="en-US">
                    <a:noFill/>
                  </a:rPr>
                  <a:t> </a:t>
                </a:r>
              </a:p>
            </p:txBody>
          </p:sp>
        </mc:Fallback>
      </mc:AlternateContent>
      <p:pic>
        <p:nvPicPr>
          <p:cNvPr id="10" name="图片 9" descr="屏幕剪辑">
            <a:extLst>
              <a:ext uri="{FF2B5EF4-FFF2-40B4-BE49-F238E27FC236}">
                <a16:creationId xmlns="" xmlns:a16="http://schemas.microsoft.com/office/drawing/2014/main" id="{01137A1C-BE20-4D83-A691-80A0B6082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057400"/>
            <a:ext cx="5797648" cy="1008000"/>
          </a:xfrm>
          <a:prstGeom prst="rect">
            <a:avLst/>
          </a:prstGeom>
        </p:spPr>
      </p:pic>
    </p:spTree>
    <p:extLst>
      <p:ext uri="{BB962C8B-B14F-4D97-AF65-F5344CB8AC3E}">
        <p14:creationId xmlns:p14="http://schemas.microsoft.com/office/powerpoint/2010/main" val="1270783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charset="0"/>
                          </a:rPr>
                        </m:ctrlPr>
                      </m:sSubSupPr>
                      <m:e>
                        <m:r>
                          <a:rPr lang="en-US" altLang="zh-CN" i="1" dirty="0">
                            <a:latin typeface="Cambria Math" panose="02040503050406030204" pitchFamily="18" charset="0"/>
                          </a:rPr>
                          <m:t>{(</m:t>
                        </m:r>
                        <m:sSup>
                          <m:sSupPr>
                            <m:ctrlPr>
                              <a:rPr lang="en-US" altLang="zh-CN" i="1" dirty="0">
                                <a:latin typeface="Cambria Math"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charset="0"/>
                          </a:rPr>
                        </m:ctrlPr>
                      </m:sSupPr>
                      <m:e>
                        <m:acc>
                          <m:accPr>
                            <m:chr m:val="̂"/>
                            <m:ctrlPr>
                              <a:rPr lang="en-US" altLang="zh-CN" b="0" i="1" dirty="0" smtClean="0">
                                <a:latin typeface="Cambria Math"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1037" t="-1111"/>
                </a:stretch>
              </a:blipFill>
            </p:spPr>
            <p:txBody>
              <a:bodyPr/>
              <a:lstStyle/>
              <a:p>
                <a:r>
                  <a:rPr lang="zh-CN" altLang="en-US">
                    <a:noFill/>
                  </a:rPr>
                  <a:t> </a:t>
                </a:r>
              </a:p>
            </p:txBody>
          </p:sp>
        </mc:Fallback>
      </mc:AlternateContent>
      <p:pic>
        <p:nvPicPr>
          <p:cNvPr id="6" name="图片 5">
            <a:extLst>
              <a:ext uri="{FF2B5EF4-FFF2-40B4-BE49-F238E27FC236}">
                <a16:creationId xmlns="" xmlns:a16="http://schemas.microsoft.com/office/drawing/2014/main" id="{19EEFAD1-844A-47E9-83CC-F0EE70F30A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0223" y="3429000"/>
            <a:ext cx="5438977" cy="2964371"/>
          </a:xfrm>
          <a:prstGeom prst="rect">
            <a:avLst/>
          </a:prstGeom>
        </p:spPr>
      </p:pic>
      <p:pic>
        <p:nvPicPr>
          <p:cNvPr id="9" name="图片 8" descr="屏幕剪辑">
            <a:extLst>
              <a:ext uri="{FF2B5EF4-FFF2-40B4-BE49-F238E27FC236}">
                <a16:creationId xmlns="" xmlns:a16="http://schemas.microsoft.com/office/drawing/2014/main" id="{474B968E-53A5-4221-8231-4B873D571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2057400"/>
            <a:ext cx="5797648" cy="1008000"/>
          </a:xfrm>
          <a:prstGeom prst="rect">
            <a:avLst/>
          </a:prstGeom>
        </p:spPr>
      </p:pic>
    </p:spTree>
    <p:extLst>
      <p:ext uri="{BB962C8B-B14F-4D97-AF65-F5344CB8AC3E}">
        <p14:creationId xmlns:p14="http://schemas.microsoft.com/office/powerpoint/2010/main" val="3854306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1411288" y="2429422"/>
                <a:ext cx="1400487" cy="461665"/>
              </a:xfrm>
              <a:prstGeom prst="rect">
                <a:avLst/>
              </a:prstGeom>
              <a:noFill/>
            </p:spPr>
            <p:txBody>
              <a:bodyPr wrap="square" rtlCol="0">
                <a:spAutoFit/>
              </a:bodyPr>
              <a:lstStyle/>
              <a:p>
                <a:pPr algn="ct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Loss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1411288" y="2429422"/>
                <a:ext cx="1400487" cy="461665"/>
              </a:xfrm>
              <a:prstGeom prst="rect">
                <a:avLst/>
              </a:prstGeom>
              <a:blipFill>
                <a:blip r:embed="rId7"/>
                <a:stretch>
                  <a:fillRect t="-4000" b="-37333"/>
                </a:stretch>
              </a:blipFill>
            </p:spPr>
            <p:txBody>
              <a:bodyPr/>
              <a:lstStyle/>
              <a:p>
                <a:r>
                  <a:rPr lang="zh-CN" altLang="en-US">
                    <a:noFill/>
                  </a:rPr>
                  <a:t> </a:t>
                </a:r>
              </a:p>
            </p:txBody>
          </p:sp>
        </mc:Fallback>
      </mc:AlternateContent>
      <p:cxnSp>
        <p:nvCxnSpPr>
          <p:cNvPr id="28" name="直線單箭頭接點 27"/>
          <p:cNvCxnSpPr/>
          <p:nvPr/>
        </p:nvCxnSpPr>
        <p:spPr>
          <a:xfrm>
            <a:off x="2050852" y="5755026"/>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ext uri="{D42A27DB-BD31-4B8C-83A1-F6EECF244321}">
                <p14:modId xmlns:p14="http://schemas.microsoft.com/office/powerpoint/2010/main" val="2562180536"/>
              </p:ext>
            </p:extLst>
          </p:nvPr>
        </p:nvGraphicFramePr>
        <p:xfrm>
          <a:off x="9814383" y="5787884"/>
          <a:ext cx="327025" cy="298450"/>
        </p:xfrm>
        <a:graphic>
          <a:graphicData uri="http://schemas.openxmlformats.org/presentationml/2006/ole">
            <mc:AlternateContent xmlns:mc="http://schemas.openxmlformats.org/markup-compatibility/2006">
              <mc:Choice xmlns:v="urn:schemas-microsoft-com:vml" Requires="v">
                <p:oleObj spid="_x0000_s1038" name="方程式" r:id="rId8" imgW="152280" imgH="139680" progId="Equation.3">
                  <p:embed/>
                </p:oleObj>
              </mc:Choice>
              <mc:Fallback>
                <p:oleObj name="方程式" r:id="rId8" imgW="152280" imgH="139680" progId="Equation.3">
                  <p:embed/>
                  <p:pic>
                    <p:nvPicPr>
                      <p:cNvPr id="29" name="Object 12"/>
                      <p:cNvPicPr>
                        <a:picLocks noChangeAspect="1" noChangeArrowheads="1"/>
                      </p:cNvPicPr>
                      <p:nvPr/>
                    </p:nvPicPr>
                    <p:blipFill>
                      <a:blip r:embed="rId9"/>
                      <a:srcRect/>
                      <a:stretch>
                        <a:fillRect/>
                      </a:stretch>
                    </p:blipFill>
                    <p:spPr bwMode="auto">
                      <a:xfrm>
                        <a:off x="9814383" y="5787884"/>
                        <a:ext cx="327025" cy="298450"/>
                      </a:xfrm>
                      <a:prstGeom prst="rect">
                        <a:avLst/>
                      </a:prstGeom>
                      <a:noFill/>
                    </p:spPr>
                  </p:pic>
                </p:oleObj>
              </mc:Fallback>
            </mc:AlternateContent>
          </a:graphicData>
        </a:graphic>
      </p:graphicFrame>
      <p:cxnSp>
        <p:nvCxnSpPr>
          <p:cNvPr id="30" name="直線單箭頭接點 29"/>
          <p:cNvCxnSpPr/>
          <p:nvPr/>
        </p:nvCxnSpPr>
        <p:spPr>
          <a:xfrm flipV="1">
            <a:off x="2863907" y="2201391"/>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54778" y="1666505"/>
                <a:ext cx="5203253" cy="1569660"/>
              </a:xfrm>
              <a:prstGeom prst="rect">
                <a:avLst/>
              </a:prstGeom>
              <a:noFill/>
            </p:spPr>
            <p:txBody>
              <a:bodyPr wrap="square" rtlCol="0">
                <a:spAutoFit/>
              </a:bodyPr>
              <a:lstStyle/>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初始化</a:t>
                </a:r>
                <a:r>
                  <a:rPr lang="en-US" altLang="zh-CN" sz="2400" dirty="0">
                    <a:latin typeface="STIX Two Math" panose="02020603050405020304" pitchFamily="18" charset="0"/>
                    <a:ea typeface="STIX Two Math" panose="02020603050405020304" pitchFamily="18" charset="0"/>
                    <a:cs typeface="STIX Two Math" panose="02020603050405020304" pitchFamily="18" charset="0"/>
                  </a:rPr>
                  <a:t>w</a:t>
                </a:r>
              </a:p>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重复</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计算梯度</a:t>
                </a: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 </a:t>
                </a:r>
                <a14:m>
                  <m:oMath xmlns:m="http://schemas.openxmlformats.org/officeDocument/2006/math">
                    <m:f>
                      <m:fPr>
                        <m:type m:val="lin"/>
                        <m:ctrlPr>
                          <a:rPr lang="en-US" altLang="zh-TW" sz="2400" i="1">
                            <a:latin typeface="Cambria Math" charset="0"/>
                            <a:ea typeface="STIX Two Math" panose="02020603050405020304" pitchFamily="18" charset="0"/>
                            <a:cs typeface="STIX Two Math" panose="02020603050405020304" pitchFamily="18" charset="0"/>
                          </a:rPr>
                        </m:ctrlPr>
                      </m:fPr>
                      <m:num>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smtClean="0">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更新参数</a:t>
                </a:r>
                <a14:m>
                  <m:oMath xmlns:m="http://schemas.openxmlformats.org/officeDocument/2006/math">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CN" sz="2400" i="1">
                        <a:latin typeface="Cambria Math" panose="02040503050406030204" pitchFamily="18" charset="0"/>
                        <a:ea typeface="STIX Two Math" panose="02020603050405020304" pitchFamily="18" charset="0"/>
                        <a:cs typeface="STIX Two Math" panose="02020603050405020304" pitchFamily="18" charset="0"/>
                      </a:rPr>
                      <m:t>𝛼</m:t>
                    </m:r>
                    <m:f>
                      <m:fPr>
                        <m:type m:val="lin"/>
                        <m:ctrlPr>
                          <a:rPr lang="en-US" altLang="zh-TW" sz="2400" i="1">
                            <a:latin typeface="Cambria Math" charset="0"/>
                            <a:ea typeface="STIX Two Math" panose="02020603050405020304" pitchFamily="18" charset="0"/>
                            <a:cs typeface="STIX Two Math" panose="02020603050405020304" pitchFamily="18" charset="0"/>
                          </a:rPr>
                        </m:ctrlPr>
                      </m:fPr>
                      <m:num>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35" name="文字方塊 34"/>
              <p:cNvSpPr txBox="1">
                <a:spLocks noRot="1" noChangeAspect="1" noMove="1" noResize="1" noEditPoints="1" noAdjustHandles="1" noChangeArrowheads="1" noChangeShapeType="1" noTextEdit="1"/>
              </p:cNvSpPr>
              <p:nvPr/>
            </p:nvSpPr>
            <p:spPr>
              <a:xfrm>
                <a:off x="3354778" y="1666505"/>
                <a:ext cx="5203253" cy="1569660"/>
              </a:xfrm>
              <a:prstGeom prst="rect">
                <a:avLst/>
              </a:prstGeom>
              <a:blipFill>
                <a:blip r:embed="rId10"/>
                <a:stretch>
                  <a:fillRect l="-9719" t="-43798" b="-58915"/>
                </a:stretch>
              </a:blipFill>
            </p:spPr>
            <p:txBody>
              <a:bodyPr/>
              <a:lstStyle/>
              <a:p>
                <a:r>
                  <a:rPr lang="zh-CN" altLang="en-US">
                    <a:noFill/>
                  </a:rPr>
                  <a:t> </a:t>
                </a:r>
              </a:p>
            </p:txBody>
          </p:sp>
        </mc:Fallback>
      </mc:AlternateContent>
      <p:sp>
        <p:nvSpPr>
          <p:cNvPr id="55" name="手繪多邊形 54"/>
          <p:cNvSpPr/>
          <p:nvPr/>
        </p:nvSpPr>
        <p:spPr>
          <a:xfrm>
            <a:off x="2518530" y="2112336"/>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59005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71" name="直線接點 70"/>
          <p:cNvCxnSpPr/>
          <p:nvPr/>
        </p:nvCxnSpPr>
        <p:spPr>
          <a:xfrm>
            <a:off x="3495466" y="4210936"/>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580784"/>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564786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5" name="左大括弧 4"/>
          <p:cNvSpPr/>
          <p:nvPr/>
        </p:nvSpPr>
        <p:spPr>
          <a:xfrm rot="5400000">
            <a:off x="4170903" y="4668549"/>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6" name="直線接點 35"/>
          <p:cNvCxnSpPr/>
          <p:nvPr/>
        </p:nvCxnSpPr>
        <p:spPr>
          <a:xfrm>
            <a:off x="5155433" y="4767095"/>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4658798"/>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62854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2" name="直線接點 31"/>
          <p:cNvCxnSpPr/>
          <p:nvPr/>
        </p:nvCxnSpPr>
        <p:spPr>
          <a:xfrm>
            <a:off x="6248400" y="4897549"/>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004162"/>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7400500" y="1536357"/>
                <a:ext cx="3875420" cy="669671"/>
              </a:xfrm>
              <a:prstGeom prst="rect">
                <a:avLst/>
              </a:prstGeom>
            </p:spPr>
            <p:txBody>
              <a:bodyPr wrap="none">
                <a:spAutoFit/>
              </a:bodyPr>
              <a:lstStyle/>
              <a:p>
                <a:r>
                  <a:rPr lang="zh-CN" altLang="en-US" sz="2400" dirty="0">
                    <a:solidFill>
                      <a:srgbClr val="FF0000"/>
                    </a:solidFill>
                    <a:latin typeface="STIX Two Math" panose="02020603050405020304" pitchFamily="18" charset="0"/>
                    <a:cs typeface="STIX Two Math" panose="02020603050405020304" pitchFamily="18" charset="0"/>
                  </a:rPr>
                  <a:t>梯度：</a:t>
                </a:r>
                <a14:m>
                  <m:oMath xmlns:m="http://schemas.openxmlformats.org/officeDocument/2006/math">
                    <m:f>
                      <m:fPr>
                        <m:ctrlPr>
                          <a:rPr lang="en-US" altLang="zh-CN" sz="2400" i="1">
                            <a:solidFill>
                              <a:srgbClr val="FF0000"/>
                            </a:solidFill>
                            <a:latin typeface="Cambria Math" charset="0"/>
                            <a:ea typeface="STIX Two Math" panose="02020603050405020304" pitchFamily="18" charset="0"/>
                            <a:cs typeface="STIX Two Math" panose="02020603050405020304" pitchFamily="18" charset="0"/>
                          </a:rPr>
                        </m:ctrlPr>
                      </m:fPr>
                      <m:num>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sz="24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CN"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 </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r>
                      <a:rPr lang="en-US" altLang="zh-TW" sz="24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func>
                      <m:funcPr>
                        <m:ctrlPr>
                          <a:rPr lang="en-US" altLang="zh-TW" sz="2400" i="1" smtClean="0">
                            <a:solidFill>
                              <a:srgbClr val="FF0000"/>
                            </a:solidFill>
                            <a:latin typeface="Cambria Math" charset="0"/>
                            <a:ea typeface="STIX Two Math" panose="02020603050405020304" pitchFamily="18" charset="0"/>
                            <a:cs typeface="STIX Two Math" panose="02020603050405020304" pitchFamily="18" charset="0"/>
                          </a:rPr>
                        </m:ctrlPr>
                      </m:funcPr>
                      <m:fName>
                        <m:limLow>
                          <m:limLowPr>
                            <m:ctrlPr>
                              <a:rPr lang="en-US" altLang="zh-TW" sz="2400" i="1" smtClean="0">
                                <a:solidFill>
                                  <a:srgbClr val="FF0000"/>
                                </a:solidFill>
                                <a:latin typeface="Cambria Math" charset="0"/>
                                <a:ea typeface="STIX Two Math" panose="02020603050405020304" pitchFamily="18" charset="0"/>
                                <a:cs typeface="STIX Two Math" panose="02020603050405020304" pitchFamily="18" charset="0"/>
                              </a:rPr>
                            </m:ctrlPr>
                          </m:limLowPr>
                          <m:e>
                            <m:r>
                              <a:rPr lang="en-US" altLang="zh-TW" sz="24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𝑙𝑖𝑚</m:t>
                            </m:r>
                          </m:e>
                          <m:lim>
                            <m:r>
                              <a:rPr lang="el-GR"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→0</m:t>
                            </m:r>
                          </m:lim>
                        </m:limLow>
                      </m:fName>
                      <m:e>
                        <m:f>
                          <m:fPr>
                            <m:ctrlPr>
                              <a:rPr lang="en-US" altLang="zh-TW" sz="2400" i="1">
                                <a:solidFill>
                                  <a:srgbClr val="FF0000"/>
                                </a:solidFill>
                                <a:latin typeface="Cambria Math" charset="0"/>
                                <a:ea typeface="STIX Two Math" panose="02020603050405020304" pitchFamily="18" charset="0"/>
                                <a:cs typeface="STIX Two Math" panose="02020603050405020304" pitchFamily="18" charset="0"/>
                              </a:rPr>
                            </m:ctrlPr>
                          </m:fPr>
                          <m:num>
                            <m:r>
                              <a:rPr lang="en-US" altLang="zh-TW" sz="24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l-GR"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l-GR"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4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e>
                    </m:func>
                  </m:oMath>
                </a14:m>
                <a:endParaRPr lang="zh-CN" altLang="en-US" sz="2400" i="1" dirty="0">
                  <a:solidFill>
                    <a:srgbClr val="FF0000"/>
                  </a:solidFill>
                  <a:latin typeface="STIX Two Math" panose="02020603050405020304" pitchFamily="18" charset="0"/>
                  <a:cs typeface="STIX Two Math"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7400500" y="1536357"/>
                <a:ext cx="3875420" cy="669671"/>
              </a:xfrm>
              <a:prstGeom prst="rect">
                <a:avLst/>
              </a:prstGeom>
              <a:blipFill>
                <a:blip r:embed="rId11"/>
                <a:stretch>
                  <a:fillRect l="-2516" b="-4545"/>
                </a:stretch>
              </a:blipFill>
            </p:spPr>
            <p:txBody>
              <a:bodyPr/>
              <a:lstStyle/>
              <a:p>
                <a:r>
                  <a:rPr lang="zh-CN" altLang="en-US">
                    <a:noFill/>
                  </a:rPr>
                  <a:t> </a:t>
                </a:r>
              </a:p>
            </p:txBody>
          </p:sp>
        </mc:Fallback>
      </mc:AlternateContent>
      <p:sp>
        <p:nvSpPr>
          <p:cNvPr id="23" name="左大括弧 38"/>
          <p:cNvSpPr/>
          <p:nvPr/>
        </p:nvSpPr>
        <p:spPr>
          <a:xfrm rot="5400000">
            <a:off x="6746319" y="4957544"/>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3" name="直線接點 31"/>
          <p:cNvCxnSpPr/>
          <p:nvPr/>
        </p:nvCxnSpPr>
        <p:spPr>
          <a:xfrm>
            <a:off x="7543800" y="5549115"/>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568595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40" name="直線接點 23"/>
          <p:cNvCxnSpPr/>
          <p:nvPr/>
        </p:nvCxnSpPr>
        <p:spPr>
          <a:xfrm>
            <a:off x="5573080" y="4515757"/>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 xmlns:a16="http://schemas.microsoft.com/office/drawing/2014/main" id="{1AD7792C-A243-471D-9F34-CB1B0A59F01B}"/>
              </a:ext>
            </a:extLst>
          </p:cNvPr>
          <p:cNvSpPr/>
          <p:nvPr/>
        </p:nvSpPr>
        <p:spPr>
          <a:xfrm>
            <a:off x="9587410" y="5951692"/>
            <a:ext cx="1107996" cy="369332"/>
          </a:xfrm>
          <a:prstGeom prst="rect">
            <a:avLst/>
          </a:prstGeom>
        </p:spPr>
        <p:txBody>
          <a:bodyPr wrap="none">
            <a:spAutoFit/>
          </a:bodyPr>
          <a:lstStyle/>
          <a:p>
            <a:r>
              <a:rPr lang="zh-CN" altLang="en-US" dirty="0">
                <a:latin typeface="STIX Two Math" panose="02020603050405020304" pitchFamily="18" charset="0"/>
                <a:cs typeface="STIX Two Math" panose="02020603050405020304" pitchFamily="18" charset="0"/>
              </a:rPr>
              <a:t>网络参数</a:t>
            </a:r>
            <a:endParaRPr lang="zh-CN" altLang="en-US" dirty="0"/>
          </a:p>
        </p:txBody>
      </p:sp>
    </p:spTree>
    <p:custDataLst>
      <p:tags r:id="rId2"/>
    </p:custDataLst>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2209800" y="2057400"/>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2209800" y="2057400"/>
                <a:ext cx="7922741" cy="677045"/>
              </a:xfrm>
              <a:prstGeom prst="rect">
                <a:avLst/>
              </a:prstGeom>
              <a:blipFill>
                <a:blip r:embed="rId3"/>
                <a:stretch>
                  <a:fillRect t="-90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A2A7D9-9485-4DEC-B5B0-9FA3898B8327}"/>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 xmlns:a16="http://schemas.microsoft.com/office/drawing/2014/main" id="{93AF135C-8460-4F7B-97C2-1FF773FE217A}"/>
              </a:ext>
            </a:extLst>
          </p:cNvPr>
          <p:cNvSpPr>
            <a:spLocks noGrp="1"/>
          </p:cNvSpPr>
          <p:nvPr>
            <p:ph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a:extLst>
              <a:ext uri="{FF2B5EF4-FFF2-40B4-BE49-F238E27FC236}">
                <a16:creationId xmlns="" xmlns:a16="http://schemas.microsoft.com/office/drawing/2014/main" id="{7C1E51F3-A5DE-441E-93A3-6275C63BF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695" y="2895600"/>
            <a:ext cx="3221369" cy="911368"/>
          </a:xfrm>
          <a:prstGeom prst="rect">
            <a:avLst/>
          </a:prstGeom>
        </p:spPr>
      </p:pic>
      <p:pic>
        <p:nvPicPr>
          <p:cNvPr id="7" name="图片 6">
            <a:extLst>
              <a:ext uri="{FF2B5EF4-FFF2-40B4-BE49-F238E27FC236}">
                <a16:creationId xmlns="" xmlns:a16="http://schemas.microsoft.com/office/drawing/2014/main" id="{D2C6ACA0-FD0C-4600-9F0D-D3300E746FD8}"/>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042" b="5558"/>
          <a:stretch/>
        </p:blipFill>
        <p:spPr>
          <a:xfrm>
            <a:off x="4800600" y="4239718"/>
            <a:ext cx="5105400" cy="2008682"/>
          </a:xfrm>
          <a:prstGeom prst="rect">
            <a:avLst/>
          </a:prstGeom>
        </p:spPr>
      </p:pic>
    </p:spTree>
    <p:extLst>
      <p:ext uri="{BB962C8B-B14F-4D97-AF65-F5344CB8AC3E}">
        <p14:creationId xmlns:p14="http://schemas.microsoft.com/office/powerpoint/2010/main" val="2333086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4800" y="381000"/>
            <a:ext cx="11887200" cy="5930900"/>
          </a:xfrm>
          <a:prstGeom prst="rect">
            <a:avLst/>
          </a:prstGeom>
        </p:spPr>
      </p:pic>
      <p:sp>
        <p:nvSpPr>
          <p:cNvPr id="9" name="矩形 8"/>
          <p:cNvSpPr/>
          <p:nvPr/>
        </p:nvSpPr>
        <p:spPr>
          <a:xfrm>
            <a:off x="34636" y="3892550"/>
            <a:ext cx="1905000" cy="2203450"/>
          </a:xfrm>
          <a:prstGeom prst="rect">
            <a:avLst/>
          </a:prstGeom>
        </p:spPr>
        <p:txBody>
          <a:bodyPr wrap="none" rtlCol="0" anchor="ctr">
            <a:spAutoFit/>
          </a:bodyPr>
          <a:lstStyle/>
          <a:p>
            <a:pPr algn="ctr"/>
            <a:endParaRPr kumimoji="1" lang="zh-CN" altLang="en-US" sz="2400" dirty="0"/>
          </a:p>
        </p:txBody>
      </p:sp>
    </p:spTree>
    <p:extLst>
      <p:ext uri="{BB962C8B-B14F-4D97-AF65-F5344CB8AC3E}">
        <p14:creationId xmlns:p14="http://schemas.microsoft.com/office/powerpoint/2010/main" val="718353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A4EF68-1D9A-45B1-8EF8-357A291E63EC}"/>
              </a:ext>
            </a:extLst>
          </p:cNvPr>
          <p:cNvSpPr>
            <a:spLocks noGrp="1"/>
          </p:cNvSpPr>
          <p:nvPr>
            <p:ph type="title"/>
          </p:nvPr>
        </p:nvSpPr>
        <p:spPr/>
        <p:txBody>
          <a:bodyPr/>
          <a:lstStyle/>
          <a:p>
            <a:r>
              <a:rPr lang="zh-CN" altLang="en-US" dirty="0"/>
              <a:t>链式法则</a:t>
            </a:r>
          </a:p>
        </p:txBody>
      </p:sp>
      <p:sp>
        <p:nvSpPr>
          <p:cNvPr id="3" name="内容占位符 2">
            <a:extLst>
              <a:ext uri="{FF2B5EF4-FFF2-40B4-BE49-F238E27FC236}">
                <a16:creationId xmlns="" xmlns:a16="http://schemas.microsoft.com/office/drawing/2014/main" id="{11299042-2D5C-40A1-84D1-9B9B344C2BB6}"/>
              </a:ext>
            </a:extLst>
          </p:cNvPr>
          <p:cNvSpPr>
            <a:spLocks noGrp="1"/>
          </p:cNvSpPr>
          <p:nvPr>
            <p:ph idx="1"/>
          </p:nvPr>
        </p:nvSpPr>
        <p:spPr/>
        <p:txBody>
          <a:bodyPr/>
          <a:lstStyle/>
          <a:p>
            <a:r>
              <a:rPr lang="zh-CN" altLang="en-US" dirty="0"/>
              <a:t>链式法则（</a:t>
            </a:r>
            <a:r>
              <a:rPr lang="en-US" altLang="zh-CN" dirty="0"/>
              <a:t>Chain Rule</a:t>
            </a:r>
            <a:r>
              <a:rPr lang="zh-CN" altLang="en-US" dirty="0"/>
              <a:t>）是在微积分中求复合函数导数的一种常用方法。</a:t>
            </a:r>
          </a:p>
        </p:txBody>
      </p:sp>
      <p:pic>
        <p:nvPicPr>
          <p:cNvPr id="5" name="图片 4">
            <a:extLst>
              <a:ext uri="{FF2B5EF4-FFF2-40B4-BE49-F238E27FC236}">
                <a16:creationId xmlns="" xmlns:a16="http://schemas.microsoft.com/office/drawing/2014/main" id="{EAFCD164-26E6-4520-BE21-E975FC5EE400}"/>
              </a:ext>
            </a:extLst>
          </p:cNvPr>
          <p:cNvPicPr>
            <a:picLocks noChangeAspect="1"/>
          </p:cNvPicPr>
          <p:nvPr/>
        </p:nvPicPr>
        <p:blipFill rotWithShape="1">
          <a:blip r:embed="rId2">
            <a:extLst>
              <a:ext uri="{28A0092B-C50C-407E-A947-70E740481C1C}">
                <a14:useLocalDpi xmlns:a14="http://schemas.microsoft.com/office/drawing/2010/main" val="0"/>
              </a:ext>
            </a:extLst>
          </a:blip>
          <a:srcRect t="5506" b="6397"/>
          <a:stretch/>
        </p:blipFill>
        <p:spPr>
          <a:xfrm>
            <a:off x="3568720" y="1524000"/>
            <a:ext cx="6072313" cy="1368313"/>
          </a:xfrm>
          <a:prstGeom prst="rect">
            <a:avLst/>
          </a:prstGeom>
        </p:spPr>
      </p:pic>
      <p:pic>
        <p:nvPicPr>
          <p:cNvPr id="7" name="图片 6">
            <a:extLst>
              <a:ext uri="{FF2B5EF4-FFF2-40B4-BE49-F238E27FC236}">
                <a16:creationId xmlns="" xmlns:a16="http://schemas.microsoft.com/office/drawing/2014/main" id="{A9682330-F571-44BE-AFE6-A12D31CA435B}"/>
              </a:ext>
            </a:extLst>
          </p:cNvPr>
          <p:cNvPicPr>
            <a:picLocks noChangeAspect="1"/>
          </p:cNvPicPr>
          <p:nvPr/>
        </p:nvPicPr>
        <p:blipFill rotWithShape="1">
          <a:blip r:embed="rId3">
            <a:extLst>
              <a:ext uri="{28A0092B-C50C-407E-A947-70E740481C1C}">
                <a14:useLocalDpi xmlns:a14="http://schemas.microsoft.com/office/drawing/2010/main" val="0"/>
              </a:ext>
            </a:extLst>
          </a:blip>
          <a:srcRect t="3982" r="2038" b="6595"/>
          <a:stretch/>
        </p:blipFill>
        <p:spPr>
          <a:xfrm>
            <a:off x="3568721" y="3048000"/>
            <a:ext cx="7026831" cy="3352800"/>
          </a:xfrm>
          <a:prstGeom prst="rect">
            <a:avLst/>
          </a:prstGeom>
        </p:spPr>
      </p:pic>
    </p:spTree>
    <p:extLst>
      <p:ext uri="{BB962C8B-B14F-4D97-AF65-F5344CB8AC3E}">
        <p14:creationId xmlns:p14="http://schemas.microsoft.com/office/powerpoint/2010/main" val="19555283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a:extLst>
              <a:ext uri="{FF2B5EF4-FFF2-40B4-BE49-F238E27FC236}">
                <a16:creationId xmlns=""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a:extLst>
              <a:ext uri="{FF2B5EF4-FFF2-40B4-BE49-F238E27FC236}">
                <a16:creationId xmlns="" xmlns:a16="http://schemas.microsoft.com/office/drawing/2014/main" id="{3A7B0FB5-4BB1-4C10-8322-8961E0B1F4F6}"/>
              </a:ext>
            </a:extLst>
          </p:cNvPr>
          <p:cNvCxnSpPr>
            <a:cxnSpLocks/>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 xmlns:a16="http://schemas.microsoft.com/office/drawing/2014/main" id="{7452BA96-F3F6-47D9-AD76-96A2A7E8F916}"/>
              </a:ext>
            </a:extLst>
          </p:cNvPr>
          <p:cNvCxnSpPr>
            <a:cxnSpLocks/>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a:extLst>
              <a:ext uri="{FF2B5EF4-FFF2-40B4-BE49-F238E27FC236}">
                <a16:creationId xmlns=""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a:extLst>
              <a:ext uri="{FF2B5EF4-FFF2-40B4-BE49-F238E27FC236}">
                <a16:creationId xmlns=""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a:extLst>
              <a:ext uri="{FF2B5EF4-FFF2-40B4-BE49-F238E27FC236}">
                <a16:creationId xmlns="" xmlns:a16="http://schemas.microsoft.com/office/drawing/2014/main" id="{E0CA07F2-9B1E-45CC-9644-4CEE5947EEAE}"/>
              </a:ext>
            </a:extLst>
          </p:cNvPr>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 xmlns:a16="http://schemas.microsoft.com/office/drawing/2014/main" id="{AC831AE6-B8F3-4C57-B60B-42EBFBF6EB8B}"/>
              </a:ext>
            </a:extLst>
          </p:cNvPr>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p>
        </p:txBody>
      </p:sp>
    </p:spTree>
    <p:extLst>
      <p:ext uri="{BB962C8B-B14F-4D97-AF65-F5344CB8AC3E}">
        <p14:creationId xmlns:p14="http://schemas.microsoft.com/office/powerpoint/2010/main" val="834648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468451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356383" y="228600"/>
            <a:ext cx="7842544" cy="6629400"/>
          </a:xfrm>
          <a:prstGeom prst="rect">
            <a:avLst/>
          </a:prstGeom>
        </p:spPr>
      </p:pic>
      <p:pic>
        <p:nvPicPr>
          <p:cNvPr id="4" name="图片 3" descr="屏幕剪辑">
            <a:extLst>
              <a:ext uri="{FF2B5EF4-FFF2-40B4-BE49-F238E27FC236}">
                <a16:creationId xmlns="" xmlns:a16="http://schemas.microsoft.com/office/drawing/2014/main" id="{D3637628-A400-4D85-AB18-746E47327D1E}"/>
              </a:ext>
            </a:extLst>
          </p:cNvPr>
          <p:cNvPicPr>
            <a:picLocks noChangeAspect="1"/>
          </p:cNvPicPr>
          <p:nvPr/>
        </p:nvPicPr>
        <p:blipFill rotWithShape="1">
          <a:blip r:embed="rId3">
            <a:extLst>
              <a:ext uri="{28A0092B-C50C-407E-A947-70E740481C1C}">
                <a14:useLocalDpi xmlns:a14="http://schemas.microsoft.com/office/drawing/2010/main" val="0"/>
              </a:ext>
            </a:extLst>
          </a:blip>
          <a:srcRect l="2667" t="4667" r="2667" b="2000"/>
          <a:stretch/>
        </p:blipFill>
        <p:spPr>
          <a:xfrm>
            <a:off x="298732" y="2400300"/>
            <a:ext cx="4057651" cy="2286000"/>
          </a:xfrm>
          <a:prstGeom prst="rect">
            <a:avLst/>
          </a:prstGeom>
        </p:spPr>
      </p:pic>
    </p:spTree>
    <p:extLst>
      <p:ext uri="{BB962C8B-B14F-4D97-AF65-F5344CB8AC3E}">
        <p14:creationId xmlns:p14="http://schemas.microsoft.com/office/powerpoint/2010/main" val="2040137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 xmlns:a16="http://schemas.microsoft.com/office/drawing/2014/main" id="{322A38A1-E6D2-406C-9379-DF865F3CA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a:extLst>
              <a:ext uri="{FF2B5EF4-FFF2-40B4-BE49-F238E27FC236}">
                <a16:creationId xmlns="" xmlns:a16="http://schemas.microsoft.com/office/drawing/2014/main" id="{AA2C6771-FF8F-4CB7-A0B6-B8A82DCB9CE8}"/>
              </a:ext>
            </a:extLst>
          </p:cNvPr>
          <p:cNvSpPr>
            <a:spLocks noGrp="1"/>
          </p:cNvSpPr>
          <p:nvPr>
            <p:ph type="title"/>
          </p:nvPr>
        </p:nvSpPr>
        <p:spPr/>
        <p:txBody>
          <a:bodyPr/>
          <a:lstStyle/>
          <a:p>
            <a:r>
              <a:rPr lang="zh-CN" altLang="en-US" dirty="0"/>
              <a:t>计算</a:t>
            </a:r>
          </a:p>
        </p:txBody>
      </p:sp>
      <p:pic>
        <p:nvPicPr>
          <p:cNvPr id="17" name="图片 16">
            <a:extLst>
              <a:ext uri="{FF2B5EF4-FFF2-40B4-BE49-F238E27FC236}">
                <a16:creationId xmlns="" xmlns:a16="http://schemas.microsoft.com/office/drawing/2014/main" id="{DB9464B5-AD85-470B-9C89-7A565A65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a:extLst>
              <a:ext uri="{FF2B5EF4-FFF2-40B4-BE49-F238E27FC236}">
                <a16:creationId xmlns="" xmlns:a16="http://schemas.microsoft.com/office/drawing/2014/main" id="{E0CA07F2-9B1E-45CC-9644-4CEE5947EEAE}"/>
              </a:ext>
            </a:extLst>
          </p:cNvPr>
          <p:cNvCxnSpPr>
            <a:cxnSpLocks/>
          </p:cNvCxnSpPr>
          <p:nvPr/>
        </p:nvCxnSpPr>
        <p:spPr>
          <a:xfrm flipH="1" flipV="1">
            <a:off x="2895600" y="4569580"/>
            <a:ext cx="974031" cy="2397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 xmlns:a16="http://schemas.microsoft.com/office/drawing/2014/main" id="{2ACA4FCC-6572-4080-A5D2-BF0F334A6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997268"/>
            <a:ext cx="3728248" cy="477585"/>
          </a:xfrm>
          <a:prstGeom prst="rect">
            <a:avLst/>
          </a:prstGeom>
          <a:ln>
            <a:solidFill>
              <a:schemeClr val="accent3"/>
            </a:solidFill>
          </a:ln>
        </p:spPr>
      </p:pic>
      <p:pic>
        <p:nvPicPr>
          <p:cNvPr id="10" name="图片 9">
            <a:extLst>
              <a:ext uri="{FF2B5EF4-FFF2-40B4-BE49-F238E27FC236}">
                <a16:creationId xmlns="" xmlns:a16="http://schemas.microsoft.com/office/drawing/2014/main" id="{EA1C7B16-4C30-4E60-A7CB-D0C1C9FB1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287498"/>
            <a:ext cx="1919706" cy="609600"/>
          </a:xfrm>
          <a:prstGeom prst="rect">
            <a:avLst/>
          </a:prstGeom>
          <a:ln>
            <a:solidFill>
              <a:schemeClr val="accent3"/>
            </a:solidFill>
          </a:ln>
        </p:spPr>
      </p:pic>
      <p:pic>
        <p:nvPicPr>
          <p:cNvPr id="12" name="图片 11">
            <a:extLst>
              <a:ext uri="{FF2B5EF4-FFF2-40B4-BE49-F238E27FC236}">
                <a16:creationId xmlns="" xmlns:a16="http://schemas.microsoft.com/office/drawing/2014/main" id="{2FA104C6-F808-45B6-850C-D65B59129C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1509" y="2856337"/>
            <a:ext cx="2328220" cy="781833"/>
          </a:xfrm>
          <a:prstGeom prst="rect">
            <a:avLst/>
          </a:prstGeom>
        </p:spPr>
      </p:pic>
      <p:pic>
        <p:nvPicPr>
          <p:cNvPr id="15" name="图片 14">
            <a:extLst>
              <a:ext uri="{FF2B5EF4-FFF2-40B4-BE49-F238E27FC236}">
                <a16:creationId xmlns="" xmlns:a16="http://schemas.microsoft.com/office/drawing/2014/main" id="{254538A3-37C4-44C1-8B9E-02ED054D6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945" y="3166899"/>
            <a:ext cx="2917170" cy="1402681"/>
          </a:xfrm>
          <a:prstGeom prst="rect">
            <a:avLst/>
          </a:prstGeom>
        </p:spPr>
      </p:pic>
      <p:cxnSp>
        <p:nvCxnSpPr>
          <p:cNvPr id="21" name="直接箭头连接符 20">
            <a:extLst>
              <a:ext uri="{FF2B5EF4-FFF2-40B4-BE49-F238E27FC236}">
                <a16:creationId xmlns="" xmlns:a16="http://schemas.microsoft.com/office/drawing/2014/main" id="{017ACAF0-E47D-4A15-B5AE-685DB8C57FD1}"/>
              </a:ext>
            </a:extLst>
          </p:cNvPr>
          <p:cNvCxnSpPr>
            <a:cxnSpLocks/>
          </p:cNvCxnSpPr>
          <p:nvPr/>
        </p:nvCxnSpPr>
        <p:spPr>
          <a:xfrm flipV="1">
            <a:off x="5791200" y="3539013"/>
            <a:ext cx="1600200" cy="765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536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 xmlns:a16="http://schemas.microsoft.com/office/drawing/2014/main" id="{036659C5-FC01-4590-98FD-6234D7948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061881"/>
            <a:ext cx="8229600" cy="5285301"/>
          </a:xfrm>
          <a:prstGeom prst="rect">
            <a:avLst/>
          </a:prstGeom>
        </p:spPr>
      </p:pic>
    </p:spTree>
    <p:extLst>
      <p:ext uri="{BB962C8B-B14F-4D97-AF65-F5344CB8AC3E}">
        <p14:creationId xmlns:p14="http://schemas.microsoft.com/office/powerpoint/2010/main" val="1830680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1408"/>
          <a:stretch/>
        </p:blipFill>
        <p:spPr>
          <a:xfrm>
            <a:off x="2476498" y="990600"/>
            <a:ext cx="7915602" cy="5472000"/>
          </a:xfrm>
          <a:prstGeom prst="rect">
            <a:avLst/>
          </a:prstGeom>
        </p:spPr>
      </p:pic>
    </p:spTree>
    <p:extLst>
      <p:ext uri="{BB962C8B-B14F-4D97-AF65-F5344CB8AC3E}">
        <p14:creationId xmlns:p14="http://schemas.microsoft.com/office/powerpoint/2010/main" val="2025964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Getting started: 30 seconds to Keras</a:t>
            </a:r>
            <a:endParaRPr lang="zh-CN" altLang="en-US" dirty="0"/>
          </a:p>
        </p:txBody>
      </p:sp>
      <p:sp>
        <p:nvSpPr>
          <p:cNvPr id="4" name="内容占位符 4">
            <a:extLst>
              <a:ext uri="{FF2B5EF4-FFF2-40B4-BE49-F238E27FC236}">
                <a16:creationId xmlns="" xmlns:a16="http://schemas.microsoft.com/office/drawing/2014/main" id="{66134F28-D157-44B6-A06F-6867E4B7B992}"/>
              </a:ext>
            </a:extLst>
          </p:cNvPr>
          <p:cNvSpPr txBox="1">
            <a:spLocks/>
          </p:cNvSpPr>
          <p:nvPr/>
        </p:nvSpPr>
        <p:spPr bwMode="auto">
          <a:xfrm>
            <a:off x="2362200" y="9906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marL="0" indent="0">
              <a:buFont typeface="Wingdings 3" panose="05040102010807070707" pitchFamily="18" charset="2"/>
              <a:buNone/>
            </a:pPr>
            <a:r>
              <a:rPr lang="en-US" sz="2000" dirty="0">
                <a:latin typeface="Consolas" panose="020B0609020204030204" pitchFamily="49" charset="0"/>
              </a:rPr>
              <a:t>from </a:t>
            </a:r>
            <a:r>
              <a:rPr lang="en-US" sz="2000" dirty="0" err="1">
                <a:latin typeface="Consolas" panose="020B0609020204030204" pitchFamily="49" charset="0"/>
              </a:rPr>
              <a:t>keras.models</a:t>
            </a:r>
            <a:r>
              <a:rPr lang="en-US" sz="2000" dirty="0">
                <a:latin typeface="Consolas" panose="020B0609020204030204" pitchFamily="49" charset="0"/>
              </a:rPr>
              <a:t> import Sequential</a:t>
            </a:r>
          </a:p>
          <a:p>
            <a:pPr marL="0" indent="0">
              <a:buFont typeface="Wingdings 3" panose="05040102010807070707" pitchFamily="18" charset="2"/>
              <a:buNone/>
            </a:pPr>
            <a:r>
              <a:rPr lang="en-US" sz="2000" dirty="0">
                <a:latin typeface="Consolas" panose="020B0609020204030204" pitchFamily="49" charset="0"/>
              </a:rPr>
              <a:t>from </a:t>
            </a:r>
            <a:r>
              <a:rPr lang="en-US" sz="2000" dirty="0" err="1">
                <a:latin typeface="Consolas" panose="020B0609020204030204" pitchFamily="49" charset="0"/>
              </a:rPr>
              <a:t>keras.layers</a:t>
            </a:r>
            <a:r>
              <a:rPr lang="en-US" sz="2000" dirty="0">
                <a:latin typeface="Consolas" panose="020B0609020204030204" pitchFamily="49" charset="0"/>
              </a:rPr>
              <a:t> import Dense, Activation</a:t>
            </a:r>
          </a:p>
          <a:p>
            <a:pPr marL="0" indent="0">
              <a:buFont typeface="Wingdings 3" panose="05040102010807070707" pitchFamily="18" charset="2"/>
              <a:buNone/>
            </a:pPr>
            <a:r>
              <a:rPr lang="en-US" sz="2000" dirty="0">
                <a:latin typeface="Consolas" panose="020B0609020204030204" pitchFamily="49" charset="0"/>
              </a:rPr>
              <a:t>from </a:t>
            </a:r>
            <a:r>
              <a:rPr lang="en-US" sz="2000" dirty="0" err="1">
                <a:latin typeface="Consolas" panose="020B0609020204030204" pitchFamily="49" charset="0"/>
              </a:rPr>
              <a:t>keras.optimizers</a:t>
            </a:r>
            <a:r>
              <a:rPr lang="en-US" sz="2000" dirty="0">
                <a:latin typeface="Consolas" panose="020B0609020204030204" pitchFamily="49" charset="0"/>
              </a:rPr>
              <a:t> import SGD</a:t>
            </a:r>
          </a:p>
          <a:p>
            <a:pPr marL="0" indent="0">
              <a:buFont typeface="Wingdings 3" panose="05040102010807070707" pitchFamily="18" charset="2"/>
              <a:buNone/>
            </a:pPr>
            <a:endParaRPr lang="en-US" sz="2000" dirty="0">
              <a:latin typeface="Consolas" panose="020B0609020204030204" pitchFamily="49" charset="0"/>
            </a:endParaRPr>
          </a:p>
          <a:p>
            <a:pPr marL="0" indent="0">
              <a:buFont typeface="Wingdings 3" panose="05040102010807070707" pitchFamily="18" charset="2"/>
              <a:buNone/>
            </a:pPr>
            <a:r>
              <a:rPr lang="en-US" sz="2000" dirty="0">
                <a:latin typeface="Consolas" panose="020B0609020204030204" pitchFamily="49" charset="0"/>
              </a:rPr>
              <a:t>model = Sequential()</a:t>
            </a:r>
          </a:p>
          <a:p>
            <a:pPr marL="0" indent="0">
              <a:buFont typeface="Wingdings 3" panose="05040102010807070707" pitchFamily="18" charset="2"/>
              <a:buNone/>
            </a:pPr>
            <a:r>
              <a:rPr lang="en-US" sz="2000" dirty="0" err="1">
                <a:latin typeface="Consolas" panose="020B0609020204030204" pitchFamily="49" charset="0"/>
              </a:rPr>
              <a:t>model.add</a:t>
            </a:r>
            <a:r>
              <a:rPr lang="en-US" sz="2000" dirty="0">
                <a:latin typeface="Consolas" panose="020B0609020204030204" pitchFamily="49" charset="0"/>
              </a:rPr>
              <a:t>(Dense(</a:t>
            </a:r>
            <a:r>
              <a:rPr lang="en-US" sz="2000" dirty="0" err="1">
                <a:latin typeface="Consolas" panose="020B0609020204030204" pitchFamily="49" charset="0"/>
              </a:rPr>
              <a:t>output_dim</a:t>
            </a:r>
            <a:r>
              <a:rPr lang="en-US" sz="2000" dirty="0">
                <a:latin typeface="Consolas" panose="020B0609020204030204" pitchFamily="49" charset="0"/>
              </a:rPr>
              <a:t>=64, </a:t>
            </a:r>
            <a:r>
              <a:rPr lang="en-US" sz="2000" dirty="0" err="1">
                <a:latin typeface="Consolas" panose="020B0609020204030204" pitchFamily="49" charset="0"/>
              </a:rPr>
              <a:t>input_dim</a:t>
            </a:r>
            <a:r>
              <a:rPr lang="en-US" sz="2000" dirty="0">
                <a:latin typeface="Consolas" panose="020B0609020204030204" pitchFamily="49" charset="0"/>
              </a:rPr>
              <a:t>=100))</a:t>
            </a:r>
          </a:p>
          <a:p>
            <a:pPr marL="0" indent="0">
              <a:buFont typeface="Wingdings 3" panose="05040102010807070707" pitchFamily="18" charset="2"/>
              <a:buNone/>
            </a:pPr>
            <a:r>
              <a:rPr lang="en-US" sz="2000" dirty="0" err="1">
                <a:latin typeface="Consolas" panose="020B0609020204030204" pitchFamily="49" charset="0"/>
              </a:rPr>
              <a:t>model.add</a:t>
            </a:r>
            <a:r>
              <a:rPr lang="en-US" sz="2000" dirty="0">
                <a:latin typeface="Consolas" panose="020B0609020204030204" pitchFamily="49" charset="0"/>
              </a:rPr>
              <a:t>(Activation("</a:t>
            </a:r>
            <a:r>
              <a:rPr lang="en-US" sz="2000" dirty="0" err="1">
                <a:latin typeface="Consolas" panose="020B0609020204030204" pitchFamily="49" charset="0"/>
              </a:rPr>
              <a:t>relu</a:t>
            </a:r>
            <a:r>
              <a:rPr lang="en-US" sz="2000" dirty="0">
                <a:latin typeface="Consolas" panose="020B0609020204030204" pitchFamily="49" charset="0"/>
              </a:rPr>
              <a:t>"))</a:t>
            </a:r>
          </a:p>
          <a:p>
            <a:pPr marL="0" indent="0">
              <a:buFont typeface="Wingdings 3" panose="05040102010807070707" pitchFamily="18" charset="2"/>
              <a:buNone/>
            </a:pPr>
            <a:r>
              <a:rPr lang="en-US" sz="2000" dirty="0" err="1">
                <a:latin typeface="Consolas" panose="020B0609020204030204" pitchFamily="49" charset="0"/>
              </a:rPr>
              <a:t>model.add</a:t>
            </a:r>
            <a:r>
              <a:rPr lang="en-US" sz="2000" dirty="0">
                <a:latin typeface="Consolas" panose="020B0609020204030204" pitchFamily="49" charset="0"/>
              </a:rPr>
              <a:t>(Dense(</a:t>
            </a:r>
            <a:r>
              <a:rPr lang="en-US" sz="2000" dirty="0" err="1">
                <a:latin typeface="Consolas" panose="020B0609020204030204" pitchFamily="49" charset="0"/>
              </a:rPr>
              <a:t>output_dim</a:t>
            </a:r>
            <a:r>
              <a:rPr lang="en-US" sz="2000" dirty="0">
                <a:latin typeface="Consolas" panose="020B0609020204030204" pitchFamily="49" charset="0"/>
              </a:rPr>
              <a:t>=10))</a:t>
            </a:r>
          </a:p>
          <a:p>
            <a:pPr marL="0" indent="0">
              <a:buFont typeface="Wingdings 3" panose="05040102010807070707" pitchFamily="18" charset="2"/>
              <a:buNone/>
            </a:pPr>
            <a:r>
              <a:rPr lang="en-US" sz="2000" dirty="0" err="1">
                <a:latin typeface="Consolas" panose="020B0609020204030204" pitchFamily="49" charset="0"/>
              </a:rPr>
              <a:t>model.add</a:t>
            </a:r>
            <a:r>
              <a:rPr lang="en-US" sz="2000" dirty="0">
                <a:latin typeface="Consolas" panose="020B0609020204030204" pitchFamily="49" charset="0"/>
              </a:rPr>
              <a:t>(Activation("</a:t>
            </a:r>
            <a:r>
              <a:rPr lang="en-US" sz="2000" dirty="0" err="1">
                <a:latin typeface="Consolas" panose="020B0609020204030204" pitchFamily="49" charset="0"/>
              </a:rPr>
              <a:t>softmax</a:t>
            </a:r>
            <a:r>
              <a:rPr lang="en-US" sz="2000" dirty="0">
                <a:latin typeface="Consolas" panose="020B0609020204030204" pitchFamily="49" charset="0"/>
              </a:rPr>
              <a:t>"))</a:t>
            </a:r>
          </a:p>
          <a:p>
            <a:pPr marL="0" indent="0">
              <a:buFont typeface="Wingdings 3" panose="05040102010807070707" pitchFamily="18" charset="2"/>
              <a:buNone/>
            </a:pPr>
            <a:endParaRPr lang="en-US" sz="2000" dirty="0">
              <a:latin typeface="Consolas" panose="020B0609020204030204" pitchFamily="49" charset="0"/>
            </a:endParaRPr>
          </a:p>
          <a:p>
            <a:pPr marL="0" indent="0">
              <a:buFont typeface="Wingdings 3" panose="05040102010807070707" pitchFamily="18" charset="2"/>
              <a:buNone/>
            </a:pPr>
            <a:r>
              <a:rPr lang="en-US" sz="2000" dirty="0" err="1">
                <a:latin typeface="Consolas" panose="020B0609020204030204" pitchFamily="49" charset="0"/>
              </a:rPr>
              <a:t>model.compile</a:t>
            </a:r>
            <a:r>
              <a:rPr lang="en-US" sz="2000" dirty="0">
                <a:latin typeface="Consolas" panose="020B0609020204030204" pitchFamily="49" charset="0"/>
              </a:rPr>
              <a:t>(loss='</a:t>
            </a:r>
            <a:r>
              <a:rPr lang="en-US" sz="2000" dirty="0" err="1">
                <a:latin typeface="Consolas" panose="020B0609020204030204" pitchFamily="49" charset="0"/>
              </a:rPr>
              <a:t>categorical_crossentropy</a:t>
            </a:r>
            <a:r>
              <a:rPr lang="en-US" sz="2000" dirty="0">
                <a:latin typeface="Consolas" panose="020B0609020204030204" pitchFamily="49" charset="0"/>
              </a:rPr>
              <a:t>', </a:t>
            </a:r>
          </a:p>
          <a:p>
            <a:pPr marL="0" indent="0">
              <a:buFont typeface="Wingdings 3" panose="05040102010807070707" pitchFamily="18" charset="2"/>
              <a:buNone/>
            </a:pPr>
            <a:r>
              <a:rPr lang="en-US" sz="2000" dirty="0">
                <a:latin typeface="Consolas" panose="020B0609020204030204" pitchFamily="49" charset="0"/>
              </a:rPr>
              <a:t>   optimizer='</a:t>
            </a:r>
            <a:r>
              <a:rPr lang="en-US" sz="2000" dirty="0" err="1">
                <a:latin typeface="Consolas" panose="020B0609020204030204" pitchFamily="49" charset="0"/>
              </a:rPr>
              <a:t>sgd</a:t>
            </a:r>
            <a:r>
              <a:rPr lang="en-US" sz="2000" dirty="0">
                <a:latin typeface="Consolas" panose="020B0609020204030204" pitchFamily="49" charset="0"/>
              </a:rPr>
              <a:t>', metrics=['accuracy'])</a:t>
            </a:r>
          </a:p>
          <a:p>
            <a:pPr marL="0" indent="0">
              <a:buFont typeface="Wingdings 3" panose="05040102010807070707" pitchFamily="18" charset="2"/>
              <a:buNone/>
            </a:pPr>
            <a:endParaRPr lang="en-US" sz="2000" dirty="0">
              <a:latin typeface="Consolas" panose="020B0609020204030204" pitchFamily="49" charset="0"/>
            </a:endParaRPr>
          </a:p>
          <a:p>
            <a:pPr marL="0" indent="0">
              <a:buFont typeface="Wingdings 3" panose="05040102010807070707" pitchFamily="18" charset="2"/>
              <a:buNone/>
            </a:pPr>
            <a:r>
              <a:rPr lang="en-US" sz="2000" dirty="0" err="1">
                <a:latin typeface="Consolas" panose="020B0609020204030204" pitchFamily="49" charset="0"/>
              </a:rPr>
              <a:t>model.fit</a:t>
            </a:r>
            <a:r>
              <a:rPr lang="en-US" sz="2000" dirty="0">
                <a:latin typeface="Consolas" panose="020B0609020204030204" pitchFamily="49" charset="0"/>
              </a:rPr>
              <a:t>(</a:t>
            </a:r>
            <a:r>
              <a:rPr lang="en-US" sz="2000" dirty="0" err="1">
                <a:latin typeface="Consolas" panose="020B0609020204030204" pitchFamily="49" charset="0"/>
              </a:rPr>
              <a:t>X_train</a:t>
            </a:r>
            <a:r>
              <a:rPr lang="en-US" sz="2000" dirty="0">
                <a:latin typeface="Consolas" panose="020B0609020204030204" pitchFamily="49" charset="0"/>
              </a:rPr>
              <a:t>, </a:t>
            </a:r>
            <a:r>
              <a:rPr lang="en-US" sz="2000" dirty="0" err="1">
                <a:latin typeface="Consolas" panose="020B0609020204030204" pitchFamily="49" charset="0"/>
              </a:rPr>
              <a:t>Y_train</a:t>
            </a:r>
            <a:r>
              <a:rPr lang="en-US" sz="2000" dirty="0">
                <a:latin typeface="Consolas" panose="020B0609020204030204" pitchFamily="49" charset="0"/>
              </a:rPr>
              <a:t>, </a:t>
            </a:r>
            <a:r>
              <a:rPr lang="en-US" sz="2000" dirty="0" err="1">
                <a:latin typeface="Consolas" panose="020B0609020204030204" pitchFamily="49" charset="0"/>
              </a:rPr>
              <a:t>nb_epoch</a:t>
            </a:r>
            <a:r>
              <a:rPr lang="en-US" sz="2000" dirty="0">
                <a:latin typeface="Consolas" panose="020B0609020204030204" pitchFamily="49" charset="0"/>
              </a:rPr>
              <a:t>=5, </a:t>
            </a:r>
            <a:r>
              <a:rPr lang="en-US" sz="2000" dirty="0" err="1">
                <a:latin typeface="Consolas" panose="020B0609020204030204" pitchFamily="49" charset="0"/>
              </a:rPr>
              <a:t>batch_size</a:t>
            </a:r>
            <a:r>
              <a:rPr lang="en-US" sz="2000" dirty="0">
                <a:latin typeface="Consolas" panose="020B0609020204030204" pitchFamily="49" charset="0"/>
              </a:rPr>
              <a:t>=32)</a:t>
            </a:r>
          </a:p>
          <a:p>
            <a:pPr marL="0" indent="0">
              <a:buFont typeface="Wingdings 3" panose="05040102010807070707" pitchFamily="18" charset="2"/>
              <a:buNone/>
            </a:pPr>
            <a:endParaRPr lang="en-US" sz="2000" dirty="0">
              <a:latin typeface="Consolas" panose="020B0609020204030204" pitchFamily="49" charset="0"/>
            </a:endParaRPr>
          </a:p>
          <a:p>
            <a:pPr marL="0" indent="0">
              <a:buFont typeface="Wingdings 3" panose="05040102010807070707" pitchFamily="18" charset="2"/>
              <a:buNone/>
            </a:pPr>
            <a:r>
              <a:rPr lang="en-US" sz="2000" dirty="0">
                <a:latin typeface="Consolas" panose="020B0609020204030204" pitchFamily="49" charset="0"/>
              </a:rPr>
              <a:t>loss = </a:t>
            </a:r>
            <a:r>
              <a:rPr lang="en-US" sz="2000" dirty="0" err="1">
                <a:latin typeface="Consolas" panose="020B0609020204030204" pitchFamily="49" charset="0"/>
              </a:rPr>
              <a:t>model.evaluate</a:t>
            </a:r>
            <a:r>
              <a:rPr lang="en-US" sz="2000" dirty="0">
                <a:latin typeface="Consolas" panose="020B0609020204030204" pitchFamily="49" charset="0"/>
              </a:rPr>
              <a:t>(</a:t>
            </a:r>
            <a:r>
              <a:rPr lang="en-US" sz="2000" dirty="0" err="1">
                <a:latin typeface="Consolas" panose="020B0609020204030204" pitchFamily="49" charset="0"/>
              </a:rPr>
              <a:t>X_test</a:t>
            </a:r>
            <a:r>
              <a:rPr lang="en-US" sz="2000" dirty="0">
                <a:latin typeface="Consolas" panose="020B0609020204030204" pitchFamily="49" charset="0"/>
              </a:rPr>
              <a:t>, </a:t>
            </a:r>
            <a:r>
              <a:rPr lang="en-US" sz="2000" dirty="0" err="1">
                <a:latin typeface="Consolas" panose="020B0609020204030204" pitchFamily="49" charset="0"/>
              </a:rPr>
              <a:t>Y_test</a:t>
            </a:r>
            <a:r>
              <a:rPr lang="en-US" sz="2000" dirty="0">
                <a:latin typeface="Consolas" panose="020B0609020204030204" pitchFamily="49" charset="0"/>
              </a:rPr>
              <a:t>, </a:t>
            </a:r>
            <a:r>
              <a:rPr lang="en-US" sz="2000" dirty="0" err="1">
                <a:latin typeface="Consolas" panose="020B0609020204030204" pitchFamily="49" charset="0"/>
              </a:rPr>
              <a:t>batch_size</a:t>
            </a:r>
            <a:r>
              <a:rPr lang="en-US" sz="2000" dirty="0">
                <a:latin typeface="Consolas" panose="020B0609020204030204" pitchFamily="49" charset="0"/>
              </a:rPr>
              <a:t>=32)</a:t>
            </a: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750610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內容版面配置區 3">
            <a:extLst>
              <a:ext uri="{FF2B5EF4-FFF2-40B4-BE49-F238E27FC236}">
                <a16:creationId xmlns="" xmlns:a16="http://schemas.microsoft.com/office/drawing/2014/main" id="{034D13A4-F7E7-4AF5-B3E0-65C8EA27231E}"/>
              </a:ext>
            </a:extLst>
          </p:cNvPr>
          <p:cNvGraphicFramePr>
            <a:graphicFrameLocks/>
          </p:cNvGraphicFramePr>
          <p:nvPr>
            <p:extLst>
              <p:ext uri="{D42A27DB-BD31-4B8C-83A1-F6EECF244321}">
                <p14:modId xmlns:p14="http://schemas.microsoft.com/office/powerpoint/2010/main" val="790534437"/>
              </p:ext>
            </p:extLst>
          </p:nvPr>
        </p:nvGraphicFramePr>
        <p:xfrm>
          <a:off x="2931844" y="592392"/>
          <a:ext cx="6511925" cy="35036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1A18C2E-603F-4021-BF58-FD70A37D5FE7}"/>
              </a:ext>
            </a:extLst>
          </p:cNvPr>
          <p:cNvSpPr>
            <a:spLocks noGrp="1"/>
          </p:cNvSpPr>
          <p:nvPr>
            <p:ph type="ctrTitle"/>
          </p:nvPr>
        </p:nvSpPr>
        <p:spPr/>
        <p:txBody>
          <a:bodyPr/>
          <a:lstStyle/>
          <a:p>
            <a:r>
              <a:rPr lang="zh-CN" altLang="en-US" dirty="0"/>
              <a:t>优化问题</a:t>
            </a:r>
          </a:p>
        </p:txBody>
      </p:sp>
    </p:spTree>
    <p:extLst>
      <p:ext uri="{BB962C8B-B14F-4D97-AF65-F5344CB8AC3E}">
        <p14:creationId xmlns:p14="http://schemas.microsoft.com/office/powerpoint/2010/main" val="11080106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solidFill>
                  <a:srgbClr val="C00000"/>
                </a:solidFill>
              </a:rPr>
              <a:t>非凸优化问题</a:t>
            </a:r>
            <a:r>
              <a:rPr lang="zh-CN" altLang="en-US" dirty="0"/>
              <a:t>：即存在局部最优而非全局最优解，影响迭代</a:t>
            </a:r>
          </a:p>
          <a:p>
            <a:pPr lvl="1"/>
            <a:r>
              <a:rPr lang="zh-CN" altLang="en-US" dirty="0">
                <a:solidFill>
                  <a:srgbClr val="C00000"/>
                </a:solidFill>
              </a:rPr>
              <a:t>梯度消失问题</a:t>
            </a:r>
            <a:r>
              <a:rPr lang="zh-CN" altLang="en-US" dirty="0"/>
              <a:t>，下层参数比较难调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rotWithShape="1">
          <a:blip r:embed="rId3">
            <a:extLst>
              <a:ext uri="{28A0092B-C50C-407E-A947-70E740481C1C}">
                <a14:useLocalDpi xmlns:a14="http://schemas.microsoft.com/office/drawing/2010/main" val="0"/>
              </a:ext>
            </a:extLst>
          </a:blip>
          <a:srcRect l="2273" t="3748" r="5682" b="4641"/>
          <a:stretch/>
        </p:blipFill>
        <p:spPr>
          <a:xfrm>
            <a:off x="228600" y="3334804"/>
            <a:ext cx="7086601" cy="3062111"/>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258331" y="1447800"/>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258331" y="1447800"/>
                <a:ext cx="5027141" cy="1848904"/>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 xmlns:a16="http://schemas.microsoft.com/office/drawing/2014/main" id="{CBF51711-B048-4F28-A565-AFABA9913FEF}"/>
              </a:ext>
            </a:extLst>
          </p:cNvPr>
          <p:cNvSpPr txBox="1"/>
          <p:nvPr/>
        </p:nvSpPr>
        <p:spPr>
          <a:xfrm>
            <a:off x="7391400" y="4081029"/>
            <a:ext cx="4572000" cy="1569660"/>
          </a:xfrm>
          <a:prstGeom prst="rect">
            <a:avLst/>
          </a:prstGeom>
          <a:noFill/>
        </p:spPr>
        <p:txBody>
          <a:bodyPr wrap="square">
            <a:spAutoFit/>
          </a:bodyPr>
          <a:lstStyle/>
          <a:p>
            <a:r>
              <a:rPr lang="zh-CN" altLang="en-US" sz="2400" dirty="0"/>
              <a:t>在深度神经网络中，减轻梯度消失问题的方法有很多种．一种简单有效的方式是使用导数比较大的激活函数，比如 </a:t>
            </a:r>
            <a:r>
              <a:rPr lang="en-US" altLang="zh-CN" sz="2400" dirty="0" err="1"/>
              <a:t>ReLU</a:t>
            </a:r>
            <a:r>
              <a:rPr lang="en-US" altLang="zh-CN" sz="2400" dirty="0"/>
              <a:t> </a:t>
            </a:r>
            <a:r>
              <a:rPr lang="zh-CN" altLang="en-US" sz="2400" dirty="0"/>
              <a:t>等．</a:t>
            </a:r>
          </a:p>
        </p:txBody>
      </p:sp>
    </p:spTree>
    <p:extLst>
      <p:ext uri="{BB962C8B-B14F-4D97-AF65-F5344CB8AC3E}">
        <p14:creationId xmlns:p14="http://schemas.microsoft.com/office/powerpoint/2010/main" val="62446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 xmlns:a16="http://schemas.microsoft.com/office/drawing/2014/main" id="{085AC8C5-F627-4938-95BE-E60C27BB047F}"/>
              </a:ext>
            </a:extLst>
          </p:cNvPr>
          <p:cNvSpPr>
            <a:spLocks noGrp="1"/>
          </p:cNvSpPr>
          <p:nvPr>
            <p:ph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a:t>
            </a:r>
            <a:r>
              <a:rPr lang="zh-CN" altLang="en-US" dirty="0">
                <a:solidFill>
                  <a:srgbClr val="C00000"/>
                </a:solidFill>
              </a:rPr>
              <a:t>误差反向传播</a:t>
            </a:r>
            <a:r>
              <a:rPr lang="zh-CN" altLang="en-US" dirty="0"/>
              <a:t>来改进其学习能力之后，神经网络也越来越多地应用在各种机器学习任务上。</a:t>
            </a:r>
          </a:p>
        </p:txBody>
      </p:sp>
    </p:spTree>
    <p:extLst>
      <p:ext uri="{BB962C8B-B14F-4D97-AF65-F5344CB8AC3E}">
        <p14:creationId xmlns:p14="http://schemas.microsoft.com/office/powerpoint/2010/main" val="951913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809F92-8DE2-48CF-9503-E28A23C0D5A6}"/>
              </a:ext>
            </a:extLst>
          </p:cNvPr>
          <p:cNvSpPr>
            <a:spLocks noGrp="1"/>
          </p:cNvSpPr>
          <p:nvPr>
            <p:ph type="ctrTitle"/>
          </p:nvPr>
        </p:nvSpPr>
        <p:spPr/>
        <p:txBody>
          <a:bodyPr/>
          <a:lstStyle/>
          <a:p>
            <a:r>
              <a:rPr lang="zh-CN" altLang="en-US" dirty="0"/>
              <a:t>神经元</a:t>
            </a:r>
          </a:p>
        </p:txBody>
      </p:sp>
    </p:spTree>
    <p:extLst>
      <p:ext uri="{BB962C8B-B14F-4D97-AF65-F5344CB8AC3E}">
        <p14:creationId xmlns:p14="http://schemas.microsoft.com/office/powerpoint/2010/main" val="3314473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 xmlns:a16="http://schemas.microsoft.com/office/drawing/2014/main" id="{7D19D77C-2407-4E1E-8D64-46971C122407}"/>
                  </a:ext>
                </a:extLst>
              </p14:cNvPr>
              <p14:cNvContentPartPr/>
              <p14:nvPr/>
            </p14:nvContentPartPr>
            <p14:xfrm>
              <a:off x="9720720" y="661320"/>
              <a:ext cx="163080" cy="89640"/>
            </p14:xfrm>
          </p:contentPart>
        </mc:Choice>
        <mc:Fallback xmlns="">
          <p:pic>
            <p:nvPicPr>
              <p:cNvPr id="7" name="墨迹 6">
                <a:extLst>
                  <a:ext uri="{FF2B5EF4-FFF2-40B4-BE49-F238E27FC236}">
                    <a16:creationId xmlns:a16="http://schemas.microsoft.com/office/drawing/2014/main" id="{7D19D77C-2407-4E1E-8D64-46971C122407}"/>
                  </a:ext>
                </a:extLst>
              </p:cNvPr>
              <p:cNvPicPr/>
              <p:nvPr/>
            </p:nvPicPr>
            <p:blipFill>
              <a:blip r:embed="rId8"/>
              <a:stretch>
                <a:fillRect/>
              </a:stretch>
            </p:blipFill>
            <p:spPr>
              <a:xfrm>
                <a:off x="9711360" y="651960"/>
                <a:ext cx="181800" cy="108360"/>
              </a:xfrm>
              <a:prstGeom prst="rect">
                <a:avLst/>
              </a:prstGeom>
            </p:spPr>
          </p:pic>
        </mc:Fallback>
      </mc:AlternateContent>
      <p:pic>
        <p:nvPicPr>
          <p:cNvPr id="14" name="内容占位符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9800" y="1796482"/>
            <a:ext cx="8229600" cy="3884602"/>
          </a:xfrm>
          <a:prstGeom prst="rect">
            <a:avLst/>
          </a:prstGeom>
        </p:spPr>
      </p:pic>
      <p:sp>
        <p:nvSpPr>
          <p:cNvPr id="15" name="文本框 14"/>
          <p:cNvSpPr txBox="1"/>
          <p:nvPr/>
        </p:nvSpPr>
        <p:spPr>
          <a:xfrm>
            <a:off x="4721264" y="5686527"/>
            <a:ext cx="2749471" cy="400110"/>
          </a:xfrm>
          <a:prstGeom prst="rect">
            <a:avLst/>
          </a:prstGeom>
          <a:noFill/>
        </p:spPr>
        <p:txBody>
          <a:bodyPr wrap="none" rtlCol="0">
            <a:spAutoFit/>
          </a:bodyPr>
          <a:lstStyle/>
          <a:p>
            <a:r>
              <a:rPr kumimoji="1" lang="zh-CN" altLang="en-US" sz="2000" dirty="0"/>
              <a:t>生物神经元的基本结构</a:t>
            </a:r>
          </a:p>
        </p:txBody>
      </p:sp>
      <p:sp>
        <p:nvSpPr>
          <p:cNvPr id="16" name="矩形 15"/>
          <p:cNvSpPr/>
          <p:nvPr/>
        </p:nvSpPr>
        <p:spPr>
          <a:xfrm>
            <a:off x="593270" y="1259879"/>
            <a:ext cx="6112330" cy="461665"/>
          </a:xfrm>
          <a:prstGeom prst="rect">
            <a:avLst/>
          </a:prstGeom>
        </p:spPr>
        <p:txBody>
          <a:bodyPr wrap="square">
            <a:spAutoFit/>
          </a:bodyPr>
          <a:lstStyle/>
          <a:p>
            <a:r>
              <a:rPr lang="zh-CN" altLang="en-US" sz="2400" b="1" dirty="0">
                <a:solidFill>
                  <a:srgbClr val="C00000"/>
                </a:solidFill>
              </a:rPr>
              <a:t>单个神经细胞只有两种状态：兴奋和抑制</a:t>
            </a:r>
          </a:p>
        </p:txBody>
      </p:sp>
    </p:spTree>
    <p:extLst>
      <p:ext uri="{BB962C8B-B14F-4D97-AF65-F5344CB8AC3E}">
        <p14:creationId xmlns:p14="http://schemas.microsoft.com/office/powerpoint/2010/main" val="335436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 xmlns:a16="http://schemas.microsoft.com/office/drawing/2014/main" id="{83034532-044F-48EF-AA0B-4D187FE94C12}"/>
              </a:ext>
            </a:extLst>
          </p:cNvPr>
          <p:cNvPicPr>
            <a:picLocks noChangeAspect="1"/>
          </p:cNvPicPr>
          <p:nvPr/>
        </p:nvPicPr>
        <p:blipFill rotWithShape="1">
          <a:blip r:embed="rId4">
            <a:extLst>
              <a:ext uri="{28A0092B-C50C-407E-A947-70E740481C1C}">
                <a14:useLocalDpi xmlns:a14="http://schemas.microsoft.com/office/drawing/2010/main" val="0"/>
              </a:ext>
            </a:extLst>
          </a:blip>
          <a:srcRect b="4165"/>
          <a:stretch/>
        </p:blipFill>
        <p:spPr>
          <a:xfrm>
            <a:off x="4104425" y="2756836"/>
            <a:ext cx="4883577" cy="3643964"/>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 xmlns:a16="http://schemas.microsoft.com/office/drawing/2014/main" id="{B2F6D778-6AA8-4F64-BF44-499071509A6D}"/>
              </a:ext>
            </a:extLst>
          </p:cNvPr>
          <p:cNvSpPr txBox="1"/>
          <p:nvPr/>
        </p:nvSpPr>
        <p:spPr>
          <a:xfrm>
            <a:off x="6996543" y="5881035"/>
            <a:ext cx="2236510" cy="400110"/>
          </a:xfrm>
          <a:prstGeom prst="rect">
            <a:avLst/>
          </a:prstGeom>
          <a:noFill/>
        </p:spPr>
        <p:txBody>
          <a:bodyPr wrap="none" rtlCol="0">
            <a:spAutoFit/>
          </a:bodyPr>
          <a:lstStyle/>
          <a:p>
            <a:r>
              <a:rPr lang="zh-CN" altLang="en-US" sz="2000" dirty="0">
                <a:solidFill>
                  <a:srgbClr val="FF0000"/>
                </a:solidFill>
              </a:rPr>
              <a:t>典型的神经元结构</a:t>
            </a:r>
          </a:p>
        </p:txBody>
      </p:sp>
      <p:pic>
        <p:nvPicPr>
          <p:cNvPr id="6" name="图片 5">
            <a:extLst>
              <a:ext uri="{FF2B5EF4-FFF2-40B4-BE49-F238E27FC236}">
                <a16:creationId xmlns="" xmlns:a16="http://schemas.microsoft.com/office/drawing/2014/main" id="{2F01A7F6-6621-47B1-9BD1-02C64B487506}"/>
              </a:ext>
            </a:extLst>
          </p:cNvPr>
          <p:cNvPicPr>
            <a:picLocks noChangeAspect="1"/>
          </p:cNvPicPr>
          <p:nvPr/>
        </p:nvPicPr>
        <p:blipFill rotWithShape="1">
          <a:blip r:embed="rId5">
            <a:extLst>
              <a:ext uri="{28A0092B-C50C-407E-A947-70E740481C1C}">
                <a14:useLocalDpi xmlns:a14="http://schemas.microsoft.com/office/drawing/2010/main" val="0"/>
              </a:ext>
            </a:extLst>
          </a:blip>
          <a:srcRect l="6583" t="3312" r="2965" b="6449"/>
          <a:stretch/>
        </p:blipFill>
        <p:spPr>
          <a:xfrm>
            <a:off x="5801963" y="2001447"/>
            <a:ext cx="2041140" cy="1461436"/>
          </a:xfrm>
          <a:prstGeom prst="rect">
            <a:avLst/>
          </a:prstGeom>
        </p:spPr>
      </p:pic>
      <p:pic>
        <p:nvPicPr>
          <p:cNvPr id="8" name="图片 7">
            <a:extLst>
              <a:ext uri="{FF2B5EF4-FFF2-40B4-BE49-F238E27FC236}">
                <a16:creationId xmlns="" xmlns:a16="http://schemas.microsoft.com/office/drawing/2014/main" id="{606A4CF6-EA17-4B69-A42E-7AE378F9A0A3}"/>
              </a:ext>
            </a:extLst>
          </p:cNvPr>
          <p:cNvPicPr>
            <a:picLocks noChangeAspect="1"/>
          </p:cNvPicPr>
          <p:nvPr/>
        </p:nvPicPr>
        <p:blipFill rotWithShape="1">
          <a:blip r:embed="rId6">
            <a:extLst>
              <a:ext uri="{28A0092B-C50C-407E-A947-70E740481C1C}">
                <a14:useLocalDpi xmlns:a14="http://schemas.microsoft.com/office/drawing/2010/main" val="0"/>
              </a:ext>
            </a:extLst>
          </a:blip>
          <a:srcRect t="15507" b="12711"/>
          <a:stretch/>
        </p:blipFill>
        <p:spPr>
          <a:xfrm>
            <a:off x="8270333" y="3181290"/>
            <a:ext cx="1204485" cy="400110"/>
          </a:xfrm>
          <a:prstGeom prst="rect">
            <a:avLst/>
          </a:prstGeom>
        </p:spPr>
      </p:pic>
      <p:cxnSp>
        <p:nvCxnSpPr>
          <p:cNvPr id="10" name="直接箭头连接符 9">
            <a:extLst>
              <a:ext uri="{FF2B5EF4-FFF2-40B4-BE49-F238E27FC236}">
                <a16:creationId xmlns="" xmlns:a16="http://schemas.microsoft.com/office/drawing/2014/main" id="{46038E41-BE83-498F-9284-0E0917F5B7E7}"/>
              </a:ext>
            </a:extLst>
          </p:cNvPr>
          <p:cNvCxnSpPr>
            <a:cxnSpLocks/>
          </p:cNvCxnSpPr>
          <p:nvPr/>
        </p:nvCxnSpPr>
        <p:spPr>
          <a:xfrm flipV="1">
            <a:off x="6060533" y="3484158"/>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AB4CED1-09CB-43F0-811F-9723990C7BB3}"/>
              </a:ext>
            </a:extLst>
          </p:cNvPr>
          <p:cNvCxnSpPr>
            <a:cxnSpLocks/>
          </p:cNvCxnSpPr>
          <p:nvPr/>
        </p:nvCxnSpPr>
        <p:spPr>
          <a:xfrm flipV="1">
            <a:off x="7875591" y="3484158"/>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70F70BE9-49ED-4816-AD76-85C50D846D03}"/>
              </a:ext>
            </a:extLst>
          </p:cNvPr>
          <p:cNvSpPr txBox="1"/>
          <p:nvPr/>
        </p:nvSpPr>
        <p:spPr>
          <a:xfrm>
            <a:off x="7730702" y="2324239"/>
            <a:ext cx="2514600" cy="400110"/>
          </a:xfrm>
          <a:prstGeom prst="rect">
            <a:avLst/>
          </a:prstGeom>
          <a:noFill/>
        </p:spPr>
        <p:txBody>
          <a:bodyPr wrap="square">
            <a:spAutoFit/>
          </a:bodyPr>
          <a:lstStyle/>
          <a:p>
            <a:r>
              <a:rPr lang="zh-CN" altLang="en-US" sz="2000" dirty="0"/>
              <a:t>净输入（</a:t>
            </a:r>
            <a:r>
              <a:rPr lang="sq-AL" altLang="zh-CN" sz="2000" dirty="0"/>
              <a:t>Net Input</a:t>
            </a:r>
            <a:r>
              <a:rPr lang="zh-CN" altLang="sq-AL" sz="2000" dirty="0"/>
              <a:t>）</a:t>
            </a:r>
            <a:endParaRPr lang="zh-CN" altLang="en-US" sz="2000" dirty="0"/>
          </a:p>
        </p:txBody>
      </p:sp>
      <p:sp>
        <p:nvSpPr>
          <p:cNvPr id="13" name="文本框 12">
            <a:extLst>
              <a:ext uri="{FF2B5EF4-FFF2-40B4-BE49-F238E27FC236}">
                <a16:creationId xmlns="" xmlns:a16="http://schemas.microsoft.com/office/drawing/2014/main" id="{8E2DDDD4-B79A-4D1B-A8EF-058D7CE324EA}"/>
              </a:ext>
            </a:extLst>
          </p:cNvPr>
          <p:cNvSpPr txBox="1"/>
          <p:nvPr/>
        </p:nvSpPr>
        <p:spPr>
          <a:xfrm>
            <a:off x="9540641" y="3143910"/>
            <a:ext cx="2575159" cy="400110"/>
          </a:xfrm>
          <a:prstGeom prst="rect">
            <a:avLst/>
          </a:prstGeom>
          <a:noFill/>
        </p:spPr>
        <p:txBody>
          <a:bodyPr wrap="square">
            <a:spAutoFit/>
          </a:bodyPr>
          <a:lstStyle/>
          <a:p>
            <a:r>
              <a:rPr lang="zh-CN" altLang="en-US" sz="2000" dirty="0"/>
              <a:t>活性值（</a:t>
            </a:r>
            <a:r>
              <a:rPr lang="sq-AL" altLang="zh-CN" sz="2000" dirty="0"/>
              <a:t>Activation</a:t>
            </a:r>
            <a:r>
              <a:rPr lang="zh-CN" altLang="sq-AL" sz="2000" dirty="0"/>
              <a:t>）</a:t>
            </a:r>
            <a:endParaRPr lang="zh-CN" altLang="en-US" sz="2000" dirty="0"/>
          </a:p>
        </p:txBody>
      </p:sp>
      <p:sp>
        <p:nvSpPr>
          <p:cNvPr id="14" name="文本框 13">
            <a:extLst>
              <a:ext uri="{FF2B5EF4-FFF2-40B4-BE49-F238E27FC236}">
                <a16:creationId xmlns="" xmlns:a16="http://schemas.microsoft.com/office/drawing/2014/main" id="{A262520F-7C59-4634-9A1F-7E60162DCE7B}"/>
              </a:ext>
            </a:extLst>
          </p:cNvPr>
          <p:cNvSpPr txBox="1"/>
          <p:nvPr/>
        </p:nvSpPr>
        <p:spPr>
          <a:xfrm>
            <a:off x="445524" y="989355"/>
            <a:ext cx="11365476" cy="1384995"/>
          </a:xfrm>
          <a:prstGeom prst="rect">
            <a:avLst/>
          </a:prstGeom>
          <a:noFill/>
        </p:spPr>
        <p:txBody>
          <a:bodyPr wrap="square">
            <a:spAutoFit/>
          </a:bodyPr>
          <a:lstStyle/>
          <a:p>
            <a:r>
              <a:rPr lang="zh-CN" altLang="en-US" sz="2800" dirty="0">
                <a:solidFill>
                  <a:srgbClr val="C00000"/>
                </a:solidFill>
                <a:latin typeface="+mn-lt"/>
              </a:rPr>
              <a:t>人工神经元（</a:t>
            </a:r>
            <a:r>
              <a:rPr lang="en-US" altLang="zh-CN" sz="2800" dirty="0">
                <a:solidFill>
                  <a:srgbClr val="C00000"/>
                </a:solidFill>
                <a:latin typeface="+mn-lt"/>
              </a:rPr>
              <a:t>Artificial Neuron</a:t>
            </a:r>
            <a:r>
              <a:rPr lang="zh-CN" altLang="en-US" sz="2800" dirty="0">
                <a:solidFill>
                  <a:srgbClr val="C00000"/>
                </a:solidFill>
                <a:latin typeface="+mn-lt"/>
              </a:rPr>
              <a:t>），简称神经元（</a:t>
            </a:r>
            <a:r>
              <a:rPr lang="en-US" altLang="zh-CN" sz="2800" dirty="0">
                <a:solidFill>
                  <a:srgbClr val="C00000"/>
                </a:solidFill>
                <a:latin typeface="+mn-lt"/>
              </a:rPr>
              <a:t>Neuron</a:t>
            </a:r>
            <a:r>
              <a:rPr lang="zh-CN" altLang="en-US" sz="2800" dirty="0">
                <a:solidFill>
                  <a:srgbClr val="C00000"/>
                </a:solidFill>
                <a:latin typeface="+mn-lt"/>
              </a:rPr>
              <a:t>），是构成神经网络的基本单元，其主要是模拟生物神经元的结构和特性，接收一组输入信号并产生输出．</a:t>
            </a:r>
          </a:p>
        </p:txBody>
      </p:sp>
    </p:spTree>
    <p:custDataLst>
      <p:tags r:id="rId1"/>
    </p:custDataLst>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3.5"/>
</p:tagLst>
</file>

<file path=ppt/tags/tag2.xml><?xml version="1.0" encoding="utf-8"?>
<p:tagLst xmlns:a="http://schemas.openxmlformats.org/drawingml/2006/main" xmlns:r="http://schemas.openxmlformats.org/officeDocument/2006/relationships" xmlns:p="http://schemas.openxmlformats.org/presentationml/2006/main">
  <p:tag name="TIMING" val="|38|6.5|9.5|5.3|0.8|2.6|2.1"/>
</p:tagLst>
</file>

<file path=ppt/tags/tag3.xml><?xml version="1.0" encoding="utf-8"?>
<p:tagLst xmlns:a="http://schemas.openxmlformats.org/drawingml/2006/main" xmlns:r="http://schemas.openxmlformats.org/officeDocument/2006/relationships" xmlns:p="http://schemas.openxmlformats.org/presentationml/2006/main">
  <p:tag name="TIMING" val="|52.7|55"/>
</p:tagLst>
</file>

<file path=ppt/tags/tag4.xml><?xml version="1.0" encoding="utf-8"?>
<p:tagLst xmlns:a="http://schemas.openxmlformats.org/drawingml/2006/main" xmlns:r="http://schemas.openxmlformats.org/officeDocument/2006/relationships" xmlns:p="http://schemas.openxmlformats.org/presentationml/2006/main">
  <p:tag name="TIMING" val="|5.6|22|149.9|0.8"/>
</p:tagLst>
</file>

<file path=ppt/tags/tag5.xml><?xml version="1.0" encoding="utf-8"?>
<p:tagLst xmlns:a="http://schemas.openxmlformats.org/drawingml/2006/main" xmlns:r="http://schemas.openxmlformats.org/officeDocument/2006/relationships" xmlns:p="http://schemas.openxmlformats.org/presentationml/2006/main">
  <p:tag name="TIMING" val="|48.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2ED3758A-27AE-48C6-BC57-189806709EFF}" vid="{A766396F-A7AA-48F7-A95D-C873E59EA6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19054</TotalTime>
  <Words>4910</Words>
  <Application>Microsoft Macintosh PowerPoint</Application>
  <PresentationFormat>宽屏</PresentationFormat>
  <Paragraphs>289</Paragraphs>
  <Slides>48</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4" baseType="lpstr">
      <vt:lpstr>Calibri</vt:lpstr>
      <vt:lpstr>Cambria</vt:lpstr>
      <vt:lpstr>Cambria Math</vt:lpstr>
      <vt:lpstr>Consolas</vt:lpstr>
      <vt:lpstr>Helvetica</vt:lpstr>
      <vt:lpstr>STIX Two Math</vt:lpstr>
      <vt:lpstr>Times New Roman</vt:lpstr>
      <vt:lpstr>Wingdings</vt:lpstr>
      <vt:lpstr>Wingdings 3</vt:lpstr>
      <vt:lpstr>华文楷体</vt:lpstr>
      <vt:lpstr>宋体</vt:lpstr>
      <vt:lpstr>微软雅黑</vt:lpstr>
      <vt:lpstr>新細明體</vt:lpstr>
      <vt:lpstr>Arial</vt:lpstr>
      <vt:lpstr>my</vt:lpstr>
      <vt:lpstr>方程式</vt:lpstr>
      <vt:lpstr>第4章 神经网络</vt:lpstr>
      <vt:lpstr>第4-1章 前馈神经网络</vt:lpstr>
      <vt:lpstr>内容</vt:lpstr>
      <vt:lpstr>神经网络</vt:lpstr>
      <vt:lpstr>神经网络</vt:lpstr>
      <vt:lpstr>人工神经网络</vt:lpstr>
      <vt:lpstr>神经元</vt:lpstr>
      <vt:lpstr>生物神经元</vt:lpstr>
      <vt:lpstr>人工神经元</vt:lpstr>
      <vt:lpstr>激活函数的性质</vt:lpstr>
      <vt:lpstr>常见激活函数</vt:lpstr>
      <vt:lpstr>常见激活函数</vt:lpstr>
      <vt:lpstr>常见激活函数</vt:lpstr>
      <vt:lpstr>常见激活函数</vt:lpstr>
      <vt:lpstr>常见激活函数</vt:lpstr>
      <vt:lpstr>常见激活函数</vt:lpstr>
      <vt:lpstr>常见激活函数</vt:lpstr>
      <vt:lpstr>常见激活函数及其导数</vt:lpstr>
      <vt:lpstr>网络结构</vt:lpstr>
      <vt:lpstr>网络结构</vt:lpstr>
      <vt:lpstr>网络结构</vt:lpstr>
      <vt:lpstr>网络结构</vt:lpstr>
      <vt:lpstr>网络结构</vt:lpstr>
      <vt:lpstr>前馈神经网络</vt:lpstr>
      <vt:lpstr>网络结构</vt:lpstr>
      <vt:lpstr>前馈网络</vt:lpstr>
      <vt:lpstr>信息传递过程</vt:lpstr>
      <vt:lpstr>信息传递过程</vt:lpstr>
      <vt:lpstr>PowerPoint 演示文稿</vt:lpstr>
      <vt:lpstr>参数学习</vt:lpstr>
      <vt:lpstr>应用到机器学习</vt:lpstr>
      <vt:lpstr>参数学习</vt:lpstr>
      <vt:lpstr>参数学习</vt:lpstr>
      <vt:lpstr>梯度下降</vt:lpstr>
      <vt:lpstr>如何计算梯度？</vt:lpstr>
      <vt:lpstr>矩阵微积分</vt:lpstr>
      <vt:lpstr>PowerPoint 演示文稿</vt:lpstr>
      <vt:lpstr>链式法则</vt:lpstr>
      <vt:lpstr>反向传播算法</vt:lpstr>
      <vt:lpstr>PowerPoint 演示文稿</vt:lpstr>
      <vt:lpstr>计算</vt:lpstr>
      <vt:lpstr>反向传播算法</vt:lpstr>
      <vt:lpstr>如何实现？</vt:lpstr>
      <vt:lpstr>Getting started: 30 seconds to Keras</vt:lpstr>
      <vt:lpstr>深度学习的三个步骤</vt:lpstr>
      <vt:lpstr>优化问题</vt:lpstr>
      <vt:lpstr>优化问题</vt:lpstr>
      <vt:lpstr>优化问题</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Microsoft Office 用户</cp:lastModifiedBy>
  <cp:revision>1960</cp:revision>
  <dcterms:created xsi:type="dcterms:W3CDTF">2009-03-19T21:17:53Z</dcterms:created>
  <dcterms:modified xsi:type="dcterms:W3CDTF">2022-06-07T04:00:15Z</dcterms:modified>
</cp:coreProperties>
</file>