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tags" Target="../tags/tag40.xml"/><Relationship Id="rId3" Type="http://schemas.openxmlformats.org/officeDocument/2006/relationships/image" Target="../media/image37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8.xml"/><Relationship Id="rId5" Type="http://schemas.openxmlformats.org/officeDocument/2006/relationships/image" Target="../media/image43.png"/><Relationship Id="rId4" Type="http://schemas.openxmlformats.org/officeDocument/2006/relationships/tags" Target="../tags/tag47.xml"/><Relationship Id="rId3" Type="http://schemas.openxmlformats.org/officeDocument/2006/relationships/image" Target="../media/image42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image" Target="../media/image44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45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15.xml"/><Relationship Id="rId3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19.xml"/><Relationship Id="rId3" Type="http://schemas.openxmlformats.org/officeDocument/2006/relationships/image" Target="../media/image10.png"/><Relationship Id="rId2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.xml"/><Relationship Id="rId10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3" Type="http://schemas.openxmlformats.org/officeDocument/2006/relationships/image" Target="../media/image20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tags" Target="../tags/tag29.xml"/><Relationship Id="rId3" Type="http://schemas.openxmlformats.org/officeDocument/2006/relationships/image" Target="../media/image21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tags" Target="../tags/tag33.xml"/><Relationship Id="rId3" Type="http://schemas.openxmlformats.org/officeDocument/2006/relationships/image" Target="../media/image24.png"/><Relationship Id="rId2" Type="http://schemas.openxmlformats.org/officeDocument/2006/relationships/tags" Target="../tags/tag3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4.xml"/><Relationship Id="rId10" Type="http://schemas.openxmlformats.org/officeDocument/2006/relationships/image" Target="../media/image30.png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6"/>
          <p:cNvSpPr txBox="1"/>
          <p:nvPr>
            <p:custDataLst>
              <p:tags r:id="rId1"/>
            </p:custDataLst>
          </p:nvPr>
        </p:nvSpPr>
        <p:spPr>
          <a:xfrm>
            <a:off x="610235" y="1742440"/>
            <a:ext cx="10972165" cy="20326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无论是线性回归还是逻辑回归都有一个缺点：当特征值太多时，计算的负荷会很大。因此，普通的逻辑回归和线性回归模型不能有效处理大量特征，因此需要神经网络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假设训练一个模型来识别图片上是否是一辆汽车：利用许多汽车及非汽车图片，使用图片上的像素点值作为特征。选取图片上两个不同位置上的像素值，利用逻辑回归算法判断图片上是否有汽车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若只使用灰度图片，采用</a:t>
            </a:r>
            <a:r>
              <a:rPr lang="en-US" altLang="zh-CN" sz="14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50*50</a:t>
            </a: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像素的小图片，将所有像素作为特征，两两组合构成多项式模型，则有接近三百万个特征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595658" y="474840"/>
            <a:ext cx="10981634" cy="12451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神经网络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95000"/>
                  <a:lumOff val="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3773"/>
          <a:stretch>
            <a:fillRect/>
          </a:stretch>
        </p:blipFill>
        <p:spPr>
          <a:xfrm>
            <a:off x="1573530" y="3775075"/>
            <a:ext cx="9454515" cy="2224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810" y="1865630"/>
            <a:ext cx="5866765" cy="1711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41020" y="267970"/>
                <a:ext cx="10975340" cy="490728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60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kumimoji="0" lang="en-US" altLang="zh-CN" sz="16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kumimoji="0" lang="en-US" altLang="zh-CN" sz="16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=</m:t>
                    </m:r>
                    <m:r>
                      <a:rPr kumimoji="0" lang="en-US" altLang="zh-CN" sz="16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160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，即不做任何正则化处理，有：</a:t>
                </a:r>
                <a:endParaRPr lang="zh-CN" altLang="en-US" sz="160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  <a:sym typeface="+mn-ea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l:</a:t>
                </a:r>
                <a:r>
                  <a:rPr lang="zh-CN" altLang="en-US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当前计算层数</a:t>
                </a:r>
                <a:r>
                  <a:rPr lang="en-US" altLang="zh-CN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；</a:t>
                </a:r>
                <a:r>
                  <a:rPr lang="en-US" altLang="zh-CN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 j:</a:t>
                </a:r>
                <a:r>
                  <a:rPr lang="zh-CN" altLang="en-US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当前计算层激活单元下下标</a:t>
                </a:r>
                <a:r>
                  <a:rPr lang="en-US" altLang="zh-CN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；</a:t>
                </a:r>
                <a:r>
                  <a:rPr lang="en-US" altLang="zh-CN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 sz="12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：下一层误差单元下标</a:t>
                </a:r>
                <a:endParaRPr lang="zh-CN" altLang="en-US" sz="16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若考虑正则化处理，要为整个训练集计算每一层的误差单元，用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表示该误差矩阵</a:t>
                </a:r>
                <a:r>
                  <a:rPr altLang="zh-CN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(</a:t>
                </a: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第</a:t>
                </a:r>
                <a:r>
                  <a:rPr altLang="zh-CN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l</a:t>
                </a: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层第</a:t>
                </a:r>
                <a:r>
                  <a:rPr altLang="zh-CN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i</a:t>
                </a: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个激活单元受第</a:t>
                </a:r>
                <a:r>
                  <a:rPr altLang="zh-CN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j</a:t>
                </a: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个参数影响产生的误差</a:t>
                </a:r>
                <a:r>
                  <a:rPr altLang="zh-CN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)</a:t>
                </a:r>
                <a:endParaRPr altLang="zh-CN" sz="16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算法表示：</a:t>
                </a:r>
                <a:endParaRPr lang="zh-CN" altLang="en-US" sz="16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zh-CN" altLang="en-US" sz="10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zh-CN" altLang="en-US" sz="10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zh-CN" altLang="en-US" sz="16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求得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600" i="1" spc="50" noProof="0" smtClean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sz="1600" spc="50" noProof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，即可计算代价函数偏导数：</a:t>
                </a:r>
                <a:endParaRPr lang="zh-CN" altLang="en-US" sz="16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zh-CN" altLang="en-US" sz="16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zh-CN" altLang="en-US" sz="1800" spc="50" noProof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zh-CN" altLang="en-US" sz="1180" spc="50" noProof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  <a:sym typeface="+mn-ea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18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1020" y="267970"/>
                <a:ext cx="10975340" cy="4907280"/>
              </a:xfrm>
              <a:prstGeom prst="rect">
                <a:avLst/>
              </a:prstGeom>
              <a:blipFill rotWithShape="1">
                <a:blip r:embed="rId4"/>
                <a:stretch>
                  <a:fillRect b="-11193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t="13520" b="7717"/>
          <a:stretch>
            <a:fillRect/>
          </a:stretch>
        </p:blipFill>
        <p:spPr>
          <a:xfrm>
            <a:off x="6749415" y="267970"/>
            <a:ext cx="2611755" cy="648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b="51459"/>
          <a:stretch>
            <a:fillRect/>
          </a:stretch>
        </p:blipFill>
        <p:spPr>
          <a:xfrm>
            <a:off x="1231265" y="3685540"/>
            <a:ext cx="3259455" cy="65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280" y="4797425"/>
            <a:ext cx="2423160" cy="78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rcRect r="5456" b="4177"/>
          <a:stretch>
            <a:fillRect/>
          </a:stretch>
        </p:blipFill>
        <p:spPr>
          <a:xfrm>
            <a:off x="4891405" y="3119120"/>
            <a:ext cx="6327775" cy="3661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t="60453"/>
          <a:stretch>
            <a:fillRect/>
          </a:stretch>
        </p:blipFill>
        <p:spPr>
          <a:xfrm>
            <a:off x="1250950" y="4270375"/>
            <a:ext cx="3239770" cy="527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330" y="1788160"/>
                <a:ext cx="10975340" cy="495236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当对神经网络这类较为复杂的模型使用反向传播算法时，可能会存在一些不易察觉的错误，使得代价函数在不断减小，但是最终结果可能不是最优解。</a:t>
                </a:r>
                <a:endParaRPr kumimoji="0" lang="zh-CN" altLang="en-US" sz="16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使用梯度的数值检验方法来避免，通过估计梯度值来检验到数值是否是所要求的</a:t>
                </a:r>
                <a:endParaRPr kumimoji="0" lang="zh-CN" altLang="en-US" sz="16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在代价函数上沿着切线的方向选择两个非常近的点，然后用这两点的平均值来估计梯度</a:t>
                </a: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代价函数的偏导数检验针对一个参数的改变进行检验。示例：对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14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进行双边检验：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将梯度检验得出的近似梯度矩阵与反向传播算法所得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  <m:sup>
                        <m: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进行比较，若结果相同或相似，则表明反向传播算法所得结果正确，其后使用反向传播算法进行计算</a:t>
                </a:r>
                <a:endParaRPr kumimoji="0" lang="zh-CN" altLang="en-US" sz="16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330" y="1788160"/>
                <a:ext cx="10975340" cy="4952365"/>
              </a:xfrm>
              <a:prstGeom prst="rect">
                <a:avLst/>
              </a:prstGeom>
              <a:blipFill rotWithShape="1">
                <a:blip r:embed="rId3"/>
                <a:stretch>
                  <a:fillRect b="-37877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梯度检验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t="9636" b="3212"/>
          <a:stretch>
            <a:fillRect/>
          </a:stretch>
        </p:blipFill>
        <p:spPr>
          <a:xfrm>
            <a:off x="2272030" y="3247390"/>
            <a:ext cx="5302250" cy="1826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205" y="4866005"/>
            <a:ext cx="3926840" cy="6972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66185" y="1057185"/>
                <a:ext cx="10975200" cy="446153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代价函数</a:t>
                </a:r>
                <a14:m>
                  <m:oMath xmlns:m="http://schemas.openxmlformats.org/officeDocument/2006/math"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𝐽</m:t>
                    </m:r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𝜃</m:t>
                    </m:r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8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为非凸函数，能够停留在局部最小值位置</a:t>
                </a:r>
                <a:endParaRPr kumimoji="0" lang="zh-CN" altLang="en-US" sz="18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反向传播算法就是为了寻找到梯度下降的方向</a:t>
                </a:r>
                <a:endParaRPr kumimoji="0" lang="zh-CN" altLang="en-US" sz="18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66185" y="1057185"/>
                <a:ext cx="10975200" cy="4461530"/>
              </a:xfrm>
              <a:prstGeom prst="rect">
                <a:avLst/>
              </a:prstGeom>
              <a:blipFill rotWithShape="1">
                <a:blip r:embed="rId3"/>
                <a:stretch>
                  <a:fillRect l="-1" t="-12" r="5" b="13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2171065"/>
            <a:ext cx="6890385" cy="3853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400" y="1788070"/>
                <a:ext cx="10975200" cy="446153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若在神经网络中所有的初始化参数为相同的数，这将会使得第二层的所有激活单元具有相同的值。也就意味着计算同样的函数，并且肯定的是最终经过每次训练的迭代，这两个隐含单元仍然是同一个函数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上述情况会产生高度冗余，并且最后的逻辑回归算法只会得到一个功能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因此，采用随机初始化方式，使得</a:t>
                </a:r>
                <a14:m>
                  <m:oMath xmlns:m="http://schemas.openxmlformats.org/officeDocument/2006/math"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−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𝜀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≤</m:t>
                    </m:r>
                    <m:sSubSup>
                      <m:sSubSupPr>
                        <m:ctrlPr>
                          <a:rPr kumimoji="0" lang="en-US" altLang="zh-CN" sz="18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0" lang="en-US" altLang="zh-CN" sz="18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18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  <m:sup>
                        <m:r>
                          <a:rPr kumimoji="0" lang="en-US" altLang="zh-CN" sz="18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≤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𝜀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,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kumimoji="0" lang="zh-CN" altLang="en-US" sz="18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是一个很小的数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400" y="1788070"/>
                <a:ext cx="10975200" cy="4461530"/>
              </a:xfrm>
              <a:prstGeom prst="rect">
                <a:avLst/>
              </a:prstGeom>
              <a:blipFill rotWithShape="1">
                <a:blip r:embed="rId3"/>
                <a:stretch>
                  <a:fillRect l="-1" t="-12" r="5" b="-70610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随机初始化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t="3491" r="8512" b="19340"/>
          <a:stretch>
            <a:fillRect/>
          </a:stretch>
        </p:blipFill>
        <p:spPr>
          <a:xfrm>
            <a:off x="2352675" y="2614930"/>
            <a:ext cx="6795770" cy="28079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705485" y="4136390"/>
            <a:ext cx="10974705" cy="21907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在使用神经网络时，首先要选择网络结构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第一层单元数：训练集的特征数量</a:t>
            </a:r>
            <a:r>
              <a:rPr kumimoji="0" lang="en-US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；</a:t>
            </a:r>
            <a:r>
              <a:rPr kumimoji="0" lang="en-US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最后一层单元数：训练集结果的类的数量</a:t>
            </a: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真正要决定的是：隐藏层的层数以及每个中间层的单元数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若隐藏层数大于</a:t>
            </a:r>
            <a:r>
              <a:rPr kumimoji="0" lang="en-US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，确保每个隐藏层的单元个数相同</a:t>
            </a: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隐藏层单元个数越多越好，但是隐藏层越多，计算量越大</a:t>
            </a: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神经网络结构选择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85" y="1306830"/>
            <a:ext cx="9857740" cy="2509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400" y="1788070"/>
                <a:ext cx="10975200" cy="446153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参数的随机初始化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利用正向传播算法计算所有的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8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8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kumimoji="0" lang="en-US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kumimoji="0" lang="en-US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kumimoji="0" lang="en-US" altLang="zh-CN" sz="1800" b="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计算代价函数</a:t>
                </a:r>
                <a14:m>
                  <m:oMath xmlns:m="http://schemas.openxmlformats.org/officeDocument/2006/math"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𝐽</m:t>
                    </m:r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8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𝜃</m:t>
                    </m:r>
                    <m:r>
                      <a:rPr kumimoji="0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kumimoji="0" altLang="zh-CN" sz="1800" b="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利用反向传播算法计算所有偏导数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利用数值检验方法检验偏导数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最后使用优化算法来最小化代价函数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400" y="1788070"/>
                <a:ext cx="10975200" cy="4461530"/>
              </a:xfrm>
              <a:prstGeom prst="rect">
                <a:avLst/>
              </a:prstGeom>
              <a:blipFill rotWithShape="1">
                <a:blip r:embed="rId3"/>
                <a:stretch>
                  <a:fillRect l="-1" t="-12" r="5" b="13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训练神经网络步骤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587500"/>
            <a:ext cx="6046470" cy="100711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神经元接收到的总输入值与神经元的阈值进行比较，然后通过激活函数处理产生神经元的输出</a:t>
            </a:r>
            <a:endParaRPr kumimoji="0" lang="zh-CN" altLang="en-US" sz="12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37514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M-P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神经元模型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75095" y="231775"/>
            <a:ext cx="5537200" cy="259334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30" y="2905125"/>
            <a:ext cx="10554970" cy="30079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激活函数是向神经网络中引入非线性因素，通过激活函数神经网络就可以拟合各种曲线。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理想中的激活函数为阶跃函数，将输入值映射为输出值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0(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神经元抑制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)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或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1(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神经元兴奋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)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由于阶跃函数不连续、不光滑等性质，通常采用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Sigmoid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函数，将较大范围内变化的输入值挤压到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(0,1)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输出值范围内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620" y="4319270"/>
            <a:ext cx="5573395" cy="25387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330" y="1788160"/>
                <a:ext cx="10975340" cy="507047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感知机由两层神经元组成，解决线性可分问题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输入层接收外接输入信号后传递给输出层，输出层为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M-P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神经元，只有输出层神经元进行激活函数处理</a:t>
                </a: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许多神经元按照一定的层次结构连接起来，就得到了神经网路，解决线性不可分问题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下图所示为层级结构，每层神经元与下一层神经元全互联，神经元之间不存在同层、跨层连接，称为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“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多层前馈神经网络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”</a:t>
                </a:r>
                <a:endParaRPr kumimoji="0" lang="en-US" altLang="zh-CN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其中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x1,x2,x3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输入单元，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a1,a2,a3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为中间单元，该单元层称为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“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隐含层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”</a:t>
                </a:r>
                <a:r>
                  <a:rPr kumimoji="0" lang="zh-CN" altLang="en-US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，负责就将数据进行处理，传输到下一层，最后为输出单元计算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kumimoji="0" lang="en-US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kumimoji="0" lang="en-US" altLang="zh-CN" sz="14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。隐含层和输出层都是有激活函数的功能神经元</a:t>
                </a:r>
                <a:endParaRPr kumimoji="0" lang="zh-CN" altLang="en-US" sz="14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330" y="1788160"/>
                <a:ext cx="10975340" cy="5070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感知机与多层网络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220" y="265430"/>
            <a:ext cx="2283460" cy="1903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6180" t="8194" r="5481" b="5972"/>
          <a:stretch>
            <a:fillRect/>
          </a:stretch>
        </p:blipFill>
        <p:spPr>
          <a:xfrm>
            <a:off x="3322320" y="4224020"/>
            <a:ext cx="5120640" cy="21755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400" y="1588680"/>
                <a:ext cx="10975200" cy="446153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在每一层都添加一个偏执单元：</a:t>
                </a:r>
                <a:r>
                  <a:rPr kumimoji="0" altLang="zh-CN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x0,a0</a:t>
                </a:r>
                <a:endParaRPr kumimoji="0" altLang="zh-CN" sz="16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标记：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表示第</a:t>
                </a:r>
                <a:r>
                  <a:rPr kumimoji="0" altLang="zh-CN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j</a:t>
                </a: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层的第</a:t>
                </a:r>
                <a:r>
                  <a:rPr kumimoji="0" altLang="zh-CN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i</a:t>
                </a: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个激活单元，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表示第</a:t>
                </a:r>
                <a:r>
                  <a:rPr kumimoji="0" altLang="zh-CN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j</a:t>
                </a: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层映射大第</a:t>
                </a:r>
                <a:r>
                  <a:rPr kumimoji="0" altLang="zh-CN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j+1</a:t>
                </a: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层的权重矩阵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2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2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kumimoji="0" lang="en-US" altLang="zh-CN" sz="12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0" lang="zh-CN" altLang="en-US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的大小：第</a:t>
                </a:r>
                <a:r>
                  <a:rPr kumimoji="0" lang="en-US" altLang="zh-CN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j+1</a:t>
                </a:r>
                <a:r>
                  <a:rPr kumimoji="0" lang="zh-CN" altLang="en-US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层激活单元数量为行数，</a:t>
                </a:r>
                <a:r>
                  <a:rPr kumimoji="0" lang="en-US" altLang="zh-CN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j</a:t>
                </a:r>
                <a:r>
                  <a:rPr kumimoji="0" lang="zh-CN" altLang="en-US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层激活数量为列数，即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2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2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kumimoji="0" lang="en-US" altLang="zh-CN" sz="12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zh-CN" altLang="en-US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大小为</a:t>
                </a:r>
                <a:r>
                  <a:rPr kumimoji="0" lang="en-US" altLang="zh-CN" sz="12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3*4</a:t>
                </a:r>
                <a:endParaRPr kumimoji="0" lang="en-US" altLang="zh-CN" sz="12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16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因此，由下图可知，每一个a均由上一层所有的x以及其权重所决定的</a:t>
                </a:r>
                <a:r>
                  <a:rPr lang="zh-CN" altLang="en-US" sz="16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。可以把</a:t>
                </a:r>
                <a:r>
                  <a:rPr altLang="zh-CN" sz="16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a1,a2,a3</a:t>
                </a:r>
                <a:r>
                  <a:rPr lang="zh-CN" altLang="en-US" sz="1600" spc="50" noProof="0" dirty="0" smtClean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看作是更为高级的特征值，能够更好地帮助预测数据</a:t>
                </a:r>
                <a:endParaRPr kumimoji="0" lang="zh-CN" altLang="en-US" sz="1600" spc="50" baseline="0" noProof="0" dirty="0" smtClean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400" y="1588680"/>
                <a:ext cx="10975200" cy="4461530"/>
              </a:xfrm>
              <a:prstGeom prst="rect">
                <a:avLst/>
              </a:prstGeom>
              <a:blipFill rotWithShape="1">
                <a:blip r:embed="rId3"/>
                <a:stretch>
                  <a:fillRect l="-1" t="-12" r="5" b="13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模型描述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前向传播算法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" y="3706495"/>
            <a:ext cx="5364480" cy="2672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195" y="3706495"/>
            <a:ext cx="5449570" cy="2724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330" y="1788160"/>
                <a:ext cx="10975340" cy="2291715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80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ea typeface="微软雅黑 Light" panose="020B0502040204020203" pitchFamily="34" charset="-122"/>
                    <a:cs typeface="微软雅黑" panose="020B0503020204020204" charset="-122"/>
                    <a:sym typeface="+mn-ea"/>
                  </a:rPr>
                  <a:t>对于二元逻辑运算符，当输入值为0或1时，可以采用单一激活层作为二元逻辑运算符，为表示不同的运算符，只需要选择不同的权重即可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逻辑与</a:t>
                </a:r>
                <a:r>
                  <a:rPr kumimoji="0" lang="en-US" alt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AND:</a:t>
                </a:r>
                <a:r>
                  <a:rPr kumimoji="0" lang="zh-CN" sz="14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𝜃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30</m:t>
                            </m:r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，</m:t>
                            </m:r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20</m:t>
                            </m:r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，</m:t>
                            </m:r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20</m:t>
                            </m:r>
                          </m:e>
                        </m:d>
                      </m:e>
                      <m:sup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)=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𝑔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−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30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+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20</m:t>
                    </m:r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+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20</m:t>
                    </m:r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,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其激活函数</a:t>
                </a:r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g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为</a:t>
                </a:r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Sigmoid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函数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则有：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其余：逻辑或</a:t>
                </a:r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OR                                      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逻辑非</a:t>
                </a:r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NOT</a:t>
                </a:r>
                <a:endParaRPr kumimoji="0" lang="en-US" altLang="zh-CN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330" y="1788160"/>
                <a:ext cx="10975340" cy="2291715"/>
              </a:xfrm>
              <a:prstGeom prst="rect">
                <a:avLst/>
              </a:prstGeom>
              <a:blipFill rotWithShape="1">
                <a:blip r:embed="rId3"/>
                <a:stretch>
                  <a:fillRect b="-32170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二元逻辑运算符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5" y="2961640"/>
            <a:ext cx="3271520" cy="3156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315" y="115570"/>
            <a:ext cx="3259455" cy="175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9910" y="2961640"/>
            <a:ext cx="3201035" cy="151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010" y="4878070"/>
            <a:ext cx="2766695" cy="152273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392555" y="5374640"/>
            <a:ext cx="129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9365" y="5027295"/>
            <a:ext cx="2863850" cy="1234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9780" y="3046095"/>
            <a:ext cx="2416175" cy="134112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可以利用上述神经元组合构成实现更加复杂功能的神经网络</a:t>
            </a: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如：实现</a:t>
            </a:r>
            <a:r>
              <a:rPr kumimoji="0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XNOR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功能</a:t>
            </a:r>
            <a:r>
              <a:rPr kumimoji="0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--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输入的两个值必须一样，均为</a:t>
            </a:r>
            <a:r>
              <a:rPr kumimoji="0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或</a:t>
            </a:r>
            <a:r>
              <a:rPr kumimoji="0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endParaRPr kumimoji="0" altLang="zh-CN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altLang="zh-CN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先构造实现</a:t>
            </a:r>
            <a:r>
              <a:rPr kumimoji="0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(not x1) and (not x2)</a:t>
            </a:r>
            <a:endParaRPr kumimoji="0" altLang="zh-CN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zh-CN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zh-CN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再将先前实现的</a:t>
            </a:r>
            <a:r>
              <a:rPr kumimoji="0" altLang="zh-CN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or\and</a:t>
            </a:r>
            <a:r>
              <a:rPr kumimoji="0" lang="zh-CN" altLang="en-US" sz="16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功能加入进行组合，可得：</a:t>
            </a:r>
            <a:endParaRPr kumimoji="0" lang="zh-CN" altLang="en-US" sz="16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XNOR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2594610"/>
            <a:ext cx="4597400" cy="525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95" y="3466465"/>
            <a:ext cx="2701290" cy="1496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4088" t="4249" r="4869" b="4924"/>
          <a:stretch>
            <a:fillRect/>
          </a:stretch>
        </p:blipFill>
        <p:spPr>
          <a:xfrm>
            <a:off x="5560695" y="3743960"/>
            <a:ext cx="5770245" cy="2565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当不仅有两种分类时，如：假设要识别图片中的路人、汽车、摩托车和卡车，则在输出层应有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个值。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如下图所示:所得神经网络为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多类分类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2699385"/>
            <a:ext cx="9970770" cy="35502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400" y="1788070"/>
                <a:ext cx="10975200" cy="446153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在逻辑回归中，其代价函数为</a:t>
                </a:r>
                <a:r>
                  <a:rPr kumimoji="0" altLang="zh-CN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                                                                              </a:t>
                </a: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，</a:t>
                </a:r>
                <a:r>
                  <a:rPr kumimoji="0" altLang="zh-CN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 </a:t>
                </a: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在其中，只有一个输出量。</a:t>
                </a:r>
                <a:endParaRPr kumimoji="0" lang="zh-CN" altLang="en-US" sz="1800" b="0" i="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 Light" panose="020B0502040204020203" pitchFamily="34" charset="-122"/>
                  <a:cs typeface="微软雅黑" panose="020B0503020204020204" charset="-122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8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神经网络中有许多个输出变量，因此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8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8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kumimoji="0" lang="en-US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kumimoji="0" lang="en-US" altLang="zh-CN" sz="18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8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是一个</a:t>
                </a:r>
                <a:r>
                  <a:rPr kumimoji="0" altLang="zh-CN" sz="18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K</a:t>
                </a:r>
                <a:r>
                  <a:rPr kumimoji="0" lang="zh-CN" altLang="en-US" sz="18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维向量。故神经网络的代价函数较为复杂：</a:t>
                </a:r>
                <a:endParaRPr kumimoji="0" lang="zh-CN" altLang="en-US" sz="18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ℎ</m:t>
                            </m:r>
                          </m:e>
                          <m:sub>
                            <m:r>
                              <a:rPr kumimoji="0" lang="en-US" altLang="zh-CN" sz="14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𝜃</m:t>
                            </m:r>
                          </m:sub>
                        </m:s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𝑖</m:t>
                        </m:r>
                      </m:e>
                      <m:sup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𝑦ℎ</m:t>
                        </m:r>
                      </m:sup>
                    </m:sSup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 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𝑜𝑢𝑡𝑝𝑢𝑡</m:t>
                    </m:r>
                  </m:oMath>
                </a14:m>
                <a:endParaRPr kumimoji="0" lang="en-US" altLang="zh-CN" sz="140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en-US" altLang="zh-CN" sz="140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en-US" altLang="zh-CN" sz="1400" i="1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通过代价函数来观察算法预测结果与真实情况误差大小：对于每行特征都会进行</a:t>
                </a:r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K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次预测，并在其中选择可能性最高的一个与真实值进行比较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代价函数中的正则化项排除每行的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与真实值之间的距离为每个样本每个类输出值的加和，对参数正则化的偏差项处理所有参数的平方和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400" y="1788070"/>
                <a:ext cx="10975200" cy="4461530"/>
              </a:xfrm>
              <a:prstGeom prst="rect">
                <a:avLst/>
              </a:prstGeom>
              <a:blipFill rotWithShape="1">
                <a:blip r:embed="rId3"/>
                <a:stretch>
                  <a:fillRect l="-1" t="-12" r="5" b="13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代价函数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235" y="1682115"/>
            <a:ext cx="5542915" cy="7289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63930" y="3402330"/>
            <a:ext cx="8816975" cy="833120"/>
            <a:chOff x="1642" y="5560"/>
            <a:chExt cx="13885" cy="131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rcRect b="45541"/>
            <a:stretch>
              <a:fillRect/>
            </a:stretch>
          </p:blipFill>
          <p:spPr>
            <a:xfrm>
              <a:off x="1642" y="5560"/>
              <a:ext cx="10721" cy="13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rcRect l="1646" t="53362" r="65847"/>
            <a:stretch>
              <a:fillRect/>
            </a:stretch>
          </p:blipFill>
          <p:spPr>
            <a:xfrm>
              <a:off x="12131" y="5669"/>
              <a:ext cx="3397" cy="1096"/>
            </a:xfrm>
            <a:prstGeom prst="rect">
              <a:avLst/>
            </a:prstGeom>
          </p:spPr>
        </p:pic>
      </p:grp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08400" y="1596300"/>
                <a:ext cx="10975200" cy="4461530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txBody>
              <a:bodyPr wrap="square" lIns="72000" tIns="36000" rIns="72000" bIns="36000" anchor="t" anchorCtr="0">
                <a:noAutofit/>
              </a:bodyPr>
              <a:lstStyle>
                <a:lvl1pPr algn="l" defTabSz="91376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745" b="0" kern="1200" cap="none" spc="-49" baseline="0" dirty="0" smtClean="0">
                    <a:ln w="3175">
                      <a:noFill/>
                    </a:ln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微软雅黑" panose="020B0503020204020204" charset="-122"/>
                    <a:cs typeface="Segoe UI" panose="020B0502040204020203" pitchFamily="34" charset="0"/>
                  </a:defRPr>
                </a:lvl1pPr>
              </a:lstStyle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sz="1600" spc="50" noProof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  <a:sym typeface="+mn-ea"/>
                  </a:rPr>
                  <a:t>使用反向传播算法</a:t>
                </a:r>
                <a:r>
                  <a:rPr kumimoji="0" lang="zh-CN" altLang="en-US" sz="1600" b="0" i="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 Light" panose="020B0502040204020203" pitchFamily="34" charset="-122"/>
                    <a:cs typeface="微软雅黑" panose="020B0503020204020204" charset="-122"/>
                  </a:rPr>
                  <a:t>计算代价函数的偏导数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600" b="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𝜕</m:t>
                        </m:r>
                      </m:num>
                      <m:den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𝜕</m:t>
                        </m:r>
                        <m:sSubSup>
                          <m:sSubSupPr>
                            <m:ctrlPr>
                              <a:rPr kumimoji="0" lang="en-US" altLang="zh-CN" sz="16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6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sz="16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kumimoji="0" lang="en-US" altLang="zh-CN" sz="1600" i="1" spc="50" baseline="0" noProof="0" dirty="0">
                                <a:ln w="3175">
                                  <a:noFill/>
                                  <a:prstDash val="dash"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微软雅黑 Light" panose="020B0502040204020203" pitchFamily="34" charset="-122"/>
                                <a:cs typeface="Cambria Math" panose="02040503050406030204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kumimoji="0" lang="en-US" altLang="zh-CN" sz="16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𝐽</m:t>
                    </m:r>
                    <m:r>
                      <a:rPr kumimoji="0" lang="en-US" altLang="zh-CN" sz="16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kumimoji="0" lang="en-US" altLang="zh-CN" sz="16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𝜃</m:t>
                    </m:r>
                    <m:r>
                      <a:rPr kumimoji="0" lang="en-US" altLang="zh-CN" sz="1600" b="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：首先计算最后一层的误差，然后再一层层反向求出各层误差，直到倒数第二层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使用正向传播算法计算神经网络预测结果，如下所示：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用</a:t>
                </a:r>
                <a14:m>
                  <m:oMath xmlns:m="http://schemas.openxmlformats.org/officeDocument/2006/math">
                    <m:r>
                      <a:rPr kumimoji="0" lang="en-US" altLang="zh-CN" sz="16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𝛿</m:t>
                    </m:r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表示激活单元预测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与实际值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6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之间的误差，则：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利用该误差计算上一层误差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742950" marR="0" lvl="1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其中：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kumimoji="0" lang="en-US" altLang="zh-CN" sz="1400" i="1" spc="50" baseline="0" noProof="0" dirty="0">
                            <a:ln w="3175">
                              <a:noFill/>
                              <a:prstDash val="dash"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charset="0"/>
                            <a:ea typeface="微软雅黑 Light" panose="020B0502040204020203" pitchFamily="34" charset="-122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kumimoji="0" lang="en-US" altLang="zh-CN" sz="1400" i="1" spc="50" baseline="0" noProof="0" dirty="0">
                        <a:ln w="3175">
                          <a:noFill/>
                          <a:prstDash val="dash"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 Light" panose="020B0502040204020203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时</a:t>
                </a:r>
                <a:r>
                  <a:rPr kumimoji="0" lang="en-US" altLang="zh-CN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Sigmoid</a:t>
                </a:r>
                <a:r>
                  <a:rPr kumimoji="0" lang="zh-CN" altLang="en-US" sz="14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函数的导数</a:t>
                </a:r>
                <a:endParaRPr kumimoji="0" lang="zh-CN" altLang="en-US" sz="14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第二层误差为：</a:t>
                </a:r>
                <a:r>
                  <a:rPr kumimoji="0" altLang="zh-CN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                                                          </a:t>
                </a: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，由于第一层为输入层，因此没有误差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  <a:p>
                <a:pPr marL="285750" marR="0" lvl="0" indent="-28575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1600" spc="50" baseline="0" noProof="0" dirty="0">
                    <a:ln w="3175">
                      <a:noFill/>
                      <a:prstDash val="dash"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 Light" panose="020B0502040204020203" pitchFamily="34" charset="-122"/>
                    <a:cs typeface="Cambria Math" panose="02040503050406030204" charset="0"/>
                  </a:rPr>
                  <a:t>在得出所有误差，即可计算偏导数</a:t>
                </a:r>
                <a:endParaRPr kumimoji="0" lang="zh-CN" altLang="en-US" sz="1600" spc="50" baseline="0" noProof="0" dirty="0">
                  <a:ln w="3175">
                    <a:noFill/>
                    <a:prstDash val="dash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mbria Math" panose="02040503050406030204" charset="0"/>
                  <a:ea typeface="微软雅黑 Light" panose="020B0502040204020203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08400" y="1596300"/>
                <a:ext cx="10975200" cy="4461530"/>
              </a:xfrm>
              <a:prstGeom prst="rect">
                <a:avLst/>
              </a:prstGeom>
              <a:blipFill rotWithShape="1">
                <a:blip r:embed="rId3"/>
                <a:stretch>
                  <a:fillRect l="-1" t="-12" r="5" b="13"/>
                </a:stretch>
              </a:blipFill>
              <a:ln w="3175">
                <a:noFill/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反向传播算法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005" y="2275840"/>
            <a:ext cx="2781300" cy="220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165" y="2327275"/>
            <a:ext cx="2773680" cy="2100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685" y="3788410"/>
            <a:ext cx="1962150" cy="560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rcRect t="26078"/>
          <a:stretch>
            <a:fillRect/>
          </a:stretch>
        </p:blipFill>
        <p:spPr>
          <a:xfrm>
            <a:off x="3432175" y="4326255"/>
            <a:ext cx="3018790" cy="446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310" y="4685665"/>
            <a:ext cx="5200650" cy="377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0630" y="5063490"/>
            <a:ext cx="2750185" cy="49911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6_1*f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PRESET_TEXT" val="点击输入正文"/>
  <p:tag name="KSO_WM_UNIT_VALUE" val="264"/>
  <p:tag name="KSO_WM_UNIT_SHOW_EDIT_AREA_INDICATION" val="1"/>
  <p:tag name="KSO_WM_UNIT_DEFAULT_FONT" val="14;20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6_1*a*1"/>
  <p:tag name="KSO_WM_TEMPLATE_CATEGORY" val="diagram"/>
  <p:tag name="KSO_WM_TEMPLATE_INDEX" val="20200866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PLACING_PICTURE_MD4" val="0"/>
</p:tagLst>
</file>

<file path=ppt/tags/tag2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SLIDE_ID" val="diagram20200866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7"/>
  <p:tag name="KSO_WM_SLIDE_POSITION" val="47*37"/>
  <p:tag name="KSO_WM_TAG_VERSION" val="1.0"/>
  <p:tag name="KSO_WM_BEAUTIFY_FLAG" val="#wm#"/>
  <p:tag name="KSO_WM_TEMPLATE_CATEGORY" val="diagram"/>
  <p:tag name="KSO_WM_TEMPLATE_INDEX" val="20200866"/>
  <p:tag name="KSO_WM_SLIDE_LAYOUT" val="a_f"/>
  <p:tag name="KSO_WM_SLIDE_LAYOUT_CNT" val="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5.3},&quot;minSize&quot;:{&quot;size1&quot;:25.3},&quot;maxSize&quot;:{&quot;size1&quot;:25.3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319,&quot;right&quot;:1.681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81,&quot;top&quot;:0.036,&quot;right&quot;:1.466,&quot;bottom&quot;:1.957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36,&quot;right&quot;:1.681,&quot;bottom&quot;:1.957},&quot;edge&quot;:{&quot;left&quot;:fals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3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7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3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4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6.xml><?xml version="1.0" encoding="utf-8"?>
<p:tagLst xmlns:p="http://schemas.openxmlformats.org/presentationml/2006/main">
  <p:tag name="COMMONDATA" val="eyJoZGlkIjoiZGU3MmM3YmE0NGRjZjljNWUwNTljZTA5MGFlODdhYTQifQ=="/>
</p:tagLst>
</file>

<file path=ppt/tags/tag6.xml><?xml version="1.0" encoding="utf-8"?>
<p:tagLst xmlns:p="http://schemas.openxmlformats.org/presentationml/2006/main">
  <p:tag name="KSO_WM_UNIT_PLACING_PICTURE_USER_VIEWPORT" val="{&quot;height&quot;:2660,&quot;width&quot;:5680}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WPS 演示</Application>
  <PresentationFormat>宽屏</PresentationFormat>
  <Paragraphs>154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微软雅黑</vt:lpstr>
      <vt:lpstr>Calibri</vt:lpstr>
      <vt:lpstr>Segoe UI</vt:lpstr>
      <vt:lpstr>微软雅黑 Light</vt:lpstr>
      <vt:lpstr>MS PGothic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萌萌哒的</cp:lastModifiedBy>
  <cp:revision>4</cp:revision>
  <dcterms:created xsi:type="dcterms:W3CDTF">2022-05-26T03:59:00Z</dcterms:created>
  <dcterms:modified xsi:type="dcterms:W3CDTF">2022-05-26T08:05:06Z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601C759FE4EA48B98D18931CCDF7A053</vt:lpwstr>
  </property>
  <property fmtid="{D5CDD505-2E9C-101B-9397-08002B2CF9AE}" pid="3" name="KSOProductBuildVer">
    <vt:lpwstr>2052-11.1.0.11636</vt:lpwstr>
  </property>
</Properties>
</file>