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9" r:id="rId4"/>
    <p:sldId id="280" r:id="rId5"/>
    <p:sldId id="281" r:id="rId6"/>
    <p:sldId id="282" r:id="rId7"/>
    <p:sldId id="283" r:id="rId8"/>
    <p:sldId id="284" r:id="rId9"/>
    <p:sldId id="285" r:id="rId10"/>
    <p:sldId id="286" r:id="rId11"/>
    <p:sldId id="277" r:id="rId12"/>
    <p:sldId id="287" r:id="rId13"/>
    <p:sldId id="288" r:id="rId14"/>
    <p:sldId id="289" r:id="rId15"/>
    <p:sldId id="290" r:id="rId16"/>
    <p:sldId id="291" r:id="rId17"/>
    <p:sldId id="292" r:id="rId18"/>
    <p:sldId id="29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8FEA5-A3FA-4C8E-9FB3-4E9189CF2133}"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DFF3C-FC4A-4336-9D2D-620983BABBE8}" type="slidenum">
              <a:rPr lang="zh-CN" altLang="en-US" smtClean="0"/>
              <a:t>‹#›</a:t>
            </a:fld>
            <a:endParaRPr lang="zh-CN" altLang="en-US"/>
          </a:p>
        </p:txBody>
      </p:sp>
    </p:spTree>
    <p:extLst>
      <p:ext uri="{BB962C8B-B14F-4D97-AF65-F5344CB8AC3E}">
        <p14:creationId xmlns:p14="http://schemas.microsoft.com/office/powerpoint/2010/main" val="7671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a:t>
            </a:r>
            <a:r>
              <a:rPr lang="en-US" altLang="zh-CN" dirty="0"/>
              <a:t>o1</a:t>
            </a:r>
            <a:r>
              <a:rPr lang="zh-CN" altLang="en-US" dirty="0"/>
              <a:t>，</a:t>
            </a:r>
            <a:r>
              <a:rPr lang="en-US" altLang="zh-CN" dirty="0"/>
              <a:t>o2</a:t>
            </a:r>
            <a:r>
              <a:rPr lang="zh-CN" altLang="en-US" dirty="0"/>
              <a:t>，</a:t>
            </a:r>
            <a:r>
              <a:rPr lang="en-US" altLang="zh-CN" dirty="0"/>
              <a:t>o3</a:t>
            </a:r>
            <a:r>
              <a:rPr lang="zh-CN" altLang="en-US" dirty="0"/>
              <a:t>的计算都要依赖于所有的输入</a:t>
            </a:r>
            <a:r>
              <a:rPr lang="en-US" altLang="zh-CN" dirty="0"/>
              <a:t>x1</a:t>
            </a:r>
            <a:r>
              <a:rPr lang="zh-CN" altLang="en-US" dirty="0"/>
              <a:t>，</a:t>
            </a:r>
            <a:r>
              <a:rPr lang="en-US" altLang="zh-CN" dirty="0"/>
              <a:t>x2</a:t>
            </a:r>
            <a:r>
              <a:rPr lang="zh-CN" altLang="en-US" dirty="0"/>
              <a:t>，</a:t>
            </a:r>
            <a:r>
              <a:rPr lang="en-US" altLang="zh-CN" dirty="0"/>
              <a:t>x3</a:t>
            </a:r>
            <a:r>
              <a:rPr lang="zh-CN" altLang="en-US" dirty="0"/>
              <a:t>，</a:t>
            </a:r>
            <a:r>
              <a:rPr lang="en-US" altLang="zh-CN" dirty="0"/>
              <a:t>x4. </a:t>
            </a:r>
          </a:p>
          <a:p>
            <a:r>
              <a:rPr lang="zh-CN" altLang="en-US" dirty="0"/>
              <a:t>输出层是一个全连接层</a:t>
            </a:r>
            <a:endParaRPr lang="en-US" altLang="zh-CN" dirty="0"/>
          </a:p>
        </p:txBody>
      </p:sp>
      <p:sp>
        <p:nvSpPr>
          <p:cNvPr id="4" name="灯片编号占位符 3"/>
          <p:cNvSpPr>
            <a:spLocks noGrp="1"/>
          </p:cNvSpPr>
          <p:nvPr>
            <p:ph type="sldNum" sz="quarter" idx="5"/>
          </p:nvPr>
        </p:nvSpPr>
        <p:spPr/>
        <p:txBody>
          <a:bodyPr/>
          <a:lstStyle/>
          <a:p>
            <a:fld id="{015DFF3C-FC4A-4336-9D2D-620983BABBE8}" type="slidenum">
              <a:rPr lang="zh-CN" altLang="en-US" smtClean="0"/>
              <a:t>3</a:t>
            </a:fld>
            <a:endParaRPr lang="zh-CN" altLang="en-US"/>
          </a:p>
        </p:txBody>
      </p:sp>
    </p:spTree>
    <p:extLst>
      <p:ext uri="{BB962C8B-B14F-4D97-AF65-F5344CB8AC3E}">
        <p14:creationId xmlns:p14="http://schemas.microsoft.com/office/powerpoint/2010/main" val="194838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AC216-168E-F1E2-ADE8-A80AF8B88D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88DDAB-F6C4-2596-EF47-FA0C0675A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DDC2E3-84E3-240B-E5FE-01387159155C}"/>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38E7C780-7EAE-6723-E58C-008FE6CF2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FFC332-CF2D-3832-3EEC-1EF28EC8010B}"/>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220675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3043C-B77D-02D7-CEEA-2E245CC0F1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A65D98-420E-CAB1-D705-2890AB617C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422BE8-605B-31A5-0922-C63B79612E0D}"/>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5C646A0B-6B93-B741-8D9C-2464827C45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B3D213-73B3-969C-3E9C-E055DBCB3D71}"/>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390381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43389E-565D-303E-1D84-1B9C4AA1DB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60F0C4-3C4D-B212-90A7-E5392E9D5B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6465F9-4D4B-3519-F361-DFA47FC57CE6}"/>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878802A5-A260-92CA-D1FD-9E95EA7D0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BC2C3-B79E-3CFE-F592-89132BEC371D}"/>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422901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EFFE7-590D-A494-3D79-45E5894BAB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B40D7D-6195-09B3-0AA7-06D9EAD8F5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2514DE-1471-5A69-3441-BD92460F3724}"/>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F299E1F5-EC23-5CF3-3B10-BFBFDA78E4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DF21B2-3CA5-D218-3473-C423CFC55D2C}"/>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121382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02EC9-2502-A44B-AA1C-1561E2BBB0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F0E808-B6AF-DB39-538B-5C37C71D8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B97502-EA69-2C95-89AE-59A746F4A701}"/>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6184DEB4-CEF3-D685-8B34-87BB5A58E6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7FA22A-75BD-A6AB-E2BD-96AF8495529D}"/>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99934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0C2F0-9012-E3B9-BBDC-A45C53AB8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1CC6D-1C6C-B504-F38F-FFC676A27F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2F2482-9069-6F94-DCF6-A7E7D7F79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3DAFCF-6533-A9F2-892A-A13C96E5D503}"/>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A4CE7B03-B06B-A869-38A0-63AA6ECFA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1D3E53-9890-2485-E9F2-C2820F15819D}"/>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427726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9C371-8A19-C233-6761-78F789BAC2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899825-2DEB-469B-77D7-BA84D6F67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9F770E-D702-6D11-4E60-38DB8E50F7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4E56C2-C666-CED2-92C3-904D05E46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0F2774-1DE2-35F3-9E73-FDE30D8A2A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72B136-BBB6-E4E9-5462-D33EC1F279C7}"/>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8" name="页脚占位符 7">
            <a:extLst>
              <a:ext uri="{FF2B5EF4-FFF2-40B4-BE49-F238E27FC236}">
                <a16:creationId xmlns:a16="http://schemas.microsoft.com/office/drawing/2014/main" id="{5887BEAB-6D00-57E0-5C40-30C7275BFE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30CFCA-163B-6BE1-EA54-AE1A72212123}"/>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252361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0F7D2-3155-EDD0-4312-09200B0CEB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3EA6CF-7CEF-CF28-D820-67D7930E77CF}"/>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4" name="页脚占位符 3">
            <a:extLst>
              <a:ext uri="{FF2B5EF4-FFF2-40B4-BE49-F238E27FC236}">
                <a16:creationId xmlns:a16="http://schemas.microsoft.com/office/drawing/2014/main" id="{17A04175-105A-E210-5C91-1D75F5EA1C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C51375-96C9-7C57-D68C-E27A44E85C77}"/>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177442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61812B-1E97-C877-1746-E3306F867F6D}"/>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3" name="页脚占位符 2">
            <a:extLst>
              <a:ext uri="{FF2B5EF4-FFF2-40B4-BE49-F238E27FC236}">
                <a16:creationId xmlns:a16="http://schemas.microsoft.com/office/drawing/2014/main" id="{16F33287-0D5F-EDE7-F6DC-52D33F89D4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A4CFD8-2C0F-EC9D-BEDF-F8511F515C8D}"/>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259205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BDAAA-B977-F914-9832-961DE59248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33B516-4FB1-4870-A8CF-FCA7F30FA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58FDDC-C7A5-C9EC-29BD-823582FD4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964E68-B9C8-50CD-92EA-BA416FA3F898}"/>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2B8E8E12-2E40-7366-51AC-28B838B799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EB6F62-74AE-863E-4139-529E4EBAE82B}"/>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266502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EDDF-65A2-FC46-F1C3-0FE552D11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FDAB0E-0C2B-8E39-CC10-4BA7C4336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6C701B-B462-DC28-67CA-0E1325B4A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3944EF-7955-72CC-B79E-0EEEF3AB39C0}"/>
              </a:ext>
            </a:extLst>
          </p:cNvPr>
          <p:cNvSpPr>
            <a:spLocks noGrp="1"/>
          </p:cNvSpPr>
          <p:nvPr>
            <p:ph type="dt" sz="half" idx="10"/>
          </p:nvPr>
        </p:nvSpPr>
        <p:spPr/>
        <p:txBody>
          <a:bodyPr/>
          <a:lstStyle/>
          <a:p>
            <a:fld id="{AF67D0A6-B2E1-4D1E-861D-47DB6E6649B3}"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FE7043A0-461A-73D6-2728-79E99A5670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99836E-08A0-83F9-4031-524C27521650}"/>
              </a:ext>
            </a:extLst>
          </p:cNvPr>
          <p:cNvSpPr>
            <a:spLocks noGrp="1"/>
          </p:cNvSpPr>
          <p:nvPr>
            <p:ph type="sldNum" sz="quarter" idx="12"/>
          </p:nvPr>
        </p:nvSpPr>
        <p:spPr/>
        <p:txBody>
          <a:body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12633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62AA5F-8C1F-3DEB-713C-5C39BEE72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D742A6-534D-D6BB-5D48-88B380C13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1FF68D-7443-AA1A-B28A-9F562A847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7D0A6-B2E1-4D1E-861D-47DB6E6649B3}"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A0B8651B-C9D5-7CFB-EB5C-D5BDFDDCF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2E76F2-824D-EB39-3ADA-8E5D220D6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74473-127C-4593-85F4-9ACC7FFE1C2D}" type="slidenum">
              <a:rPr lang="zh-CN" altLang="en-US" smtClean="0"/>
              <a:t>‹#›</a:t>
            </a:fld>
            <a:endParaRPr lang="zh-CN" altLang="en-US"/>
          </a:p>
        </p:txBody>
      </p:sp>
    </p:spTree>
    <p:extLst>
      <p:ext uri="{BB962C8B-B14F-4D97-AF65-F5344CB8AC3E}">
        <p14:creationId xmlns:p14="http://schemas.microsoft.com/office/powerpoint/2010/main" val="259303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36C9DD-C17D-A4B5-5615-614DEDBB4E48}"/>
              </a:ext>
            </a:extLst>
          </p:cNvPr>
          <p:cNvSpPr txBox="1"/>
          <p:nvPr/>
        </p:nvSpPr>
        <p:spPr>
          <a:xfrm>
            <a:off x="603316" y="622169"/>
            <a:ext cx="8144759" cy="2205860"/>
          </a:xfrm>
          <a:prstGeom prst="rect">
            <a:avLst/>
          </a:prstGeom>
          <a:noFill/>
        </p:spPr>
        <p:txBody>
          <a:bodyPr wrap="square" rtlCol="0">
            <a:spAutoFit/>
          </a:bodyPr>
          <a:lstStyle/>
          <a:p>
            <a:pPr>
              <a:lnSpc>
                <a:spcPct val="200000"/>
              </a:lnSpc>
            </a:pPr>
            <a:r>
              <a:rPr lang="en-US" altLang="zh-CN" sz="2400" b="1" dirty="0"/>
              <a:t>Outline</a:t>
            </a:r>
          </a:p>
          <a:p>
            <a:pPr marL="342900" indent="-342900">
              <a:lnSpc>
                <a:spcPct val="200000"/>
              </a:lnSpc>
              <a:buFont typeface="Arial" panose="020B0604020202020204" pitchFamily="34" charset="0"/>
              <a:buChar char="•"/>
            </a:pPr>
            <a:r>
              <a:rPr lang="en-US" altLang="zh-CN" sz="2400" dirty="0" err="1"/>
              <a:t>Softmax</a:t>
            </a:r>
            <a:r>
              <a:rPr lang="zh-CN" altLang="en-US" sz="2400" dirty="0"/>
              <a:t>回归</a:t>
            </a:r>
            <a:endParaRPr lang="en-US" altLang="zh-CN" sz="2400" dirty="0"/>
          </a:p>
          <a:p>
            <a:pPr marL="342900" indent="-342900">
              <a:lnSpc>
                <a:spcPct val="200000"/>
              </a:lnSpc>
              <a:buFont typeface="Arial" panose="020B0604020202020204" pitchFamily="34" charset="0"/>
              <a:buChar char="•"/>
            </a:pPr>
            <a:r>
              <a:rPr lang="en-US" altLang="zh-CN" sz="2400" dirty="0" err="1"/>
              <a:t>Softmax</a:t>
            </a:r>
            <a:r>
              <a:rPr lang="zh-CN" altLang="en-US" sz="2400" dirty="0"/>
              <a:t>代码实现</a:t>
            </a:r>
            <a:endParaRPr lang="en-US" altLang="zh-CN" sz="2400" dirty="0"/>
          </a:p>
        </p:txBody>
      </p:sp>
    </p:spTree>
    <p:extLst>
      <p:ext uri="{BB962C8B-B14F-4D97-AF65-F5344CB8AC3E}">
        <p14:creationId xmlns:p14="http://schemas.microsoft.com/office/powerpoint/2010/main" val="23067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pic>
        <p:nvPicPr>
          <p:cNvPr id="4" name="图片 3">
            <a:extLst>
              <a:ext uri="{FF2B5EF4-FFF2-40B4-BE49-F238E27FC236}">
                <a16:creationId xmlns:a16="http://schemas.microsoft.com/office/drawing/2014/main" id="{22C199BB-0A8E-46DA-28A5-323DBB189946}"/>
              </a:ext>
            </a:extLst>
          </p:cNvPr>
          <p:cNvPicPr>
            <a:picLocks noChangeAspect="1"/>
          </p:cNvPicPr>
          <p:nvPr/>
        </p:nvPicPr>
        <p:blipFill>
          <a:blip r:embed="rId2"/>
          <a:stretch>
            <a:fillRect/>
          </a:stretch>
        </p:blipFill>
        <p:spPr>
          <a:xfrm>
            <a:off x="375304" y="638715"/>
            <a:ext cx="9918207" cy="1010976"/>
          </a:xfrm>
          <a:prstGeom prst="rect">
            <a:avLst/>
          </a:prstGeom>
        </p:spPr>
      </p:pic>
      <p:sp>
        <p:nvSpPr>
          <p:cNvPr id="5" name="文本框 4">
            <a:extLst>
              <a:ext uri="{FF2B5EF4-FFF2-40B4-BE49-F238E27FC236}">
                <a16:creationId xmlns:a16="http://schemas.microsoft.com/office/drawing/2014/main" id="{EF39C744-5886-CA5D-52C9-D109A606E0FB}"/>
              </a:ext>
            </a:extLst>
          </p:cNvPr>
          <p:cNvSpPr txBox="1"/>
          <p:nvPr/>
        </p:nvSpPr>
        <p:spPr>
          <a:xfrm>
            <a:off x="375304" y="1649691"/>
            <a:ext cx="3233578" cy="881139"/>
          </a:xfrm>
          <a:prstGeom prst="rect">
            <a:avLst/>
          </a:prstGeom>
          <a:noFill/>
        </p:spPr>
        <p:txBody>
          <a:bodyPr wrap="none" rtlCol="0">
            <a:spAutoFit/>
          </a:bodyPr>
          <a:lstStyle/>
          <a:p>
            <a:pPr>
              <a:lnSpc>
                <a:spcPct val="150000"/>
              </a:lnSpc>
            </a:pPr>
            <a:r>
              <a:rPr lang="en-US" altLang="zh-CN" dirty="0"/>
              <a:t>Axis=1</a:t>
            </a:r>
            <a:r>
              <a:rPr lang="zh-CN" altLang="en-US" dirty="0"/>
              <a:t>：对同一行的元素求和</a:t>
            </a:r>
            <a:endParaRPr lang="en-US" altLang="zh-CN" dirty="0"/>
          </a:p>
          <a:p>
            <a:pPr>
              <a:lnSpc>
                <a:spcPct val="150000"/>
              </a:lnSpc>
            </a:pPr>
            <a:r>
              <a:rPr lang="en-US" altLang="zh-CN" dirty="0" err="1"/>
              <a:t>Keepdims</a:t>
            </a:r>
            <a:r>
              <a:rPr lang="zh-CN" altLang="en-US" dirty="0"/>
              <a:t>：保留行的这个维度</a:t>
            </a:r>
          </a:p>
        </p:txBody>
      </p:sp>
      <p:sp>
        <p:nvSpPr>
          <p:cNvPr id="6" name="文本框 5">
            <a:extLst>
              <a:ext uri="{FF2B5EF4-FFF2-40B4-BE49-F238E27FC236}">
                <a16:creationId xmlns:a16="http://schemas.microsoft.com/office/drawing/2014/main" id="{A59B91F0-E7FD-83FD-B768-F93901F8652E}"/>
              </a:ext>
            </a:extLst>
          </p:cNvPr>
          <p:cNvSpPr txBox="1"/>
          <p:nvPr/>
        </p:nvSpPr>
        <p:spPr>
          <a:xfrm>
            <a:off x="375304" y="2884602"/>
            <a:ext cx="3185487" cy="923330"/>
          </a:xfrm>
          <a:prstGeom prst="rect">
            <a:avLst/>
          </a:prstGeom>
          <a:noFill/>
        </p:spPr>
        <p:txBody>
          <a:bodyPr wrap="none" rtlCol="0">
            <a:spAutoFit/>
          </a:bodyPr>
          <a:lstStyle/>
          <a:p>
            <a:r>
              <a:rPr lang="zh-CN" altLang="en-US" dirty="0"/>
              <a:t>简单示例说明上述函数功能：</a:t>
            </a:r>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FA97628C-D573-7E24-8ADF-1512A0419BE5}"/>
              </a:ext>
            </a:extLst>
          </p:cNvPr>
          <p:cNvPicPr>
            <a:picLocks noChangeAspect="1"/>
          </p:cNvPicPr>
          <p:nvPr/>
        </p:nvPicPr>
        <p:blipFill rotWithShape="1">
          <a:blip r:embed="rId3"/>
          <a:srcRect r="31516"/>
          <a:stretch/>
        </p:blipFill>
        <p:spPr>
          <a:xfrm>
            <a:off x="470310" y="3346267"/>
            <a:ext cx="5355456" cy="2171700"/>
          </a:xfrm>
          <a:prstGeom prst="rect">
            <a:avLst/>
          </a:prstGeom>
        </p:spPr>
      </p:pic>
      <p:sp>
        <p:nvSpPr>
          <p:cNvPr id="9" name="文本框 8">
            <a:extLst>
              <a:ext uri="{FF2B5EF4-FFF2-40B4-BE49-F238E27FC236}">
                <a16:creationId xmlns:a16="http://schemas.microsoft.com/office/drawing/2014/main" id="{E49E7BFE-87D2-0073-EB9F-7E47805A1279}"/>
              </a:ext>
            </a:extLst>
          </p:cNvPr>
          <p:cNvSpPr txBox="1"/>
          <p:nvPr/>
        </p:nvSpPr>
        <p:spPr>
          <a:xfrm>
            <a:off x="5920772" y="3186011"/>
            <a:ext cx="5282153" cy="3374129"/>
          </a:xfrm>
          <a:prstGeom prst="rect">
            <a:avLst/>
          </a:prstGeom>
          <a:noFill/>
        </p:spPr>
        <p:txBody>
          <a:bodyPr wrap="square" rtlCol="0">
            <a:spAutoFit/>
          </a:bodyPr>
          <a:lstStyle/>
          <a:p>
            <a:pPr>
              <a:lnSpc>
                <a:spcPct val="150000"/>
              </a:lnSpc>
            </a:pPr>
            <a:r>
              <a:rPr lang="zh-CN" altLang="en-US" dirty="0"/>
              <a:t>第一行：生成一个</a:t>
            </a:r>
            <a:r>
              <a:rPr lang="en-US" altLang="zh-CN" dirty="0"/>
              <a:t>2*5</a:t>
            </a:r>
            <a:r>
              <a:rPr lang="zh-CN" altLang="en-US" dirty="0"/>
              <a:t>的随机数矩阵；</a:t>
            </a:r>
            <a:endParaRPr lang="en-US" altLang="zh-CN" dirty="0"/>
          </a:p>
          <a:p>
            <a:pPr>
              <a:lnSpc>
                <a:spcPct val="150000"/>
              </a:lnSpc>
            </a:pPr>
            <a:r>
              <a:rPr lang="zh-CN" altLang="en-US" dirty="0"/>
              <a:t>第二行：对每行元素进行 </a:t>
            </a:r>
            <a:r>
              <a:rPr lang="en-US" altLang="zh-CN" dirty="0" err="1"/>
              <a:t>softmax</a:t>
            </a:r>
            <a:r>
              <a:rPr lang="zh-CN" altLang="en-US" dirty="0"/>
              <a:t>计算；</a:t>
            </a:r>
            <a:endParaRPr lang="en-US" altLang="zh-CN" dirty="0"/>
          </a:p>
          <a:p>
            <a:pPr>
              <a:lnSpc>
                <a:spcPct val="150000"/>
              </a:lnSpc>
            </a:pPr>
            <a:r>
              <a:rPr lang="zh-CN" altLang="en-US" dirty="0"/>
              <a:t>第三行：输出结果</a:t>
            </a:r>
            <a:endParaRPr lang="en-US" altLang="zh-CN" dirty="0"/>
          </a:p>
          <a:p>
            <a:pPr>
              <a:lnSpc>
                <a:spcPct val="150000"/>
              </a:lnSpc>
            </a:pPr>
            <a:r>
              <a:rPr lang="zh-CN" altLang="en-US" dirty="0"/>
              <a:t>可以发现：</a:t>
            </a:r>
            <a:endParaRPr lang="en-US" altLang="zh-CN" dirty="0"/>
          </a:p>
          <a:p>
            <a:pPr>
              <a:lnSpc>
                <a:spcPct val="150000"/>
              </a:lnSpc>
            </a:pPr>
            <a:r>
              <a:rPr lang="en-US" altLang="zh-CN" dirty="0"/>
              <a:t>2*5</a:t>
            </a:r>
            <a:r>
              <a:rPr lang="zh-CN" altLang="en-US" dirty="0"/>
              <a:t>的矩阵中一共两行元素，这两行元素都被</a:t>
            </a:r>
            <a:r>
              <a:rPr lang="en-US" altLang="zh-CN" dirty="0" err="1"/>
              <a:t>softmax</a:t>
            </a:r>
            <a:r>
              <a:rPr lang="zh-CN" altLang="en-US" dirty="0"/>
              <a:t>计算为概率分布的形式，且每行概率和为</a:t>
            </a:r>
            <a:r>
              <a:rPr lang="en-US" altLang="zh-CN" dirty="0"/>
              <a:t>1.</a:t>
            </a:r>
          </a:p>
          <a:p>
            <a:pPr>
              <a:lnSpc>
                <a:spcPct val="150000"/>
              </a:lnSpc>
            </a:pPr>
            <a:r>
              <a:rPr lang="zh-CN" altLang="en-US" dirty="0"/>
              <a:t>即我们要预测该样本（一行）时，看哪个概率最大，就可预测是哪个对应的类别。</a:t>
            </a:r>
          </a:p>
        </p:txBody>
      </p:sp>
      <p:pic>
        <p:nvPicPr>
          <p:cNvPr id="11" name="图片 10">
            <a:extLst>
              <a:ext uri="{FF2B5EF4-FFF2-40B4-BE49-F238E27FC236}">
                <a16:creationId xmlns:a16="http://schemas.microsoft.com/office/drawing/2014/main" id="{D3102FC7-1740-561D-0254-38757B0CB564}"/>
              </a:ext>
            </a:extLst>
          </p:cNvPr>
          <p:cNvPicPr>
            <a:picLocks noChangeAspect="1"/>
          </p:cNvPicPr>
          <p:nvPr/>
        </p:nvPicPr>
        <p:blipFill>
          <a:blip r:embed="rId4"/>
          <a:stretch>
            <a:fillRect/>
          </a:stretch>
        </p:blipFill>
        <p:spPr>
          <a:xfrm>
            <a:off x="470310" y="5603449"/>
            <a:ext cx="4944549" cy="1089333"/>
          </a:xfrm>
          <a:prstGeom prst="rect">
            <a:avLst/>
          </a:prstGeom>
        </p:spPr>
      </p:pic>
    </p:spTree>
    <p:extLst>
      <p:ext uri="{BB962C8B-B14F-4D97-AF65-F5344CB8AC3E}">
        <p14:creationId xmlns:p14="http://schemas.microsoft.com/office/powerpoint/2010/main" val="88815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B42FBFD9-3A41-56C1-4D67-6229D7AC3F9C}"/>
              </a:ext>
            </a:extLst>
          </p:cNvPr>
          <p:cNvSpPr txBox="1"/>
          <p:nvPr/>
        </p:nvSpPr>
        <p:spPr>
          <a:xfrm>
            <a:off x="301658" y="556560"/>
            <a:ext cx="11067068" cy="881139"/>
          </a:xfrm>
          <a:prstGeom prst="rect">
            <a:avLst/>
          </a:prstGeom>
          <a:noFill/>
        </p:spPr>
        <p:txBody>
          <a:bodyPr wrap="square" rtlCol="0">
            <a:spAutoFit/>
          </a:bodyPr>
          <a:lstStyle/>
          <a:p>
            <a:pPr>
              <a:lnSpc>
                <a:spcPct val="150000"/>
              </a:lnSpc>
            </a:pPr>
            <a:r>
              <a:rPr lang="en-US" altLang="zh-CN" dirty="0"/>
              <a:t>4.</a:t>
            </a:r>
            <a:r>
              <a:rPr lang="zh-CN" altLang="en-US" dirty="0"/>
              <a:t>定义模型</a:t>
            </a:r>
            <a:endParaRPr lang="en-US" altLang="zh-CN" dirty="0"/>
          </a:p>
          <a:p>
            <a:pPr>
              <a:lnSpc>
                <a:spcPct val="150000"/>
              </a:lnSpc>
            </a:pPr>
            <a:r>
              <a:rPr lang="en-US" altLang="zh-CN" dirty="0" err="1"/>
              <a:t>Softmax</a:t>
            </a:r>
            <a:r>
              <a:rPr lang="zh-CN" altLang="en-US" dirty="0"/>
              <a:t>模型：</a:t>
            </a:r>
          </a:p>
        </p:txBody>
      </p:sp>
      <p:pic>
        <p:nvPicPr>
          <p:cNvPr id="5" name="图片 4">
            <a:extLst>
              <a:ext uri="{FF2B5EF4-FFF2-40B4-BE49-F238E27FC236}">
                <a16:creationId xmlns:a16="http://schemas.microsoft.com/office/drawing/2014/main" id="{75989D16-7C20-61D3-69E3-DE55F9F2CA22}"/>
              </a:ext>
            </a:extLst>
          </p:cNvPr>
          <p:cNvPicPr>
            <a:picLocks noChangeAspect="1"/>
          </p:cNvPicPr>
          <p:nvPr/>
        </p:nvPicPr>
        <p:blipFill>
          <a:blip r:embed="rId2"/>
          <a:stretch>
            <a:fillRect/>
          </a:stretch>
        </p:blipFill>
        <p:spPr>
          <a:xfrm>
            <a:off x="593145" y="3280521"/>
            <a:ext cx="7601151" cy="605806"/>
          </a:xfrm>
          <a:prstGeom prst="rect">
            <a:avLst/>
          </a:prstGeom>
        </p:spPr>
      </p:pic>
      <p:pic>
        <p:nvPicPr>
          <p:cNvPr id="7" name="图片 6">
            <a:extLst>
              <a:ext uri="{FF2B5EF4-FFF2-40B4-BE49-F238E27FC236}">
                <a16:creationId xmlns:a16="http://schemas.microsoft.com/office/drawing/2014/main" id="{9C1A3C7A-1063-82CD-3B9C-EECF94EEFCF9}"/>
              </a:ext>
            </a:extLst>
          </p:cNvPr>
          <p:cNvPicPr>
            <a:picLocks noChangeAspect="1"/>
          </p:cNvPicPr>
          <p:nvPr/>
        </p:nvPicPr>
        <p:blipFill>
          <a:blip r:embed="rId3"/>
          <a:stretch>
            <a:fillRect/>
          </a:stretch>
        </p:blipFill>
        <p:spPr>
          <a:xfrm>
            <a:off x="704211" y="1532594"/>
            <a:ext cx="4907879" cy="1359934"/>
          </a:xfrm>
          <a:prstGeom prst="rect">
            <a:avLst/>
          </a:prstGeom>
        </p:spPr>
      </p:pic>
      <p:pic>
        <p:nvPicPr>
          <p:cNvPr id="11" name="图片 10">
            <a:extLst>
              <a:ext uri="{FF2B5EF4-FFF2-40B4-BE49-F238E27FC236}">
                <a16:creationId xmlns:a16="http://schemas.microsoft.com/office/drawing/2014/main" id="{72FAF1F2-06B9-AAFC-56ED-750699DB2015}"/>
              </a:ext>
            </a:extLst>
          </p:cNvPr>
          <p:cNvPicPr>
            <a:picLocks noChangeAspect="1"/>
          </p:cNvPicPr>
          <p:nvPr/>
        </p:nvPicPr>
        <p:blipFill>
          <a:blip r:embed="rId4"/>
          <a:stretch>
            <a:fillRect/>
          </a:stretch>
        </p:blipFill>
        <p:spPr>
          <a:xfrm>
            <a:off x="6988514" y="2643060"/>
            <a:ext cx="2411565" cy="539377"/>
          </a:xfrm>
          <a:prstGeom prst="rect">
            <a:avLst/>
          </a:prstGeom>
        </p:spPr>
      </p:pic>
      <p:sp>
        <p:nvSpPr>
          <p:cNvPr id="12" name="文本框 11">
            <a:extLst>
              <a:ext uri="{FF2B5EF4-FFF2-40B4-BE49-F238E27FC236}">
                <a16:creationId xmlns:a16="http://schemas.microsoft.com/office/drawing/2014/main" id="{79E50992-E496-A5E8-4AA3-72C7BDBA5C12}"/>
              </a:ext>
            </a:extLst>
          </p:cNvPr>
          <p:cNvSpPr txBox="1"/>
          <p:nvPr/>
        </p:nvSpPr>
        <p:spPr>
          <a:xfrm>
            <a:off x="472614" y="4097889"/>
            <a:ext cx="7842211" cy="881139"/>
          </a:xfrm>
          <a:prstGeom prst="rect">
            <a:avLst/>
          </a:prstGeom>
          <a:noFill/>
        </p:spPr>
        <p:txBody>
          <a:bodyPr wrap="none" rtlCol="0">
            <a:spAutoFit/>
          </a:bodyPr>
          <a:lstStyle/>
          <a:p>
            <a:pPr>
              <a:lnSpc>
                <a:spcPct val="150000"/>
              </a:lnSpc>
            </a:pPr>
            <a:r>
              <a:rPr lang="en-US" altLang="zh-CN" dirty="0"/>
              <a:t>Reshape(…)</a:t>
            </a:r>
            <a:r>
              <a:rPr lang="zh-CN" altLang="en-US" dirty="0"/>
              <a:t>：改变数组的形状，这里是改为 </a:t>
            </a:r>
            <a:r>
              <a:rPr lang="en-US" altLang="zh-CN" dirty="0" err="1"/>
              <a:t>num_inputs</a:t>
            </a:r>
            <a:r>
              <a:rPr lang="zh-CN" altLang="en-US" dirty="0"/>
              <a:t>个列，行不管的形状</a:t>
            </a:r>
            <a:endParaRPr lang="en-US" altLang="zh-CN" dirty="0"/>
          </a:p>
          <a:p>
            <a:pPr>
              <a:lnSpc>
                <a:spcPct val="150000"/>
              </a:lnSpc>
            </a:pPr>
            <a:r>
              <a:rPr lang="en-US" altLang="zh-CN" dirty="0"/>
              <a:t>Ndarray.dot(a, b)</a:t>
            </a:r>
            <a:r>
              <a:rPr lang="zh-CN" altLang="en-US" dirty="0"/>
              <a:t>：返回数组</a:t>
            </a:r>
            <a:r>
              <a:rPr lang="en-US" altLang="zh-CN" dirty="0"/>
              <a:t>a</a:t>
            </a:r>
            <a:r>
              <a:rPr lang="zh-CN" altLang="en-US" dirty="0"/>
              <a:t>和</a:t>
            </a:r>
            <a:r>
              <a:rPr lang="en-US" altLang="zh-CN" dirty="0"/>
              <a:t>b</a:t>
            </a:r>
            <a:r>
              <a:rPr lang="zh-CN" altLang="en-US" dirty="0"/>
              <a:t>的乘积</a:t>
            </a:r>
          </a:p>
        </p:txBody>
      </p:sp>
      <p:pic>
        <p:nvPicPr>
          <p:cNvPr id="14" name="图片 13">
            <a:extLst>
              <a:ext uri="{FF2B5EF4-FFF2-40B4-BE49-F238E27FC236}">
                <a16:creationId xmlns:a16="http://schemas.microsoft.com/office/drawing/2014/main" id="{1014C3EA-A641-2856-3160-8615D12223B5}"/>
              </a:ext>
            </a:extLst>
          </p:cNvPr>
          <p:cNvPicPr>
            <a:picLocks noChangeAspect="1"/>
          </p:cNvPicPr>
          <p:nvPr/>
        </p:nvPicPr>
        <p:blipFill>
          <a:blip r:embed="rId5"/>
          <a:stretch>
            <a:fillRect/>
          </a:stretch>
        </p:blipFill>
        <p:spPr>
          <a:xfrm>
            <a:off x="5847022" y="1377117"/>
            <a:ext cx="4694548" cy="1261471"/>
          </a:xfrm>
          <a:prstGeom prst="rect">
            <a:avLst/>
          </a:prstGeom>
        </p:spPr>
      </p:pic>
    </p:spTree>
    <p:extLst>
      <p:ext uri="{BB962C8B-B14F-4D97-AF65-F5344CB8AC3E}">
        <p14:creationId xmlns:p14="http://schemas.microsoft.com/office/powerpoint/2010/main" val="368429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A123EB72-18AC-9E35-A36A-06E684851559}"/>
              </a:ext>
            </a:extLst>
          </p:cNvPr>
          <p:cNvSpPr txBox="1"/>
          <p:nvPr/>
        </p:nvSpPr>
        <p:spPr>
          <a:xfrm>
            <a:off x="263950" y="641022"/>
            <a:ext cx="4597734" cy="1296637"/>
          </a:xfrm>
          <a:prstGeom prst="rect">
            <a:avLst/>
          </a:prstGeom>
          <a:noFill/>
        </p:spPr>
        <p:txBody>
          <a:bodyPr wrap="none" rtlCol="0">
            <a:spAutoFit/>
          </a:bodyPr>
          <a:lstStyle/>
          <a:p>
            <a:pPr>
              <a:lnSpc>
                <a:spcPct val="150000"/>
              </a:lnSpc>
            </a:pPr>
            <a:r>
              <a:rPr lang="en-US" altLang="zh-CN" dirty="0"/>
              <a:t>5.</a:t>
            </a:r>
            <a:r>
              <a:rPr lang="zh-CN" altLang="en-US" dirty="0"/>
              <a:t>定义损失函数</a:t>
            </a:r>
            <a:endParaRPr lang="en-US" altLang="zh-CN" dirty="0"/>
          </a:p>
          <a:p>
            <a:pPr>
              <a:lnSpc>
                <a:spcPct val="150000"/>
              </a:lnSpc>
            </a:pPr>
            <a:r>
              <a:rPr lang="zh-CN" altLang="en-US" dirty="0"/>
              <a:t>示例：使用</a:t>
            </a:r>
            <a:r>
              <a:rPr lang="en-US" altLang="zh-CN" dirty="0"/>
              <a:t> pick() </a:t>
            </a:r>
            <a:r>
              <a:rPr lang="zh-CN" altLang="en-US" dirty="0"/>
              <a:t>函数求得 标签的预测概率</a:t>
            </a: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00C62D05-1730-5A55-6A9F-717F6219D4F4}"/>
              </a:ext>
            </a:extLst>
          </p:cNvPr>
          <p:cNvPicPr>
            <a:picLocks noChangeAspect="1"/>
          </p:cNvPicPr>
          <p:nvPr/>
        </p:nvPicPr>
        <p:blipFill>
          <a:blip r:embed="rId2"/>
          <a:stretch>
            <a:fillRect/>
          </a:stretch>
        </p:blipFill>
        <p:spPr>
          <a:xfrm>
            <a:off x="367645" y="1610413"/>
            <a:ext cx="5867400" cy="1676400"/>
          </a:xfrm>
          <a:prstGeom prst="rect">
            <a:avLst/>
          </a:prstGeom>
        </p:spPr>
      </p:pic>
      <p:sp>
        <p:nvSpPr>
          <p:cNvPr id="6" name="文本框 5">
            <a:extLst>
              <a:ext uri="{FF2B5EF4-FFF2-40B4-BE49-F238E27FC236}">
                <a16:creationId xmlns:a16="http://schemas.microsoft.com/office/drawing/2014/main" id="{35228005-C2A6-0EC5-F2B4-B25CDDA04406}"/>
              </a:ext>
            </a:extLst>
          </p:cNvPr>
          <p:cNvSpPr txBox="1"/>
          <p:nvPr/>
        </p:nvSpPr>
        <p:spPr>
          <a:xfrm>
            <a:off x="6372520" y="1762812"/>
            <a:ext cx="184731" cy="369332"/>
          </a:xfrm>
          <a:prstGeom prst="rect">
            <a:avLst/>
          </a:prstGeom>
          <a:noFill/>
        </p:spPr>
        <p:txBody>
          <a:bodyPr wrap="none" rtlCol="0">
            <a:spAutoFit/>
          </a:bodyPr>
          <a:lstStyle/>
          <a:p>
            <a:endParaRPr lang="zh-CN" altLang="en-US" dirty="0"/>
          </a:p>
        </p:txBody>
      </p:sp>
      <p:sp>
        <p:nvSpPr>
          <p:cNvPr id="7" name="文本框 6">
            <a:extLst>
              <a:ext uri="{FF2B5EF4-FFF2-40B4-BE49-F238E27FC236}">
                <a16:creationId xmlns:a16="http://schemas.microsoft.com/office/drawing/2014/main" id="{7A145EC5-222E-00FA-766E-A54F96626FB6}"/>
              </a:ext>
            </a:extLst>
          </p:cNvPr>
          <p:cNvSpPr txBox="1"/>
          <p:nvPr/>
        </p:nvSpPr>
        <p:spPr>
          <a:xfrm>
            <a:off x="6372520" y="1443239"/>
            <a:ext cx="5203595" cy="2031325"/>
          </a:xfrm>
          <a:prstGeom prst="rect">
            <a:avLst/>
          </a:prstGeom>
          <a:noFill/>
        </p:spPr>
        <p:txBody>
          <a:bodyPr wrap="square" rtlCol="0">
            <a:spAutoFit/>
          </a:bodyPr>
          <a:lstStyle/>
          <a:p>
            <a:r>
              <a:rPr lang="en-US" altLang="zh-CN" dirty="0" err="1"/>
              <a:t>y_hat</a:t>
            </a:r>
            <a:r>
              <a:rPr lang="en-US" altLang="zh-CN" dirty="0"/>
              <a:t> </a:t>
            </a:r>
            <a:r>
              <a:rPr lang="zh-CN" altLang="en-US" dirty="0"/>
              <a:t>是 两个样本，在</a:t>
            </a:r>
            <a:r>
              <a:rPr lang="en-US" altLang="zh-CN" dirty="0"/>
              <a:t> 3</a:t>
            </a:r>
            <a:r>
              <a:rPr lang="zh-CN" altLang="en-US" dirty="0"/>
              <a:t>个类别上的预测概率</a:t>
            </a:r>
            <a:endParaRPr lang="en-US" altLang="zh-CN" dirty="0"/>
          </a:p>
          <a:p>
            <a:r>
              <a:rPr lang="zh-CN" altLang="en-US" dirty="0"/>
              <a:t>即第一行是一个样本，</a:t>
            </a:r>
            <a:endParaRPr lang="en-US" altLang="zh-CN" dirty="0"/>
          </a:p>
          <a:p>
            <a:r>
              <a:rPr lang="zh-CN" altLang="en-US" dirty="0"/>
              <a:t>它预测该样本：</a:t>
            </a:r>
            <a:endParaRPr lang="en-US" altLang="zh-CN" dirty="0"/>
          </a:p>
          <a:p>
            <a:r>
              <a:rPr lang="zh-CN" altLang="en-US" dirty="0"/>
              <a:t>是类别</a:t>
            </a:r>
            <a:r>
              <a:rPr lang="en-US" altLang="zh-CN" dirty="0"/>
              <a:t>0</a:t>
            </a:r>
            <a:r>
              <a:rPr lang="zh-CN" altLang="en-US" dirty="0"/>
              <a:t>的概率为</a:t>
            </a:r>
            <a:r>
              <a:rPr lang="en-US" altLang="zh-CN" dirty="0"/>
              <a:t>0.1</a:t>
            </a:r>
          </a:p>
          <a:p>
            <a:r>
              <a:rPr lang="zh-CN" altLang="en-US" dirty="0"/>
              <a:t>是类别</a:t>
            </a:r>
            <a:r>
              <a:rPr lang="en-US" altLang="zh-CN" dirty="0"/>
              <a:t>1</a:t>
            </a:r>
            <a:r>
              <a:rPr lang="zh-CN" altLang="en-US" dirty="0"/>
              <a:t>的概率为</a:t>
            </a:r>
            <a:r>
              <a:rPr lang="en-US" altLang="zh-CN" dirty="0"/>
              <a:t>0.3</a:t>
            </a:r>
          </a:p>
          <a:p>
            <a:r>
              <a:rPr lang="zh-CN" altLang="en-US" dirty="0"/>
              <a:t>是类别</a:t>
            </a:r>
            <a:r>
              <a:rPr lang="en-US" altLang="zh-CN" dirty="0"/>
              <a:t>2</a:t>
            </a:r>
            <a:r>
              <a:rPr lang="zh-CN" altLang="en-US" dirty="0"/>
              <a:t>的概率为</a:t>
            </a:r>
            <a:r>
              <a:rPr lang="en-US" altLang="zh-CN" dirty="0"/>
              <a:t>0.6</a:t>
            </a:r>
          </a:p>
          <a:p>
            <a:r>
              <a:rPr lang="zh-CN" altLang="en-US" dirty="0"/>
              <a:t>第二行样本同理。</a:t>
            </a:r>
            <a:endParaRPr lang="en-US" altLang="zh-CN" dirty="0"/>
          </a:p>
        </p:txBody>
      </p:sp>
      <p:pic>
        <p:nvPicPr>
          <p:cNvPr id="11" name="图片 10">
            <a:extLst>
              <a:ext uri="{FF2B5EF4-FFF2-40B4-BE49-F238E27FC236}">
                <a16:creationId xmlns:a16="http://schemas.microsoft.com/office/drawing/2014/main" id="{555E0A53-8B3E-09EA-920F-FCB166414A18}"/>
              </a:ext>
            </a:extLst>
          </p:cNvPr>
          <p:cNvPicPr>
            <a:picLocks noChangeAspect="1"/>
          </p:cNvPicPr>
          <p:nvPr/>
        </p:nvPicPr>
        <p:blipFill>
          <a:blip r:embed="rId3"/>
          <a:stretch>
            <a:fillRect/>
          </a:stretch>
        </p:blipFill>
        <p:spPr>
          <a:xfrm>
            <a:off x="367645" y="3494204"/>
            <a:ext cx="5819775" cy="1524000"/>
          </a:xfrm>
          <a:prstGeom prst="rect">
            <a:avLst/>
          </a:prstGeom>
        </p:spPr>
      </p:pic>
      <p:sp>
        <p:nvSpPr>
          <p:cNvPr id="12" name="文本框 11">
            <a:extLst>
              <a:ext uri="{FF2B5EF4-FFF2-40B4-BE49-F238E27FC236}">
                <a16:creationId xmlns:a16="http://schemas.microsoft.com/office/drawing/2014/main" id="{BC4EA6A0-F138-138A-C008-FB3CDBF87234}"/>
              </a:ext>
            </a:extLst>
          </p:cNvPr>
          <p:cNvSpPr txBox="1"/>
          <p:nvPr/>
        </p:nvSpPr>
        <p:spPr>
          <a:xfrm>
            <a:off x="6372520" y="3540876"/>
            <a:ext cx="4839755" cy="1477328"/>
          </a:xfrm>
          <a:prstGeom prst="rect">
            <a:avLst/>
          </a:prstGeom>
          <a:noFill/>
        </p:spPr>
        <p:txBody>
          <a:bodyPr wrap="square" rtlCol="0">
            <a:spAutoFit/>
          </a:bodyPr>
          <a:lstStyle/>
          <a:p>
            <a:r>
              <a:rPr lang="en-US" altLang="zh-CN" dirty="0"/>
              <a:t>y </a:t>
            </a:r>
            <a:r>
              <a:rPr lang="zh-CN" altLang="en-US" dirty="0"/>
              <a:t>是这两个样本的标签类别，</a:t>
            </a:r>
            <a:endParaRPr lang="en-US" altLang="zh-CN" dirty="0"/>
          </a:p>
          <a:p>
            <a:r>
              <a:rPr lang="zh-CN" altLang="en-US" dirty="0"/>
              <a:t>即 </a:t>
            </a:r>
            <a:endParaRPr lang="en-US" altLang="zh-CN" dirty="0"/>
          </a:p>
          <a:p>
            <a:r>
              <a:rPr lang="zh-CN" altLang="en-US" dirty="0"/>
              <a:t>第一行这个样本它真实类别是</a:t>
            </a:r>
            <a:r>
              <a:rPr lang="en-US" altLang="zh-CN" dirty="0"/>
              <a:t>0</a:t>
            </a:r>
            <a:r>
              <a:rPr lang="zh-CN" altLang="en-US" dirty="0"/>
              <a:t>；</a:t>
            </a:r>
            <a:endParaRPr lang="en-US" altLang="zh-CN" dirty="0"/>
          </a:p>
          <a:p>
            <a:r>
              <a:rPr lang="zh-CN" altLang="en-US" dirty="0"/>
              <a:t>第二行这个样本它真实类别是</a:t>
            </a:r>
            <a:r>
              <a:rPr lang="en-US" altLang="zh-CN" dirty="0"/>
              <a:t>2.</a:t>
            </a:r>
          </a:p>
          <a:p>
            <a:endParaRPr lang="en-US" altLang="zh-CN" dirty="0"/>
          </a:p>
        </p:txBody>
      </p:sp>
      <p:sp>
        <p:nvSpPr>
          <p:cNvPr id="15" name="文本框 14">
            <a:extLst>
              <a:ext uri="{FF2B5EF4-FFF2-40B4-BE49-F238E27FC236}">
                <a16:creationId xmlns:a16="http://schemas.microsoft.com/office/drawing/2014/main" id="{0584ED1F-5036-2C5B-5B55-1BCD2CC69445}"/>
              </a:ext>
            </a:extLst>
          </p:cNvPr>
          <p:cNvSpPr txBox="1"/>
          <p:nvPr/>
        </p:nvSpPr>
        <p:spPr>
          <a:xfrm>
            <a:off x="3301345" y="5684363"/>
            <a:ext cx="184731" cy="369332"/>
          </a:xfrm>
          <a:prstGeom prst="rect">
            <a:avLst/>
          </a:prstGeom>
          <a:noFill/>
        </p:spPr>
        <p:txBody>
          <a:bodyPr wrap="none" rtlCol="0">
            <a:spAutoFit/>
          </a:bodyPr>
          <a:lstStyle/>
          <a:p>
            <a:endParaRPr lang="zh-CN" altLang="en-US" dirty="0"/>
          </a:p>
        </p:txBody>
      </p:sp>
      <p:pic>
        <p:nvPicPr>
          <p:cNvPr id="17" name="图片 16">
            <a:extLst>
              <a:ext uri="{FF2B5EF4-FFF2-40B4-BE49-F238E27FC236}">
                <a16:creationId xmlns:a16="http://schemas.microsoft.com/office/drawing/2014/main" id="{9D984332-2F15-5030-B7D0-2AA02F969109}"/>
              </a:ext>
            </a:extLst>
          </p:cNvPr>
          <p:cNvPicPr>
            <a:picLocks noChangeAspect="1"/>
          </p:cNvPicPr>
          <p:nvPr/>
        </p:nvPicPr>
        <p:blipFill rotWithShape="1">
          <a:blip r:embed="rId4"/>
          <a:srcRect r="7229"/>
          <a:stretch/>
        </p:blipFill>
        <p:spPr>
          <a:xfrm>
            <a:off x="367645" y="5247587"/>
            <a:ext cx="5867400" cy="1047750"/>
          </a:xfrm>
          <a:prstGeom prst="rect">
            <a:avLst/>
          </a:prstGeom>
        </p:spPr>
      </p:pic>
      <p:sp>
        <p:nvSpPr>
          <p:cNvPr id="18" name="文本框 17">
            <a:extLst>
              <a:ext uri="{FF2B5EF4-FFF2-40B4-BE49-F238E27FC236}">
                <a16:creationId xmlns:a16="http://schemas.microsoft.com/office/drawing/2014/main" id="{09D4E8D9-AF5C-A7AA-5EB4-96EFB88FD24F}"/>
              </a:ext>
            </a:extLst>
          </p:cNvPr>
          <p:cNvSpPr txBox="1"/>
          <p:nvPr/>
        </p:nvSpPr>
        <p:spPr>
          <a:xfrm>
            <a:off x="6372520" y="5171297"/>
            <a:ext cx="5737468" cy="1200329"/>
          </a:xfrm>
          <a:prstGeom prst="rect">
            <a:avLst/>
          </a:prstGeom>
          <a:noFill/>
        </p:spPr>
        <p:txBody>
          <a:bodyPr wrap="none" rtlCol="0">
            <a:spAutoFit/>
          </a:bodyPr>
          <a:lstStyle/>
          <a:p>
            <a:r>
              <a:rPr lang="zh-CN" altLang="en-US" dirty="0"/>
              <a:t>使用</a:t>
            </a:r>
            <a:r>
              <a:rPr lang="en-US" altLang="zh-CN" dirty="0"/>
              <a:t>pick()</a:t>
            </a:r>
            <a:r>
              <a:rPr lang="zh-CN" altLang="en-US" dirty="0"/>
              <a:t>函数 求得每个样本的预测概率：</a:t>
            </a:r>
            <a:endParaRPr lang="en-US" altLang="zh-CN" dirty="0"/>
          </a:p>
          <a:p>
            <a:r>
              <a:rPr lang="zh-CN" altLang="en-US" dirty="0"/>
              <a:t>第一行样本实际标签是</a:t>
            </a:r>
            <a:r>
              <a:rPr lang="en-US" altLang="zh-CN" dirty="0"/>
              <a:t>0</a:t>
            </a:r>
            <a:r>
              <a:rPr lang="zh-CN" altLang="en-US" dirty="0"/>
              <a:t>，则它第一列就是预测的类别</a:t>
            </a:r>
            <a:r>
              <a:rPr lang="en-US" altLang="zh-CN" dirty="0"/>
              <a:t>0</a:t>
            </a:r>
          </a:p>
          <a:p>
            <a:r>
              <a:rPr lang="zh-CN" altLang="en-US" dirty="0"/>
              <a:t>的概率，即</a:t>
            </a:r>
            <a:r>
              <a:rPr lang="en-US" altLang="zh-CN" dirty="0"/>
              <a:t>0.1</a:t>
            </a:r>
            <a:r>
              <a:rPr lang="zh-CN" altLang="en-US" dirty="0"/>
              <a:t>；</a:t>
            </a:r>
            <a:endParaRPr lang="en-US" altLang="zh-CN" dirty="0"/>
          </a:p>
          <a:p>
            <a:r>
              <a:rPr lang="zh-CN" altLang="en-US" dirty="0"/>
              <a:t>第二行样本同理。</a:t>
            </a:r>
          </a:p>
        </p:txBody>
      </p:sp>
    </p:spTree>
    <p:extLst>
      <p:ext uri="{BB962C8B-B14F-4D97-AF65-F5344CB8AC3E}">
        <p14:creationId xmlns:p14="http://schemas.microsoft.com/office/powerpoint/2010/main" val="41434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60C7072D-E3A4-A739-90D9-5A04F7EF7AAA}"/>
              </a:ext>
            </a:extLst>
          </p:cNvPr>
          <p:cNvSpPr txBox="1"/>
          <p:nvPr/>
        </p:nvSpPr>
        <p:spPr>
          <a:xfrm>
            <a:off x="301658" y="697584"/>
            <a:ext cx="10793690" cy="369332"/>
          </a:xfrm>
          <a:prstGeom prst="rect">
            <a:avLst/>
          </a:prstGeom>
          <a:noFill/>
        </p:spPr>
        <p:txBody>
          <a:bodyPr wrap="square" rtlCol="0">
            <a:spAutoFit/>
          </a:bodyPr>
          <a:lstStyle/>
          <a:p>
            <a:r>
              <a:rPr lang="zh-CN" altLang="en-US" dirty="0"/>
              <a:t>交叉熵损失函数（</a:t>
            </a:r>
            <a:r>
              <a:rPr lang="en-US" altLang="zh-CN" dirty="0"/>
              <a:t>Cross Entropy Function</a:t>
            </a:r>
            <a:r>
              <a:rPr lang="zh-CN" altLang="en-US" dirty="0"/>
              <a:t>）</a:t>
            </a:r>
          </a:p>
        </p:txBody>
      </p:sp>
      <p:pic>
        <p:nvPicPr>
          <p:cNvPr id="5" name="图片 4">
            <a:extLst>
              <a:ext uri="{FF2B5EF4-FFF2-40B4-BE49-F238E27FC236}">
                <a16:creationId xmlns:a16="http://schemas.microsoft.com/office/drawing/2014/main" id="{F9152B08-4738-9C05-A11C-125432EA148E}"/>
              </a:ext>
            </a:extLst>
          </p:cNvPr>
          <p:cNvPicPr>
            <a:picLocks noChangeAspect="1"/>
          </p:cNvPicPr>
          <p:nvPr/>
        </p:nvPicPr>
        <p:blipFill>
          <a:blip r:embed="rId2"/>
          <a:stretch>
            <a:fillRect/>
          </a:stretch>
        </p:blipFill>
        <p:spPr>
          <a:xfrm>
            <a:off x="381000" y="1140223"/>
            <a:ext cx="5715000" cy="59055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907C86-05EA-A4C5-D378-3A7D71C7996D}"/>
                  </a:ext>
                </a:extLst>
              </p:cNvPr>
              <p:cNvSpPr txBox="1"/>
              <p:nvPr/>
            </p:nvSpPr>
            <p:spPr>
              <a:xfrm>
                <a:off x="301658" y="1955525"/>
                <a:ext cx="11100847" cy="2499980"/>
              </a:xfrm>
              <a:prstGeom prst="rect">
                <a:avLst/>
              </a:prstGeom>
              <a:noFill/>
            </p:spPr>
            <p:txBody>
              <a:bodyPr wrap="square" rtlCol="0">
                <a:spAutoFit/>
              </a:bodyPr>
              <a:lstStyle/>
              <a:p>
                <a:pPr>
                  <a:lnSpc>
                    <a:spcPct val="150000"/>
                  </a:lnSpc>
                </a:pPr>
                <a:r>
                  <a:rPr lang="en-US" altLang="zh-CN" dirty="0"/>
                  <a:t>6.</a:t>
                </a:r>
                <a:r>
                  <a:rPr lang="zh-CN" altLang="en-US" dirty="0"/>
                  <a:t>计算分类准确率（</a:t>
                </a:r>
                <a:r>
                  <a:rPr lang="en-US" altLang="zh-CN" dirty="0"/>
                  <a:t>Accuracy</a:t>
                </a:r>
                <a:r>
                  <a:rPr lang="zh-CN" altLang="en-US" dirty="0"/>
                  <a:t>）</a:t>
                </a:r>
                <a:endParaRPr lang="en-US" altLang="zh-CN" dirty="0"/>
              </a:p>
              <a:p>
                <a:pPr>
                  <a:lnSpc>
                    <a:spcPct val="150000"/>
                  </a:lnSpc>
                </a:pPr>
                <a:r>
                  <a:rPr lang="zh-CN" altLang="en-US" dirty="0"/>
                  <a:t>   准确率 </a:t>
                </a:r>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正确</m:t>
                        </m:r>
                        <m:r>
                          <a:rPr lang="zh-CN" altLang="en-US" i="1" smtClean="0">
                            <a:latin typeface="Cambria Math" panose="02040503050406030204" pitchFamily="18" charset="0"/>
                          </a:rPr>
                          <m:t>预测</m:t>
                        </m:r>
                        <m:r>
                          <a:rPr lang="zh-CN" altLang="en-US" i="1">
                            <a:latin typeface="Cambria Math" panose="02040503050406030204" pitchFamily="18" charset="0"/>
                          </a:rPr>
                          <m:t>数量</m:t>
                        </m:r>
                      </m:num>
                      <m:den>
                        <m:r>
                          <a:rPr lang="zh-CN" altLang="en-US" i="1">
                            <a:latin typeface="Cambria Math" panose="02040503050406030204" pitchFamily="18" charset="0"/>
                          </a:rPr>
                          <m:t>总</m:t>
                        </m:r>
                        <m:r>
                          <a:rPr lang="zh-CN" altLang="en-US" i="1" smtClean="0">
                            <a:latin typeface="Cambria Math" panose="02040503050406030204" pitchFamily="18" charset="0"/>
                          </a:rPr>
                          <m:t>预测</m:t>
                        </m:r>
                        <m:r>
                          <a:rPr lang="zh-CN" altLang="en-US" i="1">
                            <a:latin typeface="Cambria Math" panose="02040503050406030204" pitchFamily="18" charset="0"/>
                          </a:rPr>
                          <m:t>数量</m:t>
                        </m:r>
                      </m:den>
                    </m:f>
                  </m:oMath>
                </a14:m>
                <a:endParaRPr lang="en-US" altLang="zh-CN" dirty="0"/>
              </a:p>
              <a:p>
                <a:pPr>
                  <a:lnSpc>
                    <a:spcPct val="150000"/>
                  </a:lnSpc>
                </a:pPr>
                <a:r>
                  <a:rPr lang="en-US" altLang="zh-CN" dirty="0"/>
                  <a:t>   </a:t>
                </a:r>
                <a:r>
                  <a:rPr lang="zh-CN" altLang="en-US" dirty="0"/>
                  <a:t>模型预测正确：给定一个类别的预测概率分布 </a:t>
                </a:r>
                <a:r>
                  <a:rPr lang="en-US" altLang="zh-CN" dirty="0" err="1"/>
                  <a:t>y_hat</a:t>
                </a:r>
                <a:r>
                  <a:rPr lang="zh-CN" altLang="en-US" dirty="0"/>
                  <a:t>，预测概率最大的类别作为输出类别。如果它与真实类别</a:t>
                </a:r>
                <a:r>
                  <a:rPr lang="en-US" altLang="zh-CN" dirty="0"/>
                  <a:t> y </a:t>
                </a:r>
                <a:r>
                  <a:rPr lang="zh-CN" altLang="en-US" dirty="0"/>
                  <a:t>一致，就说明这次预测是正确的。</a:t>
                </a:r>
                <a:endParaRPr lang="en-US" altLang="zh-CN" dirty="0"/>
              </a:p>
              <a:p>
                <a:pPr>
                  <a:lnSpc>
                    <a:spcPct val="150000"/>
                  </a:lnSpc>
                </a:pPr>
                <a:r>
                  <a:rPr lang="en-US" altLang="zh-CN" dirty="0"/>
                  <a:t>   </a:t>
                </a:r>
                <a:r>
                  <a:rPr lang="zh-CN" altLang="en-US" dirty="0"/>
                  <a:t>例如：上例</a:t>
                </a:r>
                <a:endParaRPr lang="en-US" altLang="zh-CN" dirty="0"/>
              </a:p>
            </p:txBody>
          </p:sp>
        </mc:Choice>
        <mc:Fallback xmlns="">
          <p:sp>
            <p:nvSpPr>
              <p:cNvPr id="6" name="文本框 5">
                <a:extLst>
                  <a:ext uri="{FF2B5EF4-FFF2-40B4-BE49-F238E27FC236}">
                    <a16:creationId xmlns:a16="http://schemas.microsoft.com/office/drawing/2014/main" id="{2F907C86-05EA-A4C5-D378-3A7D71C7996D}"/>
                  </a:ext>
                </a:extLst>
              </p:cNvPr>
              <p:cNvSpPr txBox="1">
                <a:spLocks noRot="1" noChangeAspect="1" noMove="1" noResize="1" noEditPoints="1" noAdjustHandles="1" noChangeArrowheads="1" noChangeShapeType="1" noTextEdit="1"/>
              </p:cNvSpPr>
              <p:nvPr/>
            </p:nvSpPr>
            <p:spPr>
              <a:xfrm>
                <a:off x="301658" y="1955525"/>
                <a:ext cx="11100847" cy="2499980"/>
              </a:xfrm>
              <a:prstGeom prst="rect">
                <a:avLst/>
              </a:prstGeom>
              <a:blipFill>
                <a:blip r:embed="rId3"/>
                <a:stretch>
                  <a:fillRect l="-439" b="-292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FD30921-4370-E242-494F-FBD9DBDA73FE}"/>
              </a:ext>
            </a:extLst>
          </p:cNvPr>
          <p:cNvPicPr>
            <a:picLocks noChangeAspect="1"/>
          </p:cNvPicPr>
          <p:nvPr/>
        </p:nvPicPr>
        <p:blipFill>
          <a:blip r:embed="rId4"/>
          <a:stretch>
            <a:fillRect/>
          </a:stretch>
        </p:blipFill>
        <p:spPr>
          <a:xfrm>
            <a:off x="1838228" y="4044718"/>
            <a:ext cx="6542202" cy="1894574"/>
          </a:xfrm>
          <a:prstGeom prst="rect">
            <a:avLst/>
          </a:prstGeom>
        </p:spPr>
      </p:pic>
    </p:spTree>
    <p:extLst>
      <p:ext uri="{BB962C8B-B14F-4D97-AF65-F5344CB8AC3E}">
        <p14:creationId xmlns:p14="http://schemas.microsoft.com/office/powerpoint/2010/main" val="145320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4" name="文本框 3">
            <a:extLst>
              <a:ext uri="{FF2B5EF4-FFF2-40B4-BE49-F238E27FC236}">
                <a16:creationId xmlns:a16="http://schemas.microsoft.com/office/drawing/2014/main" id="{978B24DC-74F8-E9ED-E7DC-80D1A1CCEEFE}"/>
              </a:ext>
            </a:extLst>
          </p:cNvPr>
          <p:cNvSpPr txBox="1"/>
          <p:nvPr/>
        </p:nvSpPr>
        <p:spPr>
          <a:xfrm>
            <a:off x="358219" y="782425"/>
            <a:ext cx="11189616" cy="369332"/>
          </a:xfrm>
          <a:prstGeom prst="rect">
            <a:avLst/>
          </a:prstGeom>
          <a:noFill/>
        </p:spPr>
        <p:txBody>
          <a:bodyPr wrap="square" rtlCol="0">
            <a:spAutoFit/>
          </a:bodyPr>
          <a:lstStyle/>
          <a:p>
            <a:r>
              <a:rPr lang="zh-CN" altLang="en-US" dirty="0"/>
              <a:t>定义 准确率 </a:t>
            </a:r>
            <a:r>
              <a:rPr lang="en-US" altLang="zh-CN" dirty="0"/>
              <a:t>accuracy</a:t>
            </a:r>
            <a:r>
              <a:rPr lang="zh-CN" altLang="en-US" dirty="0"/>
              <a:t>函数</a:t>
            </a:r>
          </a:p>
        </p:txBody>
      </p:sp>
      <p:pic>
        <p:nvPicPr>
          <p:cNvPr id="9" name="图片 8">
            <a:extLst>
              <a:ext uri="{FF2B5EF4-FFF2-40B4-BE49-F238E27FC236}">
                <a16:creationId xmlns:a16="http://schemas.microsoft.com/office/drawing/2014/main" id="{823ED61C-BC27-8631-40AF-0FE0E8BF5F6B}"/>
              </a:ext>
            </a:extLst>
          </p:cNvPr>
          <p:cNvPicPr>
            <a:picLocks noChangeAspect="1"/>
          </p:cNvPicPr>
          <p:nvPr/>
        </p:nvPicPr>
        <p:blipFill>
          <a:blip r:embed="rId2"/>
          <a:stretch>
            <a:fillRect/>
          </a:stretch>
        </p:blipFill>
        <p:spPr>
          <a:xfrm>
            <a:off x="430687" y="1160776"/>
            <a:ext cx="9340005" cy="623482"/>
          </a:xfrm>
          <a:prstGeom prst="rect">
            <a:avLst/>
          </a:prstGeom>
        </p:spPr>
      </p:pic>
      <p:sp>
        <p:nvSpPr>
          <p:cNvPr id="10" name="文本框 9">
            <a:extLst>
              <a:ext uri="{FF2B5EF4-FFF2-40B4-BE49-F238E27FC236}">
                <a16:creationId xmlns:a16="http://schemas.microsoft.com/office/drawing/2014/main" id="{4B292178-AA31-AE73-0569-35DFF5FE77C5}"/>
              </a:ext>
            </a:extLst>
          </p:cNvPr>
          <p:cNvSpPr txBox="1"/>
          <p:nvPr/>
        </p:nvSpPr>
        <p:spPr>
          <a:xfrm>
            <a:off x="430687" y="1979629"/>
            <a:ext cx="9797395" cy="2127634"/>
          </a:xfrm>
          <a:prstGeom prst="rect">
            <a:avLst/>
          </a:prstGeom>
          <a:noFill/>
        </p:spPr>
        <p:txBody>
          <a:bodyPr wrap="square" rtlCol="0">
            <a:spAutoFit/>
          </a:bodyPr>
          <a:lstStyle/>
          <a:p>
            <a:pPr>
              <a:lnSpc>
                <a:spcPct val="150000"/>
              </a:lnSpc>
            </a:pPr>
            <a:r>
              <a:rPr lang="en-US" altLang="zh-CN" dirty="0" err="1"/>
              <a:t>y_hat.argmax</a:t>
            </a:r>
            <a:r>
              <a:rPr lang="en-US" altLang="zh-CN" dirty="0"/>
              <a:t>(axis=1)</a:t>
            </a:r>
            <a:r>
              <a:rPr lang="zh-CN" altLang="en-US" dirty="0"/>
              <a:t>：</a:t>
            </a:r>
            <a:endParaRPr lang="en-US" altLang="zh-CN" dirty="0"/>
          </a:p>
          <a:p>
            <a:pPr>
              <a:lnSpc>
                <a:spcPct val="150000"/>
              </a:lnSpc>
            </a:pPr>
            <a:r>
              <a:rPr lang="zh-CN" altLang="en-US" dirty="0"/>
              <a:t>返回矩阵 </a:t>
            </a:r>
            <a:r>
              <a:rPr lang="en-US" altLang="zh-CN" dirty="0" err="1"/>
              <a:t>y_hat</a:t>
            </a:r>
            <a:r>
              <a:rPr lang="en-US" altLang="zh-CN" dirty="0"/>
              <a:t> </a:t>
            </a:r>
            <a:r>
              <a:rPr lang="zh-CN" altLang="en-US" dirty="0"/>
              <a:t>每行中最大元素（最大预测概率）的索引；</a:t>
            </a:r>
            <a:endParaRPr lang="en-US" altLang="zh-CN" dirty="0"/>
          </a:p>
          <a:p>
            <a:pPr>
              <a:lnSpc>
                <a:spcPct val="150000"/>
              </a:lnSpc>
            </a:pPr>
            <a:r>
              <a:rPr lang="en-US" altLang="zh-CN" dirty="0" err="1"/>
              <a:t>y.astype</a:t>
            </a:r>
            <a:r>
              <a:rPr lang="en-US" altLang="zh-CN" dirty="0"/>
              <a:t>(‘float32’)</a:t>
            </a:r>
            <a:r>
              <a:rPr lang="zh-CN" altLang="en-US" dirty="0"/>
              <a:t>：把变量</a:t>
            </a:r>
            <a:r>
              <a:rPr lang="en-US" altLang="zh-CN" dirty="0"/>
              <a:t>y </a:t>
            </a:r>
            <a:r>
              <a:rPr lang="zh-CN" altLang="en-US" dirty="0"/>
              <a:t>变换成浮点数</a:t>
            </a:r>
            <a:endParaRPr lang="en-US" altLang="zh-CN" dirty="0"/>
          </a:p>
          <a:p>
            <a:pPr>
              <a:lnSpc>
                <a:spcPct val="150000"/>
              </a:lnSpc>
            </a:pPr>
            <a:r>
              <a:rPr lang="en-US" altLang="zh-CN" dirty="0"/>
              <a:t>.mean()</a:t>
            </a:r>
            <a:r>
              <a:rPr lang="zh-CN" altLang="en-US" dirty="0"/>
              <a:t>：取均值</a:t>
            </a:r>
            <a:endParaRPr lang="en-US" altLang="zh-CN" dirty="0"/>
          </a:p>
          <a:p>
            <a:pPr>
              <a:lnSpc>
                <a:spcPct val="150000"/>
              </a:lnSpc>
            </a:pPr>
            <a:r>
              <a:rPr lang="en-US" altLang="zh-CN" dirty="0"/>
              <a:t>.</a:t>
            </a:r>
            <a:r>
              <a:rPr lang="en-US" altLang="zh-CN" dirty="0" err="1"/>
              <a:t>asscalar</a:t>
            </a:r>
            <a:r>
              <a:rPr lang="en-US" altLang="zh-CN" dirty="0"/>
              <a:t>()</a:t>
            </a:r>
            <a:r>
              <a:rPr lang="zh-CN" altLang="en-US" dirty="0"/>
              <a:t>：转换为标量（</a:t>
            </a:r>
            <a:r>
              <a:rPr lang="en-US" altLang="zh-CN" dirty="0"/>
              <a:t>scalar</a:t>
            </a:r>
            <a:r>
              <a:rPr lang="zh-CN" altLang="en-US" dirty="0"/>
              <a:t>）</a:t>
            </a:r>
          </a:p>
        </p:txBody>
      </p:sp>
      <p:pic>
        <p:nvPicPr>
          <p:cNvPr id="12" name="图片 11">
            <a:extLst>
              <a:ext uri="{FF2B5EF4-FFF2-40B4-BE49-F238E27FC236}">
                <a16:creationId xmlns:a16="http://schemas.microsoft.com/office/drawing/2014/main" id="{2A7D514F-2FD1-BE23-894E-13CC03F6527E}"/>
              </a:ext>
            </a:extLst>
          </p:cNvPr>
          <p:cNvPicPr>
            <a:picLocks noChangeAspect="1"/>
          </p:cNvPicPr>
          <p:nvPr/>
        </p:nvPicPr>
        <p:blipFill>
          <a:blip r:embed="rId3"/>
          <a:stretch>
            <a:fillRect/>
          </a:stretch>
        </p:blipFill>
        <p:spPr>
          <a:xfrm>
            <a:off x="5769204" y="2975467"/>
            <a:ext cx="3610466" cy="10455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文本框 12">
            <a:extLst>
              <a:ext uri="{FF2B5EF4-FFF2-40B4-BE49-F238E27FC236}">
                <a16:creationId xmlns:a16="http://schemas.microsoft.com/office/drawing/2014/main" id="{7367F817-BC8D-FEFD-BBFA-140449974C58}"/>
              </a:ext>
            </a:extLst>
          </p:cNvPr>
          <p:cNvSpPr txBox="1"/>
          <p:nvPr/>
        </p:nvSpPr>
        <p:spPr>
          <a:xfrm>
            <a:off x="518474" y="4374037"/>
            <a:ext cx="9252218" cy="2446824"/>
          </a:xfrm>
          <a:prstGeom prst="rect">
            <a:avLst/>
          </a:prstGeom>
          <a:noFill/>
        </p:spPr>
        <p:txBody>
          <a:bodyPr wrap="square" rtlCol="0">
            <a:spAutoFit/>
          </a:bodyPr>
          <a:lstStyle/>
          <a:p>
            <a:pPr>
              <a:lnSpc>
                <a:spcPct val="150000"/>
              </a:lnSpc>
            </a:pPr>
            <a:endParaRPr lang="en-US" altLang="zh-CN" dirty="0"/>
          </a:p>
          <a:p>
            <a:pPr>
              <a:lnSpc>
                <a:spcPct val="150000"/>
              </a:lnSpc>
            </a:pPr>
            <a:r>
              <a:rPr lang="zh-CN" altLang="en-US" dirty="0"/>
              <a:t>以上述为例说明：</a:t>
            </a:r>
            <a:endParaRPr lang="en-US" altLang="zh-CN" dirty="0"/>
          </a:p>
          <a:p>
            <a:pPr>
              <a:lnSpc>
                <a:spcPct val="150000"/>
              </a:lnSpc>
            </a:pPr>
            <a:r>
              <a:rPr lang="zh-CN" altLang="en-US" dirty="0"/>
              <a:t>第一个样本预测类为</a:t>
            </a:r>
            <a:r>
              <a:rPr lang="en-US" altLang="zh-CN" dirty="0"/>
              <a:t>2</a:t>
            </a:r>
            <a:r>
              <a:rPr lang="zh-CN" altLang="en-US" dirty="0"/>
              <a:t>，真实类为</a:t>
            </a:r>
            <a:r>
              <a:rPr lang="en-US" altLang="zh-CN" dirty="0"/>
              <a:t>0</a:t>
            </a:r>
            <a:r>
              <a:rPr lang="zh-CN" altLang="en-US" dirty="0"/>
              <a:t>，预测错误；</a:t>
            </a:r>
            <a:endParaRPr lang="en-US" altLang="zh-CN" dirty="0"/>
          </a:p>
          <a:p>
            <a:pPr>
              <a:lnSpc>
                <a:spcPct val="150000"/>
              </a:lnSpc>
            </a:pPr>
            <a:r>
              <a:rPr lang="zh-CN" altLang="en-US" dirty="0"/>
              <a:t>第二个样本预测类为</a:t>
            </a:r>
            <a:r>
              <a:rPr lang="en-US" altLang="zh-CN" dirty="0"/>
              <a:t>2</a:t>
            </a:r>
            <a:r>
              <a:rPr lang="zh-CN" altLang="en-US" dirty="0"/>
              <a:t>，真实类为</a:t>
            </a:r>
            <a:r>
              <a:rPr lang="en-US" altLang="zh-CN" dirty="0"/>
              <a:t>2</a:t>
            </a:r>
            <a:r>
              <a:rPr lang="zh-CN" altLang="en-US" dirty="0"/>
              <a:t>，预测正确。</a:t>
            </a:r>
            <a:endParaRPr lang="en-US" altLang="zh-CN" dirty="0"/>
          </a:p>
          <a:p>
            <a:pPr>
              <a:lnSpc>
                <a:spcPct val="150000"/>
              </a:lnSpc>
            </a:pPr>
            <a:r>
              <a:rPr lang="zh-CN" altLang="en-US" dirty="0"/>
              <a:t>第一个预测错误，返回</a:t>
            </a:r>
            <a:r>
              <a:rPr lang="en-US" altLang="zh-CN" dirty="0"/>
              <a:t>0</a:t>
            </a:r>
            <a:r>
              <a:rPr lang="zh-CN" altLang="en-US" dirty="0"/>
              <a:t>，第二个预测正确，返回</a:t>
            </a:r>
            <a:r>
              <a:rPr lang="en-US" altLang="zh-CN" dirty="0"/>
              <a:t>1</a:t>
            </a:r>
            <a:r>
              <a:rPr lang="zh-CN" altLang="en-US" dirty="0"/>
              <a:t>，然后取平均值为</a:t>
            </a:r>
            <a:r>
              <a:rPr lang="en-US" altLang="zh-CN" dirty="0"/>
              <a:t>0.5</a:t>
            </a:r>
            <a:r>
              <a:rPr lang="zh-CN" altLang="en-US" dirty="0"/>
              <a:t>，即分类准确率。</a:t>
            </a:r>
            <a:endParaRPr lang="en-US" altLang="zh-CN" dirty="0"/>
          </a:p>
          <a:p>
            <a:endParaRPr lang="zh-CN" altLang="en-US" dirty="0"/>
          </a:p>
        </p:txBody>
      </p:sp>
      <p:pic>
        <p:nvPicPr>
          <p:cNvPr id="15" name="图片 14">
            <a:extLst>
              <a:ext uri="{FF2B5EF4-FFF2-40B4-BE49-F238E27FC236}">
                <a16:creationId xmlns:a16="http://schemas.microsoft.com/office/drawing/2014/main" id="{7F08BB76-3CAB-6EAB-1D05-F134EFBE51B1}"/>
              </a:ext>
            </a:extLst>
          </p:cNvPr>
          <p:cNvPicPr>
            <a:picLocks noChangeAspect="1"/>
          </p:cNvPicPr>
          <p:nvPr/>
        </p:nvPicPr>
        <p:blipFill>
          <a:blip r:embed="rId4"/>
          <a:stretch>
            <a:fillRect/>
          </a:stretch>
        </p:blipFill>
        <p:spPr>
          <a:xfrm>
            <a:off x="518474" y="4213535"/>
            <a:ext cx="2762250" cy="504825"/>
          </a:xfrm>
          <a:prstGeom prst="rect">
            <a:avLst/>
          </a:prstGeom>
        </p:spPr>
      </p:pic>
    </p:spTree>
    <p:extLst>
      <p:ext uri="{BB962C8B-B14F-4D97-AF65-F5344CB8AC3E}">
        <p14:creationId xmlns:p14="http://schemas.microsoft.com/office/powerpoint/2010/main" val="17093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4CB8C016-C31D-A961-2B02-BB9F7B1BFD5E}"/>
              </a:ext>
            </a:extLst>
          </p:cNvPr>
          <p:cNvSpPr txBox="1"/>
          <p:nvPr/>
        </p:nvSpPr>
        <p:spPr>
          <a:xfrm>
            <a:off x="188537" y="678730"/>
            <a:ext cx="4673074" cy="369332"/>
          </a:xfrm>
          <a:prstGeom prst="rect">
            <a:avLst/>
          </a:prstGeom>
          <a:noFill/>
        </p:spPr>
        <p:txBody>
          <a:bodyPr wrap="none" rtlCol="0">
            <a:spAutoFit/>
          </a:bodyPr>
          <a:lstStyle/>
          <a:p>
            <a:r>
              <a:rPr lang="zh-CN" altLang="en-US" dirty="0"/>
              <a:t>评价 模型</a:t>
            </a:r>
            <a:r>
              <a:rPr lang="en-US" altLang="zh-CN" dirty="0"/>
              <a:t>net </a:t>
            </a:r>
            <a:r>
              <a:rPr lang="zh-CN" altLang="en-US" dirty="0"/>
              <a:t>在 数据集 </a:t>
            </a:r>
            <a:r>
              <a:rPr lang="en-US" altLang="zh-CN" dirty="0" err="1"/>
              <a:t>data_iter</a:t>
            </a:r>
            <a:r>
              <a:rPr lang="en-US" altLang="zh-CN" dirty="0"/>
              <a:t> </a:t>
            </a:r>
            <a:r>
              <a:rPr lang="zh-CN" altLang="en-US" dirty="0"/>
              <a:t>上的准确率</a:t>
            </a:r>
          </a:p>
        </p:txBody>
      </p:sp>
      <p:pic>
        <p:nvPicPr>
          <p:cNvPr id="6" name="图片 5">
            <a:extLst>
              <a:ext uri="{FF2B5EF4-FFF2-40B4-BE49-F238E27FC236}">
                <a16:creationId xmlns:a16="http://schemas.microsoft.com/office/drawing/2014/main" id="{FA95FC60-7E7B-DE0E-BEC0-27F2E14AFDE0}"/>
              </a:ext>
            </a:extLst>
          </p:cNvPr>
          <p:cNvPicPr>
            <a:picLocks noChangeAspect="1"/>
          </p:cNvPicPr>
          <p:nvPr/>
        </p:nvPicPr>
        <p:blipFill>
          <a:blip r:embed="rId2"/>
          <a:stretch>
            <a:fillRect/>
          </a:stretch>
        </p:blipFill>
        <p:spPr>
          <a:xfrm>
            <a:off x="304161" y="1048062"/>
            <a:ext cx="7973789" cy="1713992"/>
          </a:xfrm>
          <a:prstGeom prst="rect">
            <a:avLst/>
          </a:prstGeom>
        </p:spPr>
      </p:pic>
      <p:pic>
        <p:nvPicPr>
          <p:cNvPr id="8" name="图片 7">
            <a:extLst>
              <a:ext uri="{FF2B5EF4-FFF2-40B4-BE49-F238E27FC236}">
                <a16:creationId xmlns:a16="http://schemas.microsoft.com/office/drawing/2014/main" id="{041367A1-73F7-4A2A-C6A0-C58CCD057265}"/>
              </a:ext>
            </a:extLst>
          </p:cNvPr>
          <p:cNvPicPr>
            <a:picLocks noChangeAspect="1"/>
          </p:cNvPicPr>
          <p:nvPr/>
        </p:nvPicPr>
        <p:blipFill>
          <a:blip r:embed="rId3"/>
          <a:stretch>
            <a:fillRect/>
          </a:stretch>
        </p:blipFill>
        <p:spPr>
          <a:xfrm>
            <a:off x="304161" y="2959346"/>
            <a:ext cx="5313277" cy="575705"/>
          </a:xfrm>
          <a:prstGeom prst="rect">
            <a:avLst/>
          </a:prstGeom>
        </p:spPr>
      </p:pic>
      <p:sp>
        <p:nvSpPr>
          <p:cNvPr id="11" name="文本框 10">
            <a:extLst>
              <a:ext uri="{FF2B5EF4-FFF2-40B4-BE49-F238E27FC236}">
                <a16:creationId xmlns:a16="http://schemas.microsoft.com/office/drawing/2014/main" id="{191FF25E-855C-CD68-8967-91AC8C0ACD8D}"/>
              </a:ext>
            </a:extLst>
          </p:cNvPr>
          <p:cNvSpPr txBox="1"/>
          <p:nvPr/>
        </p:nvSpPr>
        <p:spPr>
          <a:xfrm>
            <a:off x="304161" y="3780148"/>
            <a:ext cx="7095880" cy="646331"/>
          </a:xfrm>
          <a:prstGeom prst="rect">
            <a:avLst/>
          </a:prstGeom>
          <a:noFill/>
        </p:spPr>
        <p:txBody>
          <a:bodyPr wrap="square" rtlCol="0">
            <a:spAutoFit/>
          </a:bodyPr>
          <a:lstStyle/>
          <a:p>
            <a:r>
              <a:rPr lang="zh-CN" altLang="en-US" dirty="0"/>
              <a:t>上述结果说明：</a:t>
            </a:r>
            <a:endParaRPr lang="en-US" altLang="zh-CN" dirty="0"/>
          </a:p>
          <a:p>
            <a:r>
              <a:rPr lang="zh-CN" altLang="en-US" dirty="0"/>
              <a:t>初始化模型，分类准确率为</a:t>
            </a:r>
            <a:r>
              <a:rPr lang="en-US" altLang="zh-CN" dirty="0"/>
              <a:t>0.0856</a:t>
            </a:r>
            <a:r>
              <a:rPr lang="zh-CN" altLang="en-US" dirty="0"/>
              <a:t>（</a:t>
            </a:r>
            <a:r>
              <a:rPr lang="en-US" altLang="zh-CN" dirty="0"/>
              <a:t>10</a:t>
            </a:r>
            <a:r>
              <a:rPr lang="zh-CN" altLang="en-US" dirty="0"/>
              <a:t>个类别，真实准确率为</a:t>
            </a:r>
            <a:r>
              <a:rPr lang="en-US" altLang="zh-CN" dirty="0"/>
              <a:t>0.1</a:t>
            </a:r>
            <a:r>
              <a:rPr lang="zh-CN" altLang="en-US" dirty="0"/>
              <a:t>）</a:t>
            </a:r>
          </a:p>
        </p:txBody>
      </p:sp>
    </p:spTree>
    <p:extLst>
      <p:ext uri="{BB962C8B-B14F-4D97-AF65-F5344CB8AC3E}">
        <p14:creationId xmlns:p14="http://schemas.microsoft.com/office/powerpoint/2010/main" val="285601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27DA477C-0398-BA0D-74D8-D30854F22F38}"/>
              </a:ext>
            </a:extLst>
          </p:cNvPr>
          <p:cNvSpPr txBox="1"/>
          <p:nvPr/>
        </p:nvSpPr>
        <p:spPr>
          <a:xfrm>
            <a:off x="320511" y="461665"/>
            <a:ext cx="5533534" cy="369332"/>
          </a:xfrm>
          <a:prstGeom prst="rect">
            <a:avLst/>
          </a:prstGeom>
          <a:noFill/>
        </p:spPr>
        <p:txBody>
          <a:bodyPr wrap="square" rtlCol="0">
            <a:spAutoFit/>
          </a:bodyPr>
          <a:lstStyle/>
          <a:p>
            <a:r>
              <a:rPr lang="en-US" altLang="zh-CN" dirty="0"/>
              <a:t>7.</a:t>
            </a:r>
            <a:r>
              <a:rPr lang="zh-CN" altLang="en-US" dirty="0"/>
              <a:t>训练模型</a:t>
            </a:r>
          </a:p>
        </p:txBody>
      </p:sp>
      <p:pic>
        <p:nvPicPr>
          <p:cNvPr id="5" name="图片 4">
            <a:extLst>
              <a:ext uri="{FF2B5EF4-FFF2-40B4-BE49-F238E27FC236}">
                <a16:creationId xmlns:a16="http://schemas.microsoft.com/office/drawing/2014/main" id="{1C9553D5-828E-0183-6833-20B77E3E4046}"/>
              </a:ext>
            </a:extLst>
          </p:cNvPr>
          <p:cNvPicPr>
            <a:picLocks noChangeAspect="1"/>
          </p:cNvPicPr>
          <p:nvPr/>
        </p:nvPicPr>
        <p:blipFill>
          <a:blip r:embed="rId2"/>
          <a:stretch>
            <a:fillRect/>
          </a:stretch>
        </p:blipFill>
        <p:spPr>
          <a:xfrm>
            <a:off x="176212" y="830997"/>
            <a:ext cx="11839575" cy="3971925"/>
          </a:xfrm>
          <a:prstGeom prst="rect">
            <a:avLst/>
          </a:prstGeom>
        </p:spPr>
      </p:pic>
      <p:pic>
        <p:nvPicPr>
          <p:cNvPr id="9" name="图片 8">
            <a:extLst>
              <a:ext uri="{FF2B5EF4-FFF2-40B4-BE49-F238E27FC236}">
                <a16:creationId xmlns:a16="http://schemas.microsoft.com/office/drawing/2014/main" id="{76308CF9-5CEA-01AE-ECF6-4DA572D0AFFA}"/>
              </a:ext>
            </a:extLst>
          </p:cNvPr>
          <p:cNvPicPr>
            <a:picLocks noChangeAspect="1"/>
          </p:cNvPicPr>
          <p:nvPr/>
        </p:nvPicPr>
        <p:blipFill>
          <a:blip r:embed="rId3"/>
          <a:stretch>
            <a:fillRect/>
          </a:stretch>
        </p:blipFill>
        <p:spPr>
          <a:xfrm>
            <a:off x="176212" y="5081885"/>
            <a:ext cx="8877300" cy="1314450"/>
          </a:xfrm>
          <a:prstGeom prst="rect">
            <a:avLst/>
          </a:prstGeom>
        </p:spPr>
      </p:pic>
    </p:spTree>
    <p:extLst>
      <p:ext uri="{BB962C8B-B14F-4D97-AF65-F5344CB8AC3E}">
        <p14:creationId xmlns:p14="http://schemas.microsoft.com/office/powerpoint/2010/main" val="9435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077FB678-48AC-F835-2197-63E2372F9073}"/>
              </a:ext>
            </a:extLst>
          </p:cNvPr>
          <p:cNvSpPr txBox="1"/>
          <p:nvPr/>
        </p:nvSpPr>
        <p:spPr>
          <a:xfrm>
            <a:off x="131975" y="550624"/>
            <a:ext cx="5869757" cy="369332"/>
          </a:xfrm>
          <a:prstGeom prst="rect">
            <a:avLst/>
          </a:prstGeom>
          <a:noFill/>
        </p:spPr>
        <p:txBody>
          <a:bodyPr wrap="square" rtlCol="0">
            <a:spAutoFit/>
          </a:bodyPr>
          <a:lstStyle/>
          <a:p>
            <a:r>
              <a:rPr lang="en-US" altLang="zh-CN" dirty="0"/>
              <a:t>7.</a:t>
            </a:r>
            <a:r>
              <a:rPr lang="zh-CN" altLang="en-US" dirty="0"/>
              <a:t>预测结果</a:t>
            </a:r>
          </a:p>
        </p:txBody>
      </p:sp>
      <p:sp>
        <p:nvSpPr>
          <p:cNvPr id="4" name="文本框 3">
            <a:extLst>
              <a:ext uri="{FF2B5EF4-FFF2-40B4-BE49-F238E27FC236}">
                <a16:creationId xmlns:a16="http://schemas.microsoft.com/office/drawing/2014/main" id="{EEEDB531-38A8-AF65-200A-0F1CCB8802C1}"/>
              </a:ext>
            </a:extLst>
          </p:cNvPr>
          <p:cNvSpPr txBox="1"/>
          <p:nvPr/>
        </p:nvSpPr>
        <p:spPr>
          <a:xfrm>
            <a:off x="273377" y="1008915"/>
            <a:ext cx="6127422" cy="369332"/>
          </a:xfrm>
          <a:prstGeom prst="rect">
            <a:avLst/>
          </a:prstGeom>
          <a:noFill/>
        </p:spPr>
        <p:txBody>
          <a:bodyPr wrap="square" rtlCol="0">
            <a:spAutoFit/>
          </a:bodyPr>
          <a:lstStyle/>
          <a:p>
            <a:r>
              <a:rPr lang="zh-CN" altLang="en-US" dirty="0"/>
              <a:t>给定一系列图像，比较 真实标签 和 模型预测结果</a:t>
            </a:r>
          </a:p>
        </p:txBody>
      </p:sp>
      <p:pic>
        <p:nvPicPr>
          <p:cNvPr id="6" name="图片 5">
            <a:extLst>
              <a:ext uri="{FF2B5EF4-FFF2-40B4-BE49-F238E27FC236}">
                <a16:creationId xmlns:a16="http://schemas.microsoft.com/office/drawing/2014/main" id="{6685A559-E30D-E499-D54B-CC9F15DD8219}"/>
              </a:ext>
            </a:extLst>
          </p:cNvPr>
          <p:cNvPicPr>
            <a:picLocks noChangeAspect="1"/>
          </p:cNvPicPr>
          <p:nvPr/>
        </p:nvPicPr>
        <p:blipFill>
          <a:blip r:embed="rId2"/>
          <a:stretch>
            <a:fillRect/>
          </a:stretch>
        </p:blipFill>
        <p:spPr>
          <a:xfrm>
            <a:off x="273377" y="1467206"/>
            <a:ext cx="8588546" cy="1822749"/>
          </a:xfrm>
          <a:prstGeom prst="rect">
            <a:avLst/>
          </a:prstGeom>
        </p:spPr>
      </p:pic>
      <p:pic>
        <p:nvPicPr>
          <p:cNvPr id="8" name="图片 7">
            <a:extLst>
              <a:ext uri="{FF2B5EF4-FFF2-40B4-BE49-F238E27FC236}">
                <a16:creationId xmlns:a16="http://schemas.microsoft.com/office/drawing/2014/main" id="{339F5270-4355-6427-863F-5E2AAEE5DCB4}"/>
              </a:ext>
            </a:extLst>
          </p:cNvPr>
          <p:cNvPicPr>
            <a:picLocks noChangeAspect="1"/>
          </p:cNvPicPr>
          <p:nvPr/>
        </p:nvPicPr>
        <p:blipFill>
          <a:blip r:embed="rId3"/>
          <a:stretch>
            <a:fillRect/>
          </a:stretch>
        </p:blipFill>
        <p:spPr>
          <a:xfrm>
            <a:off x="273377" y="3568046"/>
            <a:ext cx="7839075" cy="1238250"/>
          </a:xfrm>
          <a:prstGeom prst="rect">
            <a:avLst/>
          </a:prstGeom>
        </p:spPr>
      </p:pic>
    </p:spTree>
    <p:extLst>
      <p:ext uri="{BB962C8B-B14F-4D97-AF65-F5344CB8AC3E}">
        <p14:creationId xmlns:p14="http://schemas.microsoft.com/office/powerpoint/2010/main" val="268829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1F35374-F586-CCFC-3ADB-9CB12CB8B38A}"/>
              </a:ext>
            </a:extLst>
          </p:cNvPr>
          <p:cNvSpPr>
            <a:spLocks noGrp="1"/>
          </p:cNvSpPr>
          <p:nvPr>
            <p:ph type="ctrTitle"/>
          </p:nvPr>
        </p:nvSpPr>
        <p:spPr/>
        <p:txBody>
          <a:bodyPr/>
          <a:lstStyle/>
          <a:p>
            <a:r>
              <a:rPr lang="en-US" altLang="zh-CN" b="1" dirty="0"/>
              <a:t>Thanks</a:t>
            </a:r>
            <a:endParaRPr lang="zh-CN" altLang="en-US" b="1" dirty="0"/>
          </a:p>
        </p:txBody>
      </p:sp>
    </p:spTree>
    <p:extLst>
      <p:ext uri="{BB962C8B-B14F-4D97-AF65-F5344CB8AC3E}">
        <p14:creationId xmlns:p14="http://schemas.microsoft.com/office/powerpoint/2010/main" val="25424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p>
        </p:txBody>
      </p:sp>
      <p:sp>
        <p:nvSpPr>
          <p:cNvPr id="3" name="文本框 2">
            <a:extLst>
              <a:ext uri="{FF2B5EF4-FFF2-40B4-BE49-F238E27FC236}">
                <a16:creationId xmlns:a16="http://schemas.microsoft.com/office/drawing/2014/main" id="{CD054C1B-28A5-449C-3D91-1EDF0E8E4EA5}"/>
              </a:ext>
            </a:extLst>
          </p:cNvPr>
          <p:cNvSpPr txBox="1"/>
          <p:nvPr/>
        </p:nvSpPr>
        <p:spPr>
          <a:xfrm>
            <a:off x="509047" y="848412"/>
            <a:ext cx="11019934" cy="1712135"/>
          </a:xfrm>
          <a:prstGeom prst="rect">
            <a:avLst/>
          </a:prstGeom>
          <a:noFill/>
        </p:spPr>
        <p:txBody>
          <a:bodyPr wrap="square" rtlCol="0">
            <a:spAutoFit/>
          </a:bodyPr>
          <a:lstStyle/>
          <a:p>
            <a:pPr>
              <a:lnSpc>
                <a:spcPct val="150000"/>
              </a:lnSpc>
            </a:pPr>
            <a:r>
              <a:rPr lang="zh-CN" altLang="en-US" dirty="0"/>
              <a:t>由于 线性回归 仅适用于输出为</a:t>
            </a:r>
            <a:r>
              <a:rPr lang="zh-CN" altLang="en-US" u="sng" dirty="0"/>
              <a:t>连续值</a:t>
            </a:r>
            <a:r>
              <a:rPr lang="zh-CN" altLang="en-US" dirty="0"/>
              <a:t>的情况，</a:t>
            </a:r>
            <a:endParaRPr lang="en-US" altLang="zh-CN" dirty="0"/>
          </a:p>
          <a:p>
            <a:pPr>
              <a:lnSpc>
                <a:spcPct val="150000"/>
              </a:lnSpc>
            </a:pPr>
            <a:r>
              <a:rPr lang="zh-CN" altLang="en-US" dirty="0"/>
              <a:t>而 </a:t>
            </a:r>
            <a:r>
              <a:rPr lang="en-US" altLang="zh-CN" dirty="0" err="1"/>
              <a:t>softmax</a:t>
            </a:r>
            <a:r>
              <a:rPr lang="zh-CN" altLang="en-US" dirty="0"/>
              <a:t>回归 可以处理 图像类别预测 这样的</a:t>
            </a:r>
            <a:r>
              <a:rPr lang="zh-CN" altLang="en-US" u="sng" dirty="0"/>
              <a:t>离散值</a:t>
            </a:r>
            <a:r>
              <a:rPr lang="zh-CN" altLang="en-US" dirty="0"/>
              <a:t>的情况。</a:t>
            </a:r>
            <a:endParaRPr lang="en-US" altLang="zh-CN" dirty="0"/>
          </a:p>
          <a:p>
            <a:pPr>
              <a:lnSpc>
                <a:spcPct val="150000"/>
              </a:lnSpc>
            </a:pPr>
            <a:r>
              <a:rPr lang="en-US" altLang="zh-CN" dirty="0"/>
              <a:t>LR</a:t>
            </a:r>
            <a:r>
              <a:rPr lang="zh-CN" altLang="en-US" dirty="0"/>
              <a:t> 与 </a:t>
            </a:r>
            <a:r>
              <a:rPr lang="en-US" altLang="zh-CN" dirty="0" err="1"/>
              <a:t>softmax</a:t>
            </a:r>
            <a:r>
              <a:rPr lang="zh-CN" altLang="en-US" dirty="0"/>
              <a:t>回归的不同：</a:t>
            </a:r>
            <a:endParaRPr lang="en-US" altLang="zh-CN" dirty="0"/>
          </a:p>
          <a:p>
            <a:pPr>
              <a:lnSpc>
                <a:spcPct val="150000"/>
              </a:lnSpc>
            </a:pPr>
            <a:r>
              <a:rPr lang="en-US" altLang="zh-CN" dirty="0" err="1"/>
              <a:t>Softmax</a:t>
            </a:r>
            <a:r>
              <a:rPr lang="zh-CN" altLang="en-US" dirty="0"/>
              <a:t>回归的输出值个数 等于 标签里的类别数。</a:t>
            </a:r>
          </a:p>
        </p:txBody>
      </p:sp>
    </p:spTree>
    <p:extLst>
      <p:ext uri="{BB962C8B-B14F-4D97-AF65-F5344CB8AC3E}">
        <p14:creationId xmlns:p14="http://schemas.microsoft.com/office/powerpoint/2010/main" val="370085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示例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5C85137-7E1E-E69E-6773-2280835CA0C1}"/>
                  </a:ext>
                </a:extLst>
              </p:cNvPr>
              <p:cNvSpPr txBox="1"/>
              <p:nvPr/>
            </p:nvSpPr>
            <p:spPr>
              <a:xfrm>
                <a:off x="367646" y="537079"/>
                <a:ext cx="10246936" cy="3600986"/>
              </a:xfrm>
              <a:prstGeom prst="rect">
                <a:avLst/>
              </a:prstGeom>
              <a:noFill/>
            </p:spPr>
            <p:txBody>
              <a:bodyPr wrap="square" rtlCol="0">
                <a:spAutoFit/>
              </a:bodyPr>
              <a:lstStyle/>
              <a:p>
                <a:pPr>
                  <a:lnSpc>
                    <a:spcPct val="150000"/>
                  </a:lnSpc>
                </a:pPr>
                <a:r>
                  <a:rPr lang="zh-CN" altLang="en-US" sz="2000" b="1" dirty="0"/>
                  <a:t>示例（简单的图象分类问题）</a:t>
                </a:r>
                <a:endParaRPr lang="en-US" altLang="zh-CN" sz="2000" b="1" dirty="0"/>
              </a:p>
              <a:p>
                <a:pPr>
                  <a:lnSpc>
                    <a:spcPct val="150000"/>
                  </a:lnSpc>
                </a:pPr>
                <a:r>
                  <a:rPr lang="en-US" altLang="zh-CN" dirty="0"/>
                  <a:t>1.</a:t>
                </a:r>
                <a:r>
                  <a:rPr lang="zh-CN" altLang="en-US" dirty="0"/>
                  <a:t>分类问题</a:t>
                </a:r>
                <a:endParaRPr lang="en-US" altLang="zh-CN" dirty="0"/>
              </a:p>
              <a:p>
                <a:pPr>
                  <a:lnSpc>
                    <a:spcPct val="150000"/>
                  </a:lnSpc>
                </a:pPr>
                <a:r>
                  <a:rPr lang="zh-CN" altLang="en-US" dirty="0"/>
                  <a:t>设 输入图象的高和宽均为 </a:t>
                </a:r>
                <a:r>
                  <a:rPr lang="en-US" altLang="zh-CN" dirty="0"/>
                  <a:t>2</a:t>
                </a:r>
                <a:r>
                  <a:rPr lang="zh-CN" altLang="en-US" dirty="0"/>
                  <a:t>像素，色彩为灰度。</a:t>
                </a:r>
                <a:endParaRPr lang="en-US" altLang="zh-CN" dirty="0"/>
              </a:p>
              <a:p>
                <a:pPr>
                  <a:lnSpc>
                    <a:spcPct val="150000"/>
                  </a:lnSpc>
                </a:pPr>
                <a:r>
                  <a:rPr lang="zh-CN" altLang="en-US" dirty="0"/>
                  <a:t>则 每个像素都可由标量表示，四个像素分别记为：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a14:m>
                <a:endParaRPr lang="en-US" altLang="zh-CN" b="0" dirty="0"/>
              </a:p>
              <a:p>
                <a:pPr>
                  <a:lnSpc>
                    <a:spcPct val="150000"/>
                  </a:lnSpc>
                </a:pPr>
                <a:r>
                  <a:rPr lang="zh-CN" altLang="en-US" dirty="0"/>
                  <a:t>真实标签为 够、猫、鸡。分别记为：</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oMath>
                </a14:m>
                <a:endParaRPr lang="en-US" altLang="zh-CN" dirty="0"/>
              </a:p>
              <a:p>
                <a:pPr>
                  <a:lnSpc>
                    <a:spcPct val="150000"/>
                  </a:lnSpc>
                </a:pPr>
                <a:r>
                  <a:rPr lang="en-US" altLang="zh-CN" dirty="0"/>
                  <a:t>2. </a:t>
                </a:r>
                <a:r>
                  <a:rPr lang="en-US" altLang="zh-CN" dirty="0" err="1"/>
                  <a:t>Softmax</a:t>
                </a:r>
                <a:r>
                  <a:rPr lang="zh-CN" altLang="en-US" dirty="0"/>
                  <a:t>回归模型</a:t>
                </a:r>
                <a:endParaRPr lang="en-US" altLang="zh-CN" dirty="0"/>
              </a:p>
              <a:p>
                <a:pPr>
                  <a:lnSpc>
                    <a:spcPct val="150000"/>
                  </a:lnSpc>
                </a:pPr>
                <a:endParaRPr lang="en-US" altLang="zh-CN" dirty="0"/>
              </a:p>
              <a:p>
                <a:endParaRPr lang="en-US" altLang="zh-CN" dirty="0"/>
              </a:p>
              <a:p>
                <a:endParaRPr lang="en-US" altLang="zh-CN" dirty="0"/>
              </a:p>
            </p:txBody>
          </p:sp>
        </mc:Choice>
        <mc:Fallback xmlns="">
          <p:sp>
            <p:nvSpPr>
              <p:cNvPr id="4" name="文本框 3">
                <a:extLst>
                  <a:ext uri="{FF2B5EF4-FFF2-40B4-BE49-F238E27FC236}">
                    <a16:creationId xmlns:a16="http://schemas.microsoft.com/office/drawing/2014/main" id="{05C85137-7E1E-E69E-6773-2280835CA0C1}"/>
                  </a:ext>
                </a:extLst>
              </p:cNvPr>
              <p:cNvSpPr txBox="1">
                <a:spLocks noRot="1" noChangeAspect="1" noMove="1" noResize="1" noEditPoints="1" noAdjustHandles="1" noChangeArrowheads="1" noChangeShapeType="1" noTextEdit="1"/>
              </p:cNvSpPr>
              <p:nvPr/>
            </p:nvSpPr>
            <p:spPr>
              <a:xfrm>
                <a:off x="367646" y="537079"/>
                <a:ext cx="10246936" cy="3600986"/>
              </a:xfrm>
              <a:prstGeom prst="rect">
                <a:avLst/>
              </a:prstGeom>
              <a:blipFill>
                <a:blip r:embed="rId3"/>
                <a:stretch>
                  <a:fillRect l="-59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EDC2949-B96E-9461-EFD2-BDDC110E6FA1}"/>
              </a:ext>
            </a:extLst>
          </p:cNvPr>
          <p:cNvPicPr>
            <a:picLocks noChangeAspect="1"/>
          </p:cNvPicPr>
          <p:nvPr/>
        </p:nvPicPr>
        <p:blipFill>
          <a:blip r:embed="rId4"/>
          <a:stretch>
            <a:fillRect/>
          </a:stretch>
        </p:blipFill>
        <p:spPr>
          <a:xfrm>
            <a:off x="2472965" y="2996988"/>
            <a:ext cx="4200329" cy="1722000"/>
          </a:xfrm>
          <a:prstGeom prst="rect">
            <a:avLst/>
          </a:prstGeom>
        </p:spPr>
      </p:pic>
      <p:pic>
        <p:nvPicPr>
          <p:cNvPr id="8" name="图片 7">
            <a:extLst>
              <a:ext uri="{FF2B5EF4-FFF2-40B4-BE49-F238E27FC236}">
                <a16:creationId xmlns:a16="http://schemas.microsoft.com/office/drawing/2014/main" id="{D0E424B5-D8D4-AEC3-52DB-4C5A850ADBD8}"/>
              </a:ext>
            </a:extLst>
          </p:cNvPr>
          <p:cNvPicPr>
            <a:picLocks noChangeAspect="1"/>
          </p:cNvPicPr>
          <p:nvPr/>
        </p:nvPicPr>
        <p:blipFill>
          <a:blip r:embed="rId5"/>
          <a:stretch>
            <a:fillRect/>
          </a:stretch>
        </p:blipFill>
        <p:spPr>
          <a:xfrm>
            <a:off x="2044537" y="4718988"/>
            <a:ext cx="5280090" cy="1569756"/>
          </a:xfrm>
          <a:prstGeom prst="rect">
            <a:avLst/>
          </a:prstGeom>
        </p:spPr>
      </p:pic>
    </p:spTree>
    <p:extLst>
      <p:ext uri="{BB962C8B-B14F-4D97-AF65-F5344CB8AC3E}">
        <p14:creationId xmlns:p14="http://schemas.microsoft.com/office/powerpoint/2010/main" val="207438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示例</a:t>
            </a:r>
          </a:p>
        </p:txBody>
      </p:sp>
      <p:sp>
        <p:nvSpPr>
          <p:cNvPr id="3" name="文本框 2">
            <a:extLst>
              <a:ext uri="{FF2B5EF4-FFF2-40B4-BE49-F238E27FC236}">
                <a16:creationId xmlns:a16="http://schemas.microsoft.com/office/drawing/2014/main" id="{1EEBFF11-BECB-5DFF-05EB-F57BA2AA5521}"/>
              </a:ext>
            </a:extLst>
          </p:cNvPr>
          <p:cNvSpPr txBox="1"/>
          <p:nvPr/>
        </p:nvSpPr>
        <p:spPr>
          <a:xfrm>
            <a:off x="527901" y="791852"/>
            <a:ext cx="10642862" cy="646331"/>
          </a:xfrm>
          <a:prstGeom prst="rect">
            <a:avLst/>
          </a:prstGeom>
          <a:noFill/>
        </p:spPr>
        <p:txBody>
          <a:bodyPr wrap="square" rtlCol="0">
            <a:spAutoFit/>
          </a:bodyPr>
          <a:lstStyle/>
          <a:p>
            <a:r>
              <a:rPr lang="en-US" altLang="zh-CN" b="1" dirty="0" err="1"/>
              <a:t>softmax</a:t>
            </a:r>
            <a:r>
              <a:rPr lang="zh-CN" altLang="en-US" b="1" dirty="0"/>
              <a:t>计算</a:t>
            </a:r>
            <a:endParaRPr lang="en-US" altLang="zh-CN" b="1" dirty="0"/>
          </a:p>
          <a:p>
            <a:r>
              <a:rPr lang="zh-CN" altLang="en-US" dirty="0"/>
              <a:t>将 输出值 变换成 值为正且和为</a:t>
            </a:r>
            <a:r>
              <a:rPr lang="en-US" altLang="zh-CN" dirty="0"/>
              <a:t>1</a:t>
            </a:r>
            <a:r>
              <a:rPr lang="zh-CN" altLang="en-US" dirty="0"/>
              <a:t>的概率分布，</a:t>
            </a:r>
          </a:p>
        </p:txBody>
      </p:sp>
      <p:pic>
        <p:nvPicPr>
          <p:cNvPr id="5" name="图片 4">
            <a:extLst>
              <a:ext uri="{FF2B5EF4-FFF2-40B4-BE49-F238E27FC236}">
                <a16:creationId xmlns:a16="http://schemas.microsoft.com/office/drawing/2014/main" id="{CEB5980C-3895-7302-9917-7B2F6D5C1125}"/>
              </a:ext>
            </a:extLst>
          </p:cNvPr>
          <p:cNvPicPr>
            <a:picLocks noChangeAspect="1"/>
          </p:cNvPicPr>
          <p:nvPr/>
        </p:nvPicPr>
        <p:blipFill>
          <a:blip r:embed="rId2"/>
          <a:stretch>
            <a:fillRect/>
          </a:stretch>
        </p:blipFill>
        <p:spPr>
          <a:xfrm>
            <a:off x="631595" y="1438183"/>
            <a:ext cx="8144759" cy="194322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85416F-728C-9042-EE54-61A65B6707C1}"/>
                  </a:ext>
                </a:extLst>
              </p:cNvPr>
              <p:cNvSpPr txBox="1"/>
              <p:nvPr/>
            </p:nvSpPr>
            <p:spPr>
              <a:xfrm>
                <a:off x="631595" y="3658408"/>
                <a:ext cx="8851770" cy="369332"/>
              </a:xfrm>
              <a:prstGeom prst="rect">
                <a:avLst/>
              </a:prstGeom>
              <a:noFill/>
            </p:spPr>
            <p:txBody>
              <a:bodyPr wrap="square" rtlCol="0">
                <a:spAutoFit/>
              </a:bodyPr>
              <a:lstStyle/>
              <a:p>
                <a:r>
                  <a:rPr lang="zh-CN" altLang="en-US" dirty="0"/>
                  <a:t>可以看出，例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=0.8</m:t>
                    </m:r>
                  </m:oMath>
                </a14:m>
                <a:r>
                  <a:rPr lang="zh-CN" altLang="en-US" dirty="0"/>
                  <a:t>，不管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 </m:t>
                    </m:r>
                    <m:r>
                      <a:rPr lang="zh-CN" altLang="en-US" i="1">
                        <a:latin typeface="Cambria Math" panose="02040503050406030204" pitchFamily="18" charset="0"/>
                      </a:rPr>
                      <m:t>和</m:t>
                    </m:r>
                  </m:oMath>
                </a14:m>
                <a:r>
                  <a:rPr lang="zh-CN" altLang="en-US" dirty="0"/>
                  <a:t>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值为多少，都会得知图像为猫的概率是 </a:t>
                </a:r>
                <a:r>
                  <a:rPr lang="en-US" altLang="zh-CN" dirty="0"/>
                  <a:t>80%</a:t>
                </a:r>
                <a:r>
                  <a:rPr lang="zh-CN" altLang="en-US" dirty="0"/>
                  <a:t>。</a:t>
                </a:r>
              </a:p>
            </p:txBody>
          </p:sp>
        </mc:Choice>
        <mc:Fallback xmlns="">
          <p:sp>
            <p:nvSpPr>
              <p:cNvPr id="6" name="文本框 5">
                <a:extLst>
                  <a:ext uri="{FF2B5EF4-FFF2-40B4-BE49-F238E27FC236}">
                    <a16:creationId xmlns:a16="http://schemas.microsoft.com/office/drawing/2014/main" id="{7485416F-728C-9042-EE54-61A65B6707C1}"/>
                  </a:ext>
                </a:extLst>
              </p:cNvPr>
              <p:cNvSpPr txBox="1">
                <a:spLocks noRot="1" noChangeAspect="1" noMove="1" noResize="1" noEditPoints="1" noAdjustHandles="1" noChangeArrowheads="1" noChangeShapeType="1" noTextEdit="1"/>
              </p:cNvSpPr>
              <p:nvPr/>
            </p:nvSpPr>
            <p:spPr>
              <a:xfrm>
                <a:off x="631595" y="3658408"/>
                <a:ext cx="8851770" cy="369332"/>
              </a:xfrm>
              <a:prstGeom prst="rect">
                <a:avLst/>
              </a:prstGeom>
              <a:blipFill>
                <a:blip r:embed="rId3"/>
                <a:stretch>
                  <a:fillRect l="-620" t="-8197" r="-69"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621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示例</a:t>
            </a:r>
            <a:endParaRPr lang="en-US" altLang="zh-CN" sz="2400" b="1" dirty="0"/>
          </a:p>
        </p:txBody>
      </p:sp>
      <p:sp>
        <p:nvSpPr>
          <p:cNvPr id="3" name="文本框 2">
            <a:extLst>
              <a:ext uri="{FF2B5EF4-FFF2-40B4-BE49-F238E27FC236}">
                <a16:creationId xmlns:a16="http://schemas.microsoft.com/office/drawing/2014/main" id="{AE9468E0-FBE1-6115-7073-E47DC85B095B}"/>
              </a:ext>
            </a:extLst>
          </p:cNvPr>
          <p:cNvSpPr txBox="1"/>
          <p:nvPr/>
        </p:nvSpPr>
        <p:spPr>
          <a:xfrm>
            <a:off x="329938" y="603316"/>
            <a:ext cx="9411551" cy="1200329"/>
          </a:xfrm>
          <a:prstGeom prst="rect">
            <a:avLst/>
          </a:prstGeom>
          <a:noFill/>
        </p:spPr>
        <p:txBody>
          <a:bodyPr wrap="none" rtlCol="0">
            <a:spAutoFit/>
          </a:bodyPr>
          <a:lstStyle/>
          <a:p>
            <a:pPr>
              <a:lnSpc>
                <a:spcPct val="150000"/>
              </a:lnSpc>
            </a:pPr>
            <a:r>
              <a:rPr lang="en-US" altLang="zh-CN" dirty="0"/>
              <a:t>3.</a:t>
            </a:r>
            <a:r>
              <a:rPr lang="zh-CN" altLang="en-US" dirty="0"/>
              <a:t>小批量样本分类的矢量计算表达式</a:t>
            </a:r>
            <a:endParaRPr lang="en-US" altLang="zh-CN" dirty="0"/>
          </a:p>
          <a:p>
            <a:pPr>
              <a:lnSpc>
                <a:spcPct val="150000"/>
              </a:lnSpc>
            </a:pPr>
            <a:r>
              <a:rPr lang="zh-CN" altLang="en-US" dirty="0"/>
              <a:t>给定一个小批量样本，批量大小为 </a:t>
            </a:r>
            <a:r>
              <a:rPr lang="en-US" altLang="zh-CN" dirty="0"/>
              <a:t>n</a:t>
            </a:r>
            <a:r>
              <a:rPr lang="zh-CN" altLang="en-US" dirty="0"/>
              <a:t>，输入个数（特征数）为</a:t>
            </a:r>
            <a:r>
              <a:rPr lang="en-US" altLang="zh-CN" dirty="0"/>
              <a:t>d</a:t>
            </a:r>
            <a:r>
              <a:rPr lang="zh-CN" altLang="en-US" dirty="0"/>
              <a:t>，输出个数（类别数）为</a:t>
            </a:r>
            <a:r>
              <a:rPr lang="en-US" altLang="zh-CN" dirty="0"/>
              <a:t>q</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7A8EBFC8-9752-E20A-B911-948A086FD4EE}"/>
              </a:ext>
            </a:extLst>
          </p:cNvPr>
          <p:cNvPicPr>
            <a:picLocks noChangeAspect="1"/>
          </p:cNvPicPr>
          <p:nvPr/>
        </p:nvPicPr>
        <p:blipFill>
          <a:blip r:embed="rId2"/>
          <a:stretch>
            <a:fillRect/>
          </a:stretch>
        </p:blipFill>
        <p:spPr>
          <a:xfrm>
            <a:off x="2854162" y="1658411"/>
            <a:ext cx="4178234" cy="2487402"/>
          </a:xfrm>
          <a:prstGeom prst="rect">
            <a:avLst/>
          </a:prstGeom>
        </p:spPr>
      </p:pic>
      <p:pic>
        <p:nvPicPr>
          <p:cNvPr id="7" name="图片 6">
            <a:extLst>
              <a:ext uri="{FF2B5EF4-FFF2-40B4-BE49-F238E27FC236}">
                <a16:creationId xmlns:a16="http://schemas.microsoft.com/office/drawing/2014/main" id="{815B47B9-640F-B340-84EE-F5F55D0D3E96}"/>
              </a:ext>
            </a:extLst>
          </p:cNvPr>
          <p:cNvPicPr>
            <a:picLocks noChangeAspect="1"/>
          </p:cNvPicPr>
          <p:nvPr/>
        </p:nvPicPr>
        <p:blipFill>
          <a:blip r:embed="rId3"/>
          <a:stretch>
            <a:fillRect/>
          </a:stretch>
        </p:blipFill>
        <p:spPr>
          <a:xfrm>
            <a:off x="757216" y="4350993"/>
            <a:ext cx="4193891" cy="1627480"/>
          </a:xfrm>
          <a:prstGeom prst="rect">
            <a:avLst/>
          </a:prstGeom>
        </p:spPr>
      </p:pic>
      <p:pic>
        <p:nvPicPr>
          <p:cNvPr id="9" name="图片 8">
            <a:extLst>
              <a:ext uri="{FF2B5EF4-FFF2-40B4-BE49-F238E27FC236}">
                <a16:creationId xmlns:a16="http://schemas.microsoft.com/office/drawing/2014/main" id="{30D199EE-35C9-CFBF-9524-4726B3865D40}"/>
              </a:ext>
            </a:extLst>
          </p:cNvPr>
          <p:cNvPicPr>
            <a:picLocks noChangeAspect="1"/>
          </p:cNvPicPr>
          <p:nvPr/>
        </p:nvPicPr>
        <p:blipFill>
          <a:blip r:embed="rId4"/>
          <a:stretch>
            <a:fillRect/>
          </a:stretch>
        </p:blipFill>
        <p:spPr>
          <a:xfrm>
            <a:off x="5290238" y="4439307"/>
            <a:ext cx="2141024" cy="760282"/>
          </a:xfrm>
          <a:prstGeom prst="rect">
            <a:avLst/>
          </a:prstGeom>
        </p:spPr>
      </p:pic>
      <p:pic>
        <p:nvPicPr>
          <p:cNvPr id="11" name="图片 10">
            <a:extLst>
              <a:ext uri="{FF2B5EF4-FFF2-40B4-BE49-F238E27FC236}">
                <a16:creationId xmlns:a16="http://schemas.microsoft.com/office/drawing/2014/main" id="{C3C92E2A-C300-14C8-AE7A-5A50C996AC18}"/>
              </a:ext>
            </a:extLst>
          </p:cNvPr>
          <p:cNvPicPr>
            <a:picLocks noChangeAspect="1"/>
          </p:cNvPicPr>
          <p:nvPr/>
        </p:nvPicPr>
        <p:blipFill>
          <a:blip r:embed="rId5"/>
          <a:stretch>
            <a:fillRect/>
          </a:stretch>
        </p:blipFill>
        <p:spPr>
          <a:xfrm>
            <a:off x="5290238" y="5199589"/>
            <a:ext cx="2141024" cy="924117"/>
          </a:xfrm>
          <a:prstGeom prst="rect">
            <a:avLst/>
          </a:prstGeom>
        </p:spPr>
      </p:pic>
    </p:spTree>
    <p:extLst>
      <p:ext uri="{BB962C8B-B14F-4D97-AF65-F5344CB8AC3E}">
        <p14:creationId xmlns:p14="http://schemas.microsoft.com/office/powerpoint/2010/main" val="399821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示例</a:t>
            </a:r>
            <a:endParaRPr lang="en-US" altLang="zh-CN" sz="24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4E57E6E-005A-2200-CC1F-47917F0D8ADF}"/>
                  </a:ext>
                </a:extLst>
              </p:cNvPr>
              <p:cNvSpPr txBox="1"/>
              <p:nvPr/>
            </p:nvSpPr>
            <p:spPr>
              <a:xfrm>
                <a:off x="377072" y="772998"/>
                <a:ext cx="11217897" cy="5815951"/>
              </a:xfrm>
              <a:prstGeom prst="rect">
                <a:avLst/>
              </a:prstGeom>
              <a:noFill/>
            </p:spPr>
            <p:txBody>
              <a:bodyPr wrap="square" rtlCol="0">
                <a:spAutoFit/>
              </a:bodyPr>
              <a:lstStyle/>
              <a:p>
                <a:pPr>
                  <a:lnSpc>
                    <a:spcPct val="150000"/>
                  </a:lnSpc>
                </a:pPr>
                <a:r>
                  <a:rPr lang="en-US" altLang="zh-CN" dirty="0"/>
                  <a:t>4.</a:t>
                </a:r>
                <a:r>
                  <a:rPr lang="zh-CN" altLang="en-US" dirty="0"/>
                  <a:t>交叉熵损失函数</a:t>
                </a:r>
                <a:endParaRPr lang="en-US" altLang="zh-CN" dirty="0"/>
              </a:p>
              <a:p>
                <a:pPr>
                  <a:lnSpc>
                    <a:spcPct val="150000"/>
                  </a:lnSpc>
                </a:pPr>
                <a:r>
                  <a:rPr lang="zh-CN" altLang="en-US" dirty="0"/>
                  <a:t>交叉熵：衡量 两个概率分布 差异的 测量函数</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交叉熵损失函数：</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5.</a:t>
                </a:r>
                <a:r>
                  <a:rPr lang="zh-CN" altLang="en-US" dirty="0"/>
                  <a:t>模型预测及评价</a:t>
                </a:r>
                <a:endParaRPr lang="en-US" altLang="zh-CN" dirty="0"/>
              </a:p>
              <a:p>
                <a:pPr>
                  <a:lnSpc>
                    <a:spcPct val="150000"/>
                  </a:lnSpc>
                </a:pPr>
                <a:r>
                  <a:rPr lang="zh-CN" altLang="en-US" dirty="0"/>
                  <a:t>给定任一样本特征，就可以预测每个输出类别的概率。通常把预测概率最大的类别作为输出类别，如果它和真是标签一致，就说明这次预测是正确的。</a:t>
                </a:r>
                <a:endParaRPr lang="en-US" altLang="zh-CN" dirty="0"/>
              </a:p>
              <a:p>
                <a:pPr>
                  <a:lnSpc>
                    <a:spcPct val="150000"/>
                  </a:lnSpc>
                </a:pPr>
                <a:r>
                  <a:rPr lang="zh-CN" altLang="en-US" dirty="0"/>
                  <a:t>       准确率 </a:t>
                </a:r>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正确</m:t>
                        </m:r>
                        <m:r>
                          <a:rPr lang="zh-CN" altLang="en-US" i="1" smtClean="0">
                            <a:latin typeface="Cambria Math" panose="02040503050406030204" pitchFamily="18" charset="0"/>
                          </a:rPr>
                          <m:t>预测</m:t>
                        </m:r>
                        <m:r>
                          <a:rPr lang="zh-CN" altLang="en-US" i="1">
                            <a:latin typeface="Cambria Math" panose="02040503050406030204" pitchFamily="18" charset="0"/>
                          </a:rPr>
                          <m:t>数量</m:t>
                        </m:r>
                      </m:num>
                      <m:den>
                        <m:r>
                          <a:rPr lang="zh-CN" altLang="en-US" i="1">
                            <a:latin typeface="Cambria Math" panose="02040503050406030204" pitchFamily="18" charset="0"/>
                          </a:rPr>
                          <m:t>总</m:t>
                        </m:r>
                        <m:r>
                          <a:rPr lang="zh-CN" altLang="en-US" i="1" smtClean="0">
                            <a:latin typeface="Cambria Math" panose="02040503050406030204" pitchFamily="18" charset="0"/>
                          </a:rPr>
                          <m:t>预测</m:t>
                        </m:r>
                        <m:r>
                          <a:rPr lang="zh-CN" altLang="en-US" i="1">
                            <a:latin typeface="Cambria Math" panose="02040503050406030204" pitchFamily="18" charset="0"/>
                          </a:rPr>
                          <m:t>数量</m:t>
                        </m:r>
                      </m:den>
                    </m:f>
                  </m:oMath>
                </a14:m>
                <a:endParaRPr lang="en-US" altLang="zh-CN" dirty="0"/>
              </a:p>
              <a:p>
                <a:pPr>
                  <a:lnSpc>
                    <a:spcPct val="150000"/>
                  </a:lnSpc>
                </a:pPr>
                <a:endParaRPr lang="en-US" altLang="zh-CN" dirty="0"/>
              </a:p>
            </p:txBody>
          </p:sp>
        </mc:Choice>
        <mc:Fallback xmlns="">
          <p:sp>
            <p:nvSpPr>
              <p:cNvPr id="3" name="文本框 2">
                <a:extLst>
                  <a:ext uri="{FF2B5EF4-FFF2-40B4-BE49-F238E27FC236}">
                    <a16:creationId xmlns:a16="http://schemas.microsoft.com/office/drawing/2014/main" id="{C4E57E6E-005A-2200-CC1F-47917F0D8ADF}"/>
                  </a:ext>
                </a:extLst>
              </p:cNvPr>
              <p:cNvSpPr txBox="1">
                <a:spLocks noRot="1" noChangeAspect="1" noMove="1" noResize="1" noEditPoints="1" noAdjustHandles="1" noChangeArrowheads="1" noChangeShapeType="1" noTextEdit="1"/>
              </p:cNvSpPr>
              <p:nvPr/>
            </p:nvSpPr>
            <p:spPr>
              <a:xfrm>
                <a:off x="377072" y="772998"/>
                <a:ext cx="11217897" cy="5815951"/>
              </a:xfrm>
              <a:prstGeom prst="rect">
                <a:avLst/>
              </a:prstGeom>
              <a:blipFill>
                <a:blip r:embed="rId2"/>
                <a:stretch>
                  <a:fillRect l="-489" r="-5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0BA9CC9-5F34-00B3-8CA2-DFE6A22BE044}"/>
              </a:ext>
            </a:extLst>
          </p:cNvPr>
          <p:cNvPicPr>
            <a:picLocks noChangeAspect="1"/>
          </p:cNvPicPr>
          <p:nvPr/>
        </p:nvPicPr>
        <p:blipFill>
          <a:blip r:embed="rId3"/>
          <a:stretch>
            <a:fillRect/>
          </a:stretch>
        </p:blipFill>
        <p:spPr>
          <a:xfrm>
            <a:off x="1656762" y="1735147"/>
            <a:ext cx="3367726" cy="805849"/>
          </a:xfrm>
          <a:prstGeom prst="rect">
            <a:avLst/>
          </a:prstGeom>
        </p:spPr>
      </p:pic>
      <p:pic>
        <p:nvPicPr>
          <p:cNvPr id="7" name="图片 6">
            <a:extLst>
              <a:ext uri="{FF2B5EF4-FFF2-40B4-BE49-F238E27FC236}">
                <a16:creationId xmlns:a16="http://schemas.microsoft.com/office/drawing/2014/main" id="{1CBBE69F-63EE-EC67-91C5-6986A9D563D0}"/>
              </a:ext>
            </a:extLst>
          </p:cNvPr>
          <p:cNvPicPr>
            <a:picLocks noChangeAspect="1"/>
          </p:cNvPicPr>
          <p:nvPr/>
        </p:nvPicPr>
        <p:blipFill>
          <a:blip r:embed="rId4"/>
          <a:stretch>
            <a:fillRect/>
          </a:stretch>
        </p:blipFill>
        <p:spPr>
          <a:xfrm>
            <a:off x="1656762" y="2967768"/>
            <a:ext cx="3084920" cy="845000"/>
          </a:xfrm>
          <a:prstGeom prst="rect">
            <a:avLst/>
          </a:prstGeom>
        </p:spPr>
      </p:pic>
    </p:spTree>
    <p:extLst>
      <p:ext uri="{BB962C8B-B14F-4D97-AF65-F5344CB8AC3E}">
        <p14:creationId xmlns:p14="http://schemas.microsoft.com/office/powerpoint/2010/main" val="144693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pic>
        <p:nvPicPr>
          <p:cNvPr id="4" name="图片 3">
            <a:extLst>
              <a:ext uri="{FF2B5EF4-FFF2-40B4-BE49-F238E27FC236}">
                <a16:creationId xmlns:a16="http://schemas.microsoft.com/office/drawing/2014/main" id="{24D42ACA-B1F1-8C73-60C8-E2DE10ACE9CA}"/>
              </a:ext>
            </a:extLst>
          </p:cNvPr>
          <p:cNvPicPr>
            <a:picLocks noChangeAspect="1"/>
          </p:cNvPicPr>
          <p:nvPr/>
        </p:nvPicPr>
        <p:blipFill>
          <a:blip r:embed="rId2"/>
          <a:stretch>
            <a:fillRect/>
          </a:stretch>
        </p:blipFill>
        <p:spPr>
          <a:xfrm>
            <a:off x="535461" y="979748"/>
            <a:ext cx="5007499" cy="853233"/>
          </a:xfrm>
          <a:prstGeom prst="rect">
            <a:avLst/>
          </a:prstGeom>
        </p:spPr>
      </p:pic>
      <p:sp>
        <p:nvSpPr>
          <p:cNvPr id="5" name="文本框 4">
            <a:extLst>
              <a:ext uri="{FF2B5EF4-FFF2-40B4-BE49-F238E27FC236}">
                <a16:creationId xmlns:a16="http://schemas.microsoft.com/office/drawing/2014/main" id="{F96955B7-0818-C580-63C7-70AC6C1F39A5}"/>
              </a:ext>
            </a:extLst>
          </p:cNvPr>
          <p:cNvSpPr txBox="1"/>
          <p:nvPr/>
        </p:nvSpPr>
        <p:spPr>
          <a:xfrm>
            <a:off x="460047" y="610416"/>
            <a:ext cx="819455" cy="369332"/>
          </a:xfrm>
          <a:prstGeom prst="rect">
            <a:avLst/>
          </a:prstGeom>
          <a:noFill/>
        </p:spPr>
        <p:txBody>
          <a:bodyPr wrap="none" rtlCol="0">
            <a:spAutoFit/>
          </a:bodyPr>
          <a:lstStyle/>
          <a:p>
            <a:r>
              <a:rPr lang="en-US" altLang="zh-CN" dirty="0"/>
              <a:t>0.</a:t>
            </a:r>
            <a:r>
              <a:rPr lang="zh-CN" altLang="en-US" dirty="0"/>
              <a:t>导包</a:t>
            </a:r>
          </a:p>
        </p:txBody>
      </p:sp>
      <p:sp>
        <p:nvSpPr>
          <p:cNvPr id="6" name="文本框 5">
            <a:extLst>
              <a:ext uri="{FF2B5EF4-FFF2-40B4-BE49-F238E27FC236}">
                <a16:creationId xmlns:a16="http://schemas.microsoft.com/office/drawing/2014/main" id="{41644F6F-230F-C093-0BCC-0C4BB57B1AC0}"/>
              </a:ext>
            </a:extLst>
          </p:cNvPr>
          <p:cNvSpPr txBox="1"/>
          <p:nvPr/>
        </p:nvSpPr>
        <p:spPr>
          <a:xfrm>
            <a:off x="535461" y="2007909"/>
            <a:ext cx="10116828" cy="1712135"/>
          </a:xfrm>
          <a:prstGeom prst="rect">
            <a:avLst/>
          </a:prstGeom>
          <a:noFill/>
        </p:spPr>
        <p:txBody>
          <a:bodyPr wrap="square" rtlCol="0">
            <a:spAutoFit/>
          </a:bodyPr>
          <a:lstStyle/>
          <a:p>
            <a:pPr>
              <a:lnSpc>
                <a:spcPct val="150000"/>
              </a:lnSpc>
            </a:pPr>
            <a:r>
              <a:rPr lang="en-US" altLang="zh-CN" b="1" dirty="0"/>
              <a:t>d2lzh</a:t>
            </a:r>
            <a:r>
              <a:rPr lang="zh-CN" altLang="en-US" dirty="0"/>
              <a:t>是</a:t>
            </a:r>
            <a:r>
              <a:rPr lang="en-US" altLang="zh-CN" dirty="0"/>
              <a:t>《</a:t>
            </a:r>
            <a:r>
              <a:rPr lang="zh-CN" altLang="en-US" dirty="0"/>
              <a:t>动手学深度学习</a:t>
            </a:r>
            <a:r>
              <a:rPr lang="en-US" altLang="zh-CN" dirty="0"/>
              <a:t>》</a:t>
            </a:r>
            <a:r>
              <a:rPr lang="zh-CN" altLang="en-US" dirty="0"/>
              <a:t>中的一个包，包含了许多自定义函数</a:t>
            </a:r>
            <a:endParaRPr lang="en-US" altLang="zh-CN" dirty="0"/>
          </a:p>
          <a:p>
            <a:pPr>
              <a:lnSpc>
                <a:spcPct val="150000"/>
              </a:lnSpc>
            </a:pPr>
            <a:r>
              <a:rPr lang="en-US" altLang="zh-CN" b="1" dirty="0" err="1"/>
              <a:t>mxnet</a:t>
            </a:r>
            <a:r>
              <a:rPr lang="en-US" altLang="zh-CN" dirty="0"/>
              <a:t> </a:t>
            </a:r>
            <a:r>
              <a:rPr lang="zh-CN" altLang="en-US" dirty="0"/>
              <a:t>是一个强大的深度学习框架，这里用到 ：</a:t>
            </a:r>
            <a:endParaRPr lang="en-US" altLang="zh-CN" dirty="0"/>
          </a:p>
          <a:p>
            <a:pPr marL="285750" indent="-285750">
              <a:lnSpc>
                <a:spcPct val="150000"/>
              </a:lnSpc>
              <a:buFont typeface="Arial" panose="020B0604020202020204" pitchFamily="34" charset="0"/>
              <a:buChar char="•"/>
            </a:pPr>
            <a:r>
              <a:rPr lang="en-US" altLang="zh-CN" dirty="0" err="1"/>
              <a:t>autograd</a:t>
            </a:r>
            <a:r>
              <a:rPr lang="zh-CN" altLang="en-US" dirty="0"/>
              <a:t>：自动求梯度</a:t>
            </a:r>
            <a:endParaRPr lang="en-US" altLang="zh-CN" dirty="0"/>
          </a:p>
          <a:p>
            <a:pPr marL="285750" indent="-285750">
              <a:lnSpc>
                <a:spcPct val="150000"/>
              </a:lnSpc>
              <a:buFont typeface="Arial" panose="020B0604020202020204" pitchFamily="34" charset="0"/>
              <a:buChar char="•"/>
            </a:pPr>
            <a:r>
              <a:rPr lang="en-US" altLang="zh-CN" dirty="0" err="1"/>
              <a:t>nd</a:t>
            </a:r>
            <a:r>
              <a:rPr lang="zh-CN" altLang="en-US" dirty="0"/>
              <a:t>：</a:t>
            </a:r>
            <a:r>
              <a:rPr lang="en-US" altLang="zh-CN" dirty="0" err="1"/>
              <a:t>NdArray</a:t>
            </a:r>
            <a:r>
              <a:rPr lang="zh-CN" altLang="en-US" dirty="0"/>
              <a:t>多维数组</a:t>
            </a:r>
          </a:p>
        </p:txBody>
      </p:sp>
      <p:pic>
        <p:nvPicPr>
          <p:cNvPr id="8" name="图片 7">
            <a:extLst>
              <a:ext uri="{FF2B5EF4-FFF2-40B4-BE49-F238E27FC236}">
                <a16:creationId xmlns:a16="http://schemas.microsoft.com/office/drawing/2014/main" id="{F0196016-1195-AEBF-DE82-29B52C654061}"/>
              </a:ext>
            </a:extLst>
          </p:cNvPr>
          <p:cNvPicPr>
            <a:picLocks noChangeAspect="1"/>
          </p:cNvPicPr>
          <p:nvPr/>
        </p:nvPicPr>
        <p:blipFill>
          <a:blip r:embed="rId3"/>
          <a:stretch>
            <a:fillRect/>
          </a:stretch>
        </p:blipFill>
        <p:spPr>
          <a:xfrm>
            <a:off x="535461" y="4166302"/>
            <a:ext cx="7974899" cy="669648"/>
          </a:xfrm>
          <a:prstGeom prst="rect">
            <a:avLst/>
          </a:prstGeom>
        </p:spPr>
      </p:pic>
      <p:sp>
        <p:nvSpPr>
          <p:cNvPr id="9" name="文本框 8">
            <a:extLst>
              <a:ext uri="{FF2B5EF4-FFF2-40B4-BE49-F238E27FC236}">
                <a16:creationId xmlns:a16="http://schemas.microsoft.com/office/drawing/2014/main" id="{82BAB6D0-2C2E-EE11-5424-31D08009ECE9}"/>
              </a:ext>
            </a:extLst>
          </p:cNvPr>
          <p:cNvSpPr txBox="1"/>
          <p:nvPr/>
        </p:nvSpPr>
        <p:spPr>
          <a:xfrm>
            <a:off x="460047" y="3796970"/>
            <a:ext cx="1550424" cy="369332"/>
          </a:xfrm>
          <a:prstGeom prst="rect">
            <a:avLst/>
          </a:prstGeom>
          <a:noFill/>
        </p:spPr>
        <p:txBody>
          <a:bodyPr wrap="none" rtlCol="0">
            <a:spAutoFit/>
          </a:bodyPr>
          <a:lstStyle/>
          <a:p>
            <a:r>
              <a:rPr lang="en-US" altLang="zh-CN" dirty="0"/>
              <a:t>1.</a:t>
            </a:r>
            <a:r>
              <a:rPr lang="zh-CN" altLang="en-US" dirty="0"/>
              <a:t>读取数据集</a:t>
            </a:r>
          </a:p>
        </p:txBody>
      </p:sp>
      <p:sp>
        <p:nvSpPr>
          <p:cNvPr id="10" name="文本框 9">
            <a:extLst>
              <a:ext uri="{FF2B5EF4-FFF2-40B4-BE49-F238E27FC236}">
                <a16:creationId xmlns:a16="http://schemas.microsoft.com/office/drawing/2014/main" id="{65A8AC18-07A9-C079-DD49-3FB2B5300DFB}"/>
              </a:ext>
            </a:extLst>
          </p:cNvPr>
          <p:cNvSpPr txBox="1"/>
          <p:nvPr/>
        </p:nvSpPr>
        <p:spPr>
          <a:xfrm>
            <a:off x="460047" y="4835950"/>
            <a:ext cx="8759368" cy="1712135"/>
          </a:xfrm>
          <a:prstGeom prst="rect">
            <a:avLst/>
          </a:prstGeom>
          <a:noFill/>
        </p:spPr>
        <p:txBody>
          <a:bodyPr wrap="square" rtlCol="0">
            <a:spAutoFit/>
          </a:bodyPr>
          <a:lstStyle/>
          <a:p>
            <a:pPr>
              <a:lnSpc>
                <a:spcPct val="150000"/>
              </a:lnSpc>
            </a:pPr>
            <a:r>
              <a:rPr lang="en-US" altLang="zh-CN" dirty="0" err="1"/>
              <a:t>Fashion_mnist</a:t>
            </a:r>
            <a:r>
              <a:rPr lang="zh-CN" altLang="en-US" dirty="0"/>
              <a:t>：一个</a:t>
            </a:r>
            <a:r>
              <a:rPr lang="en-US" altLang="zh-CN" dirty="0"/>
              <a:t>10</a:t>
            </a:r>
            <a:r>
              <a:rPr lang="zh-CN" altLang="en-US" dirty="0"/>
              <a:t>类别服饰分类数据集</a:t>
            </a:r>
            <a:endParaRPr lang="en-US" altLang="zh-CN" dirty="0"/>
          </a:p>
          <a:p>
            <a:pPr>
              <a:lnSpc>
                <a:spcPct val="150000"/>
              </a:lnSpc>
            </a:pPr>
            <a:r>
              <a:rPr lang="en-US" altLang="zh-CN" dirty="0" err="1"/>
              <a:t>Batch_size</a:t>
            </a:r>
            <a:r>
              <a:rPr lang="zh-CN" altLang="en-US" dirty="0"/>
              <a:t>：批量大小。训练模型时需要遍历数据集并不断读取小批量数据样本。</a:t>
            </a:r>
            <a:endParaRPr lang="en-US" altLang="zh-CN" dirty="0"/>
          </a:p>
          <a:p>
            <a:pPr>
              <a:lnSpc>
                <a:spcPct val="150000"/>
              </a:lnSpc>
            </a:pPr>
            <a:r>
              <a:rPr lang="en-US" altLang="zh-CN" dirty="0" err="1"/>
              <a:t>Train_iter</a:t>
            </a:r>
            <a:r>
              <a:rPr lang="zh-CN" altLang="en-US" dirty="0"/>
              <a:t>：获取训练集</a:t>
            </a:r>
            <a:endParaRPr lang="en-US" altLang="zh-CN" dirty="0"/>
          </a:p>
          <a:p>
            <a:pPr>
              <a:lnSpc>
                <a:spcPct val="150000"/>
              </a:lnSpc>
            </a:pPr>
            <a:r>
              <a:rPr lang="en-US" altLang="zh-CN" dirty="0" err="1"/>
              <a:t>Test_iter</a:t>
            </a:r>
            <a:r>
              <a:rPr lang="zh-CN" altLang="en-US" dirty="0"/>
              <a:t>：获取测试集</a:t>
            </a:r>
          </a:p>
        </p:txBody>
      </p:sp>
      <p:pic>
        <p:nvPicPr>
          <p:cNvPr id="12" name="图片 11">
            <a:extLst>
              <a:ext uri="{FF2B5EF4-FFF2-40B4-BE49-F238E27FC236}">
                <a16:creationId xmlns:a16="http://schemas.microsoft.com/office/drawing/2014/main" id="{5AC66CFC-F6FF-F73B-09D1-2F588D2A750D}"/>
              </a:ext>
            </a:extLst>
          </p:cNvPr>
          <p:cNvPicPr>
            <a:picLocks noChangeAspect="1"/>
          </p:cNvPicPr>
          <p:nvPr/>
        </p:nvPicPr>
        <p:blipFill>
          <a:blip r:embed="rId4"/>
          <a:stretch>
            <a:fillRect/>
          </a:stretch>
        </p:blipFill>
        <p:spPr>
          <a:xfrm>
            <a:off x="9642639" y="4093001"/>
            <a:ext cx="2019300" cy="1028700"/>
          </a:xfrm>
          <a:prstGeom prst="rect">
            <a:avLst/>
          </a:prstGeom>
        </p:spPr>
      </p:pic>
      <p:pic>
        <p:nvPicPr>
          <p:cNvPr id="13" name="图片 12">
            <a:extLst>
              <a:ext uri="{FF2B5EF4-FFF2-40B4-BE49-F238E27FC236}">
                <a16:creationId xmlns:a16="http://schemas.microsoft.com/office/drawing/2014/main" id="{24E36DB8-A4DE-7E2F-BBAA-50B717DE872E}"/>
              </a:ext>
            </a:extLst>
          </p:cNvPr>
          <p:cNvPicPr>
            <a:picLocks noChangeAspect="1"/>
          </p:cNvPicPr>
          <p:nvPr/>
        </p:nvPicPr>
        <p:blipFill>
          <a:blip r:embed="rId5"/>
          <a:stretch>
            <a:fillRect/>
          </a:stretch>
        </p:blipFill>
        <p:spPr>
          <a:xfrm>
            <a:off x="7921462" y="1401900"/>
            <a:ext cx="3579239" cy="1619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704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EE4F3723-C3C2-C5B4-DC83-3B8D4DCD59AF}"/>
              </a:ext>
            </a:extLst>
          </p:cNvPr>
          <p:cNvSpPr txBox="1"/>
          <p:nvPr/>
        </p:nvSpPr>
        <p:spPr>
          <a:xfrm>
            <a:off x="273377" y="725864"/>
            <a:ext cx="9096866" cy="1296637"/>
          </a:xfrm>
          <a:prstGeom prst="rect">
            <a:avLst/>
          </a:prstGeom>
          <a:noFill/>
        </p:spPr>
        <p:txBody>
          <a:bodyPr wrap="square" rtlCol="0">
            <a:spAutoFit/>
          </a:bodyPr>
          <a:lstStyle/>
          <a:p>
            <a:pPr>
              <a:lnSpc>
                <a:spcPct val="150000"/>
              </a:lnSpc>
            </a:pPr>
            <a:r>
              <a:rPr lang="en-US" altLang="zh-CN" dirty="0"/>
              <a:t>2.</a:t>
            </a:r>
            <a:r>
              <a:rPr lang="zh-CN" altLang="en-US" dirty="0"/>
              <a:t>初始化模型参数</a:t>
            </a:r>
            <a:endParaRPr lang="en-US" altLang="zh-CN" dirty="0"/>
          </a:p>
          <a:p>
            <a:pPr>
              <a:lnSpc>
                <a:spcPct val="150000"/>
              </a:lnSpc>
            </a:pPr>
            <a:r>
              <a:rPr lang="zh-CN" altLang="en-US" dirty="0"/>
              <a:t>用 向量 表示每个样本，因每个样本输入是 </a:t>
            </a:r>
            <a:r>
              <a:rPr lang="en-US" altLang="zh-CN" dirty="0"/>
              <a:t>28*28 </a:t>
            </a:r>
            <a:r>
              <a:rPr lang="zh-CN" altLang="en-US" dirty="0"/>
              <a:t>的图像，所以输入向量的长度是</a:t>
            </a:r>
            <a:r>
              <a:rPr lang="en-US" altLang="zh-CN" dirty="0"/>
              <a:t>784</a:t>
            </a:r>
            <a:r>
              <a:rPr lang="zh-CN" altLang="en-US" dirty="0"/>
              <a:t>；</a:t>
            </a:r>
            <a:endParaRPr lang="en-US" altLang="zh-CN" dirty="0"/>
          </a:p>
          <a:p>
            <a:pPr>
              <a:lnSpc>
                <a:spcPct val="150000"/>
              </a:lnSpc>
            </a:pPr>
            <a:r>
              <a:rPr lang="zh-CN" altLang="en-US" dirty="0"/>
              <a:t>这里图像有</a:t>
            </a:r>
            <a:r>
              <a:rPr lang="en-US" altLang="zh-CN" dirty="0"/>
              <a:t>10</a:t>
            </a:r>
            <a:r>
              <a:rPr lang="zh-CN" altLang="en-US" dirty="0"/>
              <a:t>个类别，所以单层神经网络输出层的输出个数为 </a:t>
            </a:r>
            <a:r>
              <a:rPr lang="en-US" altLang="zh-CN" dirty="0"/>
              <a:t>10.</a:t>
            </a:r>
            <a:endParaRPr lang="zh-CN" altLang="en-US" dirty="0"/>
          </a:p>
        </p:txBody>
      </p:sp>
      <p:pic>
        <p:nvPicPr>
          <p:cNvPr id="7" name="图片 6">
            <a:extLst>
              <a:ext uri="{FF2B5EF4-FFF2-40B4-BE49-F238E27FC236}">
                <a16:creationId xmlns:a16="http://schemas.microsoft.com/office/drawing/2014/main" id="{8331F581-7968-F14B-A8BE-64FB3C9222ED}"/>
              </a:ext>
            </a:extLst>
          </p:cNvPr>
          <p:cNvPicPr>
            <a:picLocks noChangeAspect="1"/>
          </p:cNvPicPr>
          <p:nvPr/>
        </p:nvPicPr>
        <p:blipFill>
          <a:blip r:embed="rId2"/>
          <a:stretch>
            <a:fillRect/>
          </a:stretch>
        </p:blipFill>
        <p:spPr>
          <a:xfrm>
            <a:off x="4439435" y="2132363"/>
            <a:ext cx="7578620" cy="1296637"/>
          </a:xfrm>
          <a:prstGeom prst="rect">
            <a:avLst/>
          </a:prstGeom>
        </p:spPr>
      </p:pic>
      <p:sp>
        <p:nvSpPr>
          <p:cNvPr id="8" name="文本框 7">
            <a:extLst>
              <a:ext uri="{FF2B5EF4-FFF2-40B4-BE49-F238E27FC236}">
                <a16:creationId xmlns:a16="http://schemas.microsoft.com/office/drawing/2014/main" id="{545F21E2-9132-436D-9629-78BFB09F9206}"/>
              </a:ext>
            </a:extLst>
          </p:cNvPr>
          <p:cNvSpPr txBox="1"/>
          <p:nvPr/>
        </p:nvSpPr>
        <p:spPr>
          <a:xfrm>
            <a:off x="4439435" y="3693199"/>
            <a:ext cx="6133410" cy="881139"/>
          </a:xfrm>
          <a:prstGeom prst="rect">
            <a:avLst/>
          </a:prstGeom>
          <a:noFill/>
        </p:spPr>
        <p:txBody>
          <a:bodyPr wrap="none" rtlCol="0">
            <a:spAutoFit/>
          </a:bodyPr>
          <a:lstStyle/>
          <a:p>
            <a:pPr>
              <a:lnSpc>
                <a:spcPct val="150000"/>
              </a:lnSpc>
            </a:pPr>
            <a:r>
              <a:rPr lang="zh-CN" altLang="en-US" dirty="0"/>
              <a:t>权重</a:t>
            </a:r>
            <a:r>
              <a:rPr lang="en-US" altLang="zh-CN" dirty="0"/>
              <a:t>W</a:t>
            </a:r>
            <a:r>
              <a:rPr lang="zh-CN" altLang="en-US" dirty="0"/>
              <a:t>：服从正太分布的，标准差为</a:t>
            </a:r>
            <a:r>
              <a:rPr lang="en-US" altLang="zh-CN" dirty="0"/>
              <a:t>0.01</a:t>
            </a:r>
            <a:r>
              <a:rPr lang="zh-CN" altLang="en-US" dirty="0"/>
              <a:t>，的</a:t>
            </a:r>
            <a:r>
              <a:rPr lang="en-US" altLang="zh-CN" dirty="0"/>
              <a:t>784*10</a:t>
            </a:r>
            <a:r>
              <a:rPr lang="zh-CN" altLang="en-US" dirty="0"/>
              <a:t>的矩阵</a:t>
            </a:r>
            <a:endParaRPr lang="en-US" altLang="zh-CN" dirty="0"/>
          </a:p>
          <a:p>
            <a:pPr>
              <a:lnSpc>
                <a:spcPct val="150000"/>
              </a:lnSpc>
            </a:pPr>
            <a:r>
              <a:rPr lang="zh-CN" altLang="en-US" dirty="0"/>
              <a:t>偏差</a:t>
            </a:r>
            <a:r>
              <a:rPr lang="en-US" altLang="zh-CN" dirty="0"/>
              <a:t>b</a:t>
            </a:r>
            <a:r>
              <a:rPr lang="zh-CN" altLang="en-US" dirty="0"/>
              <a:t>：默认初始化为</a:t>
            </a:r>
            <a:r>
              <a:rPr lang="en-US" altLang="zh-CN" dirty="0"/>
              <a:t>10</a:t>
            </a:r>
            <a:r>
              <a:rPr lang="zh-CN" altLang="en-US" dirty="0"/>
              <a:t>个</a:t>
            </a:r>
            <a:r>
              <a:rPr lang="en-US" altLang="zh-CN" dirty="0"/>
              <a:t>0.</a:t>
            </a:r>
            <a:endParaRPr lang="zh-CN" altLang="en-US" dirty="0"/>
          </a:p>
        </p:txBody>
      </p:sp>
      <p:pic>
        <p:nvPicPr>
          <p:cNvPr id="10" name="图片 9">
            <a:extLst>
              <a:ext uri="{FF2B5EF4-FFF2-40B4-BE49-F238E27FC236}">
                <a16:creationId xmlns:a16="http://schemas.microsoft.com/office/drawing/2014/main" id="{9686CEA3-6118-A415-61D9-DC97F038BEF1}"/>
              </a:ext>
            </a:extLst>
          </p:cNvPr>
          <p:cNvPicPr>
            <a:picLocks noChangeAspect="1"/>
          </p:cNvPicPr>
          <p:nvPr/>
        </p:nvPicPr>
        <p:blipFill>
          <a:blip r:embed="rId3"/>
          <a:stretch>
            <a:fillRect/>
          </a:stretch>
        </p:blipFill>
        <p:spPr>
          <a:xfrm>
            <a:off x="690219" y="4835500"/>
            <a:ext cx="6305550" cy="1228725"/>
          </a:xfrm>
          <a:prstGeom prst="rect">
            <a:avLst/>
          </a:prstGeom>
        </p:spPr>
      </p:pic>
      <p:pic>
        <p:nvPicPr>
          <p:cNvPr id="14" name="图片 13">
            <a:extLst>
              <a:ext uri="{FF2B5EF4-FFF2-40B4-BE49-F238E27FC236}">
                <a16:creationId xmlns:a16="http://schemas.microsoft.com/office/drawing/2014/main" id="{3F5C4E20-E7FE-DF15-C235-16752F134E87}"/>
              </a:ext>
            </a:extLst>
          </p:cNvPr>
          <p:cNvPicPr>
            <a:picLocks noChangeAspect="1"/>
          </p:cNvPicPr>
          <p:nvPr/>
        </p:nvPicPr>
        <p:blipFill>
          <a:blip r:embed="rId4"/>
          <a:stretch>
            <a:fillRect/>
          </a:stretch>
        </p:blipFill>
        <p:spPr>
          <a:xfrm>
            <a:off x="7121459" y="4835500"/>
            <a:ext cx="4057650" cy="1028700"/>
          </a:xfrm>
          <a:prstGeom prst="rect">
            <a:avLst/>
          </a:prstGeom>
        </p:spPr>
      </p:pic>
      <p:pic>
        <p:nvPicPr>
          <p:cNvPr id="16" name="图片 15">
            <a:extLst>
              <a:ext uri="{FF2B5EF4-FFF2-40B4-BE49-F238E27FC236}">
                <a16:creationId xmlns:a16="http://schemas.microsoft.com/office/drawing/2014/main" id="{75A503D3-5318-DE79-D6F9-829E3B0802F2}"/>
              </a:ext>
            </a:extLst>
          </p:cNvPr>
          <p:cNvPicPr>
            <a:picLocks noChangeAspect="1"/>
          </p:cNvPicPr>
          <p:nvPr/>
        </p:nvPicPr>
        <p:blipFill>
          <a:blip r:embed="rId5"/>
          <a:stretch>
            <a:fillRect/>
          </a:stretch>
        </p:blipFill>
        <p:spPr>
          <a:xfrm>
            <a:off x="433632" y="2251414"/>
            <a:ext cx="3572759" cy="2243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869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E0702A-D813-DB80-3208-2F0FA71265A8}"/>
              </a:ext>
            </a:extLst>
          </p:cNvPr>
          <p:cNvSpPr txBox="1"/>
          <p:nvPr/>
        </p:nvSpPr>
        <p:spPr>
          <a:xfrm>
            <a:off x="0" y="0"/>
            <a:ext cx="12192000" cy="461665"/>
          </a:xfrm>
          <a:prstGeom prst="rect">
            <a:avLst/>
          </a:prstGeom>
          <a:solidFill>
            <a:schemeClr val="bg2"/>
          </a:solidFill>
        </p:spPr>
        <p:txBody>
          <a:bodyPr wrap="square" rtlCol="0">
            <a:spAutoFit/>
          </a:bodyPr>
          <a:lstStyle/>
          <a:p>
            <a:r>
              <a:rPr lang="en-US" altLang="zh-CN" sz="2400" b="1" dirty="0"/>
              <a:t>   </a:t>
            </a:r>
            <a:r>
              <a:rPr lang="en-US" altLang="zh-CN" sz="2400" b="1" dirty="0" err="1"/>
              <a:t>Softmax</a:t>
            </a:r>
            <a:r>
              <a:rPr lang="zh-CN" altLang="en-US" sz="2400" b="1" dirty="0"/>
              <a:t>回归</a:t>
            </a:r>
            <a:r>
              <a:rPr lang="en-US" altLang="zh-CN" sz="2400" b="1" dirty="0"/>
              <a:t>—</a:t>
            </a:r>
            <a:r>
              <a:rPr lang="zh-CN" altLang="en-US" sz="2400" b="1" dirty="0"/>
              <a:t>代码实现</a:t>
            </a:r>
            <a:endParaRPr lang="en-US" altLang="zh-CN" sz="2400" b="1" dirty="0"/>
          </a:p>
        </p:txBody>
      </p:sp>
      <p:sp>
        <p:nvSpPr>
          <p:cNvPr id="3" name="文本框 2">
            <a:extLst>
              <a:ext uri="{FF2B5EF4-FFF2-40B4-BE49-F238E27FC236}">
                <a16:creationId xmlns:a16="http://schemas.microsoft.com/office/drawing/2014/main" id="{E34931F4-36A5-FDAA-CA56-CC0FC72E77BB}"/>
              </a:ext>
            </a:extLst>
          </p:cNvPr>
          <p:cNvSpPr txBox="1"/>
          <p:nvPr/>
        </p:nvSpPr>
        <p:spPr>
          <a:xfrm>
            <a:off x="367644" y="678731"/>
            <a:ext cx="10463753" cy="1296637"/>
          </a:xfrm>
          <a:prstGeom prst="rect">
            <a:avLst/>
          </a:prstGeom>
          <a:noFill/>
        </p:spPr>
        <p:txBody>
          <a:bodyPr wrap="square" rtlCol="0">
            <a:spAutoFit/>
          </a:bodyPr>
          <a:lstStyle/>
          <a:p>
            <a:pPr>
              <a:lnSpc>
                <a:spcPct val="150000"/>
              </a:lnSpc>
            </a:pPr>
            <a:r>
              <a:rPr lang="zh-CN" altLang="en-US" dirty="0"/>
              <a:t>权重和偏差都是“超参数”，这里只是简单了进行了初始化。</a:t>
            </a:r>
            <a:endParaRPr lang="en-US" altLang="zh-CN" dirty="0"/>
          </a:p>
          <a:p>
            <a:pPr>
              <a:lnSpc>
                <a:spcPct val="150000"/>
              </a:lnSpc>
            </a:pPr>
            <a:r>
              <a:rPr lang="zh-CN" altLang="en-US" dirty="0"/>
              <a:t>在每次迭代中，要根据当前读取的小批量数据样本，调用反向函数</a:t>
            </a:r>
            <a:r>
              <a:rPr lang="en-US" altLang="zh-CN" dirty="0"/>
              <a:t>backward()</a:t>
            </a:r>
            <a:r>
              <a:rPr lang="zh-CN" altLang="en-US" dirty="0"/>
              <a:t>函数计算小批量随机梯度</a:t>
            </a:r>
            <a:endParaRPr lang="en-US" altLang="zh-CN" dirty="0"/>
          </a:p>
          <a:p>
            <a:pPr>
              <a:lnSpc>
                <a:spcPct val="150000"/>
              </a:lnSpc>
            </a:pPr>
            <a:r>
              <a:rPr lang="zh-CN" altLang="en-US" dirty="0"/>
              <a:t>所以还要创建这两个参数的梯度，进行以后的计算：</a:t>
            </a:r>
          </a:p>
        </p:txBody>
      </p:sp>
      <p:pic>
        <p:nvPicPr>
          <p:cNvPr id="5" name="图片 4">
            <a:extLst>
              <a:ext uri="{FF2B5EF4-FFF2-40B4-BE49-F238E27FC236}">
                <a16:creationId xmlns:a16="http://schemas.microsoft.com/office/drawing/2014/main" id="{28877F5E-7C64-DA34-BA62-AE27C00070ED}"/>
              </a:ext>
            </a:extLst>
          </p:cNvPr>
          <p:cNvPicPr>
            <a:picLocks noChangeAspect="1"/>
          </p:cNvPicPr>
          <p:nvPr/>
        </p:nvPicPr>
        <p:blipFill>
          <a:blip r:embed="rId2"/>
          <a:stretch>
            <a:fillRect/>
          </a:stretch>
        </p:blipFill>
        <p:spPr>
          <a:xfrm>
            <a:off x="501387" y="2061318"/>
            <a:ext cx="5324736" cy="693558"/>
          </a:xfrm>
          <a:prstGeom prst="rect">
            <a:avLst/>
          </a:prstGeom>
        </p:spPr>
      </p:pic>
      <p:sp>
        <p:nvSpPr>
          <p:cNvPr id="6" name="文本框 5">
            <a:extLst>
              <a:ext uri="{FF2B5EF4-FFF2-40B4-BE49-F238E27FC236}">
                <a16:creationId xmlns:a16="http://schemas.microsoft.com/office/drawing/2014/main" id="{2411AB5A-F42D-2E27-2E28-DD9422B70AE6}"/>
              </a:ext>
            </a:extLst>
          </p:cNvPr>
          <p:cNvSpPr txBox="1"/>
          <p:nvPr/>
        </p:nvSpPr>
        <p:spPr>
          <a:xfrm>
            <a:off x="395778" y="2840826"/>
            <a:ext cx="9577781" cy="2958630"/>
          </a:xfrm>
          <a:prstGeom prst="rect">
            <a:avLst/>
          </a:prstGeom>
          <a:noFill/>
        </p:spPr>
        <p:txBody>
          <a:bodyPr wrap="square" rtlCol="0">
            <a:spAutoFit/>
          </a:bodyPr>
          <a:lstStyle/>
          <a:p>
            <a:pPr>
              <a:lnSpc>
                <a:spcPct val="150000"/>
              </a:lnSpc>
            </a:pPr>
            <a:r>
              <a:rPr lang="en-US" altLang="zh-CN" dirty="0"/>
              <a:t>3.</a:t>
            </a:r>
            <a:r>
              <a:rPr lang="zh-CN" altLang="en-US" dirty="0"/>
              <a:t>实现 </a:t>
            </a:r>
            <a:r>
              <a:rPr lang="en-US" altLang="zh-CN" dirty="0" err="1"/>
              <a:t>softmax</a:t>
            </a:r>
            <a:r>
              <a:rPr lang="en-US" altLang="zh-CN" dirty="0"/>
              <a:t> </a:t>
            </a:r>
            <a:r>
              <a:rPr lang="zh-CN" altLang="en-US" dirty="0"/>
              <a:t>运算</a:t>
            </a:r>
            <a:endParaRPr lang="en-US" altLang="zh-CN" dirty="0"/>
          </a:p>
          <a:p>
            <a:pPr>
              <a:lnSpc>
                <a:spcPct val="150000"/>
              </a:lnSpc>
            </a:pPr>
            <a:r>
              <a:rPr lang="zh-CN" altLang="en-US" dirty="0"/>
              <a:t>矩阵</a:t>
            </a:r>
            <a:r>
              <a:rPr lang="en-US" altLang="zh-CN" dirty="0"/>
              <a:t>X</a:t>
            </a:r>
            <a:r>
              <a:rPr lang="zh-CN" altLang="en-US" dirty="0"/>
              <a:t>的行数是 样本数，列数是 输出个数。</a:t>
            </a:r>
            <a:endParaRPr lang="en-US" altLang="zh-CN" dirty="0"/>
          </a:p>
          <a:p>
            <a:pPr marL="342900" indent="-342900">
              <a:lnSpc>
                <a:spcPct val="150000"/>
              </a:lnSpc>
              <a:buFont typeface="+mj-ea"/>
              <a:buAutoNum type="circleNumDbPlain"/>
            </a:pPr>
            <a:r>
              <a:rPr lang="zh-CN" altLang="en-US" dirty="0"/>
              <a:t>通过 </a:t>
            </a:r>
            <a:r>
              <a:rPr lang="en-US" altLang="zh-CN" dirty="0"/>
              <a:t>exp</a:t>
            </a:r>
            <a:r>
              <a:rPr lang="zh-CN" altLang="en-US" dirty="0"/>
              <a:t>函数 对每个元素做 指数运算；</a:t>
            </a:r>
            <a:endParaRPr lang="en-US" altLang="zh-CN" dirty="0"/>
          </a:p>
          <a:p>
            <a:pPr marL="342900" indent="-342900">
              <a:lnSpc>
                <a:spcPct val="150000"/>
              </a:lnSpc>
              <a:buFont typeface="+mj-ea"/>
              <a:buAutoNum type="circleNumDbPlain"/>
            </a:pPr>
            <a:r>
              <a:rPr lang="zh-CN" altLang="en-US" dirty="0"/>
              <a:t>对</a:t>
            </a:r>
            <a:r>
              <a:rPr lang="en-US" altLang="zh-CN" dirty="0"/>
              <a:t>exp</a:t>
            </a:r>
            <a:r>
              <a:rPr lang="zh-CN" altLang="en-US" dirty="0"/>
              <a:t>矩阵 进行同行元素求和；</a:t>
            </a:r>
            <a:endParaRPr lang="en-US" altLang="zh-CN" dirty="0"/>
          </a:p>
          <a:p>
            <a:pPr marL="342900" indent="-342900">
              <a:lnSpc>
                <a:spcPct val="150000"/>
              </a:lnSpc>
              <a:buFont typeface="+mj-ea"/>
              <a:buAutoNum type="circleNumDbPlain"/>
            </a:pPr>
            <a:r>
              <a:rPr lang="zh-CN" altLang="en-US" dirty="0"/>
              <a:t>令矩阵 每行各元素 与 该行元素之和 相除。</a:t>
            </a:r>
            <a:endParaRPr lang="en-US" altLang="zh-CN" dirty="0"/>
          </a:p>
          <a:p>
            <a:pPr>
              <a:lnSpc>
                <a:spcPct val="150000"/>
              </a:lnSpc>
            </a:pPr>
            <a:r>
              <a:rPr lang="zh-CN" altLang="en-US" dirty="0"/>
              <a:t>这样，得到的矩阵每一行（一行代表一个样本）和为</a:t>
            </a:r>
            <a:r>
              <a:rPr lang="en-US" altLang="zh-CN" dirty="0"/>
              <a:t>1</a:t>
            </a:r>
            <a:r>
              <a:rPr lang="zh-CN" altLang="en-US" dirty="0"/>
              <a:t>且非负，即为合法的概率分布。</a:t>
            </a:r>
            <a:endParaRPr lang="en-US" altLang="zh-CN" dirty="0"/>
          </a:p>
          <a:p>
            <a:pPr>
              <a:lnSpc>
                <a:spcPct val="150000"/>
              </a:lnSpc>
            </a:pPr>
            <a:r>
              <a:rPr lang="zh-CN" altLang="en-US" dirty="0"/>
              <a:t>通过</a:t>
            </a:r>
            <a:r>
              <a:rPr lang="en-US" altLang="zh-CN" dirty="0" err="1"/>
              <a:t>softmax</a:t>
            </a:r>
            <a:r>
              <a:rPr lang="zh-CN" altLang="en-US" dirty="0"/>
              <a:t>运算的输出矩阵中的任意一行元素代表了一个样本在各个输出类别上的预测概率。</a:t>
            </a:r>
            <a:endParaRPr lang="en-US" altLang="zh-CN" dirty="0"/>
          </a:p>
        </p:txBody>
      </p:sp>
      <p:pic>
        <p:nvPicPr>
          <p:cNvPr id="10" name="图片 9">
            <a:extLst>
              <a:ext uri="{FF2B5EF4-FFF2-40B4-BE49-F238E27FC236}">
                <a16:creationId xmlns:a16="http://schemas.microsoft.com/office/drawing/2014/main" id="{275EAB2F-495A-0F2E-F52E-BFB82542A324}"/>
              </a:ext>
            </a:extLst>
          </p:cNvPr>
          <p:cNvPicPr>
            <a:picLocks noChangeAspect="1"/>
          </p:cNvPicPr>
          <p:nvPr/>
        </p:nvPicPr>
        <p:blipFill>
          <a:blip r:embed="rId3"/>
          <a:stretch>
            <a:fillRect/>
          </a:stretch>
        </p:blipFill>
        <p:spPr>
          <a:xfrm>
            <a:off x="7980674" y="3054285"/>
            <a:ext cx="2530214" cy="967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05207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1265</Words>
  <Application>Microsoft Office PowerPoint</Application>
  <PresentationFormat>宽屏</PresentationFormat>
  <Paragraphs>127</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gengsj</dc:creator>
  <cp:lastModifiedBy>gengsj</cp:lastModifiedBy>
  <cp:revision>4</cp:revision>
  <dcterms:created xsi:type="dcterms:W3CDTF">2022-05-26T23:32:39Z</dcterms:created>
  <dcterms:modified xsi:type="dcterms:W3CDTF">2022-05-27T07:07:28Z</dcterms:modified>
</cp:coreProperties>
</file>