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1" r:id="rId4"/>
    <p:sldId id="282" r:id="rId5"/>
    <p:sldId id="283" r:id="rId6"/>
    <p:sldId id="284" r:id="rId7"/>
    <p:sldId id="285" r:id="rId8"/>
    <p:sldId id="286" r:id="rId9"/>
    <p:sldId id="287" r:id="rId10"/>
    <p:sldId id="289" r:id="rId11"/>
    <p:sldId id="290" r:id="rId12"/>
    <p:sldId id="291" r:id="rId13"/>
    <p:sldId id="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8D53E-ABED-A738-5FD1-9F808A714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神经网络 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4BF9D6-8456-4E68-DDAE-671A0B4B2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7989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20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215166-8F68-8FA4-25AF-AD28122CF2D4}"/>
              </a:ext>
            </a:extLst>
          </p:cNvPr>
          <p:cNvCxnSpPr/>
          <p:nvPr/>
        </p:nvCxnSpPr>
        <p:spPr>
          <a:xfrm>
            <a:off x="0" y="45162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B9D3AD8-993D-65F0-1B4C-E41FD8A10CBC}"/>
              </a:ext>
            </a:extLst>
          </p:cNvPr>
          <p:cNvSpPr txBox="1"/>
          <p:nvPr/>
        </p:nvSpPr>
        <p:spPr>
          <a:xfrm>
            <a:off x="10214222" y="82296"/>
            <a:ext cx="442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3C0C29-D6E8-EF09-620D-89AB35FA1D51}"/>
              </a:ext>
            </a:extLst>
          </p:cNvPr>
          <p:cNvSpPr txBox="1"/>
          <p:nvPr/>
        </p:nvSpPr>
        <p:spPr>
          <a:xfrm>
            <a:off x="1156477" y="2719301"/>
            <a:ext cx="10084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/>
              <a:t>   </a:t>
            </a:r>
            <a:r>
              <a:rPr lang="en-US" altLang="zh-CN" sz="2400" dirty="0"/>
              <a:t>BP</a:t>
            </a:r>
            <a:r>
              <a:rPr lang="zh-CN" altLang="en-US" sz="2400" dirty="0"/>
              <a:t>算法是非常成功的算法，现实中训练神经网络大多是使用</a:t>
            </a:r>
            <a:r>
              <a:rPr lang="en-US" altLang="zh-CN" sz="2400" dirty="0"/>
              <a:t>BP</a:t>
            </a:r>
            <a:r>
              <a:rPr lang="zh-CN" altLang="en-US" sz="2400" dirty="0"/>
              <a:t>算法训练的。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3A086D-5BF6-AA4A-5787-2350151B733C}"/>
              </a:ext>
            </a:extLst>
          </p:cNvPr>
          <p:cNvSpPr txBox="1"/>
          <p:nvPr/>
        </p:nvSpPr>
        <p:spPr>
          <a:xfrm>
            <a:off x="643812" y="1230576"/>
            <a:ext cx="931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第三部分  误差逆传播算法（</a:t>
            </a:r>
            <a:r>
              <a:rPr lang="en-US" altLang="zh-CN" sz="2800" dirty="0"/>
              <a:t>error </a:t>
            </a:r>
            <a:r>
              <a:rPr lang="en-US" altLang="zh-CN" sz="2800" dirty="0" err="1"/>
              <a:t>BackPropagation</a:t>
            </a:r>
            <a:r>
              <a:rPr lang="en-US" altLang="zh-CN" sz="2800" dirty="0"/>
              <a:t> BP</a:t>
            </a:r>
            <a:r>
              <a:rPr lang="zh-CN" altLang="en-US" sz="2800" dirty="0"/>
              <a:t>算法）</a:t>
            </a:r>
          </a:p>
        </p:txBody>
      </p:sp>
    </p:spTree>
    <p:extLst>
      <p:ext uri="{BB962C8B-B14F-4D97-AF65-F5344CB8AC3E}">
        <p14:creationId xmlns:p14="http://schemas.microsoft.com/office/powerpoint/2010/main" val="183096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215166-8F68-8FA4-25AF-AD28122CF2D4}"/>
              </a:ext>
            </a:extLst>
          </p:cNvPr>
          <p:cNvCxnSpPr/>
          <p:nvPr/>
        </p:nvCxnSpPr>
        <p:spPr>
          <a:xfrm>
            <a:off x="0" y="45162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B9D3AD8-993D-65F0-1B4C-E41FD8A10CBC}"/>
              </a:ext>
            </a:extLst>
          </p:cNvPr>
          <p:cNvSpPr txBox="1"/>
          <p:nvPr/>
        </p:nvSpPr>
        <p:spPr>
          <a:xfrm>
            <a:off x="10847956" y="82296"/>
            <a:ext cx="126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E0AF88-5644-3791-C503-A61C2B62CEED}"/>
              </a:ext>
            </a:extLst>
          </p:cNvPr>
          <p:cNvSpPr txBox="1"/>
          <p:nvPr/>
        </p:nvSpPr>
        <p:spPr>
          <a:xfrm>
            <a:off x="1617742" y="926343"/>
            <a:ext cx="8714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zh-CN" altLang="en-US" sz="2400" dirty="0"/>
              <a:t>    </a:t>
            </a:r>
            <a:r>
              <a:rPr lang="en-US" altLang="zh-CN" sz="2400" dirty="0"/>
              <a:t>BP</a:t>
            </a:r>
            <a:r>
              <a:rPr lang="zh-CN" altLang="en-US" sz="2400" dirty="0"/>
              <a:t>的工作原理如下（不妨假设 激活函数为</a:t>
            </a:r>
            <a:r>
              <a:rPr lang="en-US" altLang="zh-CN" sz="2400" dirty="0" err="1"/>
              <a:t>sigmod</a:t>
            </a:r>
            <a:r>
              <a:rPr lang="zh-CN" altLang="en-US" sz="2400" dirty="0"/>
              <a:t>函数）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ACDFAF-EB2F-6AE3-E5E8-C3AE2027F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22" y="1539825"/>
            <a:ext cx="8882976" cy="37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215166-8F68-8FA4-25AF-AD28122CF2D4}"/>
              </a:ext>
            </a:extLst>
          </p:cNvPr>
          <p:cNvCxnSpPr/>
          <p:nvPr/>
        </p:nvCxnSpPr>
        <p:spPr>
          <a:xfrm>
            <a:off x="0" y="45162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B9D3AD8-993D-65F0-1B4C-E41FD8A10CBC}"/>
              </a:ext>
            </a:extLst>
          </p:cNvPr>
          <p:cNvSpPr txBox="1"/>
          <p:nvPr/>
        </p:nvSpPr>
        <p:spPr>
          <a:xfrm>
            <a:off x="10847956" y="82296"/>
            <a:ext cx="126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E0AF88-5644-3791-C503-A61C2B62CEED}"/>
              </a:ext>
            </a:extLst>
          </p:cNvPr>
          <p:cNvSpPr txBox="1"/>
          <p:nvPr/>
        </p:nvSpPr>
        <p:spPr>
          <a:xfrm>
            <a:off x="1617742" y="926343"/>
            <a:ext cx="8714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zh-CN" altLang="en-US" sz="2400" dirty="0"/>
              <a:t>  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1F8984-2DF7-A69F-4134-0FD8657E96F4}"/>
              </a:ext>
            </a:extLst>
          </p:cNvPr>
          <p:cNvSpPr txBox="1"/>
          <p:nvPr/>
        </p:nvSpPr>
        <p:spPr>
          <a:xfrm>
            <a:off x="886780" y="820961"/>
            <a:ext cx="8403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en-US" altLang="zh-CN" sz="2400" dirty="0"/>
              <a:t>BP </a:t>
            </a:r>
            <a:r>
              <a:rPr lang="zh-CN" altLang="en-US" sz="2400" dirty="0"/>
              <a:t>算法是基于 梯度下降策略以及链导法则，总误差受到输出神经元的影响，之后受到自己输入的影响，层层迭代即为</a:t>
            </a:r>
            <a:r>
              <a:rPr lang="en-US" altLang="zh-CN" sz="2400" dirty="0"/>
              <a:t>Bp</a:t>
            </a:r>
            <a:r>
              <a:rPr lang="zh-CN" altLang="en-US" sz="2400" dirty="0"/>
              <a:t>的思想。使用平方作为误差，</a:t>
            </a:r>
            <a:r>
              <a:rPr lang="en-US" altLang="zh-CN" sz="2400" dirty="0" err="1"/>
              <a:t>sigmod</a:t>
            </a:r>
            <a:r>
              <a:rPr lang="zh-CN" altLang="en-US" sz="2400" dirty="0"/>
              <a:t>函数为激活函数。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F99268-6C00-C542-5D62-07EA569CA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01" y="2757749"/>
            <a:ext cx="10055598" cy="40162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7976C82-4A9F-CF68-47D9-0A4CF10FE762}"/>
                  </a:ext>
                </a:extLst>
              </p:cNvPr>
              <p:cNvSpPr txBox="1"/>
              <p:nvPr/>
            </p:nvSpPr>
            <p:spPr>
              <a:xfrm>
                <a:off x="8351644" y="1514426"/>
                <a:ext cx="3758184" cy="2486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zh-CN" alt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GB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GB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GB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GB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̅"/>
                                  <m:ctrlP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GB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num>
                        <m:den>
                          <m:r>
                            <a:rPr lang="zh-CN" alt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GB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GB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GB" altLang="zh-CN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Sup>
                        <m:sSubSupPr>
                          <m:ctrlPr>
                            <a:rPr lang="en-GB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GB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GB" altLang="zh-CN" b="0" i="1" smtClean="0">
                          <a:latin typeface="Cambria Math" panose="02040503050406030204" pitchFamily="18" charset="0"/>
                        </a:rPr>
                        <m:t>)(</m:t>
                      </m:r>
                      <m:sSubSup>
                        <m:sSubSupPr>
                          <m:ctrlPr>
                            <a:rPr lang="en-GB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GB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GB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GB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GB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altLang="zh-CN" dirty="0"/>
              </a:p>
              <a:p>
                <a:endParaRPr lang="en-GB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altLang="zh-CN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GB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ctrlPr>
                            <a:rPr lang="en-GB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GB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altLang="zh-CN" b="0" i="1" smtClean="0">
                                  <a:latin typeface="Cambria Math" panose="02040503050406030204" pitchFamily="18" charset="0"/>
                                </a:rPr>
                                <m:t>h𝑗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GB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7976C82-4A9F-CF68-47D9-0A4CF10FE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644" y="1514426"/>
                <a:ext cx="3758184" cy="24866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890CA2CB-AC1A-9284-0DC3-09C048EB1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480" y="4327410"/>
            <a:ext cx="3398520" cy="154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0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8D53E-ABED-A738-5FD1-9F808A714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965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215166-8F68-8FA4-25AF-AD28122CF2D4}"/>
              </a:ext>
            </a:extLst>
          </p:cNvPr>
          <p:cNvCxnSpPr/>
          <p:nvPr/>
        </p:nvCxnSpPr>
        <p:spPr>
          <a:xfrm>
            <a:off x="0" y="45162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B9D3AD8-993D-65F0-1B4C-E41FD8A10CBC}"/>
              </a:ext>
            </a:extLst>
          </p:cNvPr>
          <p:cNvSpPr txBox="1"/>
          <p:nvPr/>
        </p:nvSpPr>
        <p:spPr>
          <a:xfrm>
            <a:off x="10214222" y="82296"/>
            <a:ext cx="442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3C0C29-D6E8-EF09-620D-89AB35FA1D51}"/>
              </a:ext>
            </a:extLst>
          </p:cNvPr>
          <p:cNvSpPr txBox="1"/>
          <p:nvPr/>
        </p:nvSpPr>
        <p:spPr>
          <a:xfrm>
            <a:off x="1146628" y="2905969"/>
            <a:ext cx="9898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</a:t>
            </a:r>
            <a:r>
              <a:rPr lang="zh-CN" altLang="en-US" sz="2400" dirty="0"/>
              <a:t>神经网络是由具有适应性的简单单元组成的广泛并行互连的网络，它的组织能够模拟生物神经系统对真实世界物体所作出的交互反应。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3A086D-5BF6-AA4A-5787-2350151B733C}"/>
              </a:ext>
            </a:extLst>
          </p:cNvPr>
          <p:cNvSpPr txBox="1"/>
          <p:nvPr/>
        </p:nvSpPr>
        <p:spPr>
          <a:xfrm>
            <a:off x="643812" y="1230576"/>
            <a:ext cx="7240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第一部分  引言</a:t>
            </a:r>
          </a:p>
        </p:txBody>
      </p:sp>
    </p:spTree>
    <p:extLst>
      <p:ext uri="{BB962C8B-B14F-4D97-AF65-F5344CB8AC3E}">
        <p14:creationId xmlns:p14="http://schemas.microsoft.com/office/powerpoint/2010/main" val="293207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215166-8F68-8FA4-25AF-AD28122CF2D4}"/>
              </a:ext>
            </a:extLst>
          </p:cNvPr>
          <p:cNvCxnSpPr/>
          <p:nvPr/>
        </p:nvCxnSpPr>
        <p:spPr>
          <a:xfrm>
            <a:off x="0" y="45162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B9D3AD8-993D-65F0-1B4C-E41FD8A10CBC}"/>
              </a:ext>
            </a:extLst>
          </p:cNvPr>
          <p:cNvSpPr txBox="1"/>
          <p:nvPr/>
        </p:nvSpPr>
        <p:spPr>
          <a:xfrm>
            <a:off x="10847956" y="82296"/>
            <a:ext cx="126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E0AF88-5644-3791-C503-A61C2B62CEED}"/>
              </a:ext>
            </a:extLst>
          </p:cNvPr>
          <p:cNvSpPr txBox="1"/>
          <p:nvPr/>
        </p:nvSpPr>
        <p:spPr>
          <a:xfrm>
            <a:off x="1626886" y="1301247"/>
            <a:ext cx="87149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zh-CN" altLang="en-US" sz="2400" dirty="0"/>
              <a:t>    其基本的成分是神经元模型，上述定义中“简单单元”。在生物神经网络中，每个神经元与其他的神经元进行连接，当他“兴奋”时，就会向相连的神经元发送化学物质，从而改变神经元的电位，如果某个神经元的电位超过了“阈值”就会“激活”，向其他的神经元发送化学物质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34E5CB-A1DF-F834-CEDE-FB3651E27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10" y="3240239"/>
            <a:ext cx="10011646" cy="299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215166-8F68-8FA4-25AF-AD28122CF2D4}"/>
              </a:ext>
            </a:extLst>
          </p:cNvPr>
          <p:cNvCxnSpPr/>
          <p:nvPr/>
        </p:nvCxnSpPr>
        <p:spPr>
          <a:xfrm>
            <a:off x="0" y="45162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B9D3AD8-993D-65F0-1B4C-E41FD8A10CBC}"/>
              </a:ext>
            </a:extLst>
          </p:cNvPr>
          <p:cNvSpPr txBox="1"/>
          <p:nvPr/>
        </p:nvSpPr>
        <p:spPr>
          <a:xfrm>
            <a:off x="10214222" y="82296"/>
            <a:ext cx="442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3C0C29-D6E8-EF09-620D-89AB35FA1D51}"/>
              </a:ext>
            </a:extLst>
          </p:cNvPr>
          <p:cNvSpPr txBox="1"/>
          <p:nvPr/>
        </p:nvSpPr>
        <p:spPr>
          <a:xfrm>
            <a:off x="1081313" y="1832948"/>
            <a:ext cx="9898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</a:t>
            </a:r>
            <a:r>
              <a:rPr lang="zh-CN" altLang="en-US" sz="2400" dirty="0"/>
              <a:t>典型的激活函数 如图所示 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1CD982E-B0A3-81EF-B3D8-9552C0014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05" y="2609023"/>
            <a:ext cx="7299960" cy="305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215166-8F68-8FA4-25AF-AD28122CF2D4}"/>
              </a:ext>
            </a:extLst>
          </p:cNvPr>
          <p:cNvCxnSpPr/>
          <p:nvPr/>
        </p:nvCxnSpPr>
        <p:spPr>
          <a:xfrm>
            <a:off x="0" y="45162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B9D3AD8-993D-65F0-1B4C-E41FD8A10CBC}"/>
              </a:ext>
            </a:extLst>
          </p:cNvPr>
          <p:cNvSpPr txBox="1"/>
          <p:nvPr/>
        </p:nvSpPr>
        <p:spPr>
          <a:xfrm>
            <a:off x="10214222" y="82296"/>
            <a:ext cx="442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B3C0C29-D6E8-EF09-620D-89AB35FA1D51}"/>
                  </a:ext>
                </a:extLst>
              </p:cNvPr>
              <p:cNvSpPr txBox="1"/>
              <p:nvPr/>
            </p:nvSpPr>
            <p:spPr>
              <a:xfrm>
                <a:off x="1146628" y="2430108"/>
                <a:ext cx="98987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   </a:t>
                </a:r>
                <a:r>
                  <a:rPr lang="zh-CN" altLang="en-US" sz="2400" dirty="0"/>
                  <a:t>感知机 （</a:t>
                </a:r>
                <a:r>
                  <a:rPr lang="en-US" altLang="zh-CN" sz="2400" dirty="0"/>
                  <a:t>perceptron</a:t>
                </a:r>
                <a:r>
                  <a:rPr lang="zh-CN" altLang="en-US" sz="2400" dirty="0"/>
                  <a:t>） 由两层的神经元组成，输入层接受到外界信号之后传递给输出层，输出层是</a:t>
                </a:r>
                <a:r>
                  <a:rPr lang="en-US" altLang="zh-CN" sz="2400" dirty="0"/>
                  <a:t>M-P</a:t>
                </a:r>
                <a:r>
                  <a:rPr lang="zh-CN" altLang="en-US" sz="2400" dirty="0"/>
                  <a:t>神经元。感知机较为容易实现与、或、非这些线性可分运算。其中激活函数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latin typeface="Cambria Math" panose="02040503050406030204" pitchFamily="18" charset="0"/>
                      </a:rPr>
                      <m:t>为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B3C0C29-D6E8-EF09-620D-89AB35FA1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28" y="2430108"/>
                <a:ext cx="9898743" cy="1200329"/>
              </a:xfrm>
              <a:prstGeom prst="rect">
                <a:avLst/>
              </a:prstGeom>
              <a:blipFill>
                <a:blip r:embed="rId2"/>
                <a:stretch>
                  <a:fillRect l="-924" t="-4569" r="-369" b="-75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423A086D-5BF6-AA4A-5787-2350151B733C}"/>
              </a:ext>
            </a:extLst>
          </p:cNvPr>
          <p:cNvSpPr txBox="1"/>
          <p:nvPr/>
        </p:nvSpPr>
        <p:spPr>
          <a:xfrm>
            <a:off x="643812" y="1230576"/>
            <a:ext cx="7240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第二部分  感知机与多层网络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48E227-C3AE-E384-D046-D99862DAC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901" y="3829905"/>
            <a:ext cx="7658100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0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215166-8F68-8FA4-25AF-AD28122CF2D4}"/>
              </a:ext>
            </a:extLst>
          </p:cNvPr>
          <p:cNvCxnSpPr/>
          <p:nvPr/>
        </p:nvCxnSpPr>
        <p:spPr>
          <a:xfrm>
            <a:off x="0" y="45162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B9D3AD8-993D-65F0-1B4C-E41FD8A10CBC}"/>
              </a:ext>
            </a:extLst>
          </p:cNvPr>
          <p:cNvSpPr txBox="1"/>
          <p:nvPr/>
        </p:nvSpPr>
        <p:spPr>
          <a:xfrm>
            <a:off x="10214222" y="82296"/>
            <a:ext cx="442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神经网络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981B9C-3861-8E2B-B83A-774D9621D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88" y="1780360"/>
            <a:ext cx="9610142" cy="270017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FAD2A4-DDF6-C71A-354F-31CF7E948B17}"/>
              </a:ext>
            </a:extLst>
          </p:cNvPr>
          <p:cNvSpPr txBox="1"/>
          <p:nvPr/>
        </p:nvSpPr>
        <p:spPr>
          <a:xfrm>
            <a:off x="2453951" y="877078"/>
            <a:ext cx="7455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可以证明 与 、或问题属于线性可分的问题 </a:t>
            </a:r>
          </a:p>
        </p:txBody>
      </p:sp>
    </p:spTree>
    <p:extLst>
      <p:ext uri="{BB962C8B-B14F-4D97-AF65-F5344CB8AC3E}">
        <p14:creationId xmlns:p14="http://schemas.microsoft.com/office/powerpoint/2010/main" val="97470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215166-8F68-8FA4-25AF-AD28122CF2D4}"/>
              </a:ext>
            </a:extLst>
          </p:cNvPr>
          <p:cNvCxnSpPr/>
          <p:nvPr/>
        </p:nvCxnSpPr>
        <p:spPr>
          <a:xfrm>
            <a:off x="0" y="45162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B9D3AD8-993D-65F0-1B4C-E41FD8A10CBC}"/>
              </a:ext>
            </a:extLst>
          </p:cNvPr>
          <p:cNvSpPr txBox="1"/>
          <p:nvPr/>
        </p:nvSpPr>
        <p:spPr>
          <a:xfrm>
            <a:off x="10214222" y="82296"/>
            <a:ext cx="442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神经网络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F36DAB-E5EB-118D-FA31-22B87F2BB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2514833"/>
            <a:ext cx="8724900" cy="253746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41E8B26-A462-6BB8-1271-BE9541F90FC1}"/>
              </a:ext>
            </a:extLst>
          </p:cNvPr>
          <p:cNvSpPr txBox="1"/>
          <p:nvPr/>
        </p:nvSpPr>
        <p:spPr>
          <a:xfrm>
            <a:off x="1847461" y="1156996"/>
            <a:ext cx="896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可见 对于感知机而言不能处理异或问题 ，但是可以利用多层网络。</a:t>
            </a:r>
          </a:p>
        </p:txBody>
      </p:sp>
    </p:spTree>
    <p:extLst>
      <p:ext uri="{BB962C8B-B14F-4D97-AF65-F5344CB8AC3E}">
        <p14:creationId xmlns:p14="http://schemas.microsoft.com/office/powerpoint/2010/main" val="78459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215166-8F68-8FA4-25AF-AD28122CF2D4}"/>
              </a:ext>
            </a:extLst>
          </p:cNvPr>
          <p:cNvCxnSpPr/>
          <p:nvPr/>
        </p:nvCxnSpPr>
        <p:spPr>
          <a:xfrm>
            <a:off x="0" y="45162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B9D3AD8-993D-65F0-1B4C-E41FD8A10CBC}"/>
              </a:ext>
            </a:extLst>
          </p:cNvPr>
          <p:cNvSpPr txBox="1"/>
          <p:nvPr/>
        </p:nvSpPr>
        <p:spPr>
          <a:xfrm>
            <a:off x="10214222" y="82296"/>
            <a:ext cx="442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1E8B26-A462-6BB8-1271-BE9541F90FC1}"/>
              </a:ext>
            </a:extLst>
          </p:cNvPr>
          <p:cNvSpPr txBox="1"/>
          <p:nvPr/>
        </p:nvSpPr>
        <p:spPr>
          <a:xfrm>
            <a:off x="1847461" y="1156996"/>
            <a:ext cx="8966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下所示的层次结构可以解决该问题，在输入层与输出层之间有一层的神经元被称为隐层或者是隐含层，隐含层和输出层神经元都是拥有激活函数的神经元。可见一个神经元负责的是输入特征的某个特定的属性，随着层次的复杂，功能也会更加复杂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205574-56A4-4949-5ECB-4AA57325B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30" y="2738484"/>
            <a:ext cx="9502140" cy="30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2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215166-8F68-8FA4-25AF-AD28122CF2D4}"/>
              </a:ext>
            </a:extLst>
          </p:cNvPr>
          <p:cNvCxnSpPr/>
          <p:nvPr/>
        </p:nvCxnSpPr>
        <p:spPr>
          <a:xfrm>
            <a:off x="0" y="45162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B9D3AD8-993D-65F0-1B4C-E41FD8A10CBC}"/>
              </a:ext>
            </a:extLst>
          </p:cNvPr>
          <p:cNvSpPr txBox="1"/>
          <p:nvPr/>
        </p:nvSpPr>
        <p:spPr>
          <a:xfrm>
            <a:off x="10214222" y="82296"/>
            <a:ext cx="442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1E8B26-A462-6BB8-1271-BE9541F90FC1}"/>
              </a:ext>
            </a:extLst>
          </p:cNvPr>
          <p:cNvSpPr txBox="1"/>
          <p:nvPr/>
        </p:nvSpPr>
        <p:spPr>
          <a:xfrm>
            <a:off x="1847461" y="1156996"/>
            <a:ext cx="9106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zh-CN" altLang="en-US" sz="2400" dirty="0"/>
              <a:t>更加一般的情况每层的神经元与下一层的神经元全互连，神经元之间并不存在同层连接，也不存在跨层的连接，称为“多层前馈神经网络”（</a:t>
            </a:r>
            <a:r>
              <a:rPr lang="en-US" altLang="zh-CN" sz="2400" dirty="0"/>
              <a:t>multi-layer feedforward neural </a:t>
            </a:r>
            <a:r>
              <a:rPr lang="zh-CN" altLang="en-US" sz="2400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510017-9308-B656-B985-11BFB0200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42" y="2539999"/>
            <a:ext cx="8206740" cy="27432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8BA471E-F19D-8A60-A122-7C4E3A7920A0}"/>
              </a:ext>
            </a:extLst>
          </p:cNvPr>
          <p:cNvSpPr txBox="1"/>
          <p:nvPr/>
        </p:nvSpPr>
        <p:spPr>
          <a:xfrm>
            <a:off x="2181342" y="5465873"/>
            <a:ext cx="864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在隐藏层中可以做到坐标变换，映射成新的向量。为神经网络的关键</a:t>
            </a:r>
          </a:p>
        </p:txBody>
      </p:sp>
    </p:spTree>
    <p:extLst>
      <p:ext uri="{BB962C8B-B14F-4D97-AF65-F5344CB8AC3E}">
        <p14:creationId xmlns:p14="http://schemas.microsoft.com/office/powerpoint/2010/main" val="396167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462</Words>
  <Application>Microsoft Office PowerPoint</Application>
  <PresentationFormat>宽屏</PresentationFormat>
  <Paragraphs>34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Office 主题</vt:lpstr>
      <vt:lpstr>神经网络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计算理论</dc:title>
  <dc:creator>jin bh</dc:creator>
  <cp:lastModifiedBy>q R</cp:lastModifiedBy>
  <cp:revision>13</cp:revision>
  <dcterms:created xsi:type="dcterms:W3CDTF">2022-05-18T02:30:34Z</dcterms:created>
  <dcterms:modified xsi:type="dcterms:W3CDTF">2022-05-26T08:05:18Z</dcterms:modified>
</cp:coreProperties>
</file>