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9AB36DD-302C-4BE5-B968-2AA75C62B9D6}">
          <p14:sldIdLst>
            <p14:sldId id="256"/>
            <p14:sldId id="260"/>
            <p14:sldId id="257"/>
            <p14:sldId id="259"/>
            <p14:sldId id="261"/>
            <p14:sldId id="262"/>
            <p14:sldId id="263"/>
            <p14:sldId id="258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gsj" initials="g" lastIdx="1" clrIdx="0">
    <p:extLst>
      <p:ext uri="{19B8F6BF-5375-455C-9EA6-DF929625EA0E}">
        <p15:presenceInfo xmlns:p15="http://schemas.microsoft.com/office/powerpoint/2012/main" userId="gengs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3870A-7E60-4C26-95E4-82331CA56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Lecture03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22AB8A-AB81-3991-412F-5FB8B7383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Shijie</a:t>
            </a:r>
            <a:r>
              <a:rPr lang="en-US" altLang="zh-CN" dirty="0"/>
              <a:t> </a:t>
            </a:r>
            <a:r>
              <a:rPr lang="en-US" altLang="zh-CN" dirty="0" err="1"/>
              <a:t>Geng</a:t>
            </a:r>
            <a:r>
              <a:rPr lang="en-US" altLang="zh-CN" dirty="0"/>
              <a:t>, </a:t>
            </a:r>
            <a:r>
              <a:rPr lang="en-US" altLang="zh-CN" dirty="0" err="1"/>
              <a:t>Shuo</a:t>
            </a:r>
            <a:r>
              <a:rPr lang="en-US" altLang="zh-CN" dirty="0"/>
              <a:t>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62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71A72-A612-774A-954B-FF6EB84C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对于指定点的预测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F86B87-4357-6BC2-D512-E824C4411A55}"/>
              </a:ext>
            </a:extLst>
          </p:cNvPr>
          <p:cNvSpPr txBox="1"/>
          <p:nvPr/>
        </p:nvSpPr>
        <p:spPr>
          <a:xfrm>
            <a:off x="703185" y="1521411"/>
            <a:ext cx="36894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494949"/>
                </a:solidFill>
                <a:effectLst/>
              </a:rPr>
              <a:t>Linear Regression</a:t>
            </a:r>
            <a:r>
              <a:rPr lang="zh-CN" altLang="en-US" sz="2800" dirty="0">
                <a:solidFill>
                  <a:srgbClr val="494949"/>
                </a:solidFill>
                <a:effectLst/>
              </a:rPr>
              <a:t>：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04FDAF-EAEC-6123-81F3-A7FD0330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9426"/>
            <a:ext cx="3044864" cy="20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9182D5B-6B1B-1FEE-5BE3-F0A548CB1783}"/>
              </a:ext>
            </a:extLst>
          </p:cNvPr>
          <p:cNvSpPr txBox="1"/>
          <p:nvPr/>
        </p:nvSpPr>
        <p:spPr>
          <a:xfrm>
            <a:off x="870010" y="4234671"/>
            <a:ext cx="205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94949"/>
                </a:solidFill>
                <a:effectLst/>
              </a:rPr>
              <a:t>1.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拟合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θ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，最小化：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9C01D8-9220-0CC1-8142-DD20C804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913" y="4075920"/>
            <a:ext cx="2182302" cy="6342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82ABBB2-1665-E7E7-D290-22D7FE3312B1}"/>
              </a:ext>
            </a:extLst>
          </p:cNvPr>
          <p:cNvSpPr txBox="1"/>
          <p:nvPr/>
        </p:nvSpPr>
        <p:spPr>
          <a:xfrm>
            <a:off x="870010" y="4816273"/>
            <a:ext cx="88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94949"/>
                </a:solidFill>
                <a:effectLst/>
              </a:rPr>
              <a:t>2.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输出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4B83A76-E2F9-EFEE-CC80-F83D9B9AB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895" y="4708452"/>
            <a:ext cx="756211" cy="5545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2241EDF-84B9-07A3-0BCF-4921DEFCEEF7}"/>
              </a:ext>
            </a:extLst>
          </p:cNvPr>
          <p:cNvSpPr txBox="1"/>
          <p:nvPr/>
        </p:nvSpPr>
        <p:spPr>
          <a:xfrm>
            <a:off x="6169981" y="1510790"/>
            <a:ext cx="4815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Locally Weighted linear Regression</a:t>
            </a:r>
            <a:r>
              <a:rPr lang="zh-CN" altLang="en-US" sz="2400" dirty="0"/>
              <a:t>：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27A90F-42CA-51E1-BAF5-FFAA9BB7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799" y="1991930"/>
            <a:ext cx="2931871" cy="189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07D315-8DA8-87E3-8352-70655DEFCAE4}"/>
              </a:ext>
            </a:extLst>
          </p:cNvPr>
          <p:cNvSpPr txBox="1"/>
          <p:nvPr/>
        </p:nvSpPr>
        <p:spPr>
          <a:xfrm>
            <a:off x="6086233" y="4286062"/>
            <a:ext cx="205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94949"/>
                </a:solidFill>
                <a:effectLst/>
              </a:rPr>
              <a:t>1.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拟合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θ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，最小化：</a:t>
            </a:r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FBBBA0A-9A0D-55B5-F4F3-C6525F732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05" y="4123429"/>
            <a:ext cx="2537152" cy="6342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3E963EA-BC56-9B85-4305-3957B58FF3BD}"/>
              </a:ext>
            </a:extLst>
          </p:cNvPr>
          <p:cNvSpPr txBox="1"/>
          <p:nvPr/>
        </p:nvSpPr>
        <p:spPr>
          <a:xfrm>
            <a:off x="6096746" y="4881002"/>
            <a:ext cx="1118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494949"/>
                </a:solidFill>
                <a:effectLst/>
              </a:rPr>
              <a:t>2.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输出 </a:t>
            </a:r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B26499E-1077-5EB0-77A6-9DA04DAC1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969" y="4816273"/>
            <a:ext cx="687765" cy="4731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13A88E7-4272-D16D-4027-9DD2881D8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789" y="5329432"/>
            <a:ext cx="1396008" cy="5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5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9F064C-548D-37CC-02CC-FDEC5472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0639"/>
            <a:ext cx="3716045" cy="10298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B1F5B0-865D-26B0-321A-12847358639F}"/>
              </a:ext>
            </a:extLst>
          </p:cNvPr>
          <p:cNvSpPr txBox="1"/>
          <p:nvPr/>
        </p:nvSpPr>
        <p:spPr>
          <a:xfrm>
            <a:off x="921983" y="1557522"/>
            <a:ext cx="511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en-US" altLang="zh-CN" dirty="0"/>
              <a:t>: the location where you want to make a prediction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32FA83-90F9-B2D4-845B-AA2D0934C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83" y="1962361"/>
            <a:ext cx="573552" cy="3693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1E55057-9823-2062-14BA-D416BD733D01}"/>
              </a:ext>
            </a:extLst>
          </p:cNvPr>
          <p:cNvSpPr txBox="1"/>
          <p:nvPr/>
        </p:nvSpPr>
        <p:spPr>
          <a:xfrm>
            <a:off x="1384915" y="1992784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: the input of x for your </a:t>
            </a:r>
            <a:r>
              <a:rPr lang="en-US" altLang="zh-CN" dirty="0" err="1"/>
              <a:t>ith</a:t>
            </a:r>
            <a:r>
              <a:rPr lang="en-US" altLang="zh-CN" dirty="0"/>
              <a:t> training example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3C72D0-11A0-DF80-8412-0B16F79B9771}"/>
              </a:ext>
            </a:extLst>
          </p:cNvPr>
          <p:cNvSpPr txBox="1"/>
          <p:nvPr/>
        </p:nvSpPr>
        <p:spPr>
          <a:xfrm>
            <a:off x="921983" y="2392539"/>
            <a:ext cx="5596404" cy="1207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zh-CN" dirty="0"/>
              <a:t>τ</a:t>
            </a:r>
            <a:r>
              <a:rPr lang="en-US" altLang="zh-CN" dirty="0"/>
              <a:t> (bandwidth parameter): </a:t>
            </a:r>
            <a:r>
              <a:rPr lang="zh-CN" altLang="en-US" sz="1600" dirty="0"/>
              <a:t>选定</a:t>
            </a:r>
            <a:r>
              <a:rPr lang="en-US" altLang="zh-CN" sz="1600" dirty="0"/>
              <a:t>x</a:t>
            </a:r>
            <a:r>
              <a:rPr lang="zh-CN" altLang="en-US" sz="1600" dirty="0"/>
              <a:t>点旁 观察数据宽度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- </a:t>
            </a:r>
            <a:r>
              <a:rPr lang="zh-CN" altLang="en-US" sz="1600" dirty="0"/>
              <a:t>当</a:t>
            </a:r>
            <a:r>
              <a:rPr lang="zh-CN" altLang="en-US" sz="1400" dirty="0"/>
              <a:t> </a:t>
            </a:r>
            <a:r>
              <a:rPr lang="el-GR" altLang="zh-CN" sz="1600" dirty="0"/>
              <a:t>τ</a:t>
            </a:r>
            <a:r>
              <a:rPr lang="en-US" altLang="zh-CN" sz="1600" dirty="0"/>
              <a:t> </a:t>
            </a:r>
            <a:r>
              <a:rPr lang="zh-CN" altLang="en-US" sz="1600" dirty="0"/>
              <a:t>大时，会出现拟合不足，预估曲线是平滑的；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- </a:t>
            </a:r>
            <a:r>
              <a:rPr lang="zh-CN" altLang="en-US" sz="1600" dirty="0"/>
              <a:t>当 </a:t>
            </a:r>
            <a:r>
              <a:rPr lang="el-GR" altLang="zh-CN" sz="1600" dirty="0"/>
              <a:t>τ</a:t>
            </a:r>
            <a:r>
              <a:rPr lang="en-US" altLang="zh-CN" sz="1600" dirty="0"/>
              <a:t> </a:t>
            </a:r>
            <a:r>
              <a:rPr lang="zh-CN" altLang="en-US" sz="1600" dirty="0"/>
              <a:t>小时，可能会出现过度拟合，预估曲线会出现锯齿状。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69F424-E81F-2311-0410-353E2D6D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60509"/>
            <a:ext cx="8114190" cy="224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8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0A2952-65F7-4B3A-CE28-8A6D3C2C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12" y="1529837"/>
            <a:ext cx="3921258" cy="11057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85D11B-122D-2298-32F9-BD31DD8E8AE2}"/>
              </a:ext>
            </a:extLst>
          </p:cNvPr>
          <p:cNvSpPr txBox="1"/>
          <p:nvPr/>
        </p:nvSpPr>
        <p:spPr>
          <a:xfrm>
            <a:off x="838200" y="3364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理解：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F49760-AA2E-A832-8718-F553D625FB8E}"/>
              </a:ext>
            </a:extLst>
          </p:cNvPr>
          <p:cNvSpPr txBox="1"/>
          <p:nvPr/>
        </p:nvSpPr>
        <p:spPr>
          <a:xfrm>
            <a:off x="838200" y="396355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30820B-EB57-42B9-314D-E8560F10CA56}"/>
              </a:ext>
            </a:extLst>
          </p:cNvPr>
          <p:cNvSpPr txBox="1"/>
          <p:nvPr/>
        </p:nvSpPr>
        <p:spPr>
          <a:xfrm>
            <a:off x="2689935" y="3985785"/>
            <a:ext cx="709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很接近的时候，即样本点           与 </a:t>
            </a:r>
            <a:r>
              <a:rPr lang="en-US" altLang="zh-CN" dirty="0"/>
              <a:t>x</a:t>
            </a:r>
            <a:r>
              <a:rPr lang="zh-CN" altLang="en-US" dirty="0"/>
              <a:t>很接近，权重为</a:t>
            </a:r>
            <a:r>
              <a:rPr lang="en-US" altLang="zh-CN" dirty="0"/>
              <a:t>1</a:t>
            </a:r>
            <a:r>
              <a:rPr lang="zh-CN" altLang="en-US" dirty="0"/>
              <a:t>，加上这一项。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8688BF-C59A-EBC4-7F02-83EA13FCEFA5}"/>
              </a:ext>
            </a:extLst>
          </p:cNvPr>
          <p:cNvSpPr txBox="1"/>
          <p:nvPr/>
        </p:nvSpPr>
        <p:spPr>
          <a:xfrm>
            <a:off x="838200" y="4536717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而当很远的时候，权重为</a:t>
            </a:r>
            <a:r>
              <a:rPr lang="en-US" altLang="zh-CN" dirty="0"/>
              <a:t> 0</a:t>
            </a:r>
            <a:r>
              <a:rPr lang="zh-CN" altLang="en-US" dirty="0"/>
              <a:t>，不加这一项。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DFDCB3-9915-2356-3B9D-D6B7D3EFC484}"/>
              </a:ext>
            </a:extLst>
          </p:cNvPr>
          <p:cNvSpPr txBox="1"/>
          <p:nvPr/>
        </p:nvSpPr>
        <p:spPr>
          <a:xfrm>
            <a:off x="838200" y="5084139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所以，</a:t>
            </a:r>
            <a:r>
              <a:rPr lang="en-US" altLang="zh-CN" dirty="0"/>
              <a:t>J(θ) </a:t>
            </a:r>
            <a:r>
              <a:rPr lang="zh-CN" altLang="en-US" dirty="0"/>
              <a:t>就是对于所有接近的示例的平方误差。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20D67C-A436-C7F6-CE6B-40ECF067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29" y="3937805"/>
            <a:ext cx="1536206" cy="42082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D7CC11-8876-8081-EB94-DB7A7929B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513" y="3936463"/>
            <a:ext cx="505116" cy="3693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F7E4E0-B7A7-6798-0D92-E5CAD27AB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12" y="431294"/>
            <a:ext cx="3716045" cy="10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7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19F0D-63FD-8313-50F7-FF05E4AC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4.Logistic regression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8F0B0-C8C8-6E11-86E2-680AF310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Classification</a:t>
            </a:r>
          </a:p>
          <a:p>
            <a:pPr marL="0" indent="0">
              <a:buNone/>
            </a:pPr>
            <a:r>
              <a:rPr lang="en-US" altLang="zh-CN" dirty="0"/>
              <a:t>   you can take on only two values, 0 and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sz="2000" dirty="0"/>
              <a:t>示例：垃圾邮件过滤器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：一封邮件的一些特征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y=1(positive class)</a:t>
            </a:r>
            <a:r>
              <a:rPr lang="zh-CN" altLang="en-US" sz="2000" dirty="0"/>
              <a:t>，这个邮件是一个垃圾邮件；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y=0(negative class)</a:t>
            </a:r>
            <a:r>
              <a:rPr lang="zh-CN" altLang="en-US" sz="2000" dirty="0"/>
              <a:t>，这个邮件是其他邮件。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25F6F4-BE21-2E17-D89C-910F4024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75" y="3660743"/>
            <a:ext cx="647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FCF9A-1B4C-C086-1191-98D0FAAC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4.Logistic regression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67B8A-6B1C-55F1-900F-ADFB32E6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Want</a:t>
            </a:r>
            <a:r>
              <a:rPr lang="zh-CN" altLang="en-US" sz="2000" dirty="0"/>
              <a:t>：                ，           想要 </a:t>
            </a:r>
            <a:r>
              <a:rPr lang="en-US" altLang="zh-CN" sz="2000" dirty="0"/>
              <a:t>h(x)</a:t>
            </a:r>
            <a:r>
              <a:rPr lang="zh-CN" altLang="en-US" sz="2000" dirty="0"/>
              <a:t>输出的值在 </a:t>
            </a:r>
            <a:r>
              <a:rPr lang="en-US" altLang="zh-CN" sz="2000" dirty="0"/>
              <a:t>0 </a:t>
            </a:r>
            <a:r>
              <a:rPr lang="zh-CN" altLang="en-US" sz="2000" dirty="0"/>
              <a:t>和 </a:t>
            </a:r>
            <a:r>
              <a:rPr lang="en-US" altLang="zh-CN" sz="2000" dirty="0"/>
              <a:t>1</a:t>
            </a:r>
            <a:r>
              <a:rPr lang="zh-CN" altLang="en-US" sz="2000" dirty="0"/>
              <a:t> 之间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对于线性回归                          输出值可能大于</a:t>
            </a:r>
            <a:r>
              <a:rPr lang="en-US" altLang="zh-CN" sz="2000" dirty="0"/>
              <a:t> 1 </a:t>
            </a:r>
            <a:r>
              <a:rPr lang="zh-CN" altLang="en-US" sz="2000" dirty="0"/>
              <a:t>也可能 小于</a:t>
            </a:r>
            <a:r>
              <a:rPr lang="en-US" altLang="zh-CN" sz="2000" dirty="0"/>
              <a:t>0</a:t>
            </a:r>
            <a:r>
              <a:rPr lang="zh-CN" altLang="en-US" sz="2000" dirty="0"/>
              <a:t>，为了让它输出值在</a:t>
            </a:r>
            <a:r>
              <a:rPr lang="en-US" altLang="zh-CN" sz="2000" dirty="0"/>
              <a:t> 0~1</a:t>
            </a:r>
            <a:r>
              <a:rPr lang="zh-CN" altLang="en-US" sz="2000" dirty="0"/>
              <a:t>之间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8FF6EB-3CB8-862D-6FD2-3EE093FF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70" y="1825625"/>
            <a:ext cx="1859966" cy="535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CED8AC-6CEF-038E-B916-EEE1EC42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953" y="2496397"/>
            <a:ext cx="1337292" cy="323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0A8052-D997-3369-43DA-A17DCFE0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02" y="2956655"/>
            <a:ext cx="4287867" cy="90461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3F623B-C1A4-9E6B-3DD9-8DC05C7E88C4}"/>
              </a:ext>
            </a:extLst>
          </p:cNvPr>
          <p:cNvSpPr txBox="1"/>
          <p:nvPr/>
        </p:nvSpPr>
        <p:spPr>
          <a:xfrm>
            <a:off x="1012102" y="3950965"/>
            <a:ext cx="41662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effectLst/>
              </a:rPr>
              <a:t>"sigmoid" or "logistic" function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E7064E8-91BB-3A99-5803-614E85A41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27" y="4689629"/>
            <a:ext cx="2373297" cy="88380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FC55295-C7A8-ADC9-3E50-ABCB00E12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96" y="3178490"/>
            <a:ext cx="3810462" cy="302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6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49551-127D-613F-A2A4-0C65BF6F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750BD-45D6-8097-6D98-DA2E30EFD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对于肿瘤的示例，输入病人 </a:t>
            </a:r>
            <a:r>
              <a:rPr lang="en-US" altLang="zh-CN" sz="2400" dirty="0"/>
              <a:t>features</a:t>
            </a:r>
            <a:r>
              <a:rPr lang="zh-CN" altLang="en-US" sz="2400" dirty="0"/>
              <a:t>，则告知这种肿瘤是恶性（</a:t>
            </a:r>
            <a:r>
              <a:rPr lang="en-US" altLang="zh-CN" sz="2400" dirty="0"/>
              <a:t>y=1</a:t>
            </a:r>
            <a:r>
              <a:rPr lang="zh-CN" altLang="en-US" sz="2400" dirty="0"/>
              <a:t>）的几率</a:t>
            </a: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6F3D86-3450-FDD8-0929-DBA815F6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30" y="2307262"/>
            <a:ext cx="4030832" cy="2243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FDA61F-8CAE-083D-00E0-A8B4CB62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643" y="2309199"/>
            <a:ext cx="3602994" cy="22415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05A3C9-ECCE-38AD-429C-B621866AB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643" y="4705366"/>
            <a:ext cx="5445526" cy="160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ED82F-6DDC-1E45-D41C-B9319453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60" y="618262"/>
            <a:ext cx="10515600" cy="4351338"/>
          </a:xfrm>
        </p:spPr>
        <p:txBody>
          <a:bodyPr/>
          <a:lstStyle/>
          <a:p>
            <a:r>
              <a:rPr lang="en-US" altLang="zh-CN" sz="2400" dirty="0"/>
              <a:t>Choose θ to maximum l(θ)</a:t>
            </a:r>
            <a:r>
              <a:rPr lang="zh-CN" altLang="en-US" sz="2400" dirty="0"/>
              <a:t>，用 </a:t>
            </a:r>
            <a:r>
              <a:rPr lang="en-US" altLang="zh-CN" sz="2400" dirty="0"/>
              <a:t>Batch Gradient Descent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2000" dirty="0"/>
              <a:t>这里使用的是 “</a:t>
            </a:r>
            <a:r>
              <a:rPr lang="en-US" altLang="zh-CN" sz="2000" dirty="0"/>
              <a:t>+</a:t>
            </a:r>
            <a:r>
              <a:rPr lang="zh-CN" altLang="en-US" sz="2000" dirty="0"/>
              <a:t>”是因为求最大化</a:t>
            </a:r>
            <a:r>
              <a:rPr lang="en-US" altLang="zh-CN" sz="2000" dirty="0"/>
              <a:t>θ</a:t>
            </a:r>
            <a:r>
              <a:rPr lang="zh-CN" altLang="en-US" sz="2000" dirty="0"/>
              <a:t>，用梯度上升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假定这里只有一个测试用例（</a:t>
            </a:r>
            <a:r>
              <a:rPr lang="en-US" altLang="zh-CN" sz="2000" dirty="0"/>
              <a:t>x, y</a:t>
            </a:r>
            <a:r>
              <a:rPr lang="zh-CN" altLang="en-US" sz="2000" dirty="0"/>
              <a:t>），则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4925A1-75E2-EF28-C519-586A8C12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40" y="935931"/>
            <a:ext cx="2293120" cy="6910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04AAE2-5E90-3CDE-56C5-336286E1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84" y="2539695"/>
            <a:ext cx="6706062" cy="24299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E9074B-CD77-4BF2-E9D1-3FCCE89C6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84" y="5058576"/>
            <a:ext cx="4947543" cy="8151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2ECCDE-C6CF-BF6C-0A08-216725873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576" y="5121015"/>
            <a:ext cx="3175244" cy="6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0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420B2-A90A-7C7F-85F8-9D066E56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EB1F24-C834-013C-AEFD-E8A93345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02" y="1821255"/>
            <a:ext cx="6477000" cy="1898144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7C7256-2AE8-13C2-CC2E-9BF544648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8" y="3849966"/>
            <a:ext cx="4318663" cy="8282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4330C9-3C8A-49A1-C45D-C00483F580D7}"/>
              </a:ext>
            </a:extLst>
          </p:cNvPr>
          <p:cNvSpPr txBox="1"/>
          <p:nvPr/>
        </p:nvSpPr>
        <p:spPr>
          <a:xfrm>
            <a:off x="5202315" y="407941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LMS?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59CA89-7B51-5AE9-79A7-C67646870CD6}"/>
              </a:ext>
            </a:extLst>
          </p:cNvPr>
          <p:cNvSpPr txBox="1"/>
          <p:nvPr/>
        </p:nvSpPr>
        <p:spPr>
          <a:xfrm>
            <a:off x="678402" y="498037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GLM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9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3067-4B3E-1B0A-E1AC-82E6123C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5.Newton's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2706F-A7E0-F30C-2D66-2BD6773D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Have f</a:t>
            </a:r>
          </a:p>
          <a:p>
            <a:r>
              <a:rPr lang="en-US" altLang="zh-CN" sz="2400" dirty="0"/>
              <a:t>Want to find θ </a:t>
            </a:r>
            <a:r>
              <a:rPr lang="en-US" altLang="zh-CN" sz="2400" dirty="0" err="1"/>
              <a:t>s.t.</a:t>
            </a:r>
            <a:r>
              <a:rPr lang="en-US" altLang="zh-CN" sz="2400" dirty="0"/>
              <a:t> f(θ)=0</a:t>
            </a:r>
          </a:p>
          <a:p>
            <a:r>
              <a:rPr lang="en-US" altLang="zh-CN" sz="2400" dirty="0"/>
              <a:t>Want to maximum l(θ)  </a:t>
            </a:r>
            <a:r>
              <a:rPr lang="en-US" altLang="zh-CN" sz="2400" dirty="0" err="1"/>
              <a:t>l.e.</a:t>
            </a:r>
            <a:r>
              <a:rPr lang="en-US" altLang="zh-CN" sz="2400" dirty="0"/>
              <a:t> want to l'(θ)=0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30969-316E-C463-D0DC-7A319392B882}"/>
              </a:ext>
            </a:extLst>
          </p:cNvPr>
          <p:cNvSpPr txBox="1"/>
          <p:nvPr/>
        </p:nvSpPr>
        <p:spPr>
          <a:xfrm>
            <a:off x="838200" y="3100526"/>
            <a:ext cx="1447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000" b="1" dirty="0"/>
              <a:t>Θ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更新规则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FB2E1D-327E-B884-A060-B4283099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0636"/>
            <a:ext cx="5236292" cy="89965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B1BAFF5-19A4-9F32-4980-721E6FD0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17" y="3300581"/>
            <a:ext cx="2771997" cy="242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7AD4F0-0494-9CD2-D879-C660EB2B5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54" y="5000773"/>
            <a:ext cx="5615866" cy="8133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CC246F-A66E-4840-08DC-53FB55EE91BA}"/>
              </a:ext>
            </a:extLst>
          </p:cNvPr>
          <p:cNvSpPr txBox="1"/>
          <p:nvPr/>
        </p:nvSpPr>
        <p:spPr>
          <a:xfrm>
            <a:off x="859654" y="4515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推导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05F8BD-0E01-F23F-A3CB-A79FB47AC6BA}"/>
              </a:ext>
            </a:extLst>
          </p:cNvPr>
          <p:cNvSpPr txBox="1"/>
          <p:nvPr/>
        </p:nvSpPr>
        <p:spPr>
          <a:xfrm>
            <a:off x="5548544" y="859229"/>
            <a:ext cx="340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Another algorithm for maximizing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5E60C3-D1A4-6AC5-4977-1DB46DBCA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3249" y="845046"/>
            <a:ext cx="445040" cy="4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3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66607-B0B4-A165-046C-F393BC3F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牛顿迭代法图解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E9D6D7B-A3CE-C381-DDF3-9671595C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3" y="1553676"/>
            <a:ext cx="8247355" cy="22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173DAE-C5B8-CF20-7DA8-EE2884FCCF04}"/>
              </a:ext>
            </a:extLst>
          </p:cNvPr>
          <p:cNvSpPr txBox="1"/>
          <p:nvPr/>
        </p:nvSpPr>
        <p:spPr>
          <a:xfrm>
            <a:off x="905522" y="4039340"/>
            <a:ext cx="7891904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在图中找到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θ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，使得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f(θ)=0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，图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1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中显示为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θ=1.3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图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2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，随机初始化一个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θ=4.5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，即 </a:t>
            </a:r>
            <a:r>
              <a:rPr lang="en-US" altLang="zh-CN" sz="1800" dirty="0">
                <a:solidFill>
                  <a:srgbClr val="494949"/>
                </a:solidFill>
                <a:effectLst/>
                <a:hlinkClick r:id="" action="ppaction://hlinkfile"/>
              </a:rPr>
              <a:t>θ_0=4.5</a:t>
            </a:r>
            <a:endParaRPr lang="zh-CN" altLang="en-US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然后在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f(4.5)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这个点作切线，这条切线交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f(θ)=0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于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θ=2.8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的位置，即 </a:t>
            </a:r>
            <a:r>
              <a:rPr lang="en-US" altLang="zh-CN" sz="1800" dirty="0">
                <a:solidFill>
                  <a:srgbClr val="494949"/>
                </a:solidFill>
                <a:effectLst/>
                <a:hlinkClick r:id="" action="ppaction://hlinkfile"/>
              </a:rPr>
              <a:t>θ_1=2.8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，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再沿着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f(2.8)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这个点作切线，这条切线交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f(θ)=0 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于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θ=1.8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的位置，即 </a:t>
            </a:r>
            <a:r>
              <a:rPr lang="en-US" altLang="zh-CN" sz="1800" dirty="0">
                <a:solidFill>
                  <a:srgbClr val="494949"/>
                </a:solidFill>
                <a:effectLst/>
                <a:hlinkClick r:id="" action="ppaction://hlinkfile"/>
              </a:rPr>
              <a:t>θ_2=1.8</a:t>
            </a:r>
            <a:endParaRPr lang="zh-CN" altLang="en-US" sz="1800" dirty="0">
              <a:solidFill>
                <a:srgbClr val="494949"/>
              </a:solidFill>
              <a:effectLst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若干次迭代之后，可以快速接近 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θ=1.3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36368-53E3-1899-9476-C4935FD7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55A61-50C3-2430-BBD0-B08CE569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Regression(recap)</a:t>
            </a:r>
          </a:p>
          <a:p>
            <a:r>
              <a:rPr lang="en-US" altLang="zh-CN" dirty="0"/>
              <a:t>Probabilistic interpretation</a:t>
            </a:r>
          </a:p>
          <a:p>
            <a:r>
              <a:rPr lang="en-US" altLang="zh-CN" dirty="0"/>
              <a:t>Locally weighted regression</a:t>
            </a:r>
          </a:p>
          <a:p>
            <a:r>
              <a:rPr lang="en-US" altLang="zh-CN" dirty="0"/>
              <a:t>Logistic regression</a:t>
            </a:r>
          </a:p>
          <a:p>
            <a:r>
              <a:rPr lang="en-US" altLang="zh-CN" dirty="0"/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39127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312885-AD1D-67FE-193C-81E432406711}"/>
              </a:ext>
            </a:extLst>
          </p:cNvPr>
          <p:cNvSpPr txBox="1"/>
          <p:nvPr/>
        </p:nvSpPr>
        <p:spPr>
          <a:xfrm>
            <a:off x="630313" y="298272"/>
            <a:ext cx="20862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/>
              </a:rPr>
              <a:t>maximum l(</a:t>
            </a:r>
            <a:r>
              <a:rPr lang="el-GR" altLang="zh-CN" sz="2400" b="1" dirty="0">
                <a:effectLst/>
              </a:rPr>
              <a:t>θ)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B9C6D7-9390-8EEF-A612-189B38AEEDFC}"/>
              </a:ext>
            </a:extLst>
          </p:cNvPr>
          <p:cNvSpPr txBox="1"/>
          <p:nvPr/>
        </p:nvSpPr>
        <p:spPr>
          <a:xfrm>
            <a:off x="630313" y="818562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494949"/>
                </a:solidFill>
                <a:effectLst/>
              </a:rPr>
              <a:t>l(θ)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最大的点就是它一阶导数为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0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的点                         ，所以让：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504260-8817-2321-D97F-70913704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36" y="818562"/>
            <a:ext cx="1013394" cy="3396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11CB79-683A-4C04-FC9F-FB84DC07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272" y="760228"/>
            <a:ext cx="1603021" cy="4562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FB84F56-0118-C537-A20E-E0F783DF3189}"/>
              </a:ext>
            </a:extLst>
          </p:cNvPr>
          <p:cNvSpPr txBox="1"/>
          <p:nvPr/>
        </p:nvSpPr>
        <p:spPr>
          <a:xfrm>
            <a:off x="630313" y="14648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得到：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2FF097-FE29-7761-C92F-D625C49B1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476" y="1270200"/>
            <a:ext cx="1708442" cy="7587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748C4A8-4856-DCA9-50B3-EA52F47ABBDF}"/>
              </a:ext>
            </a:extLst>
          </p:cNvPr>
          <p:cNvSpPr txBox="1"/>
          <p:nvPr/>
        </p:nvSpPr>
        <p:spPr>
          <a:xfrm>
            <a:off x="674700" y="1966776"/>
            <a:ext cx="3113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Quadratic convergence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949E43-1459-30FD-5739-7B47F36E01EF}"/>
              </a:ext>
            </a:extLst>
          </p:cNvPr>
          <p:cNvSpPr txBox="1"/>
          <p:nvPr/>
        </p:nvSpPr>
        <p:spPr>
          <a:xfrm>
            <a:off x="674700" y="2508389"/>
            <a:ext cx="5955476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</a:rPr>
              <a:t>牛顿迭代法具有“二次收敛”的特性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</a:rPr>
              <a:t>解释：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</a:rPr>
              <a:t>在第一次迭代后，距离真实</a:t>
            </a:r>
            <a:r>
              <a:rPr lang="en-US" altLang="zh-CN" sz="1800" dirty="0">
                <a:effectLst/>
              </a:rPr>
              <a:t>f(θ)=0</a:t>
            </a:r>
            <a:r>
              <a:rPr lang="zh-CN" altLang="en-US" sz="1800" dirty="0">
                <a:effectLst/>
              </a:rPr>
              <a:t>的距离为 </a:t>
            </a:r>
            <a:r>
              <a:rPr lang="en-US" altLang="zh-CN" sz="1800" dirty="0">
                <a:effectLst/>
              </a:rPr>
              <a:t>0.01</a:t>
            </a:r>
            <a:r>
              <a:rPr lang="zh-CN" altLang="en-US" sz="1800" dirty="0">
                <a:effectLst/>
              </a:rPr>
              <a:t>，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</a:rPr>
              <a:t>则第二次迭代后，距离真实</a:t>
            </a:r>
            <a:r>
              <a:rPr lang="en-US" altLang="zh-CN" sz="1800" dirty="0">
                <a:effectLst/>
              </a:rPr>
              <a:t>f(θ)=0</a:t>
            </a:r>
            <a:r>
              <a:rPr lang="zh-CN" altLang="en-US" sz="1800" dirty="0">
                <a:effectLst/>
              </a:rPr>
              <a:t>的距离为 </a:t>
            </a:r>
            <a:r>
              <a:rPr lang="en-US" altLang="zh-CN" sz="1800" dirty="0">
                <a:effectLst/>
              </a:rPr>
              <a:t>0.0001</a:t>
            </a:r>
            <a:r>
              <a:rPr lang="zh-CN" altLang="en-US" sz="1800" dirty="0">
                <a:effectLst/>
              </a:rPr>
              <a:t>，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</a:rPr>
              <a:t>则第三次迭代后，距离真实</a:t>
            </a:r>
            <a:r>
              <a:rPr lang="en-US" altLang="zh-CN" sz="1800" dirty="0">
                <a:effectLst/>
              </a:rPr>
              <a:t>f(θ)=0</a:t>
            </a:r>
            <a:r>
              <a:rPr lang="zh-CN" altLang="en-US" sz="1800" dirty="0">
                <a:effectLst/>
              </a:rPr>
              <a:t>的距离为 </a:t>
            </a:r>
            <a:r>
              <a:rPr lang="en-US" altLang="zh-CN" sz="1800" dirty="0">
                <a:effectLst/>
              </a:rPr>
              <a:t>0.00000001</a:t>
            </a:r>
            <a:r>
              <a:rPr lang="zh-CN" altLang="en-US" sz="1800" dirty="0">
                <a:effectLst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effectLst/>
              </a:rPr>
              <a:t>这就是为什么牛顿迭代法需要相对较少次数迭代的原因。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9DB7E2-7119-7791-C9BC-0486CB7B1A33}"/>
              </a:ext>
            </a:extLst>
          </p:cNvPr>
          <p:cNvSpPr txBox="1"/>
          <p:nvPr/>
        </p:nvSpPr>
        <p:spPr>
          <a:xfrm>
            <a:off x="648070" y="52039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优缺点：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0B01FB-4467-3A2E-118B-72AFC3E89FDF}"/>
              </a:ext>
            </a:extLst>
          </p:cNvPr>
          <p:cNvSpPr txBox="1"/>
          <p:nvPr/>
        </p:nvSpPr>
        <p:spPr>
          <a:xfrm>
            <a:off x="648070" y="5604032"/>
            <a:ext cx="839204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优点：比批量梯度下降方法收敛的更快，且只需要更少的迭代次数就可接近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min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；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494949"/>
                </a:solidFill>
                <a:effectLst/>
              </a:rPr>
              <a:t>缺点：当处理高维问题时，</a:t>
            </a:r>
            <a:r>
              <a:rPr lang="en-US" altLang="zh-CN" sz="1800" dirty="0">
                <a:solidFill>
                  <a:srgbClr val="494949"/>
                </a:solidFill>
                <a:effectLst/>
              </a:rPr>
              <a:t>1</a:t>
            </a:r>
            <a:r>
              <a:rPr lang="zh-CN" altLang="en-US" sz="1800" dirty="0">
                <a:solidFill>
                  <a:srgbClr val="494949"/>
                </a:solidFill>
                <a:effectLst/>
              </a:rPr>
              <a:t>次迭代的成本很高，因为要转置高维矩阵。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92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CA415F6-1A5C-7A0A-68DB-A52087987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59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5BFA3-E203-9B71-762B-29C33871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1.Recap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4605D6-9105-50F8-87A6-FBC8BF4E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55" y="1690688"/>
            <a:ext cx="4776834" cy="28079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96F786-89D7-0E78-F0E6-789D367A8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6" y="4659484"/>
            <a:ext cx="4066619" cy="9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72B87D-AEBF-8FC8-7026-675F6E580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044" y="1690689"/>
            <a:ext cx="4282033" cy="98398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FED70A6-B9B5-08A0-13A7-028611D4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n-US" altLang="zh-CN" dirty="0"/>
              <a:t>2.Probabilistic interpretation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625791-C4BF-AFB4-94A0-BECA1687212C}"/>
              </a:ext>
            </a:extLst>
          </p:cNvPr>
          <p:cNvSpPr txBox="1"/>
          <p:nvPr/>
        </p:nvSpPr>
        <p:spPr>
          <a:xfrm>
            <a:off x="1110954" y="2816197"/>
            <a:ext cx="7781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Assume the </a:t>
            </a:r>
            <a:r>
              <a:rPr lang="en-US" altLang="zh-CN" sz="2000" b="1" dirty="0"/>
              <a:t>target variables </a:t>
            </a:r>
            <a:r>
              <a:rPr lang="en-US" altLang="zh-CN" sz="2000" dirty="0"/>
              <a:t>and the </a:t>
            </a:r>
            <a:r>
              <a:rPr lang="en-US" altLang="zh-CN" sz="2000" b="1" dirty="0"/>
              <a:t>inputs</a:t>
            </a:r>
            <a:r>
              <a:rPr lang="en-US" altLang="zh-CN" sz="2000" dirty="0"/>
              <a:t> are related via the equation: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E41D39-614A-17A7-DAD5-E53E25C7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18" y="3357830"/>
            <a:ext cx="3514618" cy="8927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F67751C-D6CF-19F0-D364-3C57363D1BAC}"/>
              </a:ext>
            </a:extLst>
          </p:cNvPr>
          <p:cNvSpPr txBox="1"/>
          <p:nvPr/>
        </p:nvSpPr>
        <p:spPr>
          <a:xfrm>
            <a:off x="1105044" y="4232679"/>
            <a:ext cx="66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b="1" dirty="0"/>
              <a:t>ε</a:t>
            </a:r>
            <a:r>
              <a:rPr lang="en-US" altLang="zh-CN" dirty="0"/>
              <a:t> is</a:t>
            </a:r>
            <a:r>
              <a:rPr lang="zh-CN" altLang="en-US" dirty="0"/>
              <a:t> </a:t>
            </a:r>
            <a:r>
              <a:rPr lang="en-US" altLang="zh-CN" dirty="0"/>
              <a:t>error term that capture unmodeled effects and random noise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3E65F5-92CB-C2DD-52B0-BAF98B95E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818" y="4712949"/>
            <a:ext cx="2570085" cy="6672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278AD5C-6B47-9B5A-30FA-8E7A5DA1DAE4}"/>
              </a:ext>
            </a:extLst>
          </p:cNvPr>
          <p:cNvSpPr txBox="1"/>
          <p:nvPr/>
        </p:nvSpPr>
        <p:spPr>
          <a:xfrm>
            <a:off x="3594903" y="4815734"/>
            <a:ext cx="307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I.I.D.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569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78B9-8D12-AA0F-1DA4-4C2387B0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973D4C-18B8-ADA5-3A42-C103DD7F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11" y="1801074"/>
            <a:ext cx="2570085" cy="6672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F2CED5-036E-BCFA-DB62-8B5E6B0CC91E}"/>
              </a:ext>
            </a:extLst>
          </p:cNvPr>
          <p:cNvSpPr txBox="1"/>
          <p:nvPr/>
        </p:nvSpPr>
        <p:spPr>
          <a:xfrm>
            <a:off x="838200" y="2720450"/>
            <a:ext cx="172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概率密度：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9ECDF5-7E17-DEC4-AD97-2C9C1D58E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596" y="2468307"/>
            <a:ext cx="3738563" cy="876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18B059-5B65-748B-16AD-CF78F8FEB7BE}"/>
              </a:ext>
            </a:extLst>
          </p:cNvPr>
          <p:cNvSpPr txBox="1"/>
          <p:nvPr/>
        </p:nvSpPr>
        <p:spPr>
          <a:xfrm>
            <a:off x="838200" y="3622089"/>
            <a:ext cx="52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BB37B43-5297-6521-738E-9EDEA39EF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13" y="3454623"/>
            <a:ext cx="2740686" cy="6676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37018F7-B6A7-A76D-6F2F-AF15CDB76481}"/>
              </a:ext>
            </a:extLst>
          </p:cNvPr>
          <p:cNvSpPr txBox="1"/>
          <p:nvPr/>
        </p:nvSpPr>
        <p:spPr>
          <a:xfrm>
            <a:off x="3924877" y="3603758"/>
            <a:ext cx="70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可知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CE7B1A4-B3C7-700F-FDF2-FF199ED9E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612" y="3429000"/>
            <a:ext cx="2923714" cy="6592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16D03F-8B9B-6B2E-D57A-A3B27217D9FA}"/>
              </a:ext>
            </a:extLst>
          </p:cNvPr>
          <p:cNvSpPr txBox="1"/>
          <p:nvPr/>
        </p:nvSpPr>
        <p:spPr>
          <a:xfrm>
            <a:off x="7451326" y="3573938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，则：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5097616-CD50-D0CD-87E9-946FB8F19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1" y="4175284"/>
            <a:ext cx="5882196" cy="93013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37708DA-F1F0-E005-3976-5C32D8C2A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056" y="5208754"/>
            <a:ext cx="4111332" cy="7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3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50C3-DD45-0DB1-ED01-F9721368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8E7124-7348-9C93-4E6F-B77FB52E4893}"/>
              </a:ext>
            </a:extLst>
          </p:cNvPr>
          <p:cNvSpPr txBox="1"/>
          <p:nvPr/>
        </p:nvSpPr>
        <p:spPr>
          <a:xfrm>
            <a:off x="838200" y="1961965"/>
            <a:ext cx="889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求给定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θ </a:t>
            </a:r>
            <a:r>
              <a:rPr lang="zh-CN" altLang="en-US" dirty="0"/>
              <a:t>下 </a:t>
            </a:r>
            <a:r>
              <a:rPr lang="en-US" altLang="zh-CN" dirty="0"/>
              <a:t>y </a:t>
            </a:r>
            <a:r>
              <a:rPr lang="zh-CN" altLang="en-US" dirty="0"/>
              <a:t>的概率问题可以转化为 求 </a:t>
            </a:r>
            <a:r>
              <a:rPr lang="en-US" altLang="zh-CN" dirty="0"/>
              <a:t>θ</a:t>
            </a:r>
            <a:r>
              <a:rPr lang="zh-CN" altLang="en-US" dirty="0"/>
              <a:t>的似然函数问题：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B78AD9-ED3E-87F3-639B-18C0E01A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6925"/>
            <a:ext cx="4267107" cy="22736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DAF94E-D92E-D57F-B861-31B2A7ABD163}"/>
              </a:ext>
            </a:extLst>
          </p:cNvPr>
          <p:cNvSpPr txBox="1"/>
          <p:nvPr/>
        </p:nvSpPr>
        <p:spPr>
          <a:xfrm>
            <a:off x="838200" y="4891598"/>
            <a:ext cx="10164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选择一个参数 </a:t>
            </a:r>
            <a:r>
              <a:rPr lang="en-US" altLang="zh-CN" dirty="0"/>
              <a:t>θ</a:t>
            </a:r>
            <a:r>
              <a:rPr lang="zh-CN" altLang="en-US" dirty="0"/>
              <a:t>，使得数据尽可能高概率，用到了 </a:t>
            </a:r>
            <a:r>
              <a:rPr lang="en-US" altLang="zh-CN" dirty="0"/>
              <a:t>Maximum Likelihood Estimation</a:t>
            </a:r>
            <a:r>
              <a:rPr lang="zh-CN" altLang="en-US" dirty="0"/>
              <a:t>（最大似然估计），下面就是求 参数</a:t>
            </a:r>
            <a:r>
              <a:rPr lang="en-US" altLang="zh-CN" dirty="0"/>
              <a:t>θ </a:t>
            </a:r>
            <a:r>
              <a:rPr lang="zh-CN" altLang="en-US" dirty="0"/>
              <a:t>的最大似然估计：</a:t>
            </a:r>
          </a:p>
        </p:txBody>
      </p:sp>
    </p:spTree>
    <p:extLst>
      <p:ext uri="{BB962C8B-B14F-4D97-AF65-F5344CB8AC3E}">
        <p14:creationId xmlns:p14="http://schemas.microsoft.com/office/powerpoint/2010/main" val="6110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D975B-7084-2E82-D424-5442CCBC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CB5A9-C5D4-4E27-F9F0-78B766D8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28637"/>
            <a:ext cx="4319726" cy="7408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9854B5-F161-4BBA-2C40-B6D5A8502EA2}"/>
              </a:ext>
            </a:extLst>
          </p:cNvPr>
          <p:cNvSpPr txBox="1"/>
          <p:nvPr/>
        </p:nvSpPr>
        <p:spPr>
          <a:xfrm>
            <a:off x="838200" y="1855432"/>
            <a:ext cx="172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MLE</a:t>
            </a:r>
            <a:endParaRPr lang="zh-CN" altLang="en-US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FBF608-D25B-184C-01A6-F06A7A7D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08157"/>
            <a:ext cx="4330083" cy="20829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3ADF89-2052-FD98-CD1E-14F15E006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94" y="5307628"/>
            <a:ext cx="4814981" cy="100672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1DE1AC5-3F81-F92D-B602-79F4B9DFBFF2}"/>
              </a:ext>
            </a:extLst>
          </p:cNvPr>
          <p:cNvSpPr txBox="1"/>
          <p:nvPr/>
        </p:nvSpPr>
        <p:spPr>
          <a:xfrm>
            <a:off x="6096000" y="1970843"/>
            <a:ext cx="4576894" cy="879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这里，最大化 </a:t>
            </a:r>
            <a:r>
              <a:rPr lang="en-US" altLang="zh-CN" dirty="0"/>
              <a:t>L(θ)</a:t>
            </a:r>
            <a:r>
              <a:rPr lang="zh-CN" altLang="en-US" dirty="0"/>
              <a:t>，就是最小化 红框部分，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而这个就是前面提到的 </a:t>
            </a:r>
            <a:r>
              <a:rPr lang="en-US" altLang="zh-CN" dirty="0"/>
              <a:t>cost function</a:t>
            </a:r>
            <a:r>
              <a:rPr lang="zh-CN" altLang="en-US" dirty="0"/>
              <a:t>：</a:t>
            </a:r>
            <a:r>
              <a:rPr lang="en-US" altLang="zh-CN" dirty="0"/>
              <a:t>J(θ)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D49AF2A-6AA1-42D1-F298-374A0B019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49930"/>
            <a:ext cx="3900256" cy="91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EA416-ADA9-F249-4C4F-4AB8C172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25" y="1625806"/>
            <a:ext cx="5490216" cy="2628218"/>
          </a:xfrm>
        </p:spPr>
        <p:txBody>
          <a:bodyPr/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8960A-278A-1FB2-C3DC-1088C539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25" y="2396364"/>
            <a:ext cx="7363996" cy="40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7F95DCA-1DDD-39B0-B908-02AF5A1EF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3.Locally weighted linear regression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F54B33-A70E-F754-09B9-2C65976F6103}"/>
              </a:ext>
            </a:extLst>
          </p:cNvPr>
          <p:cNvSpPr txBox="1"/>
          <p:nvPr/>
        </p:nvSpPr>
        <p:spPr>
          <a:xfrm>
            <a:off x="8060924" y="1690688"/>
            <a:ext cx="344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Conclusion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The choice of </a:t>
            </a:r>
            <a:r>
              <a:rPr lang="en-US" altLang="zh-CN" b="1" dirty="0"/>
              <a:t>features</a:t>
            </a:r>
            <a:r>
              <a:rPr lang="en-US" altLang="zh-CN" dirty="0"/>
              <a:t> is important to ensuring </a:t>
            </a:r>
            <a:r>
              <a:rPr lang="en-US" altLang="zh-CN" b="1" dirty="0"/>
              <a:t>good performance </a:t>
            </a:r>
            <a:r>
              <a:rPr lang="en-US" altLang="zh-CN" dirty="0"/>
              <a:t>of a learning algorithm.</a:t>
            </a:r>
          </a:p>
          <a:p>
            <a:endParaRPr lang="en-US" altLang="zh-CN" dirty="0"/>
          </a:p>
          <a:p>
            <a:r>
              <a:rPr lang="en-US" altLang="zh-CN" dirty="0"/>
              <a:t>LWR:</a:t>
            </a:r>
          </a:p>
          <a:p>
            <a:r>
              <a:rPr lang="en-US" altLang="zh-CN" dirty="0"/>
              <a:t>There is sufficient data, makes the choice of features less critical.</a:t>
            </a:r>
          </a:p>
        </p:txBody>
      </p:sp>
    </p:spTree>
    <p:extLst>
      <p:ext uri="{BB962C8B-B14F-4D97-AF65-F5344CB8AC3E}">
        <p14:creationId xmlns:p14="http://schemas.microsoft.com/office/powerpoint/2010/main" val="341608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5CCF-99CB-18D0-C7C1-F7234D70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Parametric algorithm &amp; Non-parametric algorithm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CBEFC-32A0-1C4D-1965-A7829360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Parametric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有一个固定的参数 </a:t>
            </a:r>
            <a:r>
              <a:rPr lang="en-US" altLang="zh-CN" sz="2000" dirty="0"/>
              <a:t>θ</a:t>
            </a:r>
            <a:r>
              <a:rPr lang="zh-CN" altLang="en-US" sz="2000" dirty="0"/>
              <a:t>，一旦确定 </a:t>
            </a:r>
            <a:r>
              <a:rPr lang="en-US" altLang="zh-CN" sz="2000" dirty="0"/>
              <a:t>θ</a:t>
            </a:r>
            <a:r>
              <a:rPr lang="zh-CN" altLang="en-US" sz="2000" dirty="0"/>
              <a:t>并保存起来之后，就不用保留训练集，将来预估新样本的值时只需要用该训练参数预测即可；（比如</a:t>
            </a:r>
            <a:r>
              <a:rPr lang="en-US" altLang="zh-CN" sz="2000" dirty="0"/>
              <a:t> Linear regression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Non-parametric algorithm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要把整个训练集都存放在内存中，训练一次得到一个参数值，当有新样本时要重新装载训练集进行训练，</a:t>
            </a:r>
            <a:r>
              <a:rPr lang="zh-CN" altLang="en-US" sz="2000" dirty="0">
                <a:solidFill>
                  <a:srgbClr val="FF0000"/>
                </a:solidFill>
              </a:rPr>
              <a:t>模型中的参数量与数据集大小成线性关系</a:t>
            </a:r>
            <a:r>
              <a:rPr lang="zh-CN" altLang="en-US" sz="2000" dirty="0"/>
              <a:t>。（比如</a:t>
            </a:r>
            <a:r>
              <a:rPr lang="en-US" altLang="zh-CN" sz="2000" dirty="0"/>
              <a:t>LWR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68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935</Words>
  <Application>Microsoft Office PowerPoint</Application>
  <PresentationFormat>宽屏</PresentationFormat>
  <Paragraphs>96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主题</vt:lpstr>
      <vt:lpstr>Lecture03 </vt:lpstr>
      <vt:lpstr>Outline</vt:lpstr>
      <vt:lpstr>1.Recap</vt:lpstr>
      <vt:lpstr>2.Probabilistic interpretation</vt:lpstr>
      <vt:lpstr>PowerPoint 演示文稿</vt:lpstr>
      <vt:lpstr>PowerPoint 演示文稿</vt:lpstr>
      <vt:lpstr>PowerPoint 演示文稿</vt:lpstr>
      <vt:lpstr>3.Locally weighted linear regression</vt:lpstr>
      <vt:lpstr>Parametric algorithm &amp; Non-parametric algorithm </vt:lpstr>
      <vt:lpstr>对于指定点的预测</vt:lpstr>
      <vt:lpstr>PowerPoint 演示文稿</vt:lpstr>
      <vt:lpstr>PowerPoint 演示文稿</vt:lpstr>
      <vt:lpstr>4.Logistic regression</vt:lpstr>
      <vt:lpstr>4.Logistic regression</vt:lpstr>
      <vt:lpstr>PowerPoint 演示文稿</vt:lpstr>
      <vt:lpstr>PowerPoint 演示文稿</vt:lpstr>
      <vt:lpstr>PowerPoint 演示文稿</vt:lpstr>
      <vt:lpstr>5.Newton's method</vt:lpstr>
      <vt:lpstr>牛顿迭代法图解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 </dc:title>
  <dc:creator>gengsj</dc:creator>
  <cp:lastModifiedBy>gengsj</cp:lastModifiedBy>
  <cp:revision>3</cp:revision>
  <dcterms:created xsi:type="dcterms:W3CDTF">2022-04-21T06:17:23Z</dcterms:created>
  <dcterms:modified xsi:type="dcterms:W3CDTF">2022-04-22T07:01:24Z</dcterms:modified>
</cp:coreProperties>
</file>