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1" r:id="rId5"/>
    <p:sldId id="263" r:id="rId6"/>
    <p:sldId id="262" r:id="rId7"/>
    <p:sldId id="264" r:id="rId8"/>
    <p:sldId id="268" r:id="rId9"/>
    <p:sldId id="267" r:id="rId10"/>
    <p:sldId id="270" r:id="rId11"/>
    <p:sldId id="265" r:id="rId12"/>
    <p:sldId id="266" r:id="rId13"/>
    <p:sldId id="272" r:id="rId14"/>
    <p:sldId id="273" r:id="rId15"/>
    <p:sldId id="271" r:id="rId16"/>
    <p:sldId id="274" r:id="rId1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4" d="100"/>
          <a:sy n="84" d="100"/>
        </p:scale>
        <p:origin x="610"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2022/6/7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30518276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2022/6/7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31887177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2022/6/7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40255014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2022/6/7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5986539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2022/6/7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16121841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2022/6/7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9058257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2022/6/7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1681170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D997B5FA-0921-464F-AAE1-844C04324D75}" type="datetimeFigureOut">
              <a:rPr lang="zh-CN" altLang="en-US" smtClean="0"/>
              <a:t>2022/6/7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7644060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t>2022/6/7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765230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2022/6/7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6947583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2022/6/7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4778056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t>2022/6/7</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0030940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7B10BE-92EE-2CC7-3BB5-8ED848658E26}"/>
              </a:ext>
            </a:extLst>
          </p:cNvPr>
          <p:cNvSpPr>
            <a:spLocks noGrp="1"/>
          </p:cNvSpPr>
          <p:nvPr>
            <p:ph type="ctrTitle"/>
          </p:nvPr>
        </p:nvSpPr>
        <p:spPr/>
        <p:txBody>
          <a:bodyPr/>
          <a:lstStyle/>
          <a:p>
            <a:r>
              <a:rPr lang="en-US" altLang="zh-CN" dirty="0"/>
              <a:t>PCA</a:t>
            </a:r>
            <a:endParaRPr lang="zh-CN" altLang="en-US" dirty="0"/>
          </a:p>
        </p:txBody>
      </p:sp>
      <p:sp>
        <p:nvSpPr>
          <p:cNvPr id="3" name="副标题 2">
            <a:extLst>
              <a:ext uri="{FF2B5EF4-FFF2-40B4-BE49-F238E27FC236}">
                <a16:creationId xmlns:a16="http://schemas.microsoft.com/office/drawing/2014/main" id="{99554F47-BA8A-7379-1B2B-ADCC75C0667D}"/>
              </a:ext>
            </a:extLst>
          </p:cNvPr>
          <p:cNvSpPr>
            <a:spLocks noGrp="1"/>
          </p:cNvSpPr>
          <p:nvPr>
            <p:ph type="subTitle" idx="1"/>
          </p:nvPr>
        </p:nvSpPr>
        <p:spPr/>
        <p:txBody>
          <a:bodyPr/>
          <a:lstStyle/>
          <a:p>
            <a:r>
              <a:rPr lang="zh-CN" altLang="en-US" dirty="0"/>
              <a:t>主成分分析</a:t>
            </a:r>
          </a:p>
        </p:txBody>
      </p:sp>
    </p:spTree>
    <p:extLst>
      <p:ext uri="{BB962C8B-B14F-4D97-AF65-F5344CB8AC3E}">
        <p14:creationId xmlns:p14="http://schemas.microsoft.com/office/powerpoint/2010/main" val="28790899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9E54E996-3FFD-8A51-3D05-89DAC3F930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0103" y="1271016"/>
            <a:ext cx="8691794" cy="3078698"/>
          </a:xfrm>
          <a:prstGeom prst="rect">
            <a:avLst/>
          </a:prstGeom>
        </p:spPr>
      </p:pic>
      <mc:AlternateContent xmlns:mc="http://schemas.openxmlformats.org/markup-compatibility/2006">
        <mc:Choice xmlns:a14="http://schemas.microsoft.com/office/drawing/2010/main" Requires="a14">
          <p:sp>
            <p:nvSpPr>
              <p:cNvPr id="5" name="文本框 4">
                <a:extLst>
                  <a:ext uri="{FF2B5EF4-FFF2-40B4-BE49-F238E27FC236}">
                    <a16:creationId xmlns:a16="http://schemas.microsoft.com/office/drawing/2014/main" id="{D1731EB0-D3AD-8B89-1A41-54AC9F72720B}"/>
                  </a:ext>
                </a:extLst>
              </p:cNvPr>
              <p:cNvSpPr txBox="1"/>
              <p:nvPr/>
            </p:nvSpPr>
            <p:spPr>
              <a:xfrm>
                <a:off x="2596896" y="4527236"/>
                <a:ext cx="5111496" cy="369332"/>
              </a:xfrm>
              <a:prstGeom prst="rect">
                <a:avLst/>
              </a:prstGeom>
              <a:noFill/>
            </p:spPr>
            <p:txBody>
              <a:bodyPr wrap="square" rtlCol="0">
                <a:spAutoFit/>
              </a:bodyPr>
              <a:lstStyle/>
              <a:p>
                <a:r>
                  <a:rPr lang="zh-CN" altLang="en-US" dirty="0"/>
                  <a:t>因为</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b="0" i="1" smtClean="0">
                            <a:latin typeface="Cambria Math" panose="02040503050406030204" pitchFamily="18" charset="0"/>
                          </a:rPr>
                          <m:t>𝑖</m:t>
                        </m:r>
                      </m:sub>
                    </m:sSub>
                    <m:r>
                      <a:rPr lang="zh-CN" altLang="en-US" i="1">
                        <a:latin typeface="Cambria Math" panose="02040503050406030204" pitchFamily="18" charset="0"/>
                      </a:rPr>
                      <m:t>与</m:t>
                    </m:r>
                    <m:sSub>
                      <m:sSubPr>
                        <m:ctrlPr>
                          <a:rPr lang="en-US" altLang="zh-CN" i="1" smtClean="0">
                            <a:latin typeface="Cambria Math" panose="02040503050406030204" pitchFamily="18" charset="0"/>
                          </a:rPr>
                        </m:ctrlPr>
                      </m:sSubPr>
                      <m:e>
                        <m:r>
                          <m:rPr>
                            <m:sty m:val="p"/>
                          </m:rPr>
                          <a:rPr lang="en-US" altLang="zh-CN" i="1">
                            <a:latin typeface="Cambria Math" panose="02040503050406030204" pitchFamily="18" charset="0"/>
                          </a:rPr>
                          <m:t>y</m:t>
                        </m:r>
                      </m:e>
                      <m:sub>
                        <m:r>
                          <a:rPr lang="en-US" altLang="zh-CN" b="0" i="1" smtClean="0">
                            <a:latin typeface="Cambria Math" panose="02040503050406030204" pitchFamily="18" charset="0"/>
                          </a:rPr>
                          <m:t>𝑘</m:t>
                        </m:r>
                      </m:sub>
                    </m:sSub>
                    <m:r>
                      <a:rPr lang="zh-CN" altLang="en-US" i="1">
                        <a:latin typeface="Cambria Math" panose="02040503050406030204" pitchFamily="18" charset="0"/>
                      </a:rPr>
                      <m:t>互不相关</m:t>
                    </m:r>
                  </m:oMath>
                </a14:m>
                <a:endParaRPr lang="zh-CN" altLang="en-US" dirty="0"/>
              </a:p>
            </p:txBody>
          </p:sp>
        </mc:Choice>
        <mc:Fallback>
          <p:sp>
            <p:nvSpPr>
              <p:cNvPr id="5" name="文本框 4">
                <a:extLst>
                  <a:ext uri="{FF2B5EF4-FFF2-40B4-BE49-F238E27FC236}">
                    <a16:creationId xmlns:a16="http://schemas.microsoft.com/office/drawing/2014/main" id="{D1731EB0-D3AD-8B89-1A41-54AC9F72720B}"/>
                  </a:ext>
                </a:extLst>
              </p:cNvPr>
              <p:cNvSpPr txBox="1">
                <a:spLocks noRot="1" noChangeAspect="1" noMove="1" noResize="1" noEditPoints="1" noAdjustHandles="1" noChangeArrowheads="1" noChangeShapeType="1" noTextEdit="1"/>
              </p:cNvSpPr>
              <p:nvPr/>
            </p:nvSpPr>
            <p:spPr>
              <a:xfrm>
                <a:off x="2596896" y="4527236"/>
                <a:ext cx="5111496" cy="369332"/>
              </a:xfrm>
              <a:prstGeom prst="rect">
                <a:avLst/>
              </a:prstGeom>
              <a:blipFill>
                <a:blip r:embed="rId3"/>
                <a:stretch>
                  <a:fillRect l="-954" t="-11667" b="-25000"/>
                </a:stretch>
              </a:blipFill>
            </p:spPr>
            <p:txBody>
              <a:bodyPr/>
              <a:lstStyle/>
              <a:p>
                <a:r>
                  <a:rPr lang="zh-CN" altLang="en-US">
                    <a:noFill/>
                  </a:rPr>
                  <a:t> </a:t>
                </a:r>
              </a:p>
            </p:txBody>
          </p:sp>
        </mc:Fallback>
      </mc:AlternateContent>
      <p:sp>
        <p:nvSpPr>
          <p:cNvPr id="7" name="文本框 6">
            <a:extLst>
              <a:ext uri="{FF2B5EF4-FFF2-40B4-BE49-F238E27FC236}">
                <a16:creationId xmlns:a16="http://schemas.microsoft.com/office/drawing/2014/main" id="{020668C0-A55A-FBE6-FA9D-058396BE2B6C}"/>
              </a:ext>
            </a:extLst>
          </p:cNvPr>
          <p:cNvSpPr txBox="1"/>
          <p:nvPr/>
        </p:nvSpPr>
        <p:spPr>
          <a:xfrm>
            <a:off x="1289304" y="539496"/>
            <a:ext cx="9253728" cy="369332"/>
          </a:xfrm>
          <a:prstGeom prst="rect">
            <a:avLst/>
          </a:prstGeom>
          <a:noFill/>
        </p:spPr>
        <p:txBody>
          <a:bodyPr wrap="square" rtlCol="0">
            <a:spAutoFit/>
          </a:bodyPr>
          <a:lstStyle/>
          <a:p>
            <a:r>
              <a:rPr lang="zh-CN" altLang="en-US" dirty="0"/>
              <a:t>如果想表示对原有变量保存的信息比例，可以使用</a:t>
            </a:r>
            <a:r>
              <a:rPr lang="en-US" altLang="zh-CN" dirty="0"/>
              <a:t>k</a:t>
            </a:r>
            <a:r>
              <a:rPr lang="zh-CN" altLang="en-US" dirty="0"/>
              <a:t>个主成分对原有变量的贡献率。</a:t>
            </a:r>
          </a:p>
        </p:txBody>
      </p:sp>
    </p:spTree>
    <p:extLst>
      <p:ext uri="{BB962C8B-B14F-4D97-AF65-F5344CB8AC3E}">
        <p14:creationId xmlns:p14="http://schemas.microsoft.com/office/powerpoint/2010/main" val="31386639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A01DB33-6BBF-B233-5161-DEBC1C634836}"/>
              </a:ext>
            </a:extLst>
          </p:cNvPr>
          <p:cNvSpPr>
            <a:spLocks noGrp="1"/>
          </p:cNvSpPr>
          <p:nvPr>
            <p:ph type="title"/>
          </p:nvPr>
        </p:nvSpPr>
        <p:spPr>
          <a:xfrm>
            <a:off x="509016" y="538861"/>
            <a:ext cx="10515600" cy="1325563"/>
          </a:xfrm>
        </p:spPr>
        <p:txBody>
          <a:bodyPr>
            <a:normAutofit/>
          </a:bodyPr>
          <a:lstStyle/>
          <a:p>
            <a:r>
              <a:rPr lang="zh-CN" altLang="en-US" sz="4000" dirty="0"/>
              <a:t>样本主成分分析</a:t>
            </a:r>
          </a:p>
        </p:txBody>
      </p:sp>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8C566966-523E-1495-7B9A-7FE429AB6DA7}"/>
                  </a:ext>
                </a:extLst>
              </p:cNvPr>
              <p:cNvSpPr txBox="1"/>
              <p:nvPr/>
            </p:nvSpPr>
            <p:spPr>
              <a:xfrm>
                <a:off x="725714" y="2220686"/>
                <a:ext cx="10798629" cy="997709"/>
              </a:xfrm>
              <a:prstGeom prst="rect">
                <a:avLst/>
              </a:prstGeom>
              <a:noFill/>
            </p:spPr>
            <p:txBody>
              <a:bodyPr wrap="square" rtlCol="0">
                <a:spAutoFit/>
              </a:bodyPr>
              <a:lstStyle/>
              <a:p>
                <a:r>
                  <a:rPr lang="zh-CN" altLang="en-US" dirty="0"/>
                  <a:t>首先给定样本主成分定义。给定样本矩阵</a:t>
                </a:r>
                <a14:m>
                  <m:oMath xmlns:m="http://schemas.openxmlformats.org/officeDocument/2006/math">
                    <m:r>
                      <a:rPr lang="en-US" altLang="zh-CN" b="0" i="1" smtClean="0">
                        <a:latin typeface="Cambria Math" panose="02040503050406030204" pitchFamily="18" charset="0"/>
                      </a:rPr>
                      <m:t>𝑋</m:t>
                    </m:r>
                  </m:oMath>
                </a14:m>
                <a:r>
                  <a:rPr lang="zh-CN" altLang="en-US" dirty="0"/>
                  <a:t>。样本第</a:t>
                </a:r>
                <a:r>
                  <a:rPr lang="en-US" altLang="zh-CN" dirty="0" err="1"/>
                  <a:t>i</a:t>
                </a:r>
                <a:r>
                  <a:rPr lang="zh-CN" altLang="en-US" dirty="0"/>
                  <a:t>主成分</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𝑖</m:t>
                        </m:r>
                      </m:sub>
                      <m:sup>
                        <m:r>
                          <a:rPr lang="en-US" altLang="zh-CN" b="0" i="1" smtClean="0">
                            <a:latin typeface="Cambria Math" panose="02040503050406030204" pitchFamily="18" charset="0"/>
                          </a:rPr>
                          <m:t>𝑇</m:t>
                        </m:r>
                      </m:sup>
                    </m:sSubSup>
                    <m:r>
                      <a:rPr lang="en-US" altLang="zh-CN" b="0" i="1" smtClean="0">
                        <a:latin typeface="Cambria Math" panose="02040503050406030204" pitchFamily="18" charset="0"/>
                      </a:rPr>
                      <m:t>𝑥</m:t>
                    </m:r>
                  </m:oMath>
                </a14:m>
                <a:r>
                  <a:rPr lang="zh-CN" altLang="en-US" dirty="0"/>
                  <a:t>是在</a:t>
                </a:r>
                <a14:m>
                  <m:oMath xmlns:m="http://schemas.openxmlformats.org/officeDocument/2006/math">
                    <m:sSubSup>
                      <m:sSubSupPr>
                        <m:ctrlPr>
                          <a:rPr lang="en-US" altLang="zh-CN" i="1" smtClean="0">
                            <a:latin typeface="Cambria Math" panose="02040503050406030204" pitchFamily="18" charset="0"/>
                          </a:rPr>
                        </m:ctrlPr>
                      </m:sSubSup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𝑖</m:t>
                        </m:r>
                      </m:sub>
                      <m:sup>
                        <m:r>
                          <a:rPr lang="en-US" altLang="zh-CN" b="0" i="1" smtClean="0">
                            <a:latin typeface="Cambria Math" panose="02040503050406030204" pitchFamily="18" charset="0"/>
                          </a:rPr>
                          <m:t>𝑇</m:t>
                        </m:r>
                      </m:sup>
                    </m:sSubSup>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=1</m:t>
                    </m:r>
                    <m:r>
                      <a:rPr lang="zh-CN" altLang="en-US" i="1">
                        <a:latin typeface="Cambria Math" panose="02040503050406030204" pitchFamily="18" charset="0"/>
                      </a:rPr>
                      <m:t>和</m:t>
                    </m:r>
                    <m:sSubSup>
                      <m:sSubSupPr>
                        <m:ctrlPr>
                          <a:rPr lang="en-US" altLang="zh-CN" i="1" smtClean="0">
                            <a:latin typeface="Cambria Math" panose="02040503050406030204" pitchFamily="18" charset="0"/>
                          </a:rPr>
                        </m:ctrlPr>
                      </m:sSubSup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𝑖</m:t>
                        </m:r>
                      </m:sub>
                      <m:sup>
                        <m:r>
                          <a:rPr lang="en-US" altLang="zh-CN" b="0" i="1" smtClean="0">
                            <a:latin typeface="Cambria Math" panose="02040503050406030204" pitchFamily="18" charset="0"/>
                          </a:rPr>
                          <m:t>𝑇</m:t>
                        </m:r>
                      </m:sup>
                    </m:sSubSup>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𝑗</m:t>
                        </m:r>
                      </m:sub>
                    </m:sSub>
                    <m:r>
                      <a:rPr lang="zh-CN" altLang="en-US" i="1">
                        <a:latin typeface="Cambria Math" panose="02040503050406030204" pitchFamily="18" charset="0"/>
                      </a:rPr>
                      <m:t>与</m:t>
                    </m:r>
                    <m:sSubSup>
                      <m:sSubSupPr>
                        <m:ctrlPr>
                          <a:rPr lang="en-US" altLang="zh-CN" i="1" smtClean="0">
                            <a:latin typeface="Cambria Math" panose="02040503050406030204" pitchFamily="18" charset="0"/>
                          </a:rPr>
                        </m:ctrlPr>
                      </m:sSubSupPr>
                      <m:e>
                        <m:r>
                          <m:rPr>
                            <m:sty m:val="p"/>
                          </m:rPr>
                          <a:rPr lang="en-US" altLang="zh-CN" i="1">
                            <a:latin typeface="Cambria Math" panose="02040503050406030204" pitchFamily="18" charset="0"/>
                          </a:rPr>
                          <m:t>a</m:t>
                        </m:r>
                      </m:e>
                      <m:sub>
                        <m:r>
                          <a:rPr lang="en-US" altLang="zh-CN" b="0" i="1" smtClean="0">
                            <a:latin typeface="Cambria Math" panose="02040503050406030204" pitchFamily="18" charset="0"/>
                          </a:rPr>
                          <m:t>𝑘</m:t>
                        </m:r>
                      </m:sub>
                      <m:sup>
                        <m:r>
                          <a:rPr lang="en-US" altLang="zh-CN" b="0" i="1" smtClean="0">
                            <a:latin typeface="Cambria Math" panose="02040503050406030204" pitchFamily="18" charset="0"/>
                          </a:rPr>
                          <m:t>𝑇</m:t>
                        </m:r>
                      </m:sup>
                    </m:sSubSup>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𝑗</m:t>
                        </m:r>
                      </m:sub>
                    </m:sSub>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𝑘</m:t>
                        </m:r>
                        <m:r>
                          <a:rPr lang="en-US" altLang="zh-CN" b="0" i="1" smtClean="0">
                            <a:latin typeface="Cambria Math" panose="02040503050406030204" pitchFamily="18" charset="0"/>
                          </a:rPr>
                          <m:t>&lt;</m:t>
                        </m:r>
                        <m:r>
                          <a:rPr lang="en-US" altLang="zh-CN" b="0" i="1" smtClean="0">
                            <a:latin typeface="Cambria Math" panose="02040503050406030204" pitchFamily="18" charset="0"/>
                          </a:rPr>
                          <m:t>𝑖</m:t>
                        </m:r>
                        <m:r>
                          <a:rPr lang="en-US" altLang="zh-CN" b="0" i="1" smtClean="0">
                            <a:latin typeface="Cambria Math" panose="02040503050406030204" pitchFamily="18" charset="0"/>
                          </a:rPr>
                          <m:t>,</m:t>
                        </m:r>
                        <m:r>
                          <a:rPr lang="en-US" altLang="zh-CN" b="0" i="1" smtClean="0">
                            <a:latin typeface="Cambria Math" panose="02040503050406030204" pitchFamily="18" charset="0"/>
                          </a:rPr>
                          <m:t>𝑗</m:t>
                        </m:r>
                        <m:r>
                          <a:rPr lang="en-US" altLang="zh-CN" b="0" i="1" smtClean="0">
                            <a:latin typeface="Cambria Math" panose="02040503050406030204" pitchFamily="18" charset="0"/>
                          </a:rPr>
                          <m:t>=1,2,,</m:t>
                        </m:r>
                        <m:r>
                          <a:rPr lang="en-US" altLang="zh-CN" b="0" i="1" smtClean="0">
                            <a:latin typeface="Cambria Math" panose="02040503050406030204" pitchFamily="18" charset="0"/>
                          </a:rPr>
                          <m:t>𝑛</m:t>
                        </m:r>
                      </m:e>
                    </m:d>
                    <m:r>
                      <a:rPr lang="zh-CN" altLang="en-US" i="1">
                        <a:latin typeface="Cambria Math" panose="02040503050406030204" pitchFamily="18" charset="0"/>
                      </a:rPr>
                      <m:t>的</m:t>
                    </m:r>
                    <m:r>
                      <a:rPr lang="zh-CN" altLang="en-US" i="1" smtClean="0">
                        <a:latin typeface="Cambria Math" panose="02040503050406030204" pitchFamily="18" charset="0"/>
                      </a:rPr>
                      <m:t>样本</m:t>
                    </m:r>
                    <m:r>
                      <a:rPr lang="zh-CN" altLang="en-US" i="1">
                        <a:latin typeface="Cambria Math" panose="02040503050406030204" pitchFamily="18" charset="0"/>
                      </a:rPr>
                      <m:t>协方差</m:t>
                    </m:r>
                    <m:sSubSup>
                      <m:sSubSupPr>
                        <m:ctrlPr>
                          <a:rPr lang="en-US" altLang="zh-CN" i="1" smtClean="0">
                            <a:latin typeface="Cambria Math" panose="02040503050406030204" pitchFamily="18" charset="0"/>
                          </a:rPr>
                        </m:ctrlPr>
                      </m:sSubSupPr>
                      <m:e>
                        <m:r>
                          <m:rPr>
                            <m:sty m:val="p"/>
                          </m:rPr>
                          <a:rPr lang="en-US" altLang="zh-CN" i="1">
                            <a:latin typeface="Cambria Math" panose="02040503050406030204" pitchFamily="18" charset="0"/>
                          </a:rPr>
                          <m:t>a</m:t>
                        </m:r>
                      </m:e>
                      <m:sub>
                        <m:r>
                          <a:rPr lang="en-US" altLang="zh-CN" b="0" i="1" smtClean="0">
                            <a:latin typeface="Cambria Math" panose="02040503050406030204" pitchFamily="18" charset="0"/>
                          </a:rPr>
                          <m:t>𝑘</m:t>
                        </m:r>
                      </m:sub>
                      <m:sup>
                        <m:r>
                          <a:rPr lang="en-US" altLang="zh-CN" b="0" i="1" smtClean="0">
                            <a:latin typeface="Cambria Math" panose="02040503050406030204" pitchFamily="18" charset="0"/>
                          </a:rPr>
                          <m:t>𝑇</m:t>
                        </m:r>
                      </m:sup>
                    </m:sSubSup>
                    <m:r>
                      <a:rPr lang="en-US" altLang="zh-CN" b="0" i="1" smtClean="0">
                        <a:latin typeface="Cambria Math" panose="02040503050406030204" pitchFamily="18" charset="0"/>
                      </a:rPr>
                      <m:t>𝑆</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=0</m:t>
                    </m:r>
                    <m:r>
                      <a:rPr lang="zh-CN" altLang="en-US" i="1">
                        <a:latin typeface="Cambria Math" panose="02040503050406030204" pitchFamily="18" charset="0"/>
                      </a:rPr>
                      <m:t>条件</m:t>
                    </m:r>
                  </m:oMath>
                </a14:m>
                <a:r>
                  <a:rPr lang="zh-CN" altLang="en-US" dirty="0"/>
                  <a:t>下，使得</a:t>
                </a:r>
                <a14:m>
                  <m:oMath xmlns:m="http://schemas.openxmlformats.org/officeDocument/2006/math">
                    <m:sSubSup>
                      <m:sSubSupPr>
                        <m:ctrlPr>
                          <a:rPr lang="en-US" altLang="zh-CN" i="1" smtClean="0">
                            <a:latin typeface="Cambria Math" panose="02040503050406030204" pitchFamily="18" charset="0"/>
                          </a:rPr>
                        </m:ctrlPr>
                      </m:sSubSupPr>
                      <m:e>
                        <m:r>
                          <m:rPr>
                            <m:sty m:val="p"/>
                          </m:rPr>
                          <a:rPr lang="en-US" altLang="zh-CN" i="1">
                            <a:latin typeface="Cambria Math" panose="02040503050406030204" pitchFamily="18" charset="0"/>
                          </a:rPr>
                          <m:t>a</m:t>
                        </m:r>
                      </m:e>
                      <m:sub>
                        <m:r>
                          <a:rPr lang="en-US" altLang="zh-CN" b="0" i="1" smtClean="0">
                            <a:latin typeface="Cambria Math" panose="02040503050406030204" pitchFamily="18" charset="0"/>
                          </a:rPr>
                          <m:t>𝑖</m:t>
                        </m:r>
                      </m:sub>
                      <m:sup>
                        <m:r>
                          <a:rPr lang="en-US" altLang="zh-CN" b="0" i="1" smtClean="0">
                            <a:latin typeface="Cambria Math" panose="02040503050406030204" pitchFamily="18" charset="0"/>
                          </a:rPr>
                          <m:t>𝑇</m:t>
                        </m:r>
                      </m:sup>
                    </m:sSubSup>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𝑗</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𝑗</m:t>
                    </m:r>
                    <m:r>
                      <a:rPr lang="en-US" altLang="zh-CN" b="0" i="1" smtClean="0">
                        <a:latin typeface="Cambria Math" panose="02040503050406030204" pitchFamily="18" charset="0"/>
                      </a:rPr>
                      <m:t>=1,2,3,,</m:t>
                    </m:r>
                    <m:r>
                      <a:rPr lang="en-US" altLang="zh-CN" b="0" i="1" smtClean="0">
                        <a:latin typeface="Cambria Math" panose="02040503050406030204" pitchFamily="18" charset="0"/>
                      </a:rPr>
                      <m:t>𝑛</m:t>
                    </m:r>
                    <m:r>
                      <a:rPr lang="en-US" altLang="zh-CN" b="0" i="1" smtClean="0">
                        <a:latin typeface="Cambria Math" panose="02040503050406030204" pitchFamily="18" charset="0"/>
                      </a:rPr>
                      <m:t>)</m:t>
                    </m:r>
                    <m:r>
                      <a:rPr lang="zh-CN" altLang="en-US" i="1">
                        <a:latin typeface="Cambria Math" panose="02040503050406030204" pitchFamily="18" charset="0"/>
                      </a:rPr>
                      <m:t>的</m:t>
                    </m:r>
                  </m:oMath>
                </a14:m>
                <a:r>
                  <a:rPr lang="zh-CN" altLang="en-US" dirty="0"/>
                  <a:t>样本方差</a:t>
                </a:r>
                <a14:m>
                  <m:oMath xmlns:m="http://schemas.openxmlformats.org/officeDocument/2006/math">
                    <m:sSubSup>
                      <m:sSubSupPr>
                        <m:ctrlPr>
                          <a:rPr lang="en-US" altLang="zh-CN" i="1" smtClean="0">
                            <a:latin typeface="Cambria Math" panose="02040503050406030204" pitchFamily="18" charset="0"/>
                          </a:rPr>
                        </m:ctrlPr>
                      </m:sSubSup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𝑖</m:t>
                        </m:r>
                      </m:sub>
                      <m:sup>
                        <m:r>
                          <a:rPr lang="en-US" altLang="zh-CN" b="0" i="1" smtClean="0">
                            <a:latin typeface="Cambria Math" panose="02040503050406030204" pitchFamily="18" charset="0"/>
                          </a:rPr>
                          <m:t>𝑇</m:t>
                        </m:r>
                      </m:sup>
                    </m:sSubSup>
                    <m:r>
                      <a:rPr lang="en-US" altLang="zh-CN" b="0" i="1" smtClean="0">
                        <a:latin typeface="Cambria Math" panose="02040503050406030204" pitchFamily="18" charset="0"/>
                      </a:rPr>
                      <m:t>𝑆</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𝑖</m:t>
                        </m:r>
                      </m:sub>
                    </m:sSub>
                    <m:r>
                      <a:rPr lang="zh-CN" altLang="en-US" i="1">
                        <a:latin typeface="Cambria Math" panose="02040503050406030204" pitchFamily="18" charset="0"/>
                      </a:rPr>
                      <m:t>最大</m:t>
                    </m:r>
                  </m:oMath>
                </a14:m>
                <a:r>
                  <a:rPr lang="zh-CN" altLang="en-US" dirty="0"/>
                  <a:t>的线性变换</a:t>
                </a:r>
                <a:r>
                  <a:rPr lang="en-US" altLang="zh-CN" dirty="0"/>
                  <a:t>;</a:t>
                </a:r>
                <a:r>
                  <a:rPr lang="zh-CN" altLang="en-US" dirty="0"/>
                  <a:t>上述定理对于样本主成分分析依然成立。</a:t>
                </a:r>
              </a:p>
            </p:txBody>
          </p:sp>
        </mc:Choice>
        <mc:Fallback xmlns="">
          <p:sp>
            <p:nvSpPr>
              <p:cNvPr id="4" name="文本框 3">
                <a:extLst>
                  <a:ext uri="{FF2B5EF4-FFF2-40B4-BE49-F238E27FC236}">
                    <a16:creationId xmlns:a16="http://schemas.microsoft.com/office/drawing/2014/main" id="{8C566966-523E-1495-7B9A-7FE429AB6DA7}"/>
                  </a:ext>
                </a:extLst>
              </p:cNvPr>
              <p:cNvSpPr txBox="1">
                <a:spLocks noRot="1" noChangeAspect="1" noMove="1" noResize="1" noEditPoints="1" noAdjustHandles="1" noChangeArrowheads="1" noChangeShapeType="1" noTextEdit="1"/>
              </p:cNvSpPr>
              <p:nvPr/>
            </p:nvSpPr>
            <p:spPr>
              <a:xfrm>
                <a:off x="725714" y="2220686"/>
                <a:ext cx="10798629" cy="997709"/>
              </a:xfrm>
              <a:prstGeom prst="rect">
                <a:avLst/>
              </a:prstGeom>
              <a:blipFill>
                <a:blip r:embed="rId2"/>
                <a:stretch>
                  <a:fillRect l="-452" t="-42683" b="-3841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0573047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8F96B00B-6EBB-EFBF-947F-F84700527128}"/>
              </a:ext>
            </a:extLst>
          </p:cNvPr>
          <p:cNvSpPr txBox="1"/>
          <p:nvPr/>
        </p:nvSpPr>
        <p:spPr>
          <a:xfrm>
            <a:off x="725714" y="595086"/>
            <a:ext cx="10101943" cy="369332"/>
          </a:xfrm>
          <a:prstGeom prst="rect">
            <a:avLst/>
          </a:prstGeom>
          <a:noFill/>
        </p:spPr>
        <p:txBody>
          <a:bodyPr wrap="square" rtlCol="0">
            <a:spAutoFit/>
          </a:bodyPr>
          <a:lstStyle/>
          <a:p>
            <a:r>
              <a:rPr lang="zh-CN" altLang="en-US" dirty="0"/>
              <a:t>下面看一个具体的实例。（统计学习方法第二版</a:t>
            </a:r>
            <a:r>
              <a:rPr lang="en-US" altLang="zh-CN" dirty="0"/>
              <a:t>P314</a:t>
            </a:r>
            <a:r>
              <a:rPr lang="zh-CN" altLang="en-US" dirty="0"/>
              <a:t>）</a:t>
            </a:r>
          </a:p>
        </p:txBody>
      </p:sp>
      <p:pic>
        <p:nvPicPr>
          <p:cNvPr id="3" name="图片 2">
            <a:extLst>
              <a:ext uri="{FF2B5EF4-FFF2-40B4-BE49-F238E27FC236}">
                <a16:creationId xmlns:a16="http://schemas.microsoft.com/office/drawing/2014/main" id="{308517FA-EAF6-F188-83FA-F0C33238C68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31558" y="1027382"/>
            <a:ext cx="8596186" cy="2752880"/>
          </a:xfrm>
          <a:prstGeom prst="rect">
            <a:avLst/>
          </a:prstGeom>
        </p:spPr>
      </p:pic>
      <p:pic>
        <p:nvPicPr>
          <p:cNvPr id="5" name="图片 4">
            <a:extLst>
              <a:ext uri="{FF2B5EF4-FFF2-40B4-BE49-F238E27FC236}">
                <a16:creationId xmlns:a16="http://schemas.microsoft.com/office/drawing/2014/main" id="{BD133311-1FEA-09A6-2E88-B0FB11DC0F9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04710" y="3780262"/>
            <a:ext cx="8303579" cy="2858707"/>
          </a:xfrm>
          <a:prstGeom prst="rect">
            <a:avLst/>
          </a:prstGeom>
        </p:spPr>
      </p:pic>
    </p:spTree>
    <p:extLst>
      <p:ext uri="{BB962C8B-B14F-4D97-AF65-F5344CB8AC3E}">
        <p14:creationId xmlns:p14="http://schemas.microsoft.com/office/powerpoint/2010/main" val="24946658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9361D5E5-89F8-91BB-E2CE-32CCBD304E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24811" y="413244"/>
            <a:ext cx="7786590" cy="4049027"/>
          </a:xfrm>
          <a:prstGeom prst="rect">
            <a:avLst/>
          </a:prstGeom>
        </p:spPr>
      </p:pic>
    </p:spTree>
    <p:extLst>
      <p:ext uri="{BB962C8B-B14F-4D97-AF65-F5344CB8AC3E}">
        <p14:creationId xmlns:p14="http://schemas.microsoft.com/office/powerpoint/2010/main" val="11911222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3FF7B8B6-5599-DCC0-098C-586CE08ED8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56816" y="2225040"/>
            <a:ext cx="8016240" cy="4061460"/>
          </a:xfrm>
          <a:prstGeom prst="rect">
            <a:avLst/>
          </a:prstGeom>
        </p:spPr>
      </p:pic>
      <p:pic>
        <p:nvPicPr>
          <p:cNvPr id="5" name="图片 4">
            <a:extLst>
              <a:ext uri="{FF2B5EF4-FFF2-40B4-BE49-F238E27FC236}">
                <a16:creationId xmlns:a16="http://schemas.microsoft.com/office/drawing/2014/main" id="{D480ECEB-926C-D86A-23DC-656803FEA9D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09216" y="298704"/>
            <a:ext cx="7711440" cy="1798320"/>
          </a:xfrm>
          <a:prstGeom prst="rect">
            <a:avLst/>
          </a:prstGeom>
        </p:spPr>
      </p:pic>
    </p:spTree>
    <p:extLst>
      <p:ext uri="{BB962C8B-B14F-4D97-AF65-F5344CB8AC3E}">
        <p14:creationId xmlns:p14="http://schemas.microsoft.com/office/powerpoint/2010/main" val="10731731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8F96B00B-6EBB-EFBF-947F-F84700527128}"/>
              </a:ext>
            </a:extLst>
          </p:cNvPr>
          <p:cNvSpPr txBox="1"/>
          <p:nvPr/>
        </p:nvSpPr>
        <p:spPr>
          <a:xfrm>
            <a:off x="1045028" y="1463766"/>
            <a:ext cx="10101943" cy="1200329"/>
          </a:xfrm>
          <a:prstGeom prst="rect">
            <a:avLst/>
          </a:prstGeom>
          <a:noFill/>
        </p:spPr>
        <p:txBody>
          <a:bodyPr wrap="square" rtlCol="0">
            <a:spAutoFit/>
          </a:bodyPr>
          <a:lstStyle/>
          <a:p>
            <a:r>
              <a:rPr lang="zh-CN" altLang="en-US" dirty="0"/>
              <a:t>传统的主成分分析是使用协方差矩阵的特征值分解进行的，现在常用的是奇异值分解进行。</a:t>
            </a:r>
            <a:endParaRPr lang="en-US" altLang="zh-CN" dirty="0"/>
          </a:p>
          <a:p>
            <a:endParaRPr lang="en-US" altLang="zh-CN" dirty="0"/>
          </a:p>
          <a:p>
            <a:endParaRPr lang="en-US" altLang="zh-CN" dirty="0"/>
          </a:p>
          <a:p>
            <a:endParaRPr lang="en-US" altLang="zh-CN" dirty="0"/>
          </a:p>
        </p:txBody>
      </p:sp>
    </p:spTree>
    <p:extLst>
      <p:ext uri="{BB962C8B-B14F-4D97-AF65-F5344CB8AC3E}">
        <p14:creationId xmlns:p14="http://schemas.microsoft.com/office/powerpoint/2010/main" val="215633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BAAE4A3-73E5-4B62-5834-8D2BEAB61A07}"/>
              </a:ext>
            </a:extLst>
          </p:cNvPr>
          <p:cNvSpPr>
            <a:spLocks noGrp="1"/>
          </p:cNvSpPr>
          <p:nvPr>
            <p:ph type="title"/>
          </p:nvPr>
        </p:nvSpPr>
        <p:spPr/>
        <p:txBody>
          <a:bodyPr/>
          <a:lstStyle/>
          <a:p>
            <a:r>
              <a:rPr lang="zh-CN" altLang="en-US" dirty="0"/>
              <a:t>补充 </a:t>
            </a:r>
            <a:r>
              <a:rPr lang="en-US" altLang="zh-CN" dirty="0"/>
              <a:t>SVD</a:t>
            </a:r>
            <a:endParaRPr lang="zh-CN" altLang="en-US" dirty="0"/>
          </a:p>
        </p:txBody>
      </p:sp>
      <p:pic>
        <p:nvPicPr>
          <p:cNvPr id="7" name="图片 6">
            <a:extLst>
              <a:ext uri="{FF2B5EF4-FFF2-40B4-BE49-F238E27FC236}">
                <a16:creationId xmlns:a16="http://schemas.microsoft.com/office/drawing/2014/main" id="{E3B940DD-EC38-0AAA-2F1D-F4267FB42E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61516" y="1690688"/>
            <a:ext cx="8244840" cy="2019300"/>
          </a:xfrm>
          <a:prstGeom prst="rect">
            <a:avLst/>
          </a:prstGeom>
        </p:spPr>
      </p:pic>
    </p:spTree>
    <p:extLst>
      <p:ext uri="{BB962C8B-B14F-4D97-AF65-F5344CB8AC3E}">
        <p14:creationId xmlns:p14="http://schemas.microsoft.com/office/powerpoint/2010/main" val="14179836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E1A4C0-FFA4-3835-518E-C3EE02470EF3}"/>
              </a:ext>
            </a:extLst>
          </p:cNvPr>
          <p:cNvSpPr>
            <a:spLocks noGrp="1"/>
          </p:cNvSpPr>
          <p:nvPr>
            <p:ph type="title"/>
          </p:nvPr>
        </p:nvSpPr>
        <p:spPr/>
        <p:txBody>
          <a:bodyPr/>
          <a:lstStyle/>
          <a:p>
            <a:r>
              <a:rPr lang="zh-CN" altLang="en-US" dirty="0"/>
              <a:t>引言</a:t>
            </a:r>
          </a:p>
        </p:txBody>
      </p:sp>
      <p:sp>
        <p:nvSpPr>
          <p:cNvPr id="3" name="内容占位符 2">
            <a:extLst>
              <a:ext uri="{FF2B5EF4-FFF2-40B4-BE49-F238E27FC236}">
                <a16:creationId xmlns:a16="http://schemas.microsoft.com/office/drawing/2014/main" id="{3C8E1ACA-9E88-C38C-6039-BD399C4496B9}"/>
              </a:ext>
            </a:extLst>
          </p:cNvPr>
          <p:cNvSpPr>
            <a:spLocks noGrp="1"/>
          </p:cNvSpPr>
          <p:nvPr>
            <p:ph idx="1"/>
          </p:nvPr>
        </p:nvSpPr>
        <p:spPr/>
        <p:txBody>
          <a:bodyPr/>
          <a:lstStyle/>
          <a:p>
            <a:r>
              <a:rPr lang="zh-CN" altLang="en-US" dirty="0"/>
              <a:t>数据的变量之间可能存在相关性，以至于增加了分析的难度，需要考虑到由少数的不相关的变量代替相关的变量，用来表示数据。</a:t>
            </a:r>
            <a:endParaRPr lang="en-US" altLang="zh-CN" dirty="0"/>
          </a:p>
          <a:p>
            <a:pPr marL="0" indent="0">
              <a:buNone/>
            </a:pPr>
            <a:endParaRPr lang="zh-CN" altLang="en-US" dirty="0"/>
          </a:p>
        </p:txBody>
      </p:sp>
    </p:spTree>
    <p:extLst>
      <p:ext uri="{BB962C8B-B14F-4D97-AF65-F5344CB8AC3E}">
        <p14:creationId xmlns:p14="http://schemas.microsoft.com/office/powerpoint/2010/main" val="29060298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6A054933-82E1-17EA-877D-B335542E53A9}"/>
              </a:ext>
            </a:extLst>
          </p:cNvPr>
          <p:cNvSpPr txBox="1"/>
          <p:nvPr/>
        </p:nvSpPr>
        <p:spPr>
          <a:xfrm>
            <a:off x="1364343" y="1582057"/>
            <a:ext cx="9840686" cy="1200329"/>
          </a:xfrm>
          <a:prstGeom prst="rect">
            <a:avLst/>
          </a:prstGeom>
          <a:noFill/>
        </p:spPr>
        <p:txBody>
          <a:bodyPr wrap="square" rtlCol="0">
            <a:spAutoFit/>
          </a:bodyPr>
          <a:lstStyle/>
          <a:p>
            <a:r>
              <a:rPr lang="zh-CN" altLang="en-US" dirty="0"/>
              <a:t>首先需要对数据进行规范化，使得变量的均值为</a:t>
            </a:r>
            <a:r>
              <a:rPr lang="en-US" altLang="zh-CN" dirty="0"/>
              <a:t>0,</a:t>
            </a:r>
            <a:r>
              <a:rPr lang="zh-CN" altLang="en-US" dirty="0"/>
              <a:t>方差为</a:t>
            </a:r>
            <a:r>
              <a:rPr lang="en-US" altLang="zh-CN" dirty="0"/>
              <a:t>1.</a:t>
            </a:r>
            <a:r>
              <a:rPr lang="zh-CN" altLang="en-US" dirty="0"/>
              <a:t>之后对数据进行正交变换，原来由线性相关的数据通过正交变换变成由若干个线性无关的新变量表示的数据。新变量是变量的方差最大的，也就是信息保存最多的，这就是主成分分析的主要思想。通过主成分分析，可以近似地表示原始数据，即发现数据的基本结构。</a:t>
            </a:r>
          </a:p>
        </p:txBody>
      </p:sp>
    </p:spTree>
    <p:extLst>
      <p:ext uri="{BB962C8B-B14F-4D97-AF65-F5344CB8AC3E}">
        <p14:creationId xmlns:p14="http://schemas.microsoft.com/office/powerpoint/2010/main" val="42521530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26579409-69A9-6422-2ACC-E4EA316B48C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8713" y="646938"/>
            <a:ext cx="9479379" cy="1821942"/>
          </a:xfrm>
          <a:prstGeom prst="rect">
            <a:avLst/>
          </a:prstGeom>
        </p:spPr>
      </p:pic>
      <p:pic>
        <p:nvPicPr>
          <p:cNvPr id="11" name="图片 10">
            <a:extLst>
              <a:ext uri="{FF2B5EF4-FFF2-40B4-BE49-F238E27FC236}">
                <a16:creationId xmlns:a16="http://schemas.microsoft.com/office/drawing/2014/main" id="{1E982869-778F-0D6D-3477-7C69F4345B1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6279" y="2732532"/>
            <a:ext cx="10141813" cy="2936748"/>
          </a:xfrm>
          <a:prstGeom prst="rect">
            <a:avLst/>
          </a:prstGeom>
        </p:spPr>
      </p:pic>
    </p:spTree>
    <p:extLst>
      <p:ext uri="{BB962C8B-B14F-4D97-AF65-F5344CB8AC3E}">
        <p14:creationId xmlns:p14="http://schemas.microsoft.com/office/powerpoint/2010/main" val="41013211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67FB1DA0-12EA-F673-B0A5-2A5038E0E429}"/>
                  </a:ext>
                </a:extLst>
              </p:cNvPr>
              <p:cNvSpPr txBox="1"/>
              <p:nvPr/>
            </p:nvSpPr>
            <p:spPr>
              <a:xfrm>
                <a:off x="1609344" y="722376"/>
                <a:ext cx="9171432" cy="384529"/>
              </a:xfrm>
              <a:prstGeom prst="rect">
                <a:avLst/>
              </a:prstGeom>
              <a:noFill/>
            </p:spPr>
            <p:txBody>
              <a:bodyPr wrap="square" rtlCol="0">
                <a:spAutoFit/>
              </a:bodyPr>
              <a:lstStyle/>
              <a:p>
                <a:r>
                  <a:rPr lang="zh-CN" altLang="en-US" dirty="0"/>
                  <a:t>其中 </a:t>
                </a:r>
                <a14:m>
                  <m:oMath xmlns:m="http://schemas.openxmlformats.org/officeDocument/2006/math">
                    <m:r>
                      <a:rPr lang="en-US" altLang="zh-CN" b="0" i="1" smtClean="0">
                        <a:latin typeface="Cambria Math" panose="02040503050406030204" pitchFamily="18" charset="0"/>
                      </a:rPr>
                      <m:t>𝑣𝑎𝑟</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b="0" i="1" smtClean="0">
                                <a:latin typeface="Cambria Math" panose="02040503050406030204" pitchFamily="18" charset="0"/>
                              </a:rPr>
                              <m:t>𝑘</m:t>
                            </m:r>
                          </m:sub>
                        </m:sSub>
                      </m:e>
                    </m:d>
                    <m:r>
                      <a:rPr lang="en-US" altLang="zh-CN" b="0" i="1" smtClean="0">
                        <a:latin typeface="Cambria Math" panose="02040503050406030204" pitchFamily="18" charset="0"/>
                      </a:rPr>
                      <m:t>=</m:t>
                    </m:r>
                    <m:nary>
                      <m:naryPr>
                        <m:chr m:val="∑"/>
                        <m:supHide m:val="on"/>
                        <m:ctrlPr>
                          <a:rPr lang="en-US" altLang="zh-CN" b="0" i="1" smtClean="0">
                            <a:latin typeface="Cambria Math" panose="02040503050406030204" pitchFamily="18" charset="0"/>
                          </a:rPr>
                        </m:ctrlPr>
                      </m:naryPr>
                      <m:sub>
                        <m:r>
                          <m:rPr>
                            <m:brk m:alnAt="7"/>
                          </m:rPr>
                          <a:rPr lang="en-US" altLang="zh-CN" b="0" i="1" smtClean="0">
                            <a:latin typeface="Cambria Math" panose="02040503050406030204" pitchFamily="18" charset="0"/>
                          </a:rPr>
                          <m:t>𝑖</m:t>
                        </m:r>
                      </m:sub>
                      <m:sup/>
                      <m:e>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𝑘</m:t>
                                </m:r>
                              </m:sub>
                            </m:sSub>
                            <m:r>
                              <a:rPr lang="en-US" altLang="zh-CN" b="0" i="1" smtClean="0">
                                <a:latin typeface="Cambria Math" panose="02040503050406030204" pitchFamily="18" charset="0"/>
                              </a:rPr>
                              <m:t>)</m:t>
                            </m:r>
                          </m:e>
                          <m:sup>
                            <m:r>
                              <a:rPr lang="en-US" altLang="zh-CN" b="0" i="1" smtClean="0">
                                <a:latin typeface="Cambria Math" panose="02040503050406030204" pitchFamily="18" charset="0"/>
                              </a:rPr>
                              <m:t>2</m:t>
                            </m:r>
                          </m:sup>
                        </m:sSup>
                        <m:r>
                          <a:rPr lang="en-US" altLang="zh-CN" b="0" i="1" smtClean="0">
                            <a:latin typeface="Cambria Math" panose="02040503050406030204" pitchFamily="18" charset="0"/>
                          </a:rPr>
                          <m:t>=</m:t>
                        </m:r>
                        <m:nary>
                          <m:naryPr>
                            <m:chr m:val="∑"/>
                            <m:supHide m:val="on"/>
                            <m:ctrlPr>
                              <a:rPr lang="en-US" altLang="zh-CN" b="0" i="1" smtClean="0">
                                <a:latin typeface="Cambria Math" panose="02040503050406030204" pitchFamily="18" charset="0"/>
                              </a:rPr>
                            </m:ctrlPr>
                          </m:naryPr>
                          <m:sub>
                            <m:r>
                              <m:rPr>
                                <m:brk m:alnAt="7"/>
                              </m:rPr>
                              <a:rPr lang="en-US" altLang="zh-CN" b="0" i="1" smtClean="0">
                                <a:latin typeface="Cambria Math" panose="02040503050406030204" pitchFamily="18" charset="0"/>
                              </a:rPr>
                              <m:t>𝑖</m:t>
                            </m:r>
                          </m:sub>
                          <m:sup/>
                          <m:e>
                            <m:r>
                              <a:rPr lang="en-US" altLang="zh-CN" b="0" i="1" smtClean="0">
                                <a:latin typeface="Cambria Math" panose="02040503050406030204" pitchFamily="18" charset="0"/>
                              </a:rPr>
                              <m:t>(</m:t>
                            </m:r>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𝑘</m:t>
                                </m:r>
                              </m:sub>
                              <m:sup>
                                <m:r>
                                  <a:rPr lang="en-US" altLang="zh-CN" b="0" i="1" smtClean="0">
                                    <a:latin typeface="Cambria Math" panose="02040503050406030204" pitchFamily="18" charset="0"/>
                                  </a:rPr>
                                  <m:t>𝑇</m:t>
                                </m:r>
                              </m:sup>
                            </m:sSubSup>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sub>
                              <m:sup>
                                <m:r>
                                  <a:rPr lang="en-US" altLang="zh-CN" b="0" i="1" smtClean="0">
                                    <a:latin typeface="Cambria Math" panose="02040503050406030204" pitchFamily="18" charset="0"/>
                                  </a:rPr>
                                  <m:t>𝑇</m:t>
                                </m:r>
                              </m:sup>
                            </m:sSubSup>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𝑘</m:t>
                                </m:r>
                              </m:sub>
                            </m:sSub>
                            <m:r>
                              <a:rPr lang="en-US" altLang="zh-CN" b="0" i="1" smtClean="0">
                                <a:latin typeface="Cambria Math" panose="02040503050406030204" pitchFamily="18" charset="0"/>
                              </a:rPr>
                              <m:t>)</m:t>
                            </m:r>
                          </m:e>
                        </m:nary>
                        <m:r>
                          <a:rPr lang="en-US" altLang="zh-CN" b="0" i="1" smtClean="0">
                            <a:latin typeface="Cambria Math" panose="02040503050406030204" pitchFamily="18" charset="0"/>
                          </a:rPr>
                          <m:t>=</m:t>
                        </m:r>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𝑘</m:t>
                            </m:r>
                          </m:sub>
                          <m:sup>
                            <m:r>
                              <a:rPr lang="en-US" altLang="zh-CN" b="0" i="1" smtClean="0">
                                <a:latin typeface="Cambria Math" panose="02040503050406030204" pitchFamily="18" charset="0"/>
                              </a:rPr>
                              <m:t>𝑇</m:t>
                            </m:r>
                          </m:sup>
                        </m:sSubSup>
                        <m:nary>
                          <m:naryPr>
                            <m:chr m:val="∑"/>
                            <m:supHide m:val="on"/>
                            <m:ctrlPr>
                              <a:rPr lang="en-US" altLang="zh-CN" b="0" i="1" smtClean="0">
                                <a:latin typeface="Cambria Math" panose="02040503050406030204" pitchFamily="18" charset="0"/>
                              </a:rPr>
                            </m:ctrlPr>
                          </m:naryPr>
                          <m:sub>
                            <m:r>
                              <m:rPr>
                                <m:brk m:alnAt="7"/>
                              </m:rPr>
                              <a:rPr lang="en-US" altLang="zh-CN" b="0" i="1" smtClean="0">
                                <a:latin typeface="Cambria Math" panose="02040503050406030204" pitchFamily="18" charset="0"/>
                              </a:rPr>
                              <m:t>𝑖</m:t>
                            </m:r>
                          </m:sub>
                          <m:sup/>
                          <m:e>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sub>
                            </m:sSub>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sub>
                              <m:sup>
                                <m:r>
                                  <a:rPr lang="en-US" altLang="zh-CN" b="0" i="1" smtClean="0">
                                    <a:latin typeface="Cambria Math" panose="02040503050406030204" pitchFamily="18" charset="0"/>
                                  </a:rPr>
                                  <m:t>𝑇</m:t>
                                </m:r>
                              </m:sup>
                            </m:sSubSup>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𝑘</m:t>
                                </m:r>
                              </m:sub>
                            </m:sSub>
                            <m:r>
                              <a:rPr lang="en-US" altLang="zh-CN" b="0" i="1" smtClean="0">
                                <a:latin typeface="Cambria Math" panose="02040503050406030204" pitchFamily="18" charset="0"/>
                              </a:rPr>
                              <m:t>(</m:t>
                            </m:r>
                            <m:r>
                              <a:rPr lang="zh-CN" altLang="en-US" i="1">
                                <a:latin typeface="Cambria Math" panose="02040503050406030204" pitchFamily="18" charset="0"/>
                              </a:rPr>
                              <m:t>已经</m:t>
                            </m:r>
                            <m:r>
                              <a:rPr lang="zh-CN" altLang="en-US" i="1" smtClean="0">
                                <a:latin typeface="Cambria Math" panose="02040503050406030204" pitchFamily="18" charset="0"/>
                              </a:rPr>
                              <m:t>中心化</m:t>
                            </m:r>
                            <m:r>
                              <a:rPr lang="en-US" altLang="zh-CN" b="0" i="1" smtClean="0">
                                <a:latin typeface="Cambria Math" panose="02040503050406030204" pitchFamily="18" charset="0"/>
                              </a:rPr>
                              <m:t>) </m:t>
                            </m:r>
                          </m:e>
                        </m:nary>
                      </m:e>
                    </m:nary>
                  </m:oMath>
                </a14:m>
                <a:endParaRPr lang="zh-CN" altLang="en-US" dirty="0"/>
              </a:p>
            </p:txBody>
          </p:sp>
        </mc:Choice>
        <mc:Fallback xmlns="">
          <p:sp>
            <p:nvSpPr>
              <p:cNvPr id="4" name="文本框 3">
                <a:extLst>
                  <a:ext uri="{FF2B5EF4-FFF2-40B4-BE49-F238E27FC236}">
                    <a16:creationId xmlns:a16="http://schemas.microsoft.com/office/drawing/2014/main" id="{67FB1DA0-12EA-F673-B0A5-2A5038E0E429}"/>
                  </a:ext>
                </a:extLst>
              </p:cNvPr>
              <p:cNvSpPr txBox="1">
                <a:spLocks noRot="1" noChangeAspect="1" noMove="1" noResize="1" noEditPoints="1" noAdjustHandles="1" noChangeArrowheads="1" noChangeShapeType="1" noTextEdit="1"/>
              </p:cNvSpPr>
              <p:nvPr/>
            </p:nvSpPr>
            <p:spPr>
              <a:xfrm>
                <a:off x="1609344" y="722376"/>
                <a:ext cx="9171432" cy="384529"/>
              </a:xfrm>
              <a:prstGeom prst="rect">
                <a:avLst/>
              </a:prstGeom>
              <a:blipFill>
                <a:blip r:embed="rId2"/>
                <a:stretch>
                  <a:fillRect l="-532" t="-111111" b="-177778"/>
                </a:stretch>
              </a:blipFill>
            </p:spPr>
            <p:txBody>
              <a:bodyPr/>
              <a:lstStyle/>
              <a:p>
                <a:r>
                  <a:rPr lang="zh-CN" altLang="en-US">
                    <a:noFill/>
                  </a:rPr>
                  <a:t> </a:t>
                </a:r>
              </a:p>
            </p:txBody>
          </p:sp>
        </mc:Fallback>
      </mc:AlternateContent>
      <p:pic>
        <p:nvPicPr>
          <p:cNvPr id="6" name="图片 5">
            <a:extLst>
              <a:ext uri="{FF2B5EF4-FFF2-40B4-BE49-F238E27FC236}">
                <a16:creationId xmlns:a16="http://schemas.microsoft.com/office/drawing/2014/main" id="{CE1222F3-29E0-9486-1E1C-E8DDF6F6856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09344" y="2871215"/>
            <a:ext cx="8138160" cy="3109829"/>
          </a:xfrm>
          <a:prstGeom prst="rect">
            <a:avLst/>
          </a:prstGeom>
        </p:spPr>
      </p:pic>
      <p:sp>
        <p:nvSpPr>
          <p:cNvPr id="7" name="文本框 6">
            <a:extLst>
              <a:ext uri="{FF2B5EF4-FFF2-40B4-BE49-F238E27FC236}">
                <a16:creationId xmlns:a16="http://schemas.microsoft.com/office/drawing/2014/main" id="{26860F3D-0D78-941A-DEAE-D1BA9730536D}"/>
              </a:ext>
            </a:extLst>
          </p:cNvPr>
          <p:cNvSpPr txBox="1"/>
          <p:nvPr/>
        </p:nvSpPr>
        <p:spPr>
          <a:xfrm>
            <a:off x="1691640" y="1347748"/>
            <a:ext cx="7525512" cy="369332"/>
          </a:xfrm>
          <a:prstGeom prst="rect">
            <a:avLst/>
          </a:prstGeom>
          <a:noFill/>
        </p:spPr>
        <p:txBody>
          <a:bodyPr wrap="square" rtlCol="0">
            <a:spAutoFit/>
          </a:bodyPr>
          <a:lstStyle/>
          <a:p>
            <a:r>
              <a:rPr lang="zh-CN" altLang="en-US" dirty="0"/>
              <a:t>由以上的分析可知，若方差最大可以转化为最优化问题。</a:t>
            </a:r>
          </a:p>
        </p:txBody>
      </p:sp>
      <p:pic>
        <p:nvPicPr>
          <p:cNvPr id="9" name="图片 8">
            <a:extLst>
              <a:ext uri="{FF2B5EF4-FFF2-40B4-BE49-F238E27FC236}">
                <a16:creationId xmlns:a16="http://schemas.microsoft.com/office/drawing/2014/main" id="{3EA19D02-28C0-84BA-C245-4E03FD0EBAF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65575" y="1717079"/>
            <a:ext cx="4397507" cy="1154135"/>
          </a:xfrm>
          <a:prstGeom prst="rect">
            <a:avLst/>
          </a:prstGeom>
        </p:spPr>
      </p:pic>
      <p:sp>
        <p:nvSpPr>
          <p:cNvPr id="10" name="文本框 9">
            <a:extLst>
              <a:ext uri="{FF2B5EF4-FFF2-40B4-BE49-F238E27FC236}">
                <a16:creationId xmlns:a16="http://schemas.microsoft.com/office/drawing/2014/main" id="{B213DCBE-7AD2-137D-351E-239833957234}"/>
              </a:ext>
            </a:extLst>
          </p:cNvPr>
          <p:cNvSpPr txBox="1"/>
          <p:nvPr/>
        </p:nvSpPr>
        <p:spPr>
          <a:xfrm>
            <a:off x="2340864" y="6135624"/>
            <a:ext cx="5285232" cy="374904"/>
          </a:xfrm>
          <a:prstGeom prst="rect">
            <a:avLst/>
          </a:prstGeom>
          <a:noFill/>
        </p:spPr>
        <p:txBody>
          <a:bodyPr wrap="square" rtlCol="0">
            <a:spAutoFit/>
          </a:bodyPr>
          <a:lstStyle/>
          <a:p>
            <a:r>
              <a:rPr lang="zh-CN" altLang="en-US" dirty="0"/>
              <a:t>证明见</a:t>
            </a:r>
            <a:r>
              <a:rPr lang="en-US" altLang="zh-CN" dirty="0"/>
              <a:t>《</a:t>
            </a:r>
            <a:r>
              <a:rPr lang="zh-CN" altLang="en-US" dirty="0"/>
              <a:t>统计学习方法第二版</a:t>
            </a:r>
            <a:r>
              <a:rPr lang="en-US" altLang="zh-CN" dirty="0"/>
              <a:t>》P301</a:t>
            </a:r>
            <a:endParaRPr lang="zh-CN" altLang="en-US" dirty="0"/>
          </a:p>
        </p:txBody>
      </p:sp>
    </p:spTree>
    <p:extLst>
      <p:ext uri="{BB962C8B-B14F-4D97-AF65-F5344CB8AC3E}">
        <p14:creationId xmlns:p14="http://schemas.microsoft.com/office/powerpoint/2010/main" val="42734067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13F8D5F8-A1C8-71DF-61F8-D6B1D6FECA9A}"/>
              </a:ext>
            </a:extLst>
          </p:cNvPr>
          <p:cNvSpPr txBox="1"/>
          <p:nvPr/>
        </p:nvSpPr>
        <p:spPr>
          <a:xfrm>
            <a:off x="1074420" y="832104"/>
            <a:ext cx="9079992" cy="369332"/>
          </a:xfrm>
          <a:prstGeom prst="rect">
            <a:avLst/>
          </a:prstGeom>
          <a:noFill/>
        </p:spPr>
        <p:txBody>
          <a:bodyPr wrap="square" rtlCol="0">
            <a:spAutoFit/>
          </a:bodyPr>
          <a:lstStyle/>
          <a:p>
            <a:r>
              <a:rPr lang="en-US" altLang="zh-CN" dirty="0"/>
              <a:t>PCA </a:t>
            </a:r>
            <a:r>
              <a:rPr lang="zh-CN" altLang="en-US" dirty="0"/>
              <a:t>的主要目的是用于降维，所以一般选择</a:t>
            </a:r>
            <a:r>
              <a:rPr lang="en-US" altLang="zh-CN" dirty="0"/>
              <a:t>k(k&lt;&lt;m)</a:t>
            </a:r>
            <a:r>
              <a:rPr lang="zh-CN" altLang="en-US" dirty="0"/>
              <a:t>主成分来代替原来的</a:t>
            </a:r>
            <a:r>
              <a:rPr lang="en-US" altLang="zh-CN" dirty="0"/>
              <a:t>m</a:t>
            </a:r>
            <a:r>
              <a:rPr lang="zh-CN" altLang="en-US" dirty="0"/>
              <a:t>个变量。</a:t>
            </a:r>
          </a:p>
        </p:txBody>
      </p:sp>
      <p:pic>
        <p:nvPicPr>
          <p:cNvPr id="6" name="图片 5">
            <a:extLst>
              <a:ext uri="{FF2B5EF4-FFF2-40B4-BE49-F238E27FC236}">
                <a16:creationId xmlns:a16="http://schemas.microsoft.com/office/drawing/2014/main" id="{A263E9C0-D2E5-D993-6810-9A7591C782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9244" y="1723644"/>
            <a:ext cx="9246043" cy="2455164"/>
          </a:xfrm>
          <a:prstGeom prst="rect">
            <a:avLst/>
          </a:prstGeom>
        </p:spPr>
      </p:pic>
    </p:spTree>
    <p:extLst>
      <p:ext uri="{BB962C8B-B14F-4D97-AF65-F5344CB8AC3E}">
        <p14:creationId xmlns:p14="http://schemas.microsoft.com/office/powerpoint/2010/main" val="30836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2B7FD5AF-1F04-D583-7603-4FBB6E293B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4004" y="640079"/>
            <a:ext cx="7182948" cy="3942269"/>
          </a:xfrm>
          <a:prstGeom prst="rect">
            <a:avLst/>
          </a:prstGeom>
        </p:spPr>
      </p:pic>
      <p:sp>
        <p:nvSpPr>
          <p:cNvPr id="4" name="文本框 3">
            <a:extLst>
              <a:ext uri="{FF2B5EF4-FFF2-40B4-BE49-F238E27FC236}">
                <a16:creationId xmlns:a16="http://schemas.microsoft.com/office/drawing/2014/main" id="{03A8BC48-D75A-764E-8F45-19314E3B3906}"/>
              </a:ext>
            </a:extLst>
          </p:cNvPr>
          <p:cNvSpPr txBox="1"/>
          <p:nvPr/>
        </p:nvSpPr>
        <p:spPr>
          <a:xfrm>
            <a:off x="763188" y="4754880"/>
            <a:ext cx="9414084" cy="369332"/>
          </a:xfrm>
          <a:prstGeom prst="rect">
            <a:avLst/>
          </a:prstGeom>
          <a:noFill/>
        </p:spPr>
        <p:txBody>
          <a:bodyPr wrap="square" rtlCol="0">
            <a:spAutoFit/>
          </a:bodyPr>
          <a:lstStyle/>
          <a:p>
            <a:r>
              <a:rPr lang="zh-CN" altLang="en-US" dirty="0"/>
              <a:t>如图所示，如果希望对其进行降维至一维的话可以选择图中直线的方向，作为基。</a:t>
            </a:r>
          </a:p>
        </p:txBody>
      </p:sp>
    </p:spTree>
    <p:extLst>
      <p:ext uri="{BB962C8B-B14F-4D97-AF65-F5344CB8AC3E}">
        <p14:creationId xmlns:p14="http://schemas.microsoft.com/office/powerpoint/2010/main" val="39616982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3C8462AF-4208-12C2-D499-A10E66A8C151}"/>
              </a:ext>
            </a:extLst>
          </p:cNvPr>
          <p:cNvSpPr txBox="1"/>
          <p:nvPr/>
        </p:nvSpPr>
        <p:spPr>
          <a:xfrm>
            <a:off x="612648" y="539496"/>
            <a:ext cx="11164824" cy="369332"/>
          </a:xfrm>
          <a:prstGeom prst="rect">
            <a:avLst/>
          </a:prstGeom>
          <a:noFill/>
        </p:spPr>
        <p:txBody>
          <a:bodyPr wrap="square" rtlCol="0">
            <a:spAutoFit/>
          </a:bodyPr>
          <a:lstStyle/>
          <a:p>
            <a:r>
              <a:rPr lang="zh-CN" altLang="en-US" dirty="0"/>
              <a:t>以上的定理可以作为选择</a:t>
            </a:r>
            <a:r>
              <a:rPr lang="en-US" altLang="zh-CN" dirty="0"/>
              <a:t>k</a:t>
            </a:r>
            <a:r>
              <a:rPr lang="zh-CN" altLang="en-US" dirty="0"/>
              <a:t>个主成分的理论依据。具体选择</a:t>
            </a:r>
            <a:r>
              <a:rPr lang="en-US" altLang="zh-CN" dirty="0"/>
              <a:t>k</a:t>
            </a:r>
            <a:r>
              <a:rPr lang="zh-CN" altLang="en-US" dirty="0"/>
              <a:t>的方法，通常可以利用方差贡献率。</a:t>
            </a:r>
          </a:p>
        </p:txBody>
      </p:sp>
      <p:pic>
        <p:nvPicPr>
          <p:cNvPr id="6" name="图片 5">
            <a:extLst>
              <a:ext uri="{FF2B5EF4-FFF2-40B4-BE49-F238E27FC236}">
                <a16:creationId xmlns:a16="http://schemas.microsoft.com/office/drawing/2014/main" id="{5561DDD5-5276-BEF6-1906-7DF8FF7763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7483" y="1292876"/>
            <a:ext cx="8006806" cy="3233518"/>
          </a:xfrm>
          <a:prstGeom prst="rect">
            <a:avLst/>
          </a:prstGeom>
        </p:spPr>
      </p:pic>
    </p:spTree>
    <p:extLst>
      <p:ext uri="{BB962C8B-B14F-4D97-AF65-F5344CB8AC3E}">
        <p14:creationId xmlns:p14="http://schemas.microsoft.com/office/powerpoint/2010/main" val="38483663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文本框 3">
                <a:extLst>
                  <a:ext uri="{FF2B5EF4-FFF2-40B4-BE49-F238E27FC236}">
                    <a16:creationId xmlns:a16="http://schemas.microsoft.com/office/drawing/2014/main" id="{94D02BBE-020C-68F6-5C05-B6146C97AD52}"/>
                  </a:ext>
                </a:extLst>
              </p:cNvPr>
              <p:cNvSpPr txBox="1"/>
              <p:nvPr/>
            </p:nvSpPr>
            <p:spPr>
              <a:xfrm>
                <a:off x="612648" y="603504"/>
                <a:ext cx="10899648" cy="2308965"/>
              </a:xfrm>
              <a:prstGeom prst="rect">
                <a:avLst/>
              </a:prstGeom>
              <a:noFill/>
            </p:spPr>
            <p:txBody>
              <a:bodyPr wrap="square" rtlCol="0">
                <a:spAutoFit/>
              </a:bodyPr>
              <a:lstStyle/>
              <a:p>
                <a:r>
                  <a:rPr lang="zh-CN" altLang="en-US" sz="2400" dirty="0"/>
                  <a:t>下面补充基本概念：</a:t>
                </a:r>
                <a:endParaRPr lang="en-US" altLang="zh-CN" sz="2400" dirty="0"/>
              </a:p>
              <a:p>
                <a:r>
                  <a:rPr lang="zh-CN" altLang="en-US" sz="2400" dirty="0"/>
                  <a:t>因子负荷量（</a:t>
                </a:r>
                <a:r>
                  <a:rPr lang="en-US" altLang="zh-CN" sz="2400" dirty="0"/>
                  <a:t>factor loading</a:t>
                </a:r>
                <a:r>
                  <a:rPr lang="zh-CN" altLang="en-US" sz="2400" dirty="0"/>
                  <a:t>） ：第</a:t>
                </a:r>
                <a:r>
                  <a:rPr lang="en-US" altLang="zh-CN" sz="2400" dirty="0"/>
                  <a:t>k</a:t>
                </a:r>
                <a:r>
                  <a:rPr lang="zh-CN" altLang="en-US" sz="2400" dirty="0"/>
                  <a:t>主成分</a:t>
                </a:r>
                <a14:m>
                  <m:oMath xmlns:m="http://schemas.openxmlformats.org/officeDocument/2006/math">
                    <m:sSub>
                      <m:sSubPr>
                        <m:ctrlPr>
                          <a:rPr lang="en-US" altLang="zh-CN" sz="2400" i="1" smtClean="0">
                            <a:latin typeface="Cambria Math" panose="02040503050406030204" pitchFamily="18" charset="0"/>
                          </a:rPr>
                        </m:ctrlPr>
                      </m:sSubPr>
                      <m:e>
                        <m:r>
                          <a:rPr lang="en-US" altLang="zh-CN" sz="2400" b="0" i="1" smtClean="0">
                            <a:latin typeface="Cambria Math" panose="02040503050406030204" pitchFamily="18" charset="0"/>
                          </a:rPr>
                          <m:t>𝑦</m:t>
                        </m:r>
                      </m:e>
                      <m:sub>
                        <m:r>
                          <a:rPr lang="en-US" altLang="zh-CN" sz="2400" b="0" i="1" smtClean="0">
                            <a:latin typeface="Cambria Math" panose="02040503050406030204" pitchFamily="18" charset="0"/>
                          </a:rPr>
                          <m:t>𝑘</m:t>
                        </m:r>
                      </m:sub>
                    </m:sSub>
                    <m:r>
                      <a:rPr lang="zh-CN" altLang="en-US" sz="2400" i="1">
                        <a:latin typeface="Cambria Math" panose="02040503050406030204" pitchFamily="18" charset="0"/>
                      </a:rPr>
                      <m:t>与</m:t>
                    </m:r>
                    <m:sSub>
                      <m:sSubPr>
                        <m:ctrlPr>
                          <a:rPr lang="en-US" altLang="zh-CN" sz="2400" i="1" smtClean="0">
                            <a:latin typeface="Cambria Math" panose="02040503050406030204" pitchFamily="18" charset="0"/>
                          </a:rPr>
                        </m:ctrlPr>
                      </m:sSubPr>
                      <m:e>
                        <m:r>
                          <m:rPr>
                            <m:sty m:val="p"/>
                          </m:rPr>
                          <a:rPr lang="en-US" altLang="zh-CN" sz="2400" i="1">
                            <a:latin typeface="Cambria Math" panose="02040503050406030204" pitchFamily="18" charset="0"/>
                          </a:rPr>
                          <m:t>x</m:t>
                        </m:r>
                      </m:e>
                      <m:sub>
                        <m:r>
                          <a:rPr lang="en-US" altLang="zh-CN" sz="2400" b="0" i="1" smtClean="0">
                            <a:latin typeface="Cambria Math" panose="02040503050406030204" pitchFamily="18" charset="0"/>
                          </a:rPr>
                          <m:t>𝑖</m:t>
                        </m:r>
                      </m:sub>
                    </m:sSub>
                    <m:r>
                      <a:rPr lang="zh-CN" altLang="en-US" sz="2400" i="1">
                        <a:latin typeface="Cambria Math" panose="02040503050406030204" pitchFamily="18" charset="0"/>
                      </a:rPr>
                      <m:t>的</m:t>
                    </m:r>
                  </m:oMath>
                </a14:m>
                <a:r>
                  <a:rPr lang="zh-CN" altLang="en-US" sz="2400" dirty="0"/>
                  <a:t>相关系数</a:t>
                </a:r>
                <a14:m>
                  <m:oMath xmlns:m="http://schemas.openxmlformats.org/officeDocument/2006/math">
                    <m:r>
                      <a:rPr lang="zh-CN" altLang="en-US" sz="2400" i="1" dirty="0" smtClean="0">
                        <a:latin typeface="Cambria Math" panose="02040503050406030204" pitchFamily="18" charset="0"/>
                      </a:rPr>
                      <m:t>𝜌</m:t>
                    </m:r>
                    <m:r>
                      <a:rPr lang="en-US" altLang="zh-CN" sz="2400" b="0" i="1" dirty="0" smtClean="0">
                        <a:latin typeface="Cambria Math" panose="02040503050406030204" pitchFamily="18" charset="0"/>
                      </a:rPr>
                      <m:t>(</m:t>
                    </m:r>
                    <m:sSub>
                      <m:sSubPr>
                        <m:ctrlPr>
                          <a:rPr lang="en-US" altLang="zh-CN" sz="2400" b="0" i="1" dirty="0" smtClean="0">
                            <a:latin typeface="Cambria Math" panose="02040503050406030204" pitchFamily="18" charset="0"/>
                          </a:rPr>
                        </m:ctrlPr>
                      </m:sSubPr>
                      <m:e>
                        <m:r>
                          <a:rPr lang="en-US" altLang="zh-CN" sz="2400" b="0" i="1" dirty="0" smtClean="0">
                            <a:latin typeface="Cambria Math" panose="02040503050406030204" pitchFamily="18" charset="0"/>
                          </a:rPr>
                          <m:t>𝑦</m:t>
                        </m:r>
                      </m:e>
                      <m:sub>
                        <m:r>
                          <a:rPr lang="en-US" altLang="zh-CN" sz="2400" b="0" i="1" dirty="0" smtClean="0">
                            <a:latin typeface="Cambria Math" panose="02040503050406030204" pitchFamily="18" charset="0"/>
                          </a:rPr>
                          <m:t>𝑘</m:t>
                        </m:r>
                      </m:sub>
                    </m:sSub>
                    <m:r>
                      <a:rPr lang="en-US" altLang="zh-CN" sz="2400" b="0" i="1" dirty="0" smtClean="0">
                        <a:latin typeface="Cambria Math" panose="02040503050406030204" pitchFamily="18" charset="0"/>
                      </a:rPr>
                      <m:t>,</m:t>
                    </m:r>
                    <m:sSub>
                      <m:sSubPr>
                        <m:ctrlPr>
                          <a:rPr lang="en-US" altLang="zh-CN" sz="2400" b="0" i="1" dirty="0" smtClean="0">
                            <a:latin typeface="Cambria Math" panose="02040503050406030204" pitchFamily="18" charset="0"/>
                          </a:rPr>
                        </m:ctrlPr>
                      </m:sSubPr>
                      <m:e>
                        <m:r>
                          <a:rPr lang="en-US" altLang="zh-CN" sz="2400" b="0" i="1" dirty="0" smtClean="0">
                            <a:latin typeface="Cambria Math" panose="02040503050406030204" pitchFamily="18" charset="0"/>
                          </a:rPr>
                          <m:t>𝑥</m:t>
                        </m:r>
                      </m:e>
                      <m:sub>
                        <m:r>
                          <a:rPr lang="en-US" altLang="zh-CN" sz="2400" b="0" i="1" dirty="0" smtClean="0">
                            <a:latin typeface="Cambria Math" panose="02040503050406030204" pitchFamily="18" charset="0"/>
                          </a:rPr>
                          <m:t>𝑖</m:t>
                        </m:r>
                      </m:sub>
                    </m:sSub>
                    <m:r>
                      <a:rPr lang="en-US" altLang="zh-CN" sz="2400" b="0" i="1" dirty="0" smtClean="0">
                        <a:latin typeface="Cambria Math" panose="02040503050406030204" pitchFamily="18" charset="0"/>
                      </a:rPr>
                      <m:t>)</m:t>
                    </m:r>
                  </m:oMath>
                </a14:m>
                <a:r>
                  <a:rPr lang="zh-CN" altLang="en-US" sz="2400" dirty="0"/>
                  <a:t>表示的是</a:t>
                </a:r>
                <a:r>
                  <a:rPr lang="en-US" altLang="zh-CN" sz="2400" dirty="0"/>
                  <a:t>k</a:t>
                </a:r>
                <a:r>
                  <a:rPr lang="zh-CN" altLang="en-US" sz="2400" dirty="0"/>
                  <a:t>个主成分</a:t>
                </a:r>
                <a14:m>
                  <m:oMath xmlns:m="http://schemas.openxmlformats.org/officeDocument/2006/math">
                    <m:sSub>
                      <m:sSubPr>
                        <m:ctrlPr>
                          <a:rPr lang="en-US" altLang="zh-CN" sz="2400" i="1" smtClean="0">
                            <a:latin typeface="Cambria Math" panose="02040503050406030204" pitchFamily="18" charset="0"/>
                          </a:rPr>
                        </m:ctrlPr>
                      </m:sSubPr>
                      <m:e>
                        <m:r>
                          <a:rPr lang="en-US" altLang="zh-CN" sz="2400" b="0" i="1" smtClean="0">
                            <a:latin typeface="Cambria Math" panose="02040503050406030204" pitchFamily="18" charset="0"/>
                          </a:rPr>
                          <m:t>𝑦</m:t>
                        </m:r>
                      </m:e>
                      <m:sub>
                        <m:r>
                          <a:rPr lang="en-US" altLang="zh-CN" sz="2400" b="0" i="1" smtClean="0">
                            <a:latin typeface="Cambria Math" panose="02040503050406030204" pitchFamily="18" charset="0"/>
                          </a:rPr>
                          <m:t>𝑘</m:t>
                        </m:r>
                      </m:sub>
                    </m:sSub>
                    <m:r>
                      <a:rPr lang="zh-CN" altLang="en-US" sz="2400" i="1">
                        <a:latin typeface="Cambria Math" panose="02040503050406030204" pitchFamily="18" charset="0"/>
                      </a:rPr>
                      <m:t>与</m:t>
                    </m:r>
                  </m:oMath>
                </a14:m>
                <a:r>
                  <a:rPr lang="zh-CN" altLang="en-US" sz="2400" dirty="0"/>
                  <a:t>变量</a:t>
                </a:r>
                <a14:m>
                  <m:oMath xmlns:m="http://schemas.openxmlformats.org/officeDocument/2006/math">
                    <m:sSub>
                      <m:sSubPr>
                        <m:ctrlPr>
                          <a:rPr lang="en-US" altLang="zh-CN" sz="2400" i="1" dirty="0" smtClean="0">
                            <a:latin typeface="Cambria Math" panose="02040503050406030204" pitchFamily="18" charset="0"/>
                          </a:rPr>
                        </m:ctrlPr>
                      </m:sSubPr>
                      <m:e>
                        <m:r>
                          <a:rPr lang="en-US" altLang="zh-CN" sz="2400" b="0" i="1" dirty="0" smtClean="0">
                            <a:latin typeface="Cambria Math" panose="02040503050406030204" pitchFamily="18" charset="0"/>
                          </a:rPr>
                          <m:t>𝑥</m:t>
                        </m:r>
                      </m:e>
                      <m:sub>
                        <m:r>
                          <a:rPr lang="en-US" altLang="zh-CN" sz="2400" b="0" i="1" dirty="0" smtClean="0">
                            <a:latin typeface="Cambria Math" panose="02040503050406030204" pitchFamily="18" charset="0"/>
                          </a:rPr>
                          <m:t>𝑖</m:t>
                        </m:r>
                      </m:sub>
                    </m:sSub>
                    <m:r>
                      <a:rPr lang="zh-CN" altLang="en-US" sz="2400" i="1" dirty="0">
                        <a:latin typeface="Cambria Math" panose="02040503050406030204" pitchFamily="18" charset="0"/>
                      </a:rPr>
                      <m:t>的</m:t>
                    </m:r>
                    <m:r>
                      <a:rPr lang="zh-CN" altLang="en-US" sz="2400" i="1" dirty="0" smtClean="0">
                        <a:latin typeface="Cambria Math" panose="02040503050406030204" pitchFamily="18" charset="0"/>
                      </a:rPr>
                      <m:t>相关</m:t>
                    </m:r>
                  </m:oMath>
                </a14:m>
                <a:r>
                  <a:rPr lang="zh-CN" altLang="en-US" sz="2400" dirty="0"/>
                  <a:t>关系。</a:t>
                </a:r>
                <a:endParaRPr lang="en-US" altLang="zh-CN" sz="2400" dirty="0"/>
              </a:p>
              <a:p>
                <a:endParaRPr lang="en-US" altLang="zh-CN" sz="2400" dirty="0"/>
              </a:p>
              <a:p>
                <a:endParaRPr lang="en-US" altLang="zh-CN" sz="2400" dirty="0"/>
              </a:p>
              <a:p>
                <a:endParaRPr lang="zh-CN" altLang="en-US" sz="2400" dirty="0"/>
              </a:p>
            </p:txBody>
          </p:sp>
        </mc:Choice>
        <mc:Fallback>
          <p:sp>
            <p:nvSpPr>
              <p:cNvPr id="4" name="文本框 3">
                <a:extLst>
                  <a:ext uri="{FF2B5EF4-FFF2-40B4-BE49-F238E27FC236}">
                    <a16:creationId xmlns:a16="http://schemas.microsoft.com/office/drawing/2014/main" id="{94D02BBE-020C-68F6-5C05-B6146C97AD52}"/>
                  </a:ext>
                </a:extLst>
              </p:cNvPr>
              <p:cNvSpPr txBox="1">
                <a:spLocks noRot="1" noChangeAspect="1" noMove="1" noResize="1" noEditPoints="1" noAdjustHandles="1" noChangeArrowheads="1" noChangeShapeType="1" noTextEdit="1"/>
              </p:cNvSpPr>
              <p:nvPr/>
            </p:nvSpPr>
            <p:spPr>
              <a:xfrm>
                <a:off x="612648" y="603504"/>
                <a:ext cx="10899648" cy="2308965"/>
              </a:xfrm>
              <a:prstGeom prst="rect">
                <a:avLst/>
              </a:prstGeom>
              <a:blipFill>
                <a:blip r:embed="rId2"/>
                <a:stretch>
                  <a:fillRect l="-895" t="-2375"/>
                </a:stretch>
              </a:blipFill>
            </p:spPr>
            <p:txBody>
              <a:bodyPr/>
              <a:lstStyle/>
              <a:p>
                <a:r>
                  <a:rPr lang="zh-CN" altLang="en-US">
                    <a:noFill/>
                  </a:rPr>
                  <a:t> </a:t>
                </a:r>
              </a:p>
            </p:txBody>
          </p:sp>
        </mc:Fallback>
      </mc:AlternateContent>
      <p:pic>
        <p:nvPicPr>
          <p:cNvPr id="6" name="图片 5">
            <a:extLst>
              <a:ext uri="{FF2B5EF4-FFF2-40B4-BE49-F238E27FC236}">
                <a16:creationId xmlns:a16="http://schemas.microsoft.com/office/drawing/2014/main" id="{306472D2-9D1D-33CD-5EA8-94759ADA67E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8712" y="2058820"/>
            <a:ext cx="9561494" cy="3601316"/>
          </a:xfrm>
          <a:prstGeom prst="rect">
            <a:avLst/>
          </a:prstGeom>
        </p:spPr>
      </p:pic>
    </p:spTree>
    <p:extLst>
      <p:ext uri="{BB962C8B-B14F-4D97-AF65-F5344CB8AC3E}">
        <p14:creationId xmlns:p14="http://schemas.microsoft.com/office/powerpoint/2010/main" val="2615198988"/>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1106</TotalTime>
  <Words>400</Words>
  <Application>Microsoft Office PowerPoint</Application>
  <PresentationFormat>宽屏</PresentationFormat>
  <Paragraphs>22</Paragraphs>
  <Slides>16</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16</vt:i4>
      </vt:variant>
    </vt:vector>
  </HeadingPairs>
  <TitlesOfParts>
    <vt:vector size="20" baseType="lpstr">
      <vt:lpstr>Arial</vt:lpstr>
      <vt:lpstr>Calibri</vt:lpstr>
      <vt:lpstr>Cambria Math</vt:lpstr>
      <vt:lpstr>Office 主题</vt:lpstr>
      <vt:lpstr>PCA</vt:lpstr>
      <vt:lpstr>引言</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样本主成分分析</vt:lpstr>
      <vt:lpstr>PowerPoint 演示文稿</vt:lpstr>
      <vt:lpstr>PowerPoint 演示文稿</vt:lpstr>
      <vt:lpstr>PowerPoint 演示文稿</vt:lpstr>
      <vt:lpstr>PowerPoint 演示文稿</vt:lpstr>
      <vt:lpstr>补充 SVD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PCA</dc:title>
  <dc:creator>jin bh</dc:creator>
  <cp:lastModifiedBy>q R</cp:lastModifiedBy>
  <cp:revision>5</cp:revision>
  <dcterms:created xsi:type="dcterms:W3CDTF">2022-06-02T14:17:39Z</dcterms:created>
  <dcterms:modified xsi:type="dcterms:W3CDTF">2022-06-07T13:11:44Z</dcterms:modified>
</cp:coreProperties>
</file>