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0" r:id="rId7"/>
    <p:sldId id="261" r:id="rId8"/>
    <p:sldId id="262" r:id="rId9"/>
    <p:sldId id="264" r:id="rId10"/>
    <p:sldId id="265" r:id="rId11"/>
    <p:sldId id="269" r:id="rId12"/>
    <p:sldId id="267" r:id="rId13"/>
    <p:sldId id="270" r:id="rId14"/>
    <p:sldId id="271" r:id="rId15"/>
    <p:sldId id="273" r:id="rId16"/>
    <p:sldId id="275" r:id="rId17"/>
    <p:sldId id="274" r:id="rId18"/>
    <p:sldId id="276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70"/>
        <p:guide pos="279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tags" Target="../tags/tag37.xml"/><Relationship Id="rId3" Type="http://schemas.openxmlformats.org/officeDocument/2006/relationships/image" Target="../media/image39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image" Target="../media/image42.png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1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6.png"/><Relationship Id="rId7" Type="http://schemas.openxmlformats.org/officeDocument/2006/relationships/image" Target="../media/image5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9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.xml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tags" Target="../tags/tag10.xml"/><Relationship Id="rId11" Type="http://schemas.openxmlformats.org/officeDocument/2006/relationships/image" Target="../media/image11.png"/><Relationship Id="rId10" Type="http://schemas.openxmlformats.org/officeDocument/2006/relationships/image" Target="../media/image10.wmf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14.xml"/><Relationship Id="rId3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8.xml"/><Relationship Id="rId3" Type="http://schemas.openxmlformats.org/officeDocument/2006/relationships/image" Target="../media/image18.png"/><Relationship Id="rId2" Type="http://schemas.openxmlformats.org/officeDocument/2006/relationships/tags" Target="../tags/tag1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tags" Target="../tags/tag25.xml"/><Relationship Id="rId3" Type="http://schemas.openxmlformats.org/officeDocument/2006/relationships/image" Target="../media/image27.png"/><Relationship Id="rId2" Type="http://schemas.openxmlformats.org/officeDocument/2006/relationships/tags" Target="../tags/tag2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.xml"/><Relationship Id="rId7" Type="http://schemas.openxmlformats.org/officeDocument/2006/relationships/image" Target="../media/image34.png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4" Type="http://schemas.openxmlformats.org/officeDocument/2006/relationships/tags" Target="../tags/tag29.xml"/><Relationship Id="rId3" Type="http://schemas.openxmlformats.org/officeDocument/2006/relationships/image" Target="../media/image32.png"/><Relationship Id="rId2" Type="http://schemas.openxmlformats.org/officeDocument/2006/relationships/tags" Target="../tags/tag28.xml"/><Relationship Id="rId10" Type="http://schemas.openxmlformats.org/officeDocument/2006/relationships/vmlDrawing" Target="../drawings/vmlDrawing3.v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b="1" kern="1200" baseline="0">
                <a:latin typeface="微软雅黑" panose="020B0503020204020204" charset="-122"/>
                <a:ea typeface="微软雅黑" panose="020B0503020204020204" charset="-122"/>
              </a:rPr>
              <a:t>Support Vector Machine</a:t>
            </a:r>
            <a:endParaRPr lang="en-US" sz="4400" b="1" kern="1200" baseline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7882"/>
          <a:stretch>
            <a:fillRect/>
          </a:stretch>
        </p:blipFill>
        <p:spPr>
          <a:xfrm>
            <a:off x="745490" y="1052195"/>
            <a:ext cx="7653020" cy="21367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55015" y="3284855"/>
            <a:ext cx="8230870" cy="3418205"/>
            <a:chOff x="719" y="1544"/>
            <a:chExt cx="12962" cy="53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itle 6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719" y="1657"/>
                  <a:ext cx="12963" cy="5270"/>
                </a:xfrm>
                <a:prstGeom prst="rect">
                  <a:avLst/>
                </a:prstGeom>
                <a:noFill/>
                <a:ln w="3175">
                  <a:noFill/>
                  <a:prstDash val="sysDash"/>
                </a:ln>
              </p:spPr>
              <p:txBody>
                <a:bodyPr wrap="square" lIns="54000" tIns="27000" rIns="54000" bIns="27000" anchor="t" anchorCtr="0">
                  <a:noAutofit/>
                </a:bodyPr>
                <a:lstStyle>
                  <a:lvl1pPr algn="l" defTabSz="913765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2745" b="0" kern="1200" cap="none" spc="-49" baseline="0" dirty="0" smtClean="0">
                      <a:ln w="3175"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Arial" panose="020B0604020202020204" pitchFamily="34" charset="0"/>
                      <a:ea typeface="微软雅黑" panose="020B0503020204020204" charset="-122"/>
                      <a:cs typeface="Segoe UI" panose="020B0502040204020203" pitchFamily="34" charset="0"/>
                    </a:defRPr>
                  </a:lvl1pPr>
                </a:lstStyle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endParaRPr kumimoji="0" lang="zh-CN" altLang="en-US" sz="1400" b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endParaRPr kumimoji="0" lang="zh-CN" altLang="en-US" sz="1400" b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endParaRPr kumimoji="0" lang="zh-CN" altLang="en-US" sz="1400" b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r>
                    <a:rPr kumimoji="0" lang="zh-CN" altLang="en-US" sz="1400" b="0" spc="50" baseline="0" noProof="0" dirty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其中</a:t>
                  </a:r>
                  <a:r>
                    <a:rPr kumimoji="0" altLang="zh-CN" sz="1400" b="0" spc="50" baseline="0" noProof="0" dirty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c</a:t>
                  </a:r>
                  <a:r>
                    <a:rPr kumimoji="0" lang="zh-CN" altLang="en-US" sz="1400" b="0" spc="50" baseline="0" noProof="0" dirty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为常数，控制交叉项和一次项之间的权重。此时，</a:t>
                  </a:r>
                  <a:endParaRPr kumimoji="0" altLang="zh-CN" sz="1400" b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endParaRPr kumimoji="0" altLang="zh-CN" sz="1800" b="0" i="1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altLang="zh-CN" sz="1800" b="0" i="1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altLang="zh-CN" sz="1800" b="0" i="1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0" altLang="zh-CN" sz="18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𝐾</m:t>
                      </m:r>
                      <m:r>
                        <a:rPr kumimoji="0" altLang="zh-CN" sz="18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(</m:t>
                      </m:r>
                      <m:r>
                        <a:rPr kumimoji="0" altLang="zh-CN" sz="18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kumimoji="0" altLang="zh-CN" sz="18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,</m:t>
                      </m:r>
                      <m:r>
                        <a:rPr kumimoji="0" altLang="zh-CN" sz="18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𝑧</m:t>
                      </m:r>
                      <m:r>
                        <a:rPr kumimoji="0" altLang="zh-CN" sz="18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kumimoji="0" altLang="zh-CN" sz="18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altLang="zh-CN" sz="18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altLang="zh-CN" sz="1800" b="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kumimoji="0" altLang="zh-CN" sz="1800" b="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altLang="zh-CN" sz="1800" b="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altLang="zh-CN" sz="18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kumimoji="0" altLang="zh-CN" sz="18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kumimoji="0" altLang="zh-CN" sz="18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kumimoji="0" altLang="zh-CN" sz="18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kumimoji="0" altLang="zh-CN" sz="18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a14:m>
                  <a:r>
                    <a:rPr kumimoji="0" lang="zh-CN" altLang="en-US" sz="1800" spc="50" baseline="0" noProof="0" dirty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微软雅黑 Light" panose="020B0502040204020203" charset="-122"/>
                      <a:cs typeface="Cambria Math" panose="02040503050406030204" charset="0"/>
                    </a:rPr>
                    <a:t>，</a:t>
                  </a:r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0" lang="zh-CN" altLang="en-US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𝑑</m:t>
                      </m:r>
                      <m:r>
                        <a:rPr kumimoji="0" lang="zh-CN" altLang="en-US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=</m:t>
                      </m:r>
                      <m:r>
                        <a:rPr kumimoji="0" lang="zh-CN" altLang="en-US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5</m:t>
                      </m:r>
                    </m:oMath>
                  </a14:m>
                  <a:r>
                    <a:rPr kumimoji="0" lang="zh-CN" altLang="en-US" sz="1400" b="0" spc="50" baseline="0" noProof="0" dirty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，则会有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20</m:t>
                          </m:r>
                        </m:sub>
                      </m:sSub>
                      <m:r>
                        <a:rPr kumimoji="0" lang="zh-CN" altLang="en-US" sz="1600" b="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/</m:t>
                      </m:r>
                      <m:sSub>
                        <m:sSub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Sup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3</m:t>
                          </m:r>
                        </m:sub>
                        <m:sup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1600" b="0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4</m:t>
                          </m:r>
                        </m:sub>
                      </m:sSub>
                    </m:oMath>
                  </a14:m>
                  <a:endParaRPr kumimoji="0" lang="zh-CN" altLang="en-US" sz="1600" b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endParaRPr kumimoji="0" altLang="zh-CN" sz="1800" b="0" i="1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altLang="zh-CN" sz="1800" b="0" i="1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endPara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endParaRPr>
                </a:p>
              </p:txBody>
            </p:sp>
          </mc:Choice>
          <mc:Fallback>
            <p:sp>
              <p:nvSpPr>
                <p:cNvPr id="6" name="Title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719" y="1657"/>
                  <a:ext cx="12963" cy="5270"/>
                </a:xfrm>
                <a:prstGeom prst="rect">
                  <a:avLst/>
                </a:prstGeom>
                <a:blipFill rotWithShape="1">
                  <a:blip r:embed="rId4"/>
                </a:blipFill>
                <a:ln w="3175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" y="1657"/>
              <a:ext cx="7557" cy="168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6" y="1544"/>
              <a:ext cx="2444" cy="4374"/>
            </a:xfrm>
            <a:prstGeom prst="rect">
              <a:avLst/>
            </a:prstGeom>
          </p:spPr>
        </p:pic>
      </p:grp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683260" y="118110"/>
            <a:ext cx="8231400" cy="93389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常用核函数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39750" y="901065"/>
                <a:ext cx="8231505" cy="530225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54000" tIns="27000" rIns="54000" bIns="27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在目前为止的</a:t>
                </a:r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SVM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中，输入数据均为线性可分离。虽然通过</a:t>
                </a:r>
                <a14:m>
                  <m:oMath xmlns:m="http://schemas.openxmlformats.org/officeDocument/2006/math"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将数据映射到高维特征空间通常会增加数据可分离的可能性，但不能保证总是如此。此外，在某些情况下，我们不清楚找到一个分离的超平面是否正是我们想要做的，因为这可能容易受到异常值的影响。如下图所示：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为了使得所获得的划分超平面对异常值不那么敏感，同时也为了防止最终所得模型过拟合，因此可使用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350" b="1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350" b="1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𝒍</m:t>
                        </m:r>
                      </m:e>
                      <m:sub>
                        <m:r>
                          <a:rPr kumimoji="0" lang="en-US" altLang="zh-CN" sz="1350" b="1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altLang="zh-CN" sz="1350" b="1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 </a:t>
                </a:r>
                <a:r>
                  <a:rPr kumimoji="0" lang="zh-CN" altLang="en-US" sz="1350" b="1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正则化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：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      </a:t>
                </a:r>
                <a:endParaRPr kumimoji="0" altLang="zh-CN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      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在此情况下，允许函数间隔小于</a:t>
                </a: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1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。若函数间隔为</a:t>
                </a:r>
                <a14:m>
                  <m:oMath xmlns:m="http://schemas.openxmlformats.org/officeDocument/2006/math">
                    <m:r>
                      <a:rPr kumimoji="0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1</m:t>
                    </m:r>
                    <m:r>
                      <a:rPr kumimoji="0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kumimoji="0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𝜁</m:t>
                        </m:r>
                      </m:e>
                      <m:sub>
                        <m:r>
                          <a:rPr kumimoji="0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，则成本目标函数会增加</a:t>
                </a:r>
                <a14:m>
                  <m:oMath xmlns:m="http://schemas.openxmlformats.org/officeDocument/2006/math">
                    <m:r>
                      <a:rPr kumimoji="0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𝐶</m:t>
                    </m:r>
                    <m:sSub>
                      <m:sSubPr>
                        <m:ctrlPr>
                          <a:rPr kumimoji="0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𝜁</m:t>
                        </m:r>
                      </m:e>
                      <m:sub>
                        <m:r>
                          <a:rPr kumimoji="0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。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39750" y="901065"/>
                <a:ext cx="8231505" cy="5302250"/>
              </a:xfrm>
              <a:prstGeom prst="rect">
                <a:avLst/>
              </a:prstGeom>
              <a:blipFill rotWithShape="1">
                <a:blip r:embed="rId3"/>
                <a:stretch>
                  <a:fillRect b="-11126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55930" y="332105"/>
            <a:ext cx="8231505" cy="5689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正则化与不可分离情况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540" y="1772920"/>
            <a:ext cx="5073650" cy="1859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t="2807"/>
          <a:stretch>
            <a:fillRect/>
          </a:stretch>
        </p:blipFill>
        <p:spPr>
          <a:xfrm>
            <a:off x="2632710" y="4149090"/>
            <a:ext cx="4046220" cy="11214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456300" y="2198303"/>
            <a:ext cx="8231400" cy="3346148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35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charset="-122"/>
                <a:cs typeface="微软雅黑" panose="020B0503020204020204" charset="-122"/>
              </a:rPr>
              <a:t>与前例相同，使用拉格朗日对偶，将上述问题优化为如下所示：</a:t>
            </a:r>
            <a:endParaRPr kumimoji="0" lang="zh-CN" altLang="en-US" sz="135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35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35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35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35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35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85" y="2493010"/>
            <a:ext cx="3968115" cy="1329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560" y="332740"/>
            <a:ext cx="2308860" cy="462915"/>
          </a:xfrm>
        </p:spPr>
        <p:txBody>
          <a:bodyPr/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数据线性可分离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12488"/>
          <a:stretch>
            <a:fillRect/>
          </a:stretch>
        </p:blipFill>
        <p:spPr>
          <a:xfrm>
            <a:off x="179705" y="1052830"/>
            <a:ext cx="3009900" cy="3528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5085080"/>
            <a:ext cx="3638550" cy="1365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55" y="4293235"/>
            <a:ext cx="3277235" cy="2463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010" y="405130"/>
            <a:ext cx="4286250" cy="381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59840" y="2924810"/>
            <a:ext cx="1368425" cy="21653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395605" y="332740"/>
            <a:ext cx="2099310" cy="46291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L1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正则化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836930"/>
            <a:ext cx="4654550" cy="191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2997200"/>
            <a:ext cx="4381500" cy="3790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4725035"/>
            <a:ext cx="6114415" cy="1516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395605" y="332740"/>
            <a:ext cx="2225675" cy="46291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参数高维映射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6145" y="3011805"/>
            <a:ext cx="4069715" cy="3077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3011805"/>
            <a:ext cx="3937000" cy="3257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" y="836930"/>
            <a:ext cx="4356100" cy="213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" y="6310630"/>
            <a:ext cx="3886200" cy="5651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323215" y="260985"/>
            <a:ext cx="1657985" cy="44577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2000" b="1" i="0" spc="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高斯核函数</a:t>
            </a:r>
            <a:endParaRPr kumimoji="0" altLang="zh-CN" sz="2000" b="1" i="0" spc="0" baseline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36930"/>
            <a:ext cx="5210810" cy="3347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5" y="3644900"/>
            <a:ext cx="4347210" cy="2921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7360" y="18859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1505" y="765175"/>
                <a:ext cx="8047355" cy="419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30000"/>
                  </a:lnSpc>
                </a:pPr>
                <a:r>
                  <a:rPr lang="en-US" altLang="zh-CN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</a:t>
                </a:r>
                <a:r>
                  <a:rPr lang="zh-CN" altLang="en-US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SVM  是一个二类分类模型，通过核技巧可以成为非线性分类器，其学习策略是间隔最大化，最终转化为求解凸二次规划的问题</a:t>
                </a:r>
                <a:endParaRPr lang="zh-CN" altLang="en-US" sz="1400" spc="50" noProof="0" dirty="0" smtClean="0">
                  <a:ln w="3175">
                    <a:noFill/>
                    <a:prstDash val="dash"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endParaRPr lang="zh-CN" altLang="en-US" sz="1400" spc="50" noProof="0" dirty="0" smtClean="0">
                  <a:ln w="3175">
                    <a:noFill/>
                    <a:prstDash val="dash"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</a:t>
                </a:r>
                <a:r>
                  <a:rPr lang="zh-CN" altLang="en-US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不同于逻辑回归中</a:t>
                </a:r>
                <a14:m>
                  <m:oMath xmlns:m="http://schemas.openxmlformats.org/officeDocument/2006/math"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𝑦</m:t>
                    </m:r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dPr>
                      <m:e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0</m:t>
                        </m:r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,</m:t>
                        </m:r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，SVM中</a:t>
                </a:r>
                <a14:m>
                  <m:oMath xmlns:m="http://schemas.openxmlformats.org/officeDocument/2006/math"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𝑦</m:t>
                    </m:r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dPr>
                      <m:e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1</m:t>
                        </m:r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,</m:t>
                        </m:r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−</m:t>
                        </m:r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, 并且我们将使用参数w和b，而不是用向量θ来参数化线性分类器，因此分类器表示为：</a:t>
                </a:r>
                <a:endParaRPr lang="zh-CN" altLang="en-US" sz="1400" spc="50" noProof="0" dirty="0" smtClean="0">
                  <a:ln w="3175">
                    <a:noFill/>
                    <a:prstDash val="dash"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zh-CN" altLang="en-US" sz="18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ℎ</m:t>
                          </m:r>
                        </m:e>
                        <m:sub>
                          <m:r>
                            <a:rPr lang="zh-CN" altLang="en-US" sz="18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𝑤</m:t>
                          </m:r>
                          <m:r>
                            <a:rPr lang="zh-CN" altLang="en-US" sz="18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,</m:t>
                          </m:r>
                          <m:r>
                            <a:rPr lang="zh-CN" altLang="en-US" sz="18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𝑏</m:t>
                          </m:r>
                        </m:sub>
                      </m:sSub>
                      <m:r>
                        <a:rPr lang="zh-CN" altLang="en-US" sz="18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=</m:t>
                      </m:r>
                      <m:r>
                        <a:rPr lang="zh-CN" altLang="en-US" sz="18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𝑔</m:t>
                      </m:r>
                      <m:r>
                        <a:rPr lang="zh-CN" altLang="en-US" sz="18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(</m:t>
                      </m:r>
                      <m:sSup>
                        <m:sSupPr>
                          <m:ctrlPr>
                            <a:rPr lang="zh-CN" altLang="en-US" sz="18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pPr>
                        <m:e>
                          <m:r>
                            <a:rPr lang="zh-CN" altLang="en-US" sz="18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18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18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𝑥</m:t>
                      </m:r>
                      <m:r>
                        <a:rPr lang="zh-CN" altLang="en-US" sz="18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+</m:t>
                      </m:r>
                      <m:r>
                        <a:rPr lang="zh-CN" altLang="en-US" sz="18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𝑏</m:t>
                      </m:r>
                      <m:r>
                        <a:rPr lang="zh-CN" altLang="en-US" sz="18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)</m:t>
                      </m:r>
                    </m:oMath>
                  </m:oMathPara>
                </a14:m>
                <a:endParaRPr lang="zh-CN" altLang="en-US" sz="1800" spc="50" noProof="0" dirty="0" smtClean="0">
                  <a:ln w="3175">
                    <a:noFill/>
                    <a:prstDash val="dash"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zh-CN" altLang="en-US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其中，在逻辑回归中的</a:t>
                </a:r>
                <a14:m>
                  <m:oMath xmlns:m="http://schemas.openxmlformats.org/officeDocument/2006/math"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𝜃</m:t>
                    </m:r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400" spc="50" noProof="0" dirty="0" smtClean="0">
                                <a:ln w="3175">
                                  <a:noFill/>
                                  <a:prstDash val="dash"/>
                                </a:ln>
                                <a:effectLst/>
                                <a:uLnTx/>
                                <a:uFillTx/>
                                <a:latin typeface="微软雅黑" panose="020B0503020204020204" charset="-122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1400" spc="50" noProof="0" dirty="0" smtClean="0">
                                        <a:ln w="3175">
                                          <a:noFill/>
                                          <a:prstDash val="dash"/>
                                        </a:ln>
                                        <a:effectLst/>
                                        <a:uLnTx/>
                                        <a:uFillTx/>
                                        <a:latin typeface="微软雅黑" panose="020B0503020204020204" charset="-122"/>
                                        <a:ea typeface="微软雅黑" panose="020B0503020204020204" charset="-122"/>
                                        <a:cs typeface="微软雅黑" panose="020B0503020204020204" charset="-122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, SVM中，</a:t>
                </a:r>
                <a14:m>
                  <m:oMath xmlns:m="http://schemas.openxmlformats.org/officeDocument/2006/math"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𝑏</m:t>
                    </m:r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=</m:t>
                    </m:r>
                    <m:sSub>
                      <m:sSubPr>
                        <m:ctrlP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𝜃</m:t>
                        </m:r>
                      </m:e>
                      <m:sub>
                        <m: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0</m:t>
                        </m:r>
                      </m:sub>
                    </m:sSub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 , </m:t>
                    </m:r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𝑤</m:t>
                    </m:r>
                    <m:r>
                      <a:rPr lang="zh-CN" altLang="en-US" sz="1400" spc="50" noProof="0" dirty="0" smtClean="0">
                        <a:ln w="3175">
                          <a:noFill/>
                          <a:prstDash val="dash"/>
                        </a:ln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400" spc="50" noProof="0" dirty="0" smtClean="0">
                            <a:ln w="3175">
                              <a:noFill/>
                              <a:prstDash val="dash"/>
                            </a:ln>
                            <a:effectLst/>
                            <a:uLnTx/>
                            <a:uFillTx/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400" spc="50" noProof="0" dirty="0" smtClean="0">
                                <a:ln w="3175">
                                  <a:noFill/>
                                  <a:prstDash val="dash"/>
                                </a:ln>
                                <a:effectLst/>
                                <a:uLnTx/>
                                <a:uFillTx/>
                                <a:latin typeface="微软雅黑" panose="020B0503020204020204" charset="-122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400" spc="50" noProof="0" dirty="0" smtClean="0">
                                      <a:ln w="3175">
                                        <a:noFill/>
                                        <a:prstDash val="dash"/>
                                      </a:ln>
                                      <a:effectLst/>
                                      <a:uLnTx/>
                                      <a:uFillTx/>
                                      <a:latin typeface="微软雅黑" panose="020B0503020204020204" charset="-122"/>
                                      <a:ea typeface="微软雅黑" panose="020B0503020204020204" charset="-122"/>
                                      <a:cs typeface="微软雅黑" panose="020B050302020402020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400" spc="50" noProof="0" dirty="0" smtClean="0">
                                        <a:ln w="3175">
                                          <a:noFill/>
                                          <a:prstDash val="dash"/>
                                        </a:ln>
                                        <a:effectLst/>
                                        <a:uLnTx/>
                                        <a:uFillTx/>
                                        <a:latin typeface="微软雅黑" panose="020B0503020204020204" charset="-122"/>
                                        <a:ea typeface="微软雅黑" panose="020B0503020204020204" charset="-122"/>
                                        <a:cs typeface="微软雅黑" panose="020B0503020204020204" charset="-122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1400" spc="50" noProof="0" dirty="0" smtClean="0">
                                            <a:ln w="3175">
                                              <a:noFill/>
                                              <a:prstDash val="dash"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微软雅黑" panose="020B0503020204020204" charset="-122"/>
                                            <a:ea typeface="微软雅黑" panose="020B0503020204020204" charset="-122"/>
                                            <a:cs typeface="微软雅黑" panose="020B0503020204020204" charset="-122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 spc="50" noProof="0" dirty="0" smtClean="0">
                  <a:ln w="3175">
                    <a:noFill/>
                    <a:prstDash val="dash"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just">
                  <a:lnSpc>
                    <a:spcPct val="140000"/>
                  </a:lnSpc>
                </a:pPr>
                <a:r>
                  <a:rPr lang="zh-CN" altLang="en-US" sz="1400" spc="50" noProof="0" dirty="0" smtClean="0">
                    <a:ln w="3175">
                      <a:noFill/>
                      <a:prstDash val="dash"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SVM基于训练集在样本空间中找到一个划分超平面，将不同类别的样本分开。因此，划分超平面可用线性方程表示为：</a:t>
                </a:r>
                <a:endParaRPr lang="zh-CN" altLang="en-US" sz="1400" spc="50" noProof="0" dirty="0" smtClean="0">
                  <a:ln w="3175">
                    <a:noFill/>
                    <a:prstDash val="dash"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algn="just"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6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pPr>
                        <m:e>
                          <m:r>
                            <a:rPr lang="zh-CN" altLang="en-US" sz="16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 </m:t>
                          </m:r>
                          <m:r>
                            <a:rPr lang="zh-CN" altLang="en-US" sz="16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1600" spc="50" noProof="0" dirty="0" smtClean="0">
                              <a:ln w="3175">
                                <a:noFill/>
                                <a:prstDash val="dash"/>
                              </a:ln>
                              <a:effectLst/>
                              <a:uLnTx/>
                              <a:uFillTx/>
                              <a:latin typeface="微软雅黑" panose="020B0503020204020204" charset="-122"/>
                              <a:ea typeface="微软雅黑" panose="020B0503020204020204" charset="-122"/>
                              <a:cs typeface="微软雅黑" panose="020B0503020204020204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16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𝑥</m:t>
                      </m:r>
                      <m:r>
                        <a:rPr lang="zh-CN" altLang="en-US" sz="16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+</m:t>
                      </m:r>
                      <m:r>
                        <a:rPr lang="zh-CN" altLang="en-US" sz="16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𝑏</m:t>
                      </m:r>
                      <m:r>
                        <a:rPr lang="zh-CN" altLang="en-US" sz="16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=</m:t>
                      </m:r>
                      <m:r>
                        <a:rPr lang="zh-CN" altLang="en-US" sz="1600" spc="50" noProof="0" dirty="0" smtClean="0">
                          <a:ln w="3175">
                            <a:noFill/>
                            <a:prstDash val="dash"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m:t>0</m:t>
                      </m:r>
                    </m:oMath>
                  </m:oMathPara>
                </a14:m>
                <a:endParaRPr lang="zh-CN" altLang="en-US" sz="1600" spc="50" noProof="0" dirty="0" smtClean="0">
                  <a:ln w="3175">
                    <a:noFill/>
                    <a:prstDash val="dash"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" y="765175"/>
                <a:ext cx="8047355" cy="41960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几何间隔"/>
          <p:cNvPicPr>
            <a:picLocks noChangeAspect="1"/>
          </p:cNvPicPr>
          <p:nvPr/>
        </p:nvPicPr>
        <p:blipFill>
          <a:blip r:embed="rId2"/>
          <a:srcRect l="19948" t="5531" r="27606" b="3663"/>
          <a:stretch>
            <a:fillRect/>
          </a:stretch>
        </p:blipFill>
        <p:spPr>
          <a:xfrm>
            <a:off x="5579745" y="4272915"/>
            <a:ext cx="2334895" cy="2424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39750" y="831215"/>
                <a:ext cx="8231505" cy="5234305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54000" tIns="27000" rIns="54000" bIns="27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i="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函数间隔可以表示分类预测的正确性及确信度</a:t>
                </a:r>
                <a:endParaRPr kumimoji="0" lang="zh-CN" altLang="en-US" sz="140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     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给定一个训练样本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135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135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135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altLang="zh-CN" sz="135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135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135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，可以定义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相对于该样本的函数间隔：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    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在以下两种状态下，表明预测正确：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,则</m:t>
                              </m:r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&gt;&gt;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,则</m:t>
                              </m:r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&lt;&lt;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160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      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即</a:t>
                </a: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             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，则表明预测是正确的。</a:t>
                </a: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i="0" spc="50" baseline="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选择分离</a:t>
                </a:r>
                <a:r>
                  <a:rPr lang="zh-CN" altLang="en-US" sz="1400" spc="5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超平面时，只有函数间隔还不够，因为只要成比例改变w和b（w决定超平面的方向，b决定超平面的位移)，超平面并没有改变，但函数间隔却变了。因此可以对分离超平面的法向量加上某些约束，如规范化，令||w||=1或为其他常数，则</a:t>
                </a:r>
                <a:endParaRPr lang="zh-CN" altLang="en-US" sz="1400" spc="50" noProof="0">
                  <a:ln w="3175">
                    <a:noFill/>
                    <a:prstDash val="dash"/>
                  </a:ln>
                  <a:solidFill>
                    <a:schemeClr val="tx1"/>
                  </a:solidFill>
                  <a:uLnTx/>
                  <a:uFillTx/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pc="50" noProof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i="1" spc="50" noProof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𝑤</m:t>
                        </m:r>
                        <m:r>
                          <a:rPr lang="en-US" altLang="zh-CN" sz="1800" i="1" spc="50" noProof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800" i="1" spc="50" noProof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</m:d>
                    <m:r>
                      <a:rPr lang="en-US" altLang="zh-CN" sz="1800" i="1" spc="5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d>
                      <m:dPr>
                        <m:ctrlPr>
                          <a:rPr lang="en-US" altLang="zh-CN" sz="1800" i="1" spc="50" noProof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spc="5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800" i="1" spc="5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𝑤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800" i="1" spc="50" noProof="0">
                                    <a:ln w="3175">
                                      <a:noFill/>
                                      <a:prstDash val="dash"/>
                                    </a:ln>
                                    <a:solidFill>
                                      <a:schemeClr val="tx1"/>
                                    </a:solidFill>
                                    <a:uLnTx/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spc="50" noProof="0">
                                    <a:ln w="3175">
                                      <a:noFill/>
                                      <a:prstDash val="dash"/>
                                    </a:ln>
                                    <a:solidFill>
                                      <a:schemeClr val="tx1"/>
                                    </a:solidFill>
                                    <a:uLnTx/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1800" i="1" spc="50" noProof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800" i="1" spc="5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800" i="1" spc="5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800" i="1" spc="50" noProof="0">
                                    <a:ln w="3175">
                                      <a:noFill/>
                                      <a:prstDash val="dash"/>
                                    </a:ln>
                                    <a:solidFill>
                                      <a:schemeClr val="tx1"/>
                                    </a:solidFill>
                                    <a:uLnTx/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spc="50" noProof="0">
                                    <a:ln w="3175">
                                      <a:noFill/>
                                      <a:prstDash val="dash"/>
                                    </a:ln>
                                    <a:solidFill>
                                      <a:schemeClr val="tx1"/>
                                    </a:solidFill>
                                    <a:uLnTx/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     </a:t>
                </a:r>
                <a:endParaRPr kumimoji="0" altLang="zh-CN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i="0" spc="50" baseline="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给定一个训练集</a:t>
                </a:r>
                <a14:m>
                  <m:oMath xmlns:m="http://schemas.openxmlformats.org/officeDocument/2006/math">
                    <m:r>
                      <a:rPr kumimoji="0" altLang="zh-CN" sz="1400" b="0" i="1" spc="50" baseline="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kumimoji="0" altLang="zh-CN" sz="1400" b="0" i="1" spc="50" baseline="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altLang="zh-CN" sz="1400" b="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altLang="zh-CN" sz="1400" b="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0" altLang="zh-CN" sz="1400" b="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altLang="zh-CN" sz="1400" b="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  <m:r>
                          <a:rPr kumimoji="0" altLang="zh-CN" sz="1400" b="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p>
                          <m:sSupPr>
                            <m:ctrlPr>
                              <a:rPr kumimoji="0" altLang="zh-CN" sz="1400" b="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0" altLang="zh-CN" sz="1400" b="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0" altLang="zh-CN" sz="1400" b="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kumimoji="0" altLang="zh-CN" sz="1400" b="0" i="1" spc="50" baseline="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kumimoji="0" altLang="zh-CN" sz="1400" b="0" i="1" spc="50" baseline="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kumimoji="0" altLang="zh-CN" sz="1400" b="0" i="1" spc="50" baseline="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kumimoji="0" altLang="zh-CN" sz="1400" b="0" i="1" spc="50" baseline="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kumimoji="0" altLang="zh-CN" sz="1400" b="0" i="1" spc="50" baseline="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kumimoji="0" altLang="zh-CN" sz="1400" b="0" i="1" spc="50" baseline="0" noProof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kumimoji="0" altLang="zh-CN" sz="1400" b="0" i="0" spc="50" baseline="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,</a:t>
                </a:r>
                <a:r>
                  <a:rPr kumimoji="0" lang="zh-CN" altLang="en-US" sz="1400" b="0" i="0" spc="50" baseline="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同时将（</a:t>
                </a:r>
                <a:r>
                  <a:rPr kumimoji="0" altLang="zh-CN" sz="1400" b="0" i="0" spc="50" baseline="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w,b</a:t>
                </a:r>
                <a:r>
                  <a:rPr kumimoji="0" lang="zh-CN" altLang="en-US" sz="1400" b="0" i="0" spc="50" baseline="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）关于</a:t>
                </a:r>
                <a:r>
                  <a:rPr kumimoji="0" altLang="zh-CN" sz="1400" b="0" i="0" spc="50" baseline="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S</a:t>
                </a:r>
                <a:r>
                  <a:rPr kumimoji="0" lang="zh-CN" altLang="en-US" sz="1400" b="0" i="0" spc="50" baseline="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的函数间隔定义为单个样例的最小函数间隔，表示为：</a:t>
                </a:r>
                <a:endParaRPr kumimoji="0" lang="zh-CN" altLang="en-US" sz="1400" b="0" i="0" spc="50" baseline="0" noProof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39750" y="831215"/>
                <a:ext cx="8231505" cy="52343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539750" y="405130"/>
            <a:ext cx="8231505" cy="4260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函数间隔</a:t>
            </a:r>
            <a:endParaRPr kumimoji="0" lang="zh-CN" altLang="en-US" sz="20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b="11439"/>
          <a:stretch>
            <a:fillRect/>
          </a:stretch>
        </p:blipFill>
        <p:spPr>
          <a:xfrm>
            <a:off x="3275965" y="1557020"/>
            <a:ext cx="2465070" cy="47688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2781300"/>
          <a:ext cx="65722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419100" imgH="316865" progId="Equation.KSEE3">
                  <p:embed/>
                </p:oleObj>
              </mc:Choice>
              <mc:Fallback>
                <p:oleObj name="" r:id="rId6" imgW="4191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50" y="2781300"/>
                        <a:ext cx="657225" cy="49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0065" y="5373370"/>
            <a:ext cx="2432050" cy="7810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67095" y="864803"/>
                <a:ext cx="8231400" cy="3346148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54000" tIns="27000" rIns="54000" bIns="27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图中点</a:t>
                </a:r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A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表示某个输入样本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,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该样本标签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  <m:r>
                      <a:rPr kumimoji="0" lang="en-US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=</m:t>
                    </m:r>
                    <m:r>
                      <a:rPr kumimoji="0" lang="en-US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,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点</a:t>
                </a:r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A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到</a:t>
                </a: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     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判定边界的几何间隔用线段</a:t>
                </a:r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AB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的长度表示，即</a:t>
                </a: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charset="-122"/>
                    <a:cs typeface="微软雅黑" panose="020B0503020204020204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20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𝛾</m:t>
                        </m:r>
                      </m:e>
                      <m:sup>
                        <m:r>
                          <a:rPr kumimoji="0" lang="en-US" altLang="zh-CN" sz="20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  <m:r>
                      <a:rPr kumimoji="0" lang="en-US" altLang="zh-CN" sz="20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0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  <m:r>
                          <a:rPr kumimoji="0" lang="en-US" altLang="zh-CN" sz="20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  <m:r>
                          <a:rPr kumimoji="0" lang="en-US" altLang="zh-CN" sz="20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kumimoji="0" lang="en-US" altLang="zh-CN" sz="20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kumimoji="0" lang="en-US" altLang="zh-CN" sz="20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charset="-122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kumimoji="0" lang="en-US" altLang="zh-CN" sz="2000" b="0" i="1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给定一个训练集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ea typeface="微软雅黑 Light" panose="020B0502040204020203" charset="-122"/>
                        <a:cs typeface="微软雅黑" panose="020B0503020204020204" charset="-122"/>
                      </a:rPr>
                      <m:t>S</m:t>
                    </m:r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ea typeface="微软雅黑 Light" panose="020B0502040204020203" charset="-122"/>
                        <a:cs typeface="微软雅黑" panose="020B050302020402020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zh-CN" altLang="en-US" sz="1350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ea typeface="微软雅黑 Light" panose="020B0502040204020203" charset="-122"/>
                            <a:cs typeface="微软雅黑" panose="020B050302020402020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zh-CN" altLang="en-US" sz="1350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ea typeface="微软雅黑 Light" panose="020B0502040204020203" charset="-122"/>
                                <a:cs typeface="微软雅黑" panose="020B050302020402020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zh-CN" altLang="en-US" sz="1350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ea typeface="微软雅黑 Light" panose="020B0502040204020203" charset="-122"/>
                                <a:cs typeface="微软雅黑" panose="020B0503020204020204" charset="-122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zh-CN" altLang="en-US" sz="1350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ea typeface="微软雅黑 Light" panose="020B0502040204020203" charset="-122"/>
                                <a:cs typeface="微软雅黑" panose="020B0503020204020204" charset="-122"/>
                              </a:rPr>
                              <m:t>i</m:t>
                            </m:r>
                          </m:sup>
                        </m:sSup>
                        <m:r>
                          <a:rPr kumimoji="0" lang="zh-CN" altLang="en-US" sz="1350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ea typeface="微软雅黑 Light" panose="020B0502040204020203" charset="-122"/>
                            <a:cs typeface="微软雅黑" panose="020B0503020204020204" charset="-122"/>
                          </a:rPr>
                          <m:t>,</m:t>
                        </m:r>
                        <m:sSup>
                          <m:sSupPr>
                            <m:ctrlPr>
                              <a:rPr kumimoji="0" lang="zh-CN" altLang="en-US" sz="1350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ea typeface="微软雅黑 Light" panose="020B0502040204020203" charset="-122"/>
                                <a:cs typeface="微软雅黑" panose="020B050302020402020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zh-CN" altLang="en-US" sz="1350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ea typeface="微软雅黑 Light" panose="020B0502040204020203" charset="-122"/>
                                <a:cs typeface="微软雅黑" panose="020B0503020204020204" charset="-122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zh-CN" altLang="en-US" sz="1350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ea typeface="微软雅黑 Light" panose="020B0502040204020203" charset="-122"/>
                                <a:cs typeface="微软雅黑" panose="020B0503020204020204" charset="-122"/>
                              </a:rPr>
                              <m:t>i</m:t>
                            </m:r>
                          </m:sup>
                        </m:sSup>
                      </m:e>
                    </m:d>
                    <m:r>
                      <a:rPr kumimoji="0" lang="zh-CN" altLang="en-US" sz="1350" b="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ea typeface="微软雅黑 Light" panose="020B0502040204020203" charset="-122"/>
                        <a:cs typeface="微软雅黑" panose="020B0503020204020204" charset="-122"/>
                      </a:rPr>
                      <m:t>,</m:t>
                    </m:r>
                    <m:r>
                      <a:rPr kumimoji="0" lang="zh-CN" altLang="en-US" sz="1350" b="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ea typeface="微软雅黑 Light" panose="020B0502040204020203" charset="-122"/>
                        <a:cs typeface="微软雅黑" panose="020B0503020204020204" charset="-122"/>
                      </a:rPr>
                      <m:t>𝑖</m:t>
                    </m:r>
                    <m:r>
                      <a:rPr kumimoji="0" lang="zh-CN" altLang="en-US" sz="1350" b="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ea typeface="微软雅黑 Light" panose="020B0502040204020203" charset="-122"/>
                        <a:cs typeface="微软雅黑" panose="020B0503020204020204" charset="-122"/>
                      </a:rPr>
                      <m:t>=</m:t>
                    </m:r>
                    <m:r>
                      <a:rPr kumimoji="0" lang="zh-CN" altLang="en-US" sz="1350" b="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ea typeface="微软雅黑 Light" panose="020B0502040204020203" charset="-122"/>
                        <a:cs typeface="微软雅黑" panose="020B0503020204020204" charset="-122"/>
                      </a:rPr>
                      <m:t>1</m:t>
                    </m:r>
                    <m:r>
                      <a:rPr kumimoji="0" lang="zh-CN" altLang="en-US" sz="1350" b="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ea typeface="微软雅黑 Light" panose="020B0502040204020203" charset="-122"/>
                        <a:cs typeface="微软雅黑" panose="020B0503020204020204" charset="-122"/>
                      </a:rPr>
                      <m:t>,...,</m:t>
                    </m:r>
                    <m:r>
                      <a:rPr kumimoji="0" lang="zh-CN" altLang="en-US" sz="1350" b="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ea typeface="微软雅黑 Light" panose="020B0502040204020203" charset="-122"/>
                        <a:cs typeface="微软雅黑" panose="020B0503020204020204" charset="-122"/>
                      </a:rPr>
                      <m:t>𝑚</m:t>
                    </m:r>
                  </m:oMath>
                </a14:m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,同时将</a:t>
                </a: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(w,b)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关</a:t>
                </a:r>
                <a:endParaRPr lang="zh-CN" altLang="en-US" sz="135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ea typeface="微软雅黑 Light" panose="020B0502040204020203" charset="-122"/>
                  <a:cs typeface="微软雅黑" panose="020B0503020204020204" charset="-122"/>
                  <a:sym typeface="+mn-ea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     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于S的几何间隔定义为单个样例的最小几何间隔，表示</a:t>
                </a:r>
                <a:endParaRPr lang="zh-CN" altLang="en-US" sz="135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ea typeface="微软雅黑 Light" panose="020B0502040204020203" charset="-122"/>
                  <a:cs typeface="微软雅黑" panose="020B0503020204020204" charset="-122"/>
                  <a:sym typeface="+mn-ea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     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  <a:sym typeface="+mn-ea"/>
                  </a:rPr>
                  <a:t>为：</a:t>
                </a:r>
                <a:endParaRPr kumimoji="0" lang="zh-CN" altLang="en-US" sz="1350" b="0" i="0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ea typeface="微软雅黑 Light" panose="020B0502040204020203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en-US" altLang="zh-CN" sz="2000" b="0" i="1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67095" y="864803"/>
                <a:ext cx="8231400" cy="3346148"/>
              </a:xfrm>
              <a:prstGeom prst="rect">
                <a:avLst/>
              </a:prstGeom>
              <a:blipFill rotWithShape="1">
                <a:blip r:embed="rId3"/>
                <a:stretch>
                  <a:fillRect l="-4" t="-17" r="3" b="8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67360" y="332740"/>
            <a:ext cx="8231505" cy="5321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algn="l" defTabSz="913765" rtl="0" eaLnBrk="1" fontAlgn="auto" latinLnBrk="0" hangingPunct="1">
              <a:lnSpc>
                <a:spcPct val="90000"/>
              </a:lnSpc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几何间隔</a:t>
            </a:r>
            <a:endParaRPr kumimoji="0" lang="zh-CN" altLang="en-US" sz="20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47945" y="116840"/>
            <a:ext cx="3836670" cy="3329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0830" y="2781300"/>
            <a:ext cx="2200910" cy="685165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8"/>
            </p:custDataLst>
          </p:nvPr>
        </p:nvSpPr>
        <p:spPr>
          <a:xfrm>
            <a:off x="424815" y="3789045"/>
            <a:ext cx="8231505" cy="5321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algn="l" defTabSz="913765" rtl="0" eaLnBrk="1" fontAlgn="auto" latinLnBrk="0" hangingPunct="1">
              <a:lnSpc>
                <a:spcPct val="90000"/>
              </a:lnSpc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1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函数间隔与几何间隔的关系</a:t>
            </a:r>
            <a:endParaRPr kumimoji="0" lang="zh-CN" altLang="en-US" sz="18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4300" y="3357245"/>
          <a:ext cx="1089660" cy="114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482600" imgH="508000" progId="Equation.KSEE3">
                  <p:embed/>
                </p:oleObj>
              </mc:Choice>
              <mc:Fallback>
                <p:oleObj name="" r:id="rId9" imgW="482600" imgH="508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4300" y="3357245"/>
                        <a:ext cx="1089660" cy="114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292090" y="3901440"/>
                <a:ext cx="3143885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𝑤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时，函数间隔等于几何间隔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90" y="3901440"/>
                <a:ext cx="3143885" cy="3067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6"/>
          <p:cNvSpPr txBox="1"/>
          <p:nvPr>
            <p:custDataLst>
              <p:tags r:id="rId12"/>
            </p:custDataLst>
          </p:nvPr>
        </p:nvSpPr>
        <p:spPr>
          <a:xfrm>
            <a:off x="424815" y="4869180"/>
            <a:ext cx="8231505" cy="5321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algn="l" defTabSz="913765" rtl="0" eaLnBrk="1" fontAlgn="auto" latinLnBrk="0" hangingPunct="1">
              <a:lnSpc>
                <a:spcPct val="90000"/>
              </a:lnSpc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支持向量</a:t>
            </a:r>
            <a:endParaRPr kumimoji="0" lang="zh-CN" altLang="en-US" sz="20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4980" y="4364990"/>
            <a:ext cx="3143250" cy="2426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95605" y="5301615"/>
                <a:ext cx="4983480" cy="1661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135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</a:rPr>
                  <a:t>距离超平面最近几个样本点使得下式等号成立，则满足条件的</a:t>
                </a:r>
                <a:endParaRPr lang="zh-CN" altLang="en-US" sz="135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ea typeface="微软雅黑 Light" panose="020B0502040204020203" charset="-122"/>
                  <a:cs typeface="微软雅黑" panose="020B0503020204020204" charset="-122"/>
                </a:endParaRPr>
              </a:p>
              <a:p>
                <a:pPr algn="l"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135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ea typeface="微软雅黑 Light" panose="020B0502040204020203" charset="-122"/>
                    <a:cs typeface="微软雅黑" panose="020B0503020204020204" charset="-122"/>
                  </a:rPr>
                  <a:t>样本点被称为支持向量</a:t>
                </a:r>
                <a:endParaRPr lang="zh-CN" altLang="en-US" sz="135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ea typeface="微软雅黑 Light" panose="020B0502040204020203" charset="-122"/>
                  <a:cs typeface="微软雅黑" panose="020B0503020204020204" charset="-122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spc="50" noProof="0" smtClean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pc="50" noProof="0" smtClean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，</m:t>
                              </m:r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，</m:t>
                              </m:r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i="1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endParaRPr lang="zh-CN" altLang="en-US" sz="135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ea typeface="微软雅黑 Light" panose="020B0502040204020203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5301615"/>
                <a:ext cx="4983480" cy="16617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67360" y="1021080"/>
                <a:ext cx="8231505" cy="5560695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54000" tIns="27000" rIns="54000" bIns="27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如下图所示，该案例中的划分超平面应为黑色粗线，该划分超平面对异常值干扰的效果较好，对未见示例的泛化能力最强。</a:t>
                </a: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因此，在</a:t>
                </a: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SVM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中要在样本空间中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找到具有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最大几何间隔的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划分超平面</a:t>
                </a:r>
                <a:endParaRPr lang="zh-CN" altLang="en-US" sz="135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假设所得的样本数据是线性可分离的，则该优化问题可表示为：</a:t>
                </a: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由于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</m:d>
                    <m:r>
                      <a:rPr kumimoji="0" lang="en-US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kumimoji="0" lang="en-US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16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0" lang="en-US" altLang="zh-CN" sz="16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是一个非凸约束，难以解决，因此可将上述问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题优化为：</a:t>
                </a: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(SVM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的基本型</a:t>
                </a: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       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由于同时对参数</a:t>
                </a:r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w,b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的放缩不会改变决策边界，因此，令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kumimoji="0" lang="en-US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</m:d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</m:oMath>
                </a14:m>
                <a:r>
                  <a:rPr kumimoji="0" altLang="zh-CN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,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则可得出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ctr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kumimoji="0" altLang="zh-CN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ax</m:t>
                      </m:r>
                      <m:r>
                        <a:rPr kumimoji="0" altLang="zh-CN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kumimoji="0" lang="en-US" altLang="zh-CN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γ</m:t>
                      </m:r>
                      <m:r>
                        <a:rPr kumimoji="0" lang="en-US" altLang="zh-CN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0" altLang="zh-CN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max</m:t>
                      </m:r>
                      <m:r>
                        <a:rPr kumimoji="0" altLang="zh-CN" sz="1400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f>
                        <m:fPr>
                          <m:ctrlPr>
                            <a:rPr kumimoji="0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kumimoji="0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altLang="zh-CN" sz="14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0" altLang="zh-CN" sz="14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𝑚𝑖𝑛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f>
                        <m:fPr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14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4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1400" i="1" spc="50" baseline="0" noProof="0" dirty="0">
                  <a:ln w="3175">
                    <a:noFill/>
                    <a:prstDash val="dash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ctr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p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sSup>
                        <m:sSupPr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p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)≥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67360" y="1021080"/>
                <a:ext cx="8231505" cy="5560695"/>
              </a:xfrm>
              <a:prstGeom prst="rect">
                <a:avLst/>
              </a:prstGeom>
              <a:blipFill rotWithShape="1">
                <a:blip r:embed="rId3"/>
                <a:stretch>
                  <a:fillRect b="-22748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55930" y="476885"/>
            <a:ext cx="8231505" cy="4724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最大间隔分类器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b="5491"/>
          <a:stretch>
            <a:fillRect/>
          </a:stretch>
        </p:blipFill>
        <p:spPr>
          <a:xfrm>
            <a:off x="755650" y="2348865"/>
            <a:ext cx="5058410" cy="1191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05" y="4221480"/>
            <a:ext cx="4721860" cy="961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180" y="2061210"/>
            <a:ext cx="3031490" cy="23742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67995" y="981075"/>
                <a:ext cx="8231505" cy="5845175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54000" tIns="27000" rIns="54000" bIns="27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通过拉格朗日对偶法可进一步优化</a:t>
                </a:r>
                <a:r>
                  <a:rPr kumimoji="0" altLang="zh-CN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SVM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基本型，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将基本型的每条约束添加拉格朗日乘子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35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∝</m:t>
                        </m:r>
                      </m:e>
                      <m:sub>
                        <m:r>
                          <a:rPr kumimoji="0" lang="en-US" altLang="zh-CN" sz="135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,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则该问题的拉格朗日函数可写为</a:t>
                </a: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：</a:t>
                </a: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e>
                      <m:sub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sSub>
                          <m:sSubPr>
                            <m:ctrlPr>
                              <a:rPr kumimoji="0" lang="en-US" altLang="zh-CN" sz="135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35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1350" i="1" spc="50" baseline="0" noProof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≥</m:t>
                        </m:r>
                        <m:r>
                          <a:rPr kumimoji="0" lang="en-US" altLang="zh-CN" sz="1350" i="1" spc="50" baseline="0" noProof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kumimoji="0" lang="en-US" altLang="zh-CN" sz="1350" i="1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,∝)</m:t>
                    </m:r>
                  </m:oMath>
                </a14:m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，则原始问题为：</a:t>
                </a:r>
                <a:endParaRPr kumimoji="0" lang="zh-CN" altLang="en-US" sz="1350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e>
                        <m:sub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sSub>
                        <m:sSubPr>
                          <m:ctrlP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e>
                        <m:sub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sSub>
                        <m:sSubPr>
                          <m:ctrlP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</m:e>
                        <m:sub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0" lang="en-US" altLang="zh-CN" sz="1350" i="1" spc="50" baseline="0" noProof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350" i="1" spc="50" baseline="0" noProof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1350" i="1" spc="50" baseline="0" noProof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≥</m:t>
                          </m:r>
                          <m:r>
                            <a:rPr kumimoji="0" lang="en-US" altLang="zh-CN" sz="135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kumimoji="0" lang="en-US" altLang="zh-CN" sz="135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,∝)</m:t>
                      </m:r>
                    </m:oMath>
                  </m:oMathPara>
                </a14:m>
                <a:endParaRPr kumimoji="0" lang="en-US" altLang="zh-CN" sz="1350" i="1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altLang="zh-CN" sz="1350" i="1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     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若满足</a:t>
                </a: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KKT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条件时</a:t>
                </a: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:</a:t>
                </a:r>
                <a:endParaRPr lang="zh-CN" altLang="en-US" sz="135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lang="zh-CN" altLang="en-US" sz="135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lang="zh-CN" altLang="en-US" sz="135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  </a:t>
                </a:r>
                <a:endParaRPr lang="zh-CN" altLang="zh-CN" sz="135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     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对偶问题与原始问题同解</a:t>
                </a:r>
                <a:r>
                  <a:rPr altLang="zh-CN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,</a:t>
                </a:r>
                <a:r>
                  <a: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即可转化成：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40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140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</m:e>
                        <m:sub>
                          <m:r>
                            <a:rPr kumimoji="0" lang="en-US" altLang="zh-CN" sz="140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∝</m:t>
                          </m:r>
                        </m:sub>
                      </m:sSub>
                      <m:r>
                        <a:rPr kumimoji="0" lang="en-US" altLang="zh-CN" sz="140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sSub>
                        <m:sSubPr>
                          <m:ctrlPr>
                            <a:rPr kumimoji="0" lang="en-US" altLang="zh-CN" sz="140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140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e>
                        <m:sub>
                          <m:r>
                            <a:rPr kumimoji="0" lang="en-US" altLang="zh-CN" sz="140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  <m:r>
                            <a:rPr kumimoji="0" lang="en-US" altLang="zh-CN" sz="140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kumimoji="0" lang="en-US" altLang="zh-CN" sz="1400" i="1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kumimoji="0" lang="en-US" altLang="zh-CN" sz="140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kumimoji="0" lang="en-US" altLang="zh-CN" sz="140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kumimoji="0" lang="en-US" altLang="zh-CN" sz="140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kumimoji="0" lang="en-US" altLang="zh-CN" sz="140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kumimoji="0" lang="en-US" altLang="zh-CN" sz="140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kumimoji="0" lang="en-US" altLang="zh-CN" sz="1400" i="1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,∝)</m:t>
                      </m:r>
                    </m:oMath>
                  </m:oMathPara>
                </a14:m>
                <a:endParaRPr kumimoji="0" altLang="zh-CN" sz="1350" b="0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因此对于固定的</a:t>
                </a:r>
                <a14:m>
                  <m:oMath xmlns:m="http://schemas.openxmlformats.org/officeDocument/2006/math"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∝</m:t>
                    </m:r>
                  </m:oMath>
                </a14:m>
                <a:r>
                  <a:rPr kumimoji="0" lang="zh-CN" altLang="en-US" sz="135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，找到最小化</a:t>
                </a:r>
                <a14:m>
                  <m:oMath xmlns:m="http://schemas.openxmlformats.org/officeDocument/2006/math"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𝐿</m:t>
                    </m:r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(</m:t>
                    </m:r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𝑤</m:t>
                    </m:r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,</m:t>
                    </m:r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𝑏</m:t>
                    </m:r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,</m:t>
                    </m:r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∝</m:t>
                    </m:r>
                    <m:r>
                      <a:rPr kumimoji="0" lang="zh-CN" altLang="en-US" sz="1350" spc="50" baseline="0" noProof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)</m:t>
                    </m:r>
                  </m:oMath>
                </a14:m>
                <a:r>
                  <a:rPr kumimoji="0" lang="zh-CN" altLang="en-US" sz="135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的w,b，L对w,b的偏导均为0，即</a:t>
                </a:r>
                <a:endParaRPr kumimoji="0" lang="zh-CN" altLang="en-US" sz="1350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9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lang="zh-CN" altLang="en-US" sz="135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kumimoji="0" altLang="zh-CN" sz="135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kumimoji="0" lang="zh-CN" altLang="en-US" sz="135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可得：</a:t>
                </a:r>
                <a14:m>
                  <m:oMath xmlns:m="http://schemas.openxmlformats.org/officeDocument/2006/math">
                    <m:r>
                      <a:rPr kumimoji="0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kumimoji="0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∝</m:t>
                            </m:r>
                          </m:e>
                          <m:sub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</m:oMath>
                </a14:m>
                <a:endParaRPr kumimoji="0" lang="zh-CN" altLang="en-US" sz="1350" b="0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lang="zh-CN" altLang="en-US" sz="1350" b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altLang="zh-CN" sz="1350" b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    </a:t>
                </a:r>
                <a:endParaRPr kumimoji="0" lang="zh-CN" altLang="en-US" sz="1350" b="0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350" b="0" spc="50" baseline="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altLang="zh-CN" sz="1400" b="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altLang="zh-CN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67995" y="981075"/>
                <a:ext cx="8231505" cy="5845175"/>
              </a:xfrm>
              <a:prstGeom prst="rect">
                <a:avLst/>
              </a:prstGeom>
              <a:blipFill rotWithShape="1">
                <a:blip r:embed="rId3"/>
                <a:stretch>
                  <a:fillRect b="-21945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55665" y="188490"/>
            <a:ext cx="8231400" cy="93389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拉格朗日对偶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75" y="1557020"/>
            <a:ext cx="3892550" cy="575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95" y="5306060"/>
            <a:ext cx="3171190" cy="591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855" y="5320665"/>
            <a:ext cx="2396490" cy="5772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1775" y="2924810"/>
            <a:ext cx="2603500" cy="14668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95605" y="548640"/>
                <a:ext cx="8231505" cy="6149975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54000" tIns="27000" rIns="54000" bIns="27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将上述结果代回</a:t>
                </a:r>
                <a14:m>
                  <m:oMath xmlns:m="http://schemas.openxmlformats.org/officeDocument/2006/math">
                    <m:r>
                      <a:rPr kumimoji="0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kumimoji="0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0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kumimoji="0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kumimoji="0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kumimoji="0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kumimoji="0" altLang="zh-CN" sz="135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可得：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0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0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综上所述，最终获得拉格朗日对偶优化问题为：</a:t>
                </a: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因此，根据拉格朗日对偶优化问题可知：</a:t>
                </a:r>
                <a:endParaRPr kumimoji="0" lang="zh-CN" altLang="en-US" sz="135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AutoNum type="arabicPeriod"/>
                </a:pPr>
                <a:r>
                  <a: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求解出</a:t>
                </a:r>
                <a14:m>
                  <m:oMath xmlns:m="http://schemas.openxmlformats.org/officeDocument/2006/math">
                    <m:r>
                      <a:rPr kumimoji="0" lang="en-US" altLang="zh-CN" sz="135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∝</m:t>
                    </m:r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，即可求解优化问题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AutoNum type="arabicPeriod"/>
                </a:pP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用于预测时，可计算：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p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∝</m:t>
                                  </m:r>
                                </m:e>
                                <m:sub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begChr m:val="〈"/>
                              <m:endChr m:val="〉"/>
                              <m:ctrlP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kumimoji="0" lang="en-US" altLang="zh-CN" sz="16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kumimoji="0" lang="en-US" altLang="zh-CN" sz="16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nary>
                      <m:r>
                        <a:rPr kumimoji="0" lang="en-US" altLang="zh-CN" sz="16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160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lang="en-US" altLang="zh-CN" sz="1600" i="1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 由上式可知，若找到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135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zh-CN" altLang="en-US" sz="135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∝</m:t>
                        </m:r>
                      </m:e>
                      <m:sub>
                        <m:r>
                          <a:rPr kumimoji="0" lang="zh-CN" altLang="en-US" sz="135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rPr>
                  <a:t>,为进行预测计算值，则该值只取决于x和训练集中的点之间的内积，由此，可自然地引入核函数</a:t>
                </a:r>
                <a:endParaRPr kumimoji="0" lang="zh-CN" altLang="en-US" sz="135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95605" y="548640"/>
                <a:ext cx="8231505" cy="61499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470" y="2637155"/>
            <a:ext cx="4601845" cy="1477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685" y="908685"/>
            <a:ext cx="5175885" cy="612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220" y="1557020"/>
            <a:ext cx="4030345" cy="6692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79070" y="116800"/>
            <a:ext cx="8304000" cy="6657380"/>
            <a:chOff x="606" y="2084"/>
            <a:chExt cx="13077" cy="109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itle 6"/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606" y="2737"/>
                  <a:ext cx="12963" cy="10325"/>
                </a:xfrm>
                <a:prstGeom prst="rect">
                  <a:avLst/>
                </a:prstGeom>
                <a:noFill/>
                <a:ln w="3175">
                  <a:noFill/>
                  <a:prstDash val="sysDash"/>
                </a:ln>
              </p:spPr>
              <p:txBody>
                <a:bodyPr wrap="square" lIns="54000" tIns="27000" rIns="54000" bIns="27000" anchor="t" anchorCtr="0">
                  <a:noAutofit/>
                </a:bodyPr>
                <a:lstStyle>
                  <a:lvl1pPr algn="l" defTabSz="913765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2745" b="0" kern="1200" cap="none" spc="-49" baseline="0" dirty="0" smtClean="0">
                      <a:ln w="3175"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Arial" panose="020B0604020202020204" pitchFamily="34" charset="0"/>
                      <a:ea typeface="微软雅黑" panose="020B0503020204020204" charset="-122"/>
                      <a:cs typeface="Segoe UI" panose="020B0502040204020203" pitchFamily="34" charset="0"/>
                    </a:defRPr>
                  </a:lvl1pPr>
                </a:lstStyle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r>
                    <a:rPr kumimoji="0" lang="zh-CN" altLang="en-US" sz="1350" b="0" i="0" spc="50" baseline="0" noProof="0" dirty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在此之前，我们假设输入样本示例的特征是线性可分离的。然而，在实际情况下，原始样本空间内也许并不存在一个能正确划分两类样本的超平面。</a:t>
                  </a:r>
                  <a:endParaRPr kumimoji="0" lang="zh-CN" altLang="en-US" sz="135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r>
                    <a:rPr kumimoji="0" lang="zh-CN" altLang="en-US" sz="1350" b="0" i="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对于该类问题，我们需要将样本从原始空间映射到一个更高维的特征空间，使得该样本在这个特征空间内线性可分离。用</a:t>
                  </a:r>
                  <a14:m>
                    <m:oMath xmlns:m="http://schemas.openxmlformats.org/officeDocument/2006/math"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∅(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r>
                    <a:rPr kumimoji="0" lang="zh-CN" altLang="en-US" sz="135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表示将</a:t>
                  </a:r>
                  <a14:m>
                    <m:oMath xmlns:m="http://schemas.openxmlformats.org/officeDocument/2006/math"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a14:m>
                  <a:r>
                    <a:rPr kumimoji="0" lang="zh-CN" altLang="en-US" sz="135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映射后的特征向量</a:t>
                  </a:r>
                  <a:endParaRPr kumimoji="0" lang="zh-CN" altLang="en-US" sz="135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r>
                    <a:rPr kumimoji="0" altLang="zh-CN" sz="1350" b="0" i="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     </a:t>
                  </a:r>
                  <a:r>
                    <a:rPr kumimoji="0" lang="zh-CN" altLang="en-US" sz="1350" b="0" i="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如：在房价预测中，</a:t>
                  </a:r>
                  <a:r>
                    <a:rPr kumimoji="0" altLang="zh-CN" sz="1350" b="0" i="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x</a:t>
                  </a:r>
                  <a:r>
                    <a:rPr kumimoji="0" lang="zh-CN" altLang="en-US" sz="1350" b="0" i="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为房屋特征，则：</a:t>
                  </a:r>
                  <a14:m>
                    <m:oMath xmlns:m="http://schemas.openxmlformats.org/officeDocument/2006/math"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∅(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4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CN" sz="1400" i="1" spc="50" baseline="0" noProof="0" dirty="0">
                                    <a:ln w="3175">
                                      <a:noFill/>
                                      <a:prstDash val="dash"/>
                                    </a:ln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US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US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，若</a:t>
                  </a:r>
                  <a14:m>
                    <m:oMath xmlns:m="http://schemas.openxmlformats.org/officeDocument/2006/math"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altLang="zh-CN" sz="14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kumimoji="0" lang="zh-CN" altLang="en-US" sz="1400" b="0" i="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，则</a:t>
                  </a:r>
                  <a14:m>
                    <m:oMath xmlns:m="http://schemas.openxmlformats.org/officeDocument/2006/math"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∅(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40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1400" i="1" spc="50" baseline="0" noProof="0" dirty="0">
                                        <a:ln w="3175">
                                          <a:noFill/>
                                          <a:prstDash val="dash"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altLang="zh-CN" sz="1400" i="1" spc="50" baseline="0" noProof="0" dirty="0">
                                              <a:ln w="3175">
                                                <a:noFill/>
                                                <a:prstDash val="dash"/>
                                              </a:ln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kumimoji="0" lang="en-US" altLang="zh-CN" sz="1400" i="1" spc="50" baseline="0" noProof="0" dirty="0">
                    <a:ln w="3175">
                      <a:noFill/>
                      <a:prstDash val="dash"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r>
                    <a:rPr kumimoji="0" lang="zh-CN" altLang="en-US" sz="1400" b="0" i="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在学习时希望使用一些特征</a:t>
                  </a:r>
                  <a14:m>
                    <m:oMath xmlns:m="http://schemas.openxmlformats.org/officeDocument/2006/math"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∅(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，因此，用</a:t>
                  </a:r>
                  <a14:m>
                    <m:oMath xmlns:m="http://schemas.openxmlformats.org/officeDocument/2006/math"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∅(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替代函数中的</a:t>
                  </a:r>
                  <a:r>
                    <a:rPr kumimoji="0" altLang="zh-CN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x</a:t>
                  </a:r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，因此核函数可定义为：</a:t>
                  </a:r>
                  <a:endPara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endPara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endPara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r>
                    <a:rPr kumimoji="0" altLang="zh-CN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      </a:t>
                  </a:r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故在此之前的算法中，用</a:t>
                  </a:r>
                  <a14:m>
                    <m:oMath xmlns:m="http://schemas.openxmlformats.org/officeDocument/2006/math"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𝐾</m:t>
                      </m:r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kumimoji="0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替代</a:t>
                  </a:r>
                  <a14:m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kumimoji="0" lang="en-US" altLang="zh-CN" sz="140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，用特征</a:t>
                  </a:r>
                  <a14:m>
                    <m:oMath xmlns:m="http://schemas.openxmlformats.org/officeDocument/2006/math">
                      <m:r>
                        <a:rPr kumimoji="0" lang="en-US" altLang="zh-CN" sz="140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∅</m:t>
                      </m:r>
                    </m:oMath>
                  </a14:m>
                  <a:r>
                    <a:rPr kumimoji="0" lang="zh-CN" altLang="en-US" sz="1400" spc="50" baseline="0" noProof="0" dirty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</a:rPr>
                    <a:t>来进行学习</a:t>
                  </a:r>
                  <a:endPara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marL="285750" marR="0" lvl="0" indent="-285750" algn="just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  <a:buChar char="•"/>
                  </a:pPr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通过在我们的算法中</a:t>
                  </a:r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chemeClr val="tx1"/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使用一种有效的方法来计算</a:t>
                  </a:r>
                  <a14:m>
                    <m:oMath xmlns:m="http://schemas.openxmlformats.org/officeDocument/2006/math">
                      <m:r>
                        <a:rPr altLang="zh-CN" sz="1350" i="1" spc="50" noProof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𝐾</m:t>
                      </m:r>
                      <m:r>
                        <a:rPr altLang="zh-CN" sz="1350" i="1" spc="50" noProof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altLang="zh-CN" sz="1350" i="1" spc="50" noProof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altLang="zh-CN" sz="1350" i="1" spc="50" noProof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altLang="zh-CN" sz="1350" i="1" spc="50" noProof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𝑧</m:t>
                      </m:r>
                      <m:r>
                        <a:rPr altLang="zh-CN" sz="1350" i="1" spc="50" noProof="0">
                          <a:ln w="3175">
                            <a:noFill/>
                            <a:prstDash val="dash"/>
                          </a:ln>
                          <a:solidFill>
                            <a:schemeClr val="tx1"/>
                          </a:solidFill>
                          <a:uLnTx/>
                          <a:uFillTx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a14:m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，我们可以让支持向量机在φ给定的高维特征空间中学习，但不必显式地找到或表示向量</a:t>
                  </a:r>
                  <a14:m>
                    <m:oMath xmlns:m="http://schemas.openxmlformats.org/officeDocument/2006/math">
                      <m:r>
                        <a:rPr lang="zh-CN" altLang="en-US" sz="1350" spc="5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m:t>∅(</m:t>
                      </m:r>
                      <m:r>
                        <a:rPr lang="zh-CN" altLang="en-US" sz="1350" spc="5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m:t>𝑥</m:t>
                      </m:r>
                      <m:r>
                        <a:rPr lang="zh-CN" altLang="en-US" sz="1350" spc="5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m:t>)</m:t>
                      </m:r>
                    </m:oMath>
                  </a14:m>
                  <a:endPara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     由此我们可以看出</a:t>
                  </a:r>
                  <a14:m>
                    <m:oMath xmlns:m="http://schemas.openxmlformats.org/officeDocument/2006/math"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𝐾</m:t>
                      </m:r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(</m:t>
                      </m:r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𝑥</m:t>
                      </m:r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,</m:t>
                      </m:r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𝑧</m:t>
                      </m:r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)=</m:t>
                      </m:r>
                      <m:sSup>
                        <m:sSupPr>
                          <m:ctrlP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pPr>
                        <m:e>
                          <m: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zh-CN" altLang="en-US" sz="1350" spc="50" baseline="0" noProof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charset="-122"/>
                                  <a:cs typeface="微软雅黑" panose="020B0503020204020204" charset="-122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350" spc="50" baseline="0" noProof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charset="-122"/>
                                  <a:cs typeface="微软雅黑" panose="020B050302020402020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zh-CN" altLang="en-US" sz="1350" spc="50" baseline="0" noProof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charset="-122"/>
                                  <a:cs typeface="微软雅黑" panose="020B050302020402020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𝑧</m:t>
                          </m:r>
                          <m: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)</m:t>
                          </m:r>
                        </m:e>
                        <m:sup>
                          <m: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2</m:t>
                          </m:r>
                        </m:sup>
                      </m:sSup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=</m:t>
                      </m:r>
                      <m:sSup>
                        <m:sSupPr>
                          <m:ctrlP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</m:ctrlPr>
                        </m:sSupPr>
                        <m:e>
                          <m: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∅(</m:t>
                          </m:r>
                          <m: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𝑥</m:t>
                          </m:r>
                          <m: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)</m:t>
                          </m:r>
                        </m:e>
                        <m:sup>
                          <m:r>
                            <a:rPr kumimoji="0" lang="zh-CN" altLang="en-US" sz="1350" spc="50" baseline="0" noProof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微软雅黑" panose="020B0503020204020204" charset="-122"/>
                              <a:cs typeface="微软雅黑" panose="020B0503020204020204" charset="-122"/>
                            </a:rPr>
                            <m:t>𝑇</m:t>
                          </m:r>
                        </m:sup>
                      </m:sSup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∅(</m:t>
                      </m:r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𝑧</m:t>
                      </m:r>
                      <m:r>
                        <a:rPr kumimoji="0" lang="zh-CN" altLang="en-US" sz="1350" spc="50" baseline="0" noProof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cs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,假设x为三维向量，其中</a:t>
                  </a:r>
                  <a:endPara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    </a:t>
                  </a:r>
                  <a:r>
                    <a:rPr altLang="zh-CN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 </a:t>
                  </a:r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特征向量为：</a:t>
                  </a:r>
                  <a:endPara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lang="zh-CN" altLang="en-US" sz="1350" b="0" i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lang="zh-CN" altLang="en-US" sz="1350" b="0" i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lang="zh-CN" altLang="en-US" sz="1350" b="0" i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lang="zh-CN" altLang="en-US" sz="1350" b="0" i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lang="zh-CN" altLang="en-US" sz="1350" b="0" i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r>
                    <a:rPr kumimoji="0" altLang="zh-CN" sz="1350" b="0" i="0" spc="50" baseline="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</a:rPr>
                    <a:t>     </a:t>
                  </a:r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微软雅黑" panose="020B0503020204020204" charset="-122"/>
                      <a:cs typeface="微软雅黑" panose="020B0503020204020204" charset="-122"/>
                      <a:sym typeface="+mn-ea"/>
                    </a:rPr>
                    <a:t>在此过程中，虽然计算</a:t>
                  </a:r>
                  <a14:m>
                    <m:oMath xmlns:m="http://schemas.openxmlformats.org/officeDocument/2006/math"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∅(</m:t>
                      </m:r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的时间复杂度仍为</a:t>
                  </a:r>
                  <a14:m>
                    <m:oMath xmlns:m="http://schemas.openxmlformats.org/officeDocument/2006/math"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𝑂</m:t>
                      </m:r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350" i="1" spc="50" noProof="0" dirty="0" smtClean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350" i="1" spc="50" noProof="0" dirty="0" smtClean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350" i="1" spc="50" noProof="0" dirty="0" smtClean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，但是在输入属性的</a:t>
                  </a:r>
                  <a:endParaRPr lang="zh-CN" altLang="en-US" sz="135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Cambria Math" panose="02040503050406030204" charset="0"/>
                    <a:cs typeface="Cambria Math" panose="02040503050406030204" charset="0"/>
                    <a:sym typeface="+mn-ea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维度中，计算</a:t>
                  </a:r>
                  <a:r>
                    <a:rPr altLang="zh-CN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K(x,z)</a:t>
                  </a:r>
                  <a:r>
                    <a:rPr lang="zh-CN" altLang="en-US" sz="1350" spc="50" noProof="0">
                      <a:ln w="3175">
                        <a:noFill/>
                        <a:prstDash val="dash"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uLnTx/>
                      <a:uFillTx/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时，其时间复杂度为</a:t>
                  </a:r>
                  <a14:m>
                    <m:oMath xmlns:m="http://schemas.openxmlformats.org/officeDocument/2006/math"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𝑂</m:t>
                      </m:r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1350" i="1" spc="50" noProof="0" dirty="0" smtClean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endParaRPr lang="en-US" altLang="zh-CN" sz="135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endParaRPr>
                </a:p>
                <a:p>
                  <a:pPr marR="0" lvl="0" algn="just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Arial" panose="020B0604020202020204" pitchFamily="34" charset="0"/>
                  </a:pPr>
                  <a:endParaRPr kumimoji="0" altLang="zh-CN" sz="1350" b="0" i="0" spc="50" baseline="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mc:Choice>
          <mc:Fallback>
            <p:sp>
              <p:nvSpPr>
                <p:cNvPr id="8" name="Title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"/>
                  </p:custDataLst>
                </p:nvPr>
              </p:nvSpPr>
              <p:spPr>
                <a:xfrm>
                  <a:off x="606" y="2737"/>
                  <a:ext cx="12963" cy="10325"/>
                </a:xfrm>
                <a:prstGeom prst="rect">
                  <a:avLst/>
                </a:prstGeom>
                <a:blipFill rotWithShape="1">
                  <a:blip r:embed="rId3"/>
                </a:blipFill>
                <a:ln w="3175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itle 6"/>
            <p:cNvSpPr txBox="1"/>
            <p:nvPr>
              <p:custDataLst>
                <p:tags r:id="rId4"/>
              </p:custDataLst>
            </p:nvPr>
          </p:nvSpPr>
          <p:spPr>
            <a:xfrm>
              <a:off x="720" y="2084"/>
              <a:ext cx="12963" cy="875"/>
            </a:xfrm>
            <a:prstGeom prst="rect">
              <a:avLst/>
            </a:prstGeom>
            <a:noFill/>
            <a:ln w="3175">
              <a:noFill/>
              <a:prstDash val="sysDash"/>
            </a:ln>
          </p:spPr>
          <p:txBody>
            <a:bodyPr wrap="square" lIns="54000" tIns="27000" rIns="54000" bIns="81000" anchor="ctr" anchorCtr="0">
              <a:no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latin typeface="Arial" panose="020B0604020202020204" pitchFamily="34" charset="0"/>
                  <a:ea typeface="微软雅黑" panose="020B0503020204020204" charset="-122"/>
                  <a:cs typeface="Segoe UI" panose="020B0502040204020203" pitchFamily="34" charset="0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kumimoji="0" lang="zh-CN" altLang="en-US" sz="2700" b="1" i="0" spc="30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核函数</a:t>
              </a:r>
              <a:endPara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3" y="6714"/>
              <a:ext cx="3644" cy="892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880" y="4437380"/>
            <a:ext cx="1570355" cy="459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835" y="4725670"/>
            <a:ext cx="2831465" cy="1902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250" y="4581525"/>
            <a:ext cx="1089660" cy="16986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95605" y="1176020"/>
                <a:ext cx="8231505" cy="334645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54000" tIns="27000" rIns="54000" bIns="27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若</a:t>
                </a:r>
                <a:r>
                  <a:rPr kumimoji="0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x</a:t>
                </a: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、</a:t>
                </a:r>
                <a:r>
                  <a:rPr kumimoji="0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z</a:t>
                </a: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彼此接近或相似，则</a:t>
                </a:r>
                <a14:m>
                  <m:oMath xmlns:m="http://schemas.openxmlformats.org/officeDocument/2006/math"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kumimoji="0" altLang="zh-CN" sz="14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∅(</m:t>
                        </m:r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kumimoji="0" altLang="zh-CN" sz="14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∅(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将会很大，反之，</a:t>
                </a:r>
                <a14:m>
                  <m:oMath xmlns:m="http://schemas.openxmlformats.org/officeDocument/2006/math"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会很小。可利用相似度来变化特征，有如下所示相似度函数：</a:t>
                </a: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altLang="zh-CN" sz="16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𝐾</m:t>
                      </m:r>
                      <m:r>
                        <a:rPr kumimoji="0" altLang="zh-CN" sz="16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(</m:t>
                      </m:r>
                      <m:r>
                        <a:rPr kumimoji="0" altLang="zh-CN" sz="16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kumimoji="0" altLang="zh-CN" sz="16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,</m:t>
                      </m:r>
                      <m:r>
                        <a:rPr kumimoji="0" altLang="zh-CN" sz="16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𝑧</m:t>
                      </m:r>
                      <m:r>
                        <a:rPr kumimoji="0" altLang="zh-CN" sz="1600" b="0" i="1" spc="50" baseline="0" noProof="0" dirty="0">
                          <a:ln w="3175">
                            <a:noFill/>
                            <a:prstDash val="dash"/>
                          </a:ln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kumimoji="0" altLang="zh-CN" sz="16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0" altLang="zh-CN" sz="1600" b="0" i="1" spc="50" baseline="0" noProof="0" dirty="0">
                              <a:ln w="3175">
                                <a:noFill/>
                                <a:prstDash val="dash"/>
                              </a:ln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kumimoji="0" altLang="zh-CN" sz="1600" b="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kumimoji="0" altLang="zh-CN" sz="1600" b="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altLang="zh-CN" sz="1600" b="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0" altLang="zh-CN" sz="1600" b="0" i="1" spc="50" baseline="0" noProof="0" dirty="0">
                                          <a:ln w="3175">
                                            <a:noFill/>
                                            <a:prstDash val="dash"/>
                                          </a:ln>
                                          <a:solidFill>
                                            <a:sysClr val="windowText" lastClr="000000">
                                              <a:lumMod val="65000"/>
                                              <a:lumOff val="3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charset="0"/>
                                          <a:ea typeface="微软雅黑 Light" panose="020B0502040204020203" charset="-122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altLang="zh-CN" sz="1600" b="0" i="1" spc="50" baseline="0" noProof="0" dirty="0">
                                          <a:ln w="3175">
                                            <a:noFill/>
                                            <a:prstDash val="dash"/>
                                          </a:ln>
                                          <a:solidFill>
                                            <a:sysClr val="windowText" lastClr="000000">
                                              <a:lumMod val="65000"/>
                                              <a:lumOff val="3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charset="0"/>
                                          <a:ea typeface="微软雅黑 Light" panose="020B0502040204020203" charset="-122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kumimoji="0" altLang="zh-CN" sz="1600" b="0" i="1" spc="50" baseline="0" noProof="0" dirty="0">
                                          <a:ln w="3175">
                                            <a:noFill/>
                                            <a:prstDash val="dash"/>
                                          </a:ln>
                                          <a:solidFill>
                                            <a:sysClr val="windowText" lastClr="000000">
                                              <a:lumMod val="65000"/>
                                              <a:lumOff val="3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charset="0"/>
                                          <a:ea typeface="微软雅黑 Light" panose="020B0502040204020203" charset="-122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kumimoji="0" altLang="zh-CN" sz="1600" b="0" i="1" spc="50" baseline="0" noProof="0" dirty="0">
                                          <a:ln w="3175">
                                            <a:noFill/>
                                            <a:prstDash val="dash"/>
                                          </a:ln>
                                          <a:solidFill>
                                            <a:sysClr val="windowText" lastClr="000000">
                                              <a:lumMod val="65000"/>
                                              <a:lumOff val="3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charset="0"/>
                                          <a:ea typeface="微软雅黑 Light" panose="020B0502040204020203" charset="-122"/>
                                          <a:cs typeface="Cambria Math" panose="02040503050406030204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altLang="zh-CN" sz="1600" b="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altLang="zh-CN" sz="1600" b="0" i="1" spc="50" baseline="0" noProof="0" dirty="0">
                                  <a:ln w="3175">
                                    <a:noFill/>
                                    <a:prstDash val="dash"/>
                                  </a:ln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0" altLang="zh-CN" sz="1600" b="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60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0" altLang="zh-CN" sz="1600" b="0" i="1" spc="50" baseline="0" noProof="0" dirty="0">
                                      <a:ln w="3175">
                                        <a:noFill/>
                                        <a:prstDash val="dash"/>
                                      </a:ln>
                                      <a:solidFill>
                                        <a:sysClr val="windowText" lastClr="000000">
                                          <a:lumMod val="65000"/>
                                          <a:lumOff val="3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0" altLang="zh-CN" sz="1600" b="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altLang="zh-CN" sz="1600" b="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endParaRPr kumimoji="0" lang="zh-CN" altLang="en-US" sz="1400" b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</a:pPr>
                <a:r>
                  <a:rPr kumimoji="0" lang="zh-CN" altLang="en-US" sz="1400" b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     相似度函数也可作为核函数使用，称之为高斯核函数</a:t>
                </a:r>
                <a:endParaRPr kumimoji="0" lang="zh-CN" altLang="en-US" sz="1400" b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kumimoji="0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400" b="0" spc="50" baseline="0" noProof="0" dirty="0">
                    <a:ln w="3175">
                      <a:noFill/>
                      <a:prstDash val="dash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满足以下条件时，可用作核函数：</a:t>
                </a:r>
                <a:endParaRPr kumimoji="0" lang="zh-CN" altLang="en-US" sz="1400" b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zh-CN" altLang="en-US" sz="1400" b="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K</m:t>
                    </m:r>
                    <m:r>
                      <a:rPr kumimoji="0" lang="zh-CN" altLang="en-US" sz="1400" b="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(</m:t>
                    </m:r>
                    <m:r>
                      <m:rPr>
                        <m:sty m:val="p"/>
                      </m:rPr>
                      <a:rPr kumimoji="0" lang="zh-CN" altLang="en-US" sz="1400" b="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x</m:t>
                    </m:r>
                    <m:r>
                      <a:rPr kumimoji="0" lang="zh-CN" altLang="en-US" sz="1400" b="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,</m:t>
                    </m:r>
                    <m:r>
                      <m:rPr>
                        <m:sty m:val="p"/>
                      </m:rPr>
                      <a:rPr kumimoji="0" lang="zh-CN" altLang="en-US" sz="1400" b="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z</m:t>
                    </m:r>
                    <m:r>
                      <a:rPr kumimoji="0" lang="zh-CN" altLang="en-US" sz="1400" b="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)=</m:t>
                    </m:r>
                    <m:sSup>
                      <m:sSupPr>
                        <m:ctrlPr>
                          <a:rPr kumimoji="0" lang="zh-CN" altLang="en-US" sz="1400" b="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</m:ctrlPr>
                      </m:sSupPr>
                      <m:e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∅(</m:t>
                        </m:r>
                        <m:r>
                          <m:rPr>
                            <m:sty m:val="p"/>
                          </m:rP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x</m:t>
                        </m:r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zh-CN" altLang="en-US" sz="1400" b="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T</m:t>
                        </m:r>
                      </m:sup>
                    </m:sSup>
                    <m:r>
                      <a:rPr kumimoji="0" lang="zh-CN" altLang="en-US" sz="140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∅(</m:t>
                    </m:r>
                    <m:r>
                      <m:rPr>
                        <m:sty m:val="p"/>
                      </m:rPr>
                      <a:rPr kumimoji="0" lang="zh-CN" altLang="en-US" sz="140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z</m:t>
                    </m:r>
                    <m:r>
                      <a:rPr kumimoji="0" lang="zh-CN" altLang="en-US" sz="140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)≥</m:t>
                    </m:r>
                    <m:r>
                      <a:rPr kumimoji="0" lang="zh-CN" altLang="en-US" sz="140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0</m:t>
                    </m:r>
                  </m:oMath>
                </a14:m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+mj-ea"/>
                  <a:buAutoNum type="circleNumDbPlain"/>
                </a:pP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Mercer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定理：对于有效点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en-US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en-US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en-US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,...,</m:t>
                        </m:r>
                        <m:sSub>
                          <m:sSubPr>
                            <m:ctrlPr>
                              <a:rPr kumimoji="0" lang="zh-CN" altLang="en-US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zh-CN" altLang="en-US" sz="140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𝐾</m:t>
                    </m:r>
                    <m:r>
                      <a:rPr kumimoji="0" lang="zh-CN" altLang="en-US" sz="1400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cs typeface="微软雅黑" panose="020B0503020204020204" charset="-122"/>
                      </a:rPr>
                      <m:t>∈</m:t>
                    </m:r>
                    <m:sSup>
                      <m:sSupPr>
                        <m:ctrlP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</m:ctrlPr>
                      </m:sSupPr>
                      <m:e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𝑅</m:t>
                        </m:r>
                      </m:e>
                      <m:sup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𝑑</m:t>
                        </m:r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×</m:t>
                        </m:r>
                        <m:r>
                          <a:rPr kumimoji="0" lang="zh-CN" altLang="en-US" sz="1400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微软雅黑" panose="020B0503020204020204" charset="-122"/>
                            <a:cs typeface="微软雅黑" panose="020B0503020204020204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,此时K为内核矩阵，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kumimoji="0" lang="zh-CN" altLang="en-US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kumimoji="0" lang="zh-CN" altLang="en-US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kumimoji="0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kumimoji="0" lang="en-US" altLang="zh-CN" sz="140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+mj-ea"/>
                </a:pPr>
                <a:r>
                  <a:rPr kumimoji="0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     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对于</a:t>
                </a:r>
                <a:r>
                  <a:rPr kumimoji="0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       ,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若</a:t>
                </a:r>
                <a:r>
                  <a:rPr kumimoji="0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K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是有效核函数，则满足下式，即</a:t>
                </a:r>
                <a:r>
                  <a:rPr kumimoji="0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K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微软雅黑" panose="020B0503020204020204" charset="-122"/>
                    <a:cs typeface="微软雅黑" panose="020B0503020204020204" charset="-122"/>
                  </a:rPr>
                  <a:t>是正半定的</a:t>
                </a: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+mj-ea"/>
                  <a:buAutoNum type="circleNumDbPlain"/>
                </a:pPr>
                <a:endParaRPr kumimoji="0" lang="zh-CN" altLang="en-US" sz="1400" b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95605" y="1176020"/>
                <a:ext cx="8231505" cy="3346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395605" y="191135"/>
            <a:ext cx="8231505" cy="9340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如何制作核函数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3429000"/>
          <a:ext cx="382905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241300" imgH="241300" progId="Equation.KSEE3">
                  <p:embed/>
                </p:oleObj>
              </mc:Choice>
              <mc:Fallback>
                <p:oleObj name="" r:id="rId5" imgW="2413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3429000"/>
                        <a:ext cx="382905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775" y="3933190"/>
            <a:ext cx="2997835" cy="26104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43.xml><?xml version="1.0" encoding="utf-8"?>
<p:tagLst xmlns:p="http://schemas.openxmlformats.org/presentationml/2006/main">
  <p:tag name="KSO_WM_UNIT_PLACING_PICTURE_USER_VIEWPORT" val="{&quot;height&quot;:3440,&quot;width&quot;:4550}"/>
</p:tagLst>
</file>

<file path=ppt/tags/tag4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.xml><?xml version="1.0" encoding="utf-8"?>
<p:tagLst xmlns:p="http://schemas.openxmlformats.org/presentationml/2006/main">
  <p:tag name="KSO_WM_UNIT_PLACING_PICTURE_USER_VIEWPORT" val="{&quot;height&quot;:5190,&quot;width&quot;:5980}"/>
</p:tagLst>
</file>

<file path=ppt/tags/tag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3422</Words>
  <Application>WPS 演示</Application>
  <PresentationFormat/>
  <Paragraphs>184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</vt:lpstr>
      <vt:lpstr>华文行楷</vt:lpstr>
      <vt:lpstr>黑体</vt:lpstr>
      <vt:lpstr>仿宋</vt:lpstr>
      <vt:lpstr>华光中圆_CNKI</vt:lpstr>
      <vt:lpstr>微软雅黑 Light</vt:lpstr>
      <vt:lpstr>Cambria Math</vt:lpstr>
      <vt:lpstr>MS Mincho</vt:lpstr>
      <vt:lpstr>Segoe Print</vt:lpstr>
      <vt:lpstr>Segoe UI</vt:lpstr>
      <vt:lpstr>默认设计模板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SVM-数据线性可分离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lenovo</dc:creator>
  <cp:lastModifiedBy>萌萌哒的</cp:lastModifiedBy>
  <cp:revision>10</cp:revision>
  <dcterms:created xsi:type="dcterms:W3CDTF">2022-04-26T07:14:33Z</dcterms:created>
  <dcterms:modified xsi:type="dcterms:W3CDTF">2022-04-28T05:33:51Z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11E6E7DE3565491F9CE1D35F8EF24494</vt:lpwstr>
  </property>
</Properties>
</file>