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0"/>
  </p:notesMasterIdLst>
  <p:sldIdLst>
    <p:sldId id="518" r:id="rId2"/>
    <p:sldId id="406" r:id="rId3"/>
    <p:sldId id="380" r:id="rId4"/>
    <p:sldId id="596" r:id="rId5"/>
    <p:sldId id="548" r:id="rId6"/>
    <p:sldId id="597" r:id="rId7"/>
    <p:sldId id="961" r:id="rId8"/>
    <p:sldId id="606" r:id="rId9"/>
    <p:sldId id="601" r:id="rId10"/>
    <p:sldId id="607" r:id="rId11"/>
    <p:sldId id="942" r:id="rId12"/>
    <p:sldId id="957" r:id="rId13"/>
    <p:sldId id="956" r:id="rId14"/>
    <p:sldId id="958" r:id="rId15"/>
    <p:sldId id="959" r:id="rId16"/>
    <p:sldId id="960" r:id="rId17"/>
    <p:sldId id="589" r:id="rId18"/>
    <p:sldId id="608" r:id="rId19"/>
    <p:sldId id="598" r:id="rId20"/>
    <p:sldId id="609" r:id="rId21"/>
    <p:sldId id="610" r:id="rId22"/>
    <p:sldId id="612" r:id="rId23"/>
    <p:sldId id="638" r:id="rId24"/>
    <p:sldId id="599" r:id="rId25"/>
    <p:sldId id="604" r:id="rId26"/>
    <p:sldId id="611" r:id="rId27"/>
    <p:sldId id="640" r:id="rId28"/>
    <p:sldId id="641" r:id="rId29"/>
    <p:sldId id="625" r:id="rId30"/>
    <p:sldId id="626" r:id="rId31"/>
    <p:sldId id="627" r:id="rId32"/>
    <p:sldId id="628" r:id="rId33"/>
    <p:sldId id="629" r:id="rId34"/>
    <p:sldId id="633" r:id="rId35"/>
    <p:sldId id="634" r:id="rId36"/>
    <p:sldId id="635" r:id="rId37"/>
    <p:sldId id="637" r:id="rId38"/>
    <p:sldId id="639" r:id="rId3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CC"/>
    <a:srgbClr val="0000FF"/>
    <a:srgbClr val="FF6600"/>
    <a:srgbClr val="FFFFCD"/>
    <a:srgbClr val="CC00FF"/>
    <a:srgbClr val="FF0000"/>
    <a:srgbClr val="000099"/>
    <a:srgbClr val="008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7" autoAdjust="0"/>
    <p:restoredTop sz="61593" autoAdjust="0"/>
  </p:normalViewPr>
  <p:slideViewPr>
    <p:cSldViewPr>
      <p:cViewPr varScale="1">
        <p:scale>
          <a:sx n="61" d="100"/>
          <a:sy n="61" d="100"/>
        </p:scale>
        <p:origin x="19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105046F-62EE-40B6-A221-8A3268FB4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961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043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770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886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56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049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 pandas as pd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plotly</a:t>
            </a:r>
            <a:r>
              <a:rPr lang="en-US" altLang="zh-CN" dirty="0"/>
              <a:t> import </a:t>
            </a:r>
            <a:r>
              <a:rPr lang="en-US" altLang="zh-CN" dirty="0" err="1"/>
              <a:t>figure_factory</a:t>
            </a:r>
            <a:r>
              <a:rPr lang="en-US" altLang="zh-CN" dirty="0"/>
              <a:t> as FF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plotly.offline</a:t>
            </a:r>
            <a:r>
              <a:rPr lang="en-US" altLang="zh-CN" dirty="0"/>
              <a:t> import plot  #</a:t>
            </a:r>
            <a:r>
              <a:rPr lang="zh-CN" altLang="en-US" dirty="0"/>
              <a:t>离线模式</a:t>
            </a:r>
          </a:p>
          <a:p>
            <a:endParaRPr lang="zh-CN" altLang="en-US" dirty="0"/>
          </a:p>
          <a:p>
            <a:r>
              <a:rPr lang="en-US" altLang="zh-CN" dirty="0"/>
              <a:t>ls = [["2050921018", "</a:t>
            </a:r>
            <a:r>
              <a:rPr lang="zh-CN" altLang="en-US" dirty="0"/>
              <a:t>詹延峰</a:t>
            </a:r>
            <a:r>
              <a:rPr lang="en-US" altLang="zh-CN" dirty="0"/>
              <a:t>", "</a:t>
            </a:r>
            <a:r>
              <a:rPr lang="zh-CN" altLang="en-US" dirty="0"/>
              <a:t>计算数学</a:t>
            </a:r>
            <a:r>
              <a:rPr lang="en-US" altLang="zh-CN" dirty="0"/>
              <a:t>", 65, 85, 76],</a:t>
            </a:r>
          </a:p>
          <a:p>
            <a:r>
              <a:rPr lang="en-US" altLang="zh-CN" dirty="0"/>
              <a:t>      ["2050921036", "</a:t>
            </a:r>
            <a:r>
              <a:rPr lang="zh-CN" altLang="en-US" dirty="0"/>
              <a:t>李小鹏</a:t>
            </a:r>
            <a:r>
              <a:rPr lang="en-US" altLang="zh-CN" dirty="0"/>
              <a:t>", "</a:t>
            </a:r>
            <a:r>
              <a:rPr lang="zh-CN" altLang="en-US" dirty="0"/>
              <a:t>金融学类</a:t>
            </a:r>
            <a:r>
              <a:rPr lang="en-US" altLang="zh-CN" dirty="0"/>
              <a:t>", 86, 95, 85],</a:t>
            </a:r>
          </a:p>
          <a:p>
            <a:r>
              <a:rPr lang="en-US" altLang="zh-CN" dirty="0"/>
              <a:t>      ["2050921039", "</a:t>
            </a:r>
            <a:r>
              <a:rPr lang="zh-CN" altLang="en-US" dirty="0"/>
              <a:t>裴凡法</a:t>
            </a:r>
            <a:r>
              <a:rPr lang="en-US" altLang="zh-CN" dirty="0"/>
              <a:t>", "</a:t>
            </a:r>
            <a:r>
              <a:rPr lang="zh-CN" altLang="en-US" dirty="0"/>
              <a:t>经济学类</a:t>
            </a:r>
            <a:r>
              <a:rPr lang="en-US" altLang="zh-CN" dirty="0"/>
              <a:t>", 86, 95, 65],</a:t>
            </a:r>
          </a:p>
          <a:p>
            <a:r>
              <a:rPr lang="en-US" altLang="zh-CN" dirty="0"/>
              <a:t>      ["2040912116", "</a:t>
            </a:r>
            <a:r>
              <a:rPr lang="zh-CN" altLang="en-US" dirty="0"/>
              <a:t>茅舒瑶</a:t>
            </a:r>
            <a:r>
              <a:rPr lang="en-US" altLang="zh-CN" dirty="0"/>
              <a:t>", "</a:t>
            </a:r>
            <a:r>
              <a:rPr lang="zh-CN" altLang="en-US" dirty="0"/>
              <a:t>社会保障</a:t>
            </a:r>
            <a:r>
              <a:rPr lang="en-US" altLang="zh-CN" dirty="0"/>
              <a:t>", 90, 95, 100],</a:t>
            </a:r>
          </a:p>
          <a:p>
            <a:r>
              <a:rPr lang="en-US" altLang="zh-CN" dirty="0"/>
              <a:t>      ["2050912017", "</a:t>
            </a:r>
            <a:r>
              <a:rPr lang="zh-CN" altLang="en-US" dirty="0"/>
              <a:t>陈见影</a:t>
            </a:r>
            <a:r>
              <a:rPr lang="en-US" altLang="zh-CN" dirty="0"/>
              <a:t>", "</a:t>
            </a:r>
            <a:r>
              <a:rPr lang="zh-CN" altLang="en-US" dirty="0"/>
              <a:t>化学工程</a:t>
            </a:r>
            <a:r>
              <a:rPr lang="en-US" altLang="zh-CN" dirty="0"/>
              <a:t>", 62, 75, 92],</a:t>
            </a:r>
          </a:p>
          <a:p>
            <a:r>
              <a:rPr lang="en-US" altLang="zh-CN" dirty="0"/>
              <a:t>      ["2050912064", "</a:t>
            </a:r>
            <a:r>
              <a:rPr lang="zh-CN" altLang="en-US" dirty="0"/>
              <a:t>梅钦钦</a:t>
            </a:r>
            <a:r>
              <a:rPr lang="en-US" altLang="zh-CN" dirty="0"/>
              <a:t>", "</a:t>
            </a:r>
            <a:r>
              <a:rPr lang="zh-CN" altLang="en-US" dirty="0"/>
              <a:t>材料科学</a:t>
            </a:r>
            <a:r>
              <a:rPr lang="en-US" altLang="zh-CN" dirty="0"/>
              <a:t>", 87, 95, 80],</a:t>
            </a:r>
          </a:p>
          <a:p>
            <a:r>
              <a:rPr lang="en-US" altLang="zh-CN" dirty="0"/>
              <a:t>      ["2050109153", "</a:t>
            </a:r>
            <a:r>
              <a:rPr lang="zh-CN" altLang="en-US" dirty="0"/>
              <a:t>王影平</a:t>
            </a:r>
            <a:r>
              <a:rPr lang="en-US" altLang="zh-CN" dirty="0"/>
              <a:t>", "</a:t>
            </a:r>
            <a:r>
              <a:rPr lang="zh-CN" altLang="en-US" dirty="0"/>
              <a:t>大气科学</a:t>
            </a:r>
            <a:r>
              <a:rPr lang="en-US" altLang="zh-CN" dirty="0"/>
              <a:t>", 86, 89, 72],</a:t>
            </a:r>
          </a:p>
          <a:p>
            <a:r>
              <a:rPr lang="en-US" altLang="zh-CN" dirty="0"/>
              <a:t>      ["2050151003", "</a:t>
            </a:r>
            <a:r>
              <a:rPr lang="zh-CN" altLang="en-US" dirty="0"/>
              <a:t>韩平医</a:t>
            </a:r>
            <a:r>
              <a:rPr lang="en-US" altLang="zh-CN" dirty="0"/>
              <a:t>", "</a:t>
            </a:r>
            <a:r>
              <a:rPr lang="zh-CN" altLang="en-US" dirty="0"/>
              <a:t>化学工程</a:t>
            </a:r>
            <a:r>
              <a:rPr lang="en-US" altLang="zh-CN" dirty="0"/>
              <a:t>", 82, 99, 60]]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由列表生成</a:t>
            </a:r>
            <a:r>
              <a:rPr lang="en-US" altLang="zh-CN" dirty="0" err="1"/>
              <a:t>DataFrame</a:t>
            </a:r>
            <a:endParaRPr lang="en-US" altLang="zh-CN" dirty="0"/>
          </a:p>
          <a:p>
            <a:r>
              <a:rPr lang="en-US" altLang="zh-CN" dirty="0"/>
              <a:t>data = </a:t>
            </a:r>
            <a:r>
              <a:rPr lang="en-US" altLang="zh-CN" dirty="0" err="1"/>
              <a:t>pd.DataFrame</a:t>
            </a:r>
            <a:r>
              <a:rPr lang="en-US" altLang="zh-CN" dirty="0"/>
              <a:t>(ls, columns=("</a:t>
            </a:r>
            <a:r>
              <a:rPr lang="zh-CN" altLang="en-US" dirty="0"/>
              <a:t>学号</a:t>
            </a:r>
            <a:r>
              <a:rPr lang="en-US" altLang="zh-CN" dirty="0"/>
              <a:t>", "</a:t>
            </a:r>
            <a:r>
              <a:rPr lang="zh-CN" altLang="en-US" dirty="0"/>
              <a:t>姓名</a:t>
            </a:r>
            <a:r>
              <a:rPr lang="en-US" altLang="zh-CN" dirty="0"/>
              <a:t>", "</a:t>
            </a:r>
            <a:r>
              <a:rPr lang="zh-CN" altLang="en-US" dirty="0"/>
              <a:t>专业</a:t>
            </a:r>
            <a:r>
              <a:rPr lang="en-US" altLang="zh-CN" dirty="0"/>
              <a:t>", "</a:t>
            </a:r>
            <a:r>
              <a:rPr lang="zh-CN" altLang="en-US" dirty="0"/>
              <a:t>笔试</a:t>
            </a:r>
            <a:r>
              <a:rPr lang="en-US" altLang="zh-CN" dirty="0"/>
              <a:t>", "</a:t>
            </a:r>
            <a:r>
              <a:rPr lang="zh-CN" altLang="en-US" dirty="0"/>
              <a:t>平时</a:t>
            </a:r>
            <a:r>
              <a:rPr lang="en-US" altLang="zh-CN" dirty="0"/>
              <a:t>", "</a:t>
            </a:r>
            <a:r>
              <a:rPr lang="zh-CN" altLang="en-US" dirty="0"/>
              <a:t>实验</a:t>
            </a:r>
            <a:r>
              <a:rPr lang="en-US" altLang="zh-CN" dirty="0"/>
              <a:t>"))  </a:t>
            </a:r>
          </a:p>
          <a:p>
            <a:endParaRPr lang="en-US" altLang="zh-CN" dirty="0"/>
          </a:p>
          <a:p>
            <a:r>
              <a:rPr lang="en-US" altLang="zh-CN" dirty="0"/>
              <a:t>table = </a:t>
            </a:r>
            <a:r>
              <a:rPr lang="en-US" altLang="zh-CN" dirty="0" err="1"/>
              <a:t>FF.create_table</a:t>
            </a:r>
            <a:r>
              <a:rPr lang="en-US" altLang="zh-CN" dirty="0"/>
              <a:t>(data)    #</a:t>
            </a:r>
            <a:r>
              <a:rPr lang="zh-CN" altLang="en-US" dirty="0"/>
              <a:t>用</a:t>
            </a:r>
            <a:r>
              <a:rPr lang="en-US" altLang="zh-CN" dirty="0" err="1"/>
              <a:t>plotly</a:t>
            </a:r>
            <a:r>
              <a:rPr lang="zh-CN" altLang="en-US" dirty="0"/>
              <a:t>产生表格</a:t>
            </a:r>
          </a:p>
          <a:p>
            <a:r>
              <a:rPr lang="en-US" altLang="zh-CN" dirty="0"/>
              <a:t>plot(table, </a:t>
            </a:r>
            <a:r>
              <a:rPr lang="en-US" altLang="zh-CN" dirty="0" err="1"/>
              <a:t>show_link</a:t>
            </a:r>
            <a:r>
              <a:rPr lang="en-US" altLang="zh-CN" dirty="0"/>
              <a:t>=False)     #</a:t>
            </a:r>
            <a:r>
              <a:rPr lang="zh-CN" altLang="en-US" dirty="0"/>
              <a:t>绘出表格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852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 pandas as pd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plotly</a:t>
            </a:r>
            <a:r>
              <a:rPr lang="en-US" altLang="zh-CN" dirty="0"/>
              <a:t> import </a:t>
            </a:r>
            <a:r>
              <a:rPr lang="en-US" altLang="zh-CN" dirty="0" err="1"/>
              <a:t>figure_factory</a:t>
            </a:r>
            <a:r>
              <a:rPr lang="en-US" altLang="zh-CN" dirty="0"/>
              <a:t> as FF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plotly.offline</a:t>
            </a:r>
            <a:r>
              <a:rPr lang="en-US" altLang="zh-CN" dirty="0"/>
              <a:t> import plot  #</a:t>
            </a:r>
            <a:r>
              <a:rPr lang="zh-CN" altLang="en-US" dirty="0"/>
              <a:t>离线模式</a:t>
            </a:r>
          </a:p>
          <a:p>
            <a:endParaRPr lang="zh-CN" altLang="en-US" dirty="0"/>
          </a:p>
          <a:p>
            <a:r>
              <a:rPr lang="en-US" altLang="zh-CN" dirty="0"/>
              <a:t>ls = [["2050921018", "</a:t>
            </a:r>
            <a:r>
              <a:rPr lang="zh-CN" altLang="en-US" dirty="0"/>
              <a:t>詹延峰</a:t>
            </a:r>
            <a:r>
              <a:rPr lang="en-US" altLang="zh-CN" dirty="0"/>
              <a:t>", "</a:t>
            </a:r>
            <a:r>
              <a:rPr lang="zh-CN" altLang="en-US" dirty="0"/>
              <a:t>计算数学</a:t>
            </a:r>
            <a:r>
              <a:rPr lang="en-US" altLang="zh-CN" dirty="0"/>
              <a:t>", 65, 85, 76],</a:t>
            </a:r>
          </a:p>
          <a:p>
            <a:r>
              <a:rPr lang="en-US" altLang="zh-CN" dirty="0"/>
              <a:t>      ["2050921036", "</a:t>
            </a:r>
            <a:r>
              <a:rPr lang="zh-CN" altLang="en-US" dirty="0"/>
              <a:t>李小鹏</a:t>
            </a:r>
            <a:r>
              <a:rPr lang="en-US" altLang="zh-CN" dirty="0"/>
              <a:t>", "</a:t>
            </a:r>
            <a:r>
              <a:rPr lang="zh-CN" altLang="en-US" dirty="0"/>
              <a:t>金融学类</a:t>
            </a:r>
            <a:r>
              <a:rPr lang="en-US" altLang="zh-CN" dirty="0"/>
              <a:t>", 86, 95, 85],</a:t>
            </a:r>
          </a:p>
          <a:p>
            <a:r>
              <a:rPr lang="en-US" altLang="zh-CN" dirty="0"/>
              <a:t>      ["2050921039", "</a:t>
            </a:r>
            <a:r>
              <a:rPr lang="zh-CN" altLang="en-US" dirty="0"/>
              <a:t>裴凡法</a:t>
            </a:r>
            <a:r>
              <a:rPr lang="en-US" altLang="zh-CN" dirty="0"/>
              <a:t>", "</a:t>
            </a:r>
            <a:r>
              <a:rPr lang="zh-CN" altLang="en-US" dirty="0"/>
              <a:t>经济学类</a:t>
            </a:r>
            <a:r>
              <a:rPr lang="en-US" altLang="zh-CN" dirty="0"/>
              <a:t>", 86, 95, 65],</a:t>
            </a:r>
          </a:p>
          <a:p>
            <a:r>
              <a:rPr lang="en-US" altLang="zh-CN" dirty="0"/>
              <a:t>      ["2040912116", "</a:t>
            </a:r>
            <a:r>
              <a:rPr lang="zh-CN" altLang="en-US" dirty="0"/>
              <a:t>茅舒瑶</a:t>
            </a:r>
            <a:r>
              <a:rPr lang="en-US" altLang="zh-CN" dirty="0"/>
              <a:t>", "</a:t>
            </a:r>
            <a:r>
              <a:rPr lang="zh-CN" altLang="en-US" dirty="0"/>
              <a:t>社会保障</a:t>
            </a:r>
            <a:r>
              <a:rPr lang="en-US" altLang="zh-CN" dirty="0"/>
              <a:t>", 90, 95, 100],</a:t>
            </a:r>
          </a:p>
          <a:p>
            <a:r>
              <a:rPr lang="en-US" altLang="zh-CN" dirty="0"/>
              <a:t>      ["2050912017", "</a:t>
            </a:r>
            <a:r>
              <a:rPr lang="zh-CN" altLang="en-US" dirty="0"/>
              <a:t>陈见影</a:t>
            </a:r>
            <a:r>
              <a:rPr lang="en-US" altLang="zh-CN" dirty="0"/>
              <a:t>", "</a:t>
            </a:r>
            <a:r>
              <a:rPr lang="zh-CN" altLang="en-US" dirty="0"/>
              <a:t>化学工程</a:t>
            </a:r>
            <a:r>
              <a:rPr lang="en-US" altLang="zh-CN" dirty="0"/>
              <a:t>", 62, 75, 92],</a:t>
            </a:r>
          </a:p>
          <a:p>
            <a:r>
              <a:rPr lang="en-US" altLang="zh-CN" dirty="0"/>
              <a:t>      ["2050912064", "</a:t>
            </a:r>
            <a:r>
              <a:rPr lang="zh-CN" altLang="en-US" dirty="0"/>
              <a:t>梅钦钦</a:t>
            </a:r>
            <a:r>
              <a:rPr lang="en-US" altLang="zh-CN" dirty="0"/>
              <a:t>", "</a:t>
            </a:r>
            <a:r>
              <a:rPr lang="zh-CN" altLang="en-US" dirty="0"/>
              <a:t>材料科学</a:t>
            </a:r>
            <a:r>
              <a:rPr lang="en-US" altLang="zh-CN" dirty="0"/>
              <a:t>", 87, 95, 80],</a:t>
            </a:r>
          </a:p>
          <a:p>
            <a:r>
              <a:rPr lang="en-US" altLang="zh-CN" dirty="0"/>
              <a:t>      ["2050109153", "</a:t>
            </a:r>
            <a:r>
              <a:rPr lang="zh-CN" altLang="en-US" dirty="0"/>
              <a:t>王影平</a:t>
            </a:r>
            <a:r>
              <a:rPr lang="en-US" altLang="zh-CN" dirty="0"/>
              <a:t>", "</a:t>
            </a:r>
            <a:r>
              <a:rPr lang="zh-CN" altLang="en-US" dirty="0"/>
              <a:t>大气科学</a:t>
            </a:r>
            <a:r>
              <a:rPr lang="en-US" altLang="zh-CN" dirty="0"/>
              <a:t>", 86, 89, 72],</a:t>
            </a:r>
          </a:p>
          <a:p>
            <a:r>
              <a:rPr lang="en-US" altLang="zh-CN" dirty="0"/>
              <a:t>      ["2050151003", "</a:t>
            </a:r>
            <a:r>
              <a:rPr lang="zh-CN" altLang="en-US" dirty="0"/>
              <a:t>韩平医</a:t>
            </a:r>
            <a:r>
              <a:rPr lang="en-US" altLang="zh-CN" dirty="0"/>
              <a:t>", "</a:t>
            </a:r>
            <a:r>
              <a:rPr lang="zh-CN" altLang="en-US" dirty="0"/>
              <a:t>化学工程</a:t>
            </a:r>
            <a:r>
              <a:rPr lang="en-US" altLang="zh-CN" dirty="0"/>
              <a:t>", 82, 99, 60]]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由列表生成</a:t>
            </a:r>
            <a:r>
              <a:rPr lang="en-US" altLang="zh-CN" dirty="0" err="1"/>
              <a:t>DataFrame</a:t>
            </a:r>
            <a:endParaRPr lang="en-US" altLang="zh-CN" dirty="0"/>
          </a:p>
          <a:p>
            <a:r>
              <a:rPr lang="en-US" altLang="zh-CN" dirty="0"/>
              <a:t>data = </a:t>
            </a:r>
            <a:r>
              <a:rPr lang="en-US" altLang="zh-CN" dirty="0" err="1"/>
              <a:t>pd.DataFrame</a:t>
            </a:r>
            <a:r>
              <a:rPr lang="en-US" altLang="zh-CN" dirty="0"/>
              <a:t>(ls, columns=("</a:t>
            </a:r>
            <a:r>
              <a:rPr lang="zh-CN" altLang="en-US" dirty="0"/>
              <a:t>学号</a:t>
            </a:r>
            <a:r>
              <a:rPr lang="en-US" altLang="zh-CN" dirty="0"/>
              <a:t>", "</a:t>
            </a:r>
            <a:r>
              <a:rPr lang="zh-CN" altLang="en-US" dirty="0"/>
              <a:t>姓名</a:t>
            </a:r>
            <a:r>
              <a:rPr lang="en-US" altLang="zh-CN" dirty="0"/>
              <a:t>", "</a:t>
            </a:r>
            <a:r>
              <a:rPr lang="zh-CN" altLang="en-US" dirty="0"/>
              <a:t>专业</a:t>
            </a:r>
            <a:r>
              <a:rPr lang="en-US" altLang="zh-CN" dirty="0"/>
              <a:t>", "</a:t>
            </a:r>
            <a:r>
              <a:rPr lang="zh-CN" altLang="en-US" dirty="0"/>
              <a:t>笔试</a:t>
            </a:r>
            <a:r>
              <a:rPr lang="en-US" altLang="zh-CN" dirty="0"/>
              <a:t>", "</a:t>
            </a:r>
            <a:r>
              <a:rPr lang="zh-CN" altLang="en-US" dirty="0"/>
              <a:t>平时</a:t>
            </a:r>
            <a:r>
              <a:rPr lang="en-US" altLang="zh-CN" dirty="0"/>
              <a:t>", "</a:t>
            </a:r>
            <a:r>
              <a:rPr lang="zh-CN" altLang="en-US" dirty="0"/>
              <a:t>实验</a:t>
            </a:r>
            <a:r>
              <a:rPr lang="en-US" altLang="zh-CN" dirty="0"/>
              <a:t>"))  </a:t>
            </a:r>
          </a:p>
          <a:p>
            <a:endParaRPr lang="en-US" altLang="zh-CN" dirty="0"/>
          </a:p>
          <a:p>
            <a:r>
              <a:rPr lang="en-US" altLang="zh-CN" dirty="0"/>
              <a:t>table = </a:t>
            </a:r>
            <a:r>
              <a:rPr lang="en-US" altLang="zh-CN" dirty="0" err="1"/>
              <a:t>FF.create_table</a:t>
            </a:r>
            <a:r>
              <a:rPr lang="en-US" altLang="zh-CN" dirty="0"/>
              <a:t>(data)    #</a:t>
            </a:r>
            <a:r>
              <a:rPr lang="zh-CN" altLang="en-US" dirty="0"/>
              <a:t>用</a:t>
            </a:r>
            <a:r>
              <a:rPr lang="en-US" altLang="zh-CN" dirty="0" err="1"/>
              <a:t>plotly</a:t>
            </a:r>
            <a:r>
              <a:rPr lang="zh-CN" altLang="en-US" dirty="0"/>
              <a:t>产生表格</a:t>
            </a:r>
          </a:p>
          <a:p>
            <a:r>
              <a:rPr lang="en-US" altLang="zh-CN" dirty="0"/>
              <a:t>plot(table, </a:t>
            </a:r>
            <a:r>
              <a:rPr lang="en-US" altLang="zh-CN" dirty="0" err="1"/>
              <a:t>show_link</a:t>
            </a:r>
            <a:r>
              <a:rPr lang="en-US" altLang="zh-CN" dirty="0"/>
              <a:t>=False)     #</a:t>
            </a:r>
            <a:r>
              <a:rPr lang="zh-CN" altLang="en-US" dirty="0"/>
              <a:t>绘出表格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600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dic</a:t>
            </a:r>
            <a:r>
              <a:rPr lang="en-US" altLang="zh-CN" dirty="0"/>
              <a:t> = {"</a:t>
            </a:r>
            <a:r>
              <a:rPr lang="zh-CN" altLang="en-US" dirty="0"/>
              <a:t>学号</a:t>
            </a:r>
            <a:r>
              <a:rPr lang="en-US" altLang="zh-CN" dirty="0"/>
              <a:t>":["2050921018","2050921036","2050921039","2040912116","2050912017","2050912064","2050109153","2050151003"],</a:t>
            </a:r>
          </a:p>
          <a:p>
            <a:r>
              <a:rPr lang="en-US" altLang="zh-CN" dirty="0"/>
              <a:t>       "</a:t>
            </a:r>
            <a:r>
              <a:rPr lang="zh-CN" altLang="en-US" dirty="0"/>
              <a:t>姓名</a:t>
            </a:r>
            <a:r>
              <a:rPr lang="en-US" altLang="zh-CN" dirty="0"/>
              <a:t>":["</a:t>
            </a:r>
            <a:r>
              <a:rPr lang="zh-CN" altLang="en-US" dirty="0"/>
              <a:t>詹延峰</a:t>
            </a:r>
            <a:r>
              <a:rPr lang="en-US" altLang="zh-CN" dirty="0"/>
              <a:t>","</a:t>
            </a:r>
            <a:r>
              <a:rPr lang="zh-CN" altLang="en-US" dirty="0"/>
              <a:t>李小鹏</a:t>
            </a:r>
            <a:r>
              <a:rPr lang="en-US" altLang="zh-CN" dirty="0"/>
              <a:t>","</a:t>
            </a:r>
            <a:r>
              <a:rPr lang="zh-CN" altLang="en-US" dirty="0"/>
              <a:t>裴凡法</a:t>
            </a:r>
            <a:r>
              <a:rPr lang="en-US" altLang="zh-CN" dirty="0"/>
              <a:t>","</a:t>
            </a:r>
            <a:r>
              <a:rPr lang="zh-CN" altLang="en-US" dirty="0"/>
              <a:t>茅舒瑶</a:t>
            </a:r>
            <a:r>
              <a:rPr lang="en-US" altLang="zh-CN" dirty="0"/>
              <a:t>","</a:t>
            </a:r>
            <a:r>
              <a:rPr lang="zh-CN" altLang="en-US" dirty="0"/>
              <a:t>陈见影</a:t>
            </a:r>
            <a:r>
              <a:rPr lang="en-US" altLang="zh-CN" dirty="0"/>
              <a:t>","</a:t>
            </a:r>
            <a:r>
              <a:rPr lang="zh-CN" altLang="en-US" dirty="0"/>
              <a:t>梅钦钦</a:t>
            </a:r>
            <a:r>
              <a:rPr lang="en-US" altLang="zh-CN" dirty="0"/>
              <a:t>","</a:t>
            </a:r>
            <a:r>
              <a:rPr lang="zh-CN" altLang="en-US" dirty="0"/>
              <a:t>王影平</a:t>
            </a:r>
            <a:r>
              <a:rPr lang="en-US" altLang="zh-CN" dirty="0"/>
              <a:t>","</a:t>
            </a:r>
            <a:r>
              <a:rPr lang="zh-CN" altLang="en-US" dirty="0"/>
              <a:t>韩平医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       "</a:t>
            </a:r>
            <a:r>
              <a:rPr lang="zh-CN" altLang="en-US" dirty="0"/>
              <a:t>专业</a:t>
            </a:r>
            <a:r>
              <a:rPr lang="en-US" altLang="zh-CN" dirty="0"/>
              <a:t>":["</a:t>
            </a:r>
            <a:r>
              <a:rPr lang="zh-CN" altLang="en-US" dirty="0"/>
              <a:t>计算数学</a:t>
            </a:r>
            <a:r>
              <a:rPr lang="en-US" altLang="zh-CN" dirty="0"/>
              <a:t>"," </a:t>
            </a:r>
            <a:r>
              <a:rPr lang="zh-CN" altLang="en-US" dirty="0"/>
              <a:t>金融学类</a:t>
            </a:r>
            <a:r>
              <a:rPr lang="en-US" altLang="zh-CN" dirty="0"/>
              <a:t>","</a:t>
            </a:r>
            <a:r>
              <a:rPr lang="zh-CN" altLang="en-US" dirty="0"/>
              <a:t>经济学类</a:t>
            </a:r>
            <a:r>
              <a:rPr lang="en-US" altLang="zh-CN" dirty="0"/>
              <a:t>","</a:t>
            </a:r>
            <a:r>
              <a:rPr lang="zh-CN" altLang="en-US" dirty="0"/>
              <a:t>社会保障</a:t>
            </a:r>
            <a:r>
              <a:rPr lang="en-US" altLang="zh-CN" dirty="0"/>
              <a:t>","</a:t>
            </a:r>
            <a:r>
              <a:rPr lang="zh-CN" altLang="en-US" dirty="0"/>
              <a:t>化学工程</a:t>
            </a:r>
            <a:r>
              <a:rPr lang="en-US" altLang="zh-CN" dirty="0"/>
              <a:t>","</a:t>
            </a:r>
            <a:r>
              <a:rPr lang="zh-CN" altLang="en-US" dirty="0"/>
              <a:t>材料科学</a:t>
            </a:r>
            <a:r>
              <a:rPr lang="en-US" altLang="zh-CN" dirty="0"/>
              <a:t>","</a:t>
            </a:r>
            <a:r>
              <a:rPr lang="zh-CN" altLang="en-US" dirty="0"/>
              <a:t>大气科学</a:t>
            </a:r>
            <a:r>
              <a:rPr lang="en-US" altLang="zh-CN" dirty="0"/>
              <a:t>","</a:t>
            </a:r>
            <a:r>
              <a:rPr lang="zh-CN" altLang="en-US" dirty="0"/>
              <a:t>化学工程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       "</a:t>
            </a:r>
            <a:r>
              <a:rPr lang="zh-CN" altLang="en-US" dirty="0"/>
              <a:t>笔试</a:t>
            </a:r>
            <a:r>
              <a:rPr lang="en-US" altLang="zh-CN" dirty="0"/>
              <a:t>":[65,86,86,90,62,87,86,82],</a:t>
            </a:r>
          </a:p>
          <a:p>
            <a:r>
              <a:rPr lang="en-US" altLang="zh-CN" dirty="0"/>
              <a:t>       "</a:t>
            </a:r>
            <a:r>
              <a:rPr lang="zh-CN" altLang="en-US" dirty="0"/>
              <a:t>平时</a:t>
            </a:r>
            <a:r>
              <a:rPr lang="en-US" altLang="zh-CN" dirty="0"/>
              <a:t>":[85,95,95,95,75,95,89,99],</a:t>
            </a:r>
          </a:p>
          <a:p>
            <a:r>
              <a:rPr lang="en-US" altLang="zh-CN" dirty="0"/>
              <a:t>       "</a:t>
            </a:r>
            <a:r>
              <a:rPr lang="zh-CN" altLang="en-US" dirty="0"/>
              <a:t>实验</a:t>
            </a:r>
            <a:r>
              <a:rPr lang="en-US" altLang="zh-CN" dirty="0"/>
              <a:t>":[76,85,65,100,92,80,72,60]}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由字典生成</a:t>
            </a:r>
            <a:r>
              <a:rPr lang="en-US" altLang="zh-CN" dirty="0" err="1"/>
              <a:t>DataFrame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dirty="0"/>
              <a:t>data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dic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09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235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86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 pandas as pd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plotly</a:t>
            </a:r>
            <a:r>
              <a:rPr lang="en-US" altLang="zh-CN" dirty="0"/>
              <a:t> import </a:t>
            </a:r>
            <a:r>
              <a:rPr lang="en-US" altLang="zh-CN" dirty="0" err="1"/>
              <a:t>figure_factory</a:t>
            </a:r>
            <a:r>
              <a:rPr lang="en-US" altLang="zh-CN" dirty="0"/>
              <a:t> as FF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plotly.offline</a:t>
            </a:r>
            <a:r>
              <a:rPr lang="en-US" altLang="zh-CN" dirty="0"/>
              <a:t> import plot  #</a:t>
            </a:r>
            <a:r>
              <a:rPr lang="zh-CN" altLang="en-US" dirty="0"/>
              <a:t>离线模式</a:t>
            </a:r>
          </a:p>
          <a:p>
            <a:endParaRPr lang="zh-CN" altLang="en-US" dirty="0"/>
          </a:p>
          <a:p>
            <a:r>
              <a:rPr lang="en-US" altLang="zh-CN" dirty="0"/>
              <a:t>ls = [["2050921018", "</a:t>
            </a:r>
            <a:r>
              <a:rPr lang="zh-CN" altLang="en-US" dirty="0"/>
              <a:t>詹延峰</a:t>
            </a:r>
            <a:r>
              <a:rPr lang="en-US" altLang="zh-CN" dirty="0"/>
              <a:t>", "</a:t>
            </a:r>
            <a:r>
              <a:rPr lang="zh-CN" altLang="en-US" dirty="0"/>
              <a:t>计算数学</a:t>
            </a:r>
            <a:r>
              <a:rPr lang="en-US" altLang="zh-CN" dirty="0"/>
              <a:t>", 65, 85, 76],</a:t>
            </a:r>
          </a:p>
          <a:p>
            <a:r>
              <a:rPr lang="en-US" altLang="zh-CN" dirty="0"/>
              <a:t>      ["2050921036", "</a:t>
            </a:r>
            <a:r>
              <a:rPr lang="zh-CN" altLang="en-US" dirty="0"/>
              <a:t>李小鹏</a:t>
            </a:r>
            <a:r>
              <a:rPr lang="en-US" altLang="zh-CN" dirty="0"/>
              <a:t>", "</a:t>
            </a:r>
            <a:r>
              <a:rPr lang="zh-CN" altLang="en-US" dirty="0"/>
              <a:t>金融学类</a:t>
            </a:r>
            <a:r>
              <a:rPr lang="en-US" altLang="zh-CN" dirty="0"/>
              <a:t>", 86, 95, 85],</a:t>
            </a:r>
          </a:p>
          <a:p>
            <a:r>
              <a:rPr lang="en-US" altLang="zh-CN" dirty="0"/>
              <a:t>      ["2050921039", "</a:t>
            </a:r>
            <a:r>
              <a:rPr lang="zh-CN" altLang="en-US" dirty="0"/>
              <a:t>裴凡法</a:t>
            </a:r>
            <a:r>
              <a:rPr lang="en-US" altLang="zh-CN" dirty="0"/>
              <a:t>", "</a:t>
            </a:r>
            <a:r>
              <a:rPr lang="zh-CN" altLang="en-US" dirty="0"/>
              <a:t>经济学类</a:t>
            </a:r>
            <a:r>
              <a:rPr lang="en-US" altLang="zh-CN" dirty="0"/>
              <a:t>", 86, 95, 65],</a:t>
            </a:r>
          </a:p>
          <a:p>
            <a:r>
              <a:rPr lang="en-US" altLang="zh-CN" dirty="0"/>
              <a:t>      ["2040912116", "</a:t>
            </a:r>
            <a:r>
              <a:rPr lang="zh-CN" altLang="en-US" dirty="0"/>
              <a:t>茅舒瑶</a:t>
            </a:r>
            <a:r>
              <a:rPr lang="en-US" altLang="zh-CN" dirty="0"/>
              <a:t>", "</a:t>
            </a:r>
            <a:r>
              <a:rPr lang="zh-CN" altLang="en-US" dirty="0"/>
              <a:t>社会保障</a:t>
            </a:r>
            <a:r>
              <a:rPr lang="en-US" altLang="zh-CN" dirty="0"/>
              <a:t>", 90, 95, 100],</a:t>
            </a:r>
          </a:p>
          <a:p>
            <a:r>
              <a:rPr lang="en-US" altLang="zh-CN" dirty="0"/>
              <a:t>      ["2050912017", "</a:t>
            </a:r>
            <a:r>
              <a:rPr lang="zh-CN" altLang="en-US" dirty="0"/>
              <a:t>陈见影</a:t>
            </a:r>
            <a:r>
              <a:rPr lang="en-US" altLang="zh-CN" dirty="0"/>
              <a:t>", "</a:t>
            </a:r>
            <a:r>
              <a:rPr lang="zh-CN" altLang="en-US" dirty="0"/>
              <a:t>化学工程</a:t>
            </a:r>
            <a:r>
              <a:rPr lang="en-US" altLang="zh-CN" dirty="0"/>
              <a:t>", 62, 75, 92],</a:t>
            </a:r>
          </a:p>
          <a:p>
            <a:r>
              <a:rPr lang="en-US" altLang="zh-CN" dirty="0"/>
              <a:t>      ["2050912064", "</a:t>
            </a:r>
            <a:r>
              <a:rPr lang="zh-CN" altLang="en-US" dirty="0"/>
              <a:t>梅钦钦</a:t>
            </a:r>
            <a:r>
              <a:rPr lang="en-US" altLang="zh-CN" dirty="0"/>
              <a:t>", "</a:t>
            </a:r>
            <a:r>
              <a:rPr lang="zh-CN" altLang="en-US" dirty="0"/>
              <a:t>材料科学</a:t>
            </a:r>
            <a:r>
              <a:rPr lang="en-US" altLang="zh-CN" dirty="0"/>
              <a:t>", 87, 95, 80],</a:t>
            </a:r>
          </a:p>
          <a:p>
            <a:r>
              <a:rPr lang="en-US" altLang="zh-CN" dirty="0"/>
              <a:t>      ["2050109153", "</a:t>
            </a:r>
            <a:r>
              <a:rPr lang="zh-CN" altLang="en-US" dirty="0"/>
              <a:t>王影平</a:t>
            </a:r>
            <a:r>
              <a:rPr lang="en-US" altLang="zh-CN" dirty="0"/>
              <a:t>", "</a:t>
            </a:r>
            <a:r>
              <a:rPr lang="zh-CN" altLang="en-US" dirty="0"/>
              <a:t>大气科学</a:t>
            </a:r>
            <a:r>
              <a:rPr lang="en-US" altLang="zh-CN" dirty="0"/>
              <a:t>", 86, 89, 72],</a:t>
            </a:r>
          </a:p>
          <a:p>
            <a:r>
              <a:rPr lang="en-US" altLang="zh-CN" dirty="0"/>
              <a:t>      ["2050151003", "</a:t>
            </a:r>
            <a:r>
              <a:rPr lang="zh-CN" altLang="en-US" dirty="0"/>
              <a:t>韩平医</a:t>
            </a:r>
            <a:r>
              <a:rPr lang="en-US" altLang="zh-CN" dirty="0"/>
              <a:t>", "</a:t>
            </a:r>
            <a:r>
              <a:rPr lang="zh-CN" altLang="en-US" dirty="0"/>
              <a:t>化学工程</a:t>
            </a:r>
            <a:r>
              <a:rPr lang="en-US" altLang="zh-CN" dirty="0"/>
              <a:t>", 82, 99, 60]]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由列表生成</a:t>
            </a:r>
            <a:r>
              <a:rPr lang="en-US" altLang="zh-CN" dirty="0" err="1"/>
              <a:t>DataFrame</a:t>
            </a:r>
            <a:endParaRPr lang="en-US" altLang="zh-CN" dirty="0"/>
          </a:p>
          <a:p>
            <a:r>
              <a:rPr lang="en-US" altLang="zh-CN" dirty="0"/>
              <a:t>data = </a:t>
            </a:r>
            <a:r>
              <a:rPr lang="en-US" altLang="zh-CN" dirty="0" err="1"/>
              <a:t>pd.DataFrame</a:t>
            </a:r>
            <a:r>
              <a:rPr lang="en-US" altLang="zh-CN" dirty="0"/>
              <a:t>(ls, columns=("</a:t>
            </a:r>
            <a:r>
              <a:rPr lang="zh-CN" altLang="en-US" dirty="0"/>
              <a:t>学号</a:t>
            </a:r>
            <a:r>
              <a:rPr lang="en-US" altLang="zh-CN" dirty="0"/>
              <a:t>", "</a:t>
            </a:r>
            <a:r>
              <a:rPr lang="zh-CN" altLang="en-US" dirty="0"/>
              <a:t>姓名</a:t>
            </a:r>
            <a:r>
              <a:rPr lang="en-US" altLang="zh-CN" dirty="0"/>
              <a:t>", "</a:t>
            </a:r>
            <a:r>
              <a:rPr lang="zh-CN" altLang="en-US" dirty="0"/>
              <a:t>专业</a:t>
            </a:r>
            <a:r>
              <a:rPr lang="en-US" altLang="zh-CN" dirty="0"/>
              <a:t>", "</a:t>
            </a:r>
            <a:r>
              <a:rPr lang="zh-CN" altLang="en-US" dirty="0"/>
              <a:t>笔试</a:t>
            </a:r>
            <a:r>
              <a:rPr lang="en-US" altLang="zh-CN" dirty="0"/>
              <a:t>", "</a:t>
            </a:r>
            <a:r>
              <a:rPr lang="zh-CN" altLang="en-US" dirty="0"/>
              <a:t>平时</a:t>
            </a:r>
            <a:r>
              <a:rPr lang="en-US" altLang="zh-CN" dirty="0"/>
              <a:t>", "</a:t>
            </a:r>
            <a:r>
              <a:rPr lang="zh-CN" altLang="en-US" dirty="0"/>
              <a:t>实验</a:t>
            </a:r>
            <a:r>
              <a:rPr lang="en-US" altLang="zh-CN" dirty="0"/>
              <a:t>"))  </a:t>
            </a:r>
          </a:p>
          <a:p>
            <a:endParaRPr lang="en-US" altLang="zh-CN" dirty="0"/>
          </a:p>
          <a:p>
            <a:r>
              <a:rPr lang="en-US" altLang="zh-CN" dirty="0"/>
              <a:t>table = </a:t>
            </a:r>
            <a:r>
              <a:rPr lang="en-US" altLang="zh-CN" dirty="0" err="1"/>
              <a:t>FF.create_table</a:t>
            </a:r>
            <a:r>
              <a:rPr lang="en-US" altLang="zh-CN" dirty="0"/>
              <a:t>(data)    #</a:t>
            </a:r>
            <a:r>
              <a:rPr lang="zh-CN" altLang="en-US" dirty="0"/>
              <a:t>用</a:t>
            </a:r>
            <a:r>
              <a:rPr lang="en-US" altLang="zh-CN" dirty="0" err="1"/>
              <a:t>plotly</a:t>
            </a:r>
            <a:r>
              <a:rPr lang="zh-CN" altLang="en-US" dirty="0"/>
              <a:t>产生表格</a:t>
            </a:r>
          </a:p>
          <a:p>
            <a:r>
              <a:rPr lang="en-US" altLang="zh-CN" dirty="0"/>
              <a:t>plot(table, </a:t>
            </a:r>
            <a:r>
              <a:rPr lang="en-US" altLang="zh-CN" dirty="0" err="1"/>
              <a:t>show_link</a:t>
            </a:r>
            <a:r>
              <a:rPr lang="en-US" altLang="zh-CN" dirty="0"/>
              <a:t>=False)     #</a:t>
            </a:r>
            <a:r>
              <a:rPr lang="zh-CN" altLang="en-US" dirty="0"/>
              <a:t>绘出表格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303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 pandas as pd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plotly</a:t>
            </a:r>
            <a:r>
              <a:rPr lang="en-US" altLang="zh-CN" dirty="0"/>
              <a:t> import </a:t>
            </a:r>
            <a:r>
              <a:rPr lang="en-US" altLang="zh-CN" dirty="0" err="1"/>
              <a:t>figure_factory</a:t>
            </a:r>
            <a:r>
              <a:rPr lang="en-US" altLang="zh-CN" dirty="0"/>
              <a:t> as FF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plotly.offline</a:t>
            </a:r>
            <a:r>
              <a:rPr lang="en-US" altLang="zh-CN" dirty="0"/>
              <a:t> import plot  #</a:t>
            </a:r>
            <a:r>
              <a:rPr lang="zh-CN" altLang="en-US" dirty="0"/>
              <a:t>离线模式</a:t>
            </a:r>
          </a:p>
          <a:p>
            <a:endParaRPr lang="zh-CN" altLang="en-US" dirty="0"/>
          </a:p>
          <a:p>
            <a:r>
              <a:rPr lang="en-US" altLang="zh-CN" dirty="0"/>
              <a:t>data = </a:t>
            </a:r>
            <a:r>
              <a:rPr lang="en-US" altLang="zh-CN" dirty="0" err="1"/>
              <a:t>pd.read_csv</a:t>
            </a:r>
            <a:r>
              <a:rPr lang="en-US" altLang="zh-CN" dirty="0"/>
              <a:t>('score.csv', encoding='GBK')  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计算总评，增加</a:t>
            </a:r>
            <a:r>
              <a:rPr lang="en-US" altLang="zh-CN" dirty="0"/>
              <a:t>'</a:t>
            </a:r>
            <a:r>
              <a:rPr lang="zh-CN" altLang="en-US" dirty="0"/>
              <a:t>总评</a:t>
            </a:r>
            <a:r>
              <a:rPr lang="en-US" altLang="zh-CN" dirty="0"/>
              <a:t>'</a:t>
            </a:r>
            <a:r>
              <a:rPr lang="zh-CN" altLang="en-US" dirty="0"/>
              <a:t>列</a:t>
            </a:r>
          </a:p>
          <a:p>
            <a:r>
              <a:rPr lang="en-US" altLang="zh-CN" dirty="0"/>
              <a:t>data['</a:t>
            </a:r>
            <a:r>
              <a:rPr lang="zh-CN" altLang="en-US" dirty="0"/>
              <a:t>总评</a:t>
            </a:r>
            <a:r>
              <a:rPr lang="en-US" altLang="zh-CN" dirty="0"/>
              <a:t>'] = data['</a:t>
            </a:r>
            <a:r>
              <a:rPr lang="zh-CN" altLang="en-US" dirty="0"/>
              <a:t>笔试</a:t>
            </a:r>
            <a:r>
              <a:rPr lang="en-US" altLang="zh-CN" dirty="0"/>
              <a:t>']*0.5 + data['</a:t>
            </a:r>
            <a:r>
              <a:rPr lang="zh-CN" altLang="en-US" dirty="0"/>
              <a:t>平时</a:t>
            </a:r>
            <a:r>
              <a:rPr lang="en-US" altLang="zh-CN" dirty="0"/>
              <a:t>']*0.25 + data['</a:t>
            </a:r>
            <a:r>
              <a:rPr lang="zh-CN" altLang="en-US" dirty="0"/>
              <a:t>实验</a:t>
            </a:r>
            <a:r>
              <a:rPr lang="en-US" altLang="zh-CN" dirty="0"/>
              <a:t>']*0.25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写入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</a:p>
          <a:p>
            <a:r>
              <a:rPr lang="en-US" altLang="zh-CN" dirty="0" err="1"/>
              <a:t>data.to_csv</a:t>
            </a:r>
            <a:r>
              <a:rPr lang="en-US" altLang="zh-CN" dirty="0"/>
              <a:t>('scoregp.csv', index=0 )   #index=0</a:t>
            </a:r>
            <a:r>
              <a:rPr lang="zh-CN" altLang="en-US" dirty="0"/>
              <a:t>表示行索引不写入</a:t>
            </a:r>
          </a:p>
          <a:p>
            <a:endParaRPr lang="zh-CN" altLang="en-US" dirty="0"/>
          </a:p>
          <a:p>
            <a:r>
              <a:rPr lang="en-US" altLang="zh-CN" dirty="0"/>
              <a:t>table = </a:t>
            </a:r>
            <a:r>
              <a:rPr lang="en-US" altLang="zh-CN" dirty="0" err="1"/>
              <a:t>FF.create_table</a:t>
            </a:r>
            <a:r>
              <a:rPr lang="en-US" altLang="zh-CN" dirty="0"/>
              <a:t>(data)    #</a:t>
            </a:r>
            <a:r>
              <a:rPr lang="zh-CN" altLang="en-US" dirty="0"/>
              <a:t>用</a:t>
            </a:r>
            <a:r>
              <a:rPr lang="en-US" altLang="zh-CN" dirty="0" err="1"/>
              <a:t>plotly</a:t>
            </a:r>
            <a:r>
              <a:rPr lang="zh-CN" altLang="en-US" dirty="0"/>
              <a:t>产生表格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绘制表格输出成网页文件</a:t>
            </a:r>
          </a:p>
          <a:p>
            <a:r>
              <a:rPr lang="en-US" altLang="zh-CN" dirty="0"/>
              <a:t>plot(table, filename='scoregp.html', </a:t>
            </a:r>
            <a:r>
              <a:rPr lang="en-US" altLang="zh-CN" dirty="0" err="1"/>
              <a:t>show_link</a:t>
            </a:r>
            <a:r>
              <a:rPr lang="en-US" altLang="zh-CN" dirty="0"/>
              <a:t>=False)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101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 pandas as pd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plotly.graph_objs</a:t>
            </a:r>
            <a:r>
              <a:rPr lang="en-US" altLang="zh-CN" dirty="0"/>
              <a:t> as go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plotly.offline</a:t>
            </a:r>
            <a:r>
              <a:rPr lang="en-US" altLang="zh-CN" dirty="0"/>
              <a:t> import plot #</a:t>
            </a:r>
            <a:r>
              <a:rPr lang="zh-CN" altLang="en-US" dirty="0"/>
              <a:t>离线模式</a:t>
            </a:r>
          </a:p>
          <a:p>
            <a:endParaRPr lang="zh-CN" altLang="en-US" dirty="0"/>
          </a:p>
          <a:p>
            <a:r>
              <a:rPr lang="en-US" altLang="zh-CN" dirty="0"/>
              <a:t>data=</a:t>
            </a:r>
            <a:r>
              <a:rPr lang="en-US" altLang="zh-CN" dirty="0" err="1"/>
              <a:t>pd.read_csv</a:t>
            </a:r>
            <a:r>
              <a:rPr lang="en-US" altLang="zh-CN" dirty="0"/>
              <a:t>('cov19_world.csv', encoding='GBK')</a:t>
            </a:r>
          </a:p>
          <a:p>
            <a:r>
              <a:rPr lang="en-US" altLang="zh-CN" dirty="0"/>
              <a:t>line1 = </a:t>
            </a:r>
            <a:r>
              <a:rPr lang="en-US" altLang="zh-CN" dirty="0" err="1"/>
              <a:t>go.Scatter</a:t>
            </a:r>
            <a:r>
              <a:rPr lang="en-US" altLang="zh-CN" dirty="0"/>
              <a:t>(x=data['</a:t>
            </a:r>
            <a:r>
              <a:rPr lang="zh-CN" altLang="en-US" dirty="0"/>
              <a:t>疫情地区</a:t>
            </a:r>
            <a:r>
              <a:rPr lang="en-US" altLang="zh-CN" dirty="0"/>
              <a:t>'], y=data['</a:t>
            </a:r>
            <a:r>
              <a:rPr lang="zh-CN" altLang="en-US" dirty="0"/>
              <a:t>累计</a:t>
            </a:r>
            <a:r>
              <a:rPr lang="en-US" altLang="zh-CN" dirty="0"/>
              <a:t>'], name='</a:t>
            </a:r>
            <a:r>
              <a:rPr lang="zh-CN" altLang="en-US" dirty="0"/>
              <a:t>累计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line2 = </a:t>
            </a:r>
            <a:r>
              <a:rPr lang="en-US" altLang="zh-CN" dirty="0" err="1"/>
              <a:t>go.Scatter</a:t>
            </a:r>
            <a:r>
              <a:rPr lang="en-US" altLang="zh-CN" dirty="0"/>
              <a:t>(x=data['</a:t>
            </a:r>
            <a:r>
              <a:rPr lang="zh-CN" altLang="en-US" dirty="0"/>
              <a:t>疫情地区</a:t>
            </a:r>
            <a:r>
              <a:rPr lang="en-US" altLang="zh-CN" dirty="0"/>
              <a:t>'],y=data['</a:t>
            </a:r>
            <a:r>
              <a:rPr lang="zh-CN" altLang="en-US" dirty="0"/>
              <a:t>治愈</a:t>
            </a:r>
            <a:r>
              <a:rPr lang="en-US" altLang="zh-CN" dirty="0"/>
              <a:t>'], name='</a:t>
            </a:r>
            <a:r>
              <a:rPr lang="zh-CN" altLang="en-US" dirty="0"/>
              <a:t>治愈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layout = </a:t>
            </a:r>
            <a:r>
              <a:rPr lang="en-US" altLang="zh-CN" dirty="0" err="1"/>
              <a:t>go.Layout</a:t>
            </a:r>
            <a:r>
              <a:rPr lang="en-US" altLang="zh-CN" dirty="0"/>
              <a:t>(title='</a:t>
            </a:r>
            <a:r>
              <a:rPr lang="zh-CN" altLang="en-US" dirty="0"/>
              <a:t>新冠病毒累计</a:t>
            </a:r>
            <a:r>
              <a:rPr lang="en-US" altLang="zh-CN" dirty="0"/>
              <a:t>/</a:t>
            </a:r>
            <a:r>
              <a:rPr lang="zh-CN" altLang="en-US" dirty="0"/>
              <a:t>治愈病例示意图</a:t>
            </a:r>
            <a:r>
              <a:rPr lang="en-US" altLang="zh-CN" dirty="0"/>
              <a:t>')</a:t>
            </a:r>
          </a:p>
          <a:p>
            <a:endParaRPr lang="en-US" altLang="zh-CN" dirty="0"/>
          </a:p>
          <a:p>
            <a:r>
              <a:rPr lang="en-US" altLang="zh-CN" dirty="0"/>
              <a:t>fig=</a:t>
            </a:r>
            <a:r>
              <a:rPr lang="en-US" altLang="zh-CN" dirty="0" err="1"/>
              <a:t>go.Figure</a:t>
            </a:r>
            <a:r>
              <a:rPr lang="en-US" altLang="zh-CN" dirty="0"/>
              <a:t>(data=[line1,line2], layout=layout)</a:t>
            </a:r>
          </a:p>
          <a:p>
            <a:r>
              <a:rPr lang="en-US" altLang="zh-CN" dirty="0" err="1"/>
              <a:t>fig.update_layout</a:t>
            </a:r>
            <a:r>
              <a:rPr lang="en-US" altLang="zh-CN" dirty="0"/>
              <a:t>(</a:t>
            </a:r>
            <a:r>
              <a:rPr lang="en-US" altLang="zh-CN" dirty="0" err="1"/>
              <a:t>xaxis_title</a:t>
            </a:r>
            <a:r>
              <a:rPr lang="en-US" altLang="zh-CN" dirty="0"/>
              <a:t>='</a:t>
            </a:r>
            <a:r>
              <a:rPr lang="zh-CN" altLang="en-US" dirty="0"/>
              <a:t>疫情地区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yaxis_title</a:t>
            </a:r>
            <a:r>
              <a:rPr lang="en-US" altLang="zh-CN" dirty="0"/>
              <a:t>='</a:t>
            </a:r>
            <a:r>
              <a:rPr lang="zh-CN" altLang="en-US" dirty="0"/>
              <a:t>统计数据</a:t>
            </a:r>
            <a:r>
              <a:rPr lang="en-US" altLang="zh-CN" dirty="0"/>
              <a:t>')</a:t>
            </a:r>
          </a:p>
          <a:p>
            <a:endParaRPr lang="en-US" altLang="zh-CN" dirty="0"/>
          </a:p>
          <a:p>
            <a:r>
              <a:rPr lang="en-US" altLang="zh-CN" dirty="0"/>
              <a:t>plot(fig)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914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674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 pandas as pd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plotly.graph_objs</a:t>
            </a:r>
            <a:r>
              <a:rPr lang="en-US" altLang="zh-CN" dirty="0"/>
              <a:t> as go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plotly.offline</a:t>
            </a:r>
            <a:r>
              <a:rPr lang="en-US" altLang="zh-CN" dirty="0"/>
              <a:t> import plot #</a:t>
            </a:r>
            <a:r>
              <a:rPr lang="zh-CN" altLang="en-US" dirty="0"/>
              <a:t>离线模式</a:t>
            </a:r>
          </a:p>
          <a:p>
            <a:endParaRPr lang="zh-CN" altLang="en-US" dirty="0"/>
          </a:p>
          <a:p>
            <a:r>
              <a:rPr lang="en-US" altLang="zh-CN" dirty="0"/>
              <a:t>data=</a:t>
            </a:r>
            <a:r>
              <a:rPr lang="en-US" altLang="zh-CN" dirty="0" err="1"/>
              <a:t>pd.read_csv</a:t>
            </a:r>
            <a:r>
              <a:rPr lang="en-US" altLang="zh-CN" dirty="0"/>
              <a:t>('cov19_world.csv', encoding='GBK')</a:t>
            </a:r>
          </a:p>
          <a:p>
            <a:r>
              <a:rPr lang="en-US" altLang="zh-CN" dirty="0"/>
              <a:t>line1 = </a:t>
            </a:r>
            <a:r>
              <a:rPr lang="en-US" altLang="zh-CN" dirty="0" err="1"/>
              <a:t>go.Scatter</a:t>
            </a:r>
            <a:r>
              <a:rPr lang="en-US" altLang="zh-CN" dirty="0"/>
              <a:t>(x=data['</a:t>
            </a:r>
            <a:r>
              <a:rPr lang="zh-CN" altLang="en-US" dirty="0"/>
              <a:t>疫情地区</a:t>
            </a:r>
            <a:r>
              <a:rPr lang="en-US" altLang="zh-CN" dirty="0"/>
              <a:t>'], y=data['</a:t>
            </a:r>
            <a:r>
              <a:rPr lang="zh-CN" altLang="en-US" dirty="0"/>
              <a:t>累计</a:t>
            </a:r>
            <a:r>
              <a:rPr lang="en-US" altLang="zh-CN" dirty="0"/>
              <a:t>'], name='</a:t>
            </a:r>
            <a:r>
              <a:rPr lang="zh-CN" altLang="en-US" dirty="0"/>
              <a:t>累计</a:t>
            </a:r>
            <a:r>
              <a:rPr lang="en-US" altLang="zh-CN" dirty="0"/>
              <a:t>', mode='markers')</a:t>
            </a:r>
          </a:p>
          <a:p>
            <a:r>
              <a:rPr lang="en-US" altLang="zh-CN" dirty="0"/>
              <a:t>line2 = </a:t>
            </a:r>
            <a:r>
              <a:rPr lang="en-US" altLang="zh-CN" dirty="0" err="1"/>
              <a:t>go.Scatter</a:t>
            </a:r>
            <a:r>
              <a:rPr lang="en-US" altLang="zh-CN" dirty="0"/>
              <a:t>(x=data['</a:t>
            </a:r>
            <a:r>
              <a:rPr lang="zh-CN" altLang="en-US" dirty="0"/>
              <a:t>疫情地区</a:t>
            </a:r>
            <a:r>
              <a:rPr lang="en-US" altLang="zh-CN" dirty="0"/>
              <a:t>'],y=data['</a:t>
            </a:r>
            <a:r>
              <a:rPr lang="zh-CN" altLang="en-US" dirty="0"/>
              <a:t>治愈</a:t>
            </a:r>
            <a:r>
              <a:rPr lang="en-US" altLang="zh-CN" dirty="0"/>
              <a:t>'], name='</a:t>
            </a:r>
            <a:r>
              <a:rPr lang="zh-CN" altLang="en-US" dirty="0"/>
              <a:t>治愈</a:t>
            </a:r>
            <a:r>
              <a:rPr lang="en-US" altLang="zh-CN" dirty="0"/>
              <a:t>', mode='markers')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生成图形</a:t>
            </a:r>
          </a:p>
          <a:p>
            <a:r>
              <a:rPr lang="en-US" altLang="zh-CN" dirty="0"/>
              <a:t>fig = </a:t>
            </a:r>
            <a:r>
              <a:rPr lang="en-US" altLang="zh-CN" dirty="0" err="1"/>
              <a:t>go.Figure</a:t>
            </a:r>
            <a:r>
              <a:rPr lang="en-US" altLang="zh-CN" dirty="0"/>
              <a:t>([line1,line2])   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更新</a:t>
            </a:r>
            <a:r>
              <a:rPr lang="en-US" altLang="zh-CN" dirty="0"/>
              <a:t>layout</a:t>
            </a:r>
            <a:r>
              <a:rPr lang="zh-CN" altLang="en-US" dirty="0"/>
              <a:t>布局</a:t>
            </a:r>
          </a:p>
          <a:p>
            <a:r>
              <a:rPr lang="en-US" altLang="zh-CN" dirty="0" err="1"/>
              <a:t>fig.update_layout</a:t>
            </a:r>
            <a:r>
              <a:rPr lang="en-US" altLang="zh-CN" dirty="0"/>
              <a:t>(title='</a:t>
            </a:r>
            <a:r>
              <a:rPr lang="zh-CN" altLang="en-US" dirty="0"/>
              <a:t>新冠病毒累计</a:t>
            </a:r>
            <a:r>
              <a:rPr lang="en-US" altLang="zh-CN" dirty="0"/>
              <a:t>/</a:t>
            </a:r>
            <a:r>
              <a:rPr lang="zh-CN" altLang="en-US" dirty="0"/>
              <a:t>治愈病例示意图</a:t>
            </a:r>
            <a:r>
              <a:rPr lang="en-US" altLang="zh-CN" dirty="0"/>
              <a:t>',   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xaxis_title</a:t>
            </a:r>
            <a:r>
              <a:rPr lang="en-US" altLang="zh-CN" dirty="0"/>
              <a:t>='</a:t>
            </a:r>
            <a:r>
              <a:rPr lang="zh-CN" altLang="en-US" dirty="0"/>
              <a:t>疫情地区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yaxis_title</a:t>
            </a:r>
            <a:r>
              <a:rPr lang="en-US" altLang="zh-CN" dirty="0"/>
              <a:t>='</a:t>
            </a:r>
            <a:r>
              <a:rPr lang="zh-CN" altLang="en-US" dirty="0"/>
              <a:t>统计数据</a:t>
            </a:r>
            <a:r>
              <a:rPr lang="en-US" altLang="zh-CN" dirty="0"/>
              <a:t>')</a:t>
            </a:r>
          </a:p>
          <a:p>
            <a:endParaRPr lang="en-US" altLang="zh-CN" dirty="0"/>
          </a:p>
          <a:p>
            <a:r>
              <a:rPr lang="en-US" altLang="zh-CN" dirty="0"/>
              <a:t>plot(fig)  #</a:t>
            </a:r>
            <a:r>
              <a:rPr lang="zh-CN" altLang="en-US" dirty="0"/>
              <a:t>绘制图形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779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条形图</a:t>
            </a:r>
            <a:r>
              <a:rPr lang="en-US" altLang="zh-CN" dirty="0"/>
              <a:t>BAR</a:t>
            </a:r>
          </a:p>
          <a:p>
            <a:r>
              <a:rPr lang="en-US" altLang="zh-CN" dirty="0"/>
              <a:t>import pandas as pd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plotly.graph_objs</a:t>
            </a:r>
            <a:r>
              <a:rPr lang="en-US" altLang="zh-CN" dirty="0"/>
              <a:t> as go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plotly.offline</a:t>
            </a:r>
            <a:r>
              <a:rPr lang="en-US" altLang="zh-CN" dirty="0"/>
              <a:t> import plot #</a:t>
            </a:r>
            <a:r>
              <a:rPr lang="zh-CN" altLang="en-US" dirty="0"/>
              <a:t>离线模式</a:t>
            </a:r>
          </a:p>
          <a:p>
            <a:endParaRPr lang="zh-CN" altLang="en-US" dirty="0"/>
          </a:p>
          <a:p>
            <a:r>
              <a:rPr lang="en-US" altLang="zh-CN" dirty="0"/>
              <a:t>data = </a:t>
            </a:r>
            <a:r>
              <a:rPr lang="en-US" altLang="zh-CN" dirty="0" err="1"/>
              <a:t>pd.read_csv</a:t>
            </a:r>
            <a:r>
              <a:rPr lang="en-US" altLang="zh-CN" dirty="0"/>
              <a:t>('cov19_world.csv', encoding='GBK')</a:t>
            </a:r>
          </a:p>
          <a:p>
            <a:endParaRPr lang="en-US" altLang="zh-CN" dirty="0"/>
          </a:p>
          <a:p>
            <a:r>
              <a:rPr lang="en-US" altLang="zh-CN" dirty="0"/>
              <a:t>bar1 = </a:t>
            </a:r>
            <a:r>
              <a:rPr lang="en-US" altLang="zh-CN" dirty="0" err="1"/>
              <a:t>go.Bar</a:t>
            </a:r>
            <a:r>
              <a:rPr lang="en-US" altLang="zh-CN" dirty="0"/>
              <a:t>(x=data['</a:t>
            </a:r>
            <a:r>
              <a:rPr lang="zh-CN" altLang="en-US" dirty="0"/>
              <a:t>疫情地区</a:t>
            </a:r>
            <a:r>
              <a:rPr lang="en-US" altLang="zh-CN" dirty="0"/>
              <a:t>'], y=data['</a:t>
            </a:r>
            <a:r>
              <a:rPr lang="zh-CN" altLang="en-US" dirty="0"/>
              <a:t>现有</a:t>
            </a:r>
            <a:r>
              <a:rPr lang="en-US" altLang="zh-CN" dirty="0"/>
              <a:t>'],</a:t>
            </a:r>
          </a:p>
          <a:p>
            <a:r>
              <a:rPr lang="en-US" altLang="zh-CN" dirty="0"/>
              <a:t>              text=data['</a:t>
            </a:r>
            <a:r>
              <a:rPr lang="zh-CN" altLang="en-US" dirty="0"/>
              <a:t>现有</a:t>
            </a:r>
            <a:r>
              <a:rPr lang="en-US" altLang="zh-CN" dirty="0"/>
              <a:t>'], </a:t>
            </a:r>
            <a:r>
              <a:rPr lang="en-US" altLang="zh-CN" dirty="0" err="1"/>
              <a:t>textposition</a:t>
            </a:r>
            <a:r>
              <a:rPr lang="en-US" altLang="zh-CN" dirty="0"/>
              <a:t>='outside', name='</a:t>
            </a:r>
            <a:r>
              <a:rPr lang="zh-CN" altLang="en-US" dirty="0"/>
              <a:t>现有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bar2 = </a:t>
            </a:r>
            <a:r>
              <a:rPr lang="en-US" altLang="zh-CN" dirty="0" err="1"/>
              <a:t>go.Bar</a:t>
            </a:r>
            <a:r>
              <a:rPr lang="en-US" altLang="zh-CN" dirty="0"/>
              <a:t>(x=data['</a:t>
            </a:r>
            <a:r>
              <a:rPr lang="zh-CN" altLang="en-US" dirty="0"/>
              <a:t>疫情地区</a:t>
            </a:r>
            <a:r>
              <a:rPr lang="en-US" altLang="zh-CN" dirty="0"/>
              <a:t>'], y=data['</a:t>
            </a:r>
            <a:r>
              <a:rPr lang="zh-CN" altLang="en-US" dirty="0"/>
              <a:t>累计</a:t>
            </a:r>
            <a:r>
              <a:rPr lang="en-US" altLang="zh-CN" dirty="0"/>
              <a:t>'],</a:t>
            </a:r>
          </a:p>
          <a:p>
            <a:r>
              <a:rPr lang="en-US" altLang="zh-CN" dirty="0"/>
              <a:t>              text=data['</a:t>
            </a:r>
            <a:r>
              <a:rPr lang="zh-CN" altLang="en-US" dirty="0"/>
              <a:t>累计</a:t>
            </a:r>
            <a:r>
              <a:rPr lang="en-US" altLang="zh-CN" dirty="0"/>
              <a:t>'], </a:t>
            </a:r>
            <a:r>
              <a:rPr lang="en-US" altLang="zh-CN" dirty="0" err="1"/>
              <a:t>textposition</a:t>
            </a:r>
            <a:r>
              <a:rPr lang="en-US" altLang="zh-CN" dirty="0"/>
              <a:t>='inside', name='</a:t>
            </a:r>
            <a:r>
              <a:rPr lang="zh-CN" altLang="en-US" dirty="0"/>
              <a:t>累计</a:t>
            </a:r>
            <a:r>
              <a:rPr lang="en-US" altLang="zh-CN" dirty="0"/>
              <a:t>')</a:t>
            </a:r>
          </a:p>
          <a:p>
            <a:endParaRPr lang="en-US" altLang="zh-CN" dirty="0"/>
          </a:p>
          <a:p>
            <a:r>
              <a:rPr lang="en-US" altLang="zh-CN" dirty="0"/>
              <a:t>fig = </a:t>
            </a:r>
            <a:r>
              <a:rPr lang="en-US" altLang="zh-CN" dirty="0" err="1"/>
              <a:t>go.Figure</a:t>
            </a:r>
            <a:r>
              <a:rPr lang="en-US" altLang="zh-CN" dirty="0"/>
              <a:t>([bar1,bar2])</a:t>
            </a:r>
          </a:p>
          <a:p>
            <a:r>
              <a:rPr lang="en-US" altLang="zh-CN" dirty="0" err="1"/>
              <a:t>fig.update_layout</a:t>
            </a:r>
            <a:r>
              <a:rPr lang="en-US" altLang="zh-CN" dirty="0"/>
              <a:t>(title='</a:t>
            </a:r>
            <a:r>
              <a:rPr lang="zh-CN" altLang="en-US" dirty="0"/>
              <a:t>新冠病毒数据示意图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xaxis_title</a:t>
            </a:r>
            <a:r>
              <a:rPr lang="en-US" altLang="zh-CN" dirty="0"/>
              <a:t>='</a:t>
            </a:r>
            <a:r>
              <a:rPr lang="zh-CN" altLang="en-US" dirty="0"/>
              <a:t>疫情地区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yaxis_title</a:t>
            </a:r>
            <a:r>
              <a:rPr lang="en-US" altLang="zh-CN" dirty="0"/>
              <a:t>='</a:t>
            </a:r>
            <a:r>
              <a:rPr lang="zh-CN" altLang="en-US" dirty="0"/>
              <a:t>统计数据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barmode</a:t>
            </a:r>
            <a:r>
              <a:rPr lang="en-US" altLang="zh-CN" dirty="0"/>
              <a:t> = 'stack')</a:t>
            </a:r>
          </a:p>
          <a:p>
            <a:r>
              <a:rPr lang="en-US" altLang="zh-CN" dirty="0"/>
              <a:t>plot(fig)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0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直方图</a:t>
            </a:r>
            <a:r>
              <a:rPr lang="en-US" altLang="zh-CN" dirty="0"/>
              <a:t>histogram</a:t>
            </a:r>
          </a:p>
          <a:p>
            <a:r>
              <a:rPr lang="en-US" altLang="zh-CN" dirty="0"/>
              <a:t>import pandas as pd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plotly.graph_objs</a:t>
            </a:r>
            <a:r>
              <a:rPr lang="en-US" altLang="zh-CN" dirty="0"/>
              <a:t> as go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plotly.offline</a:t>
            </a:r>
            <a:r>
              <a:rPr lang="en-US" altLang="zh-CN" dirty="0"/>
              <a:t> import plot #</a:t>
            </a:r>
            <a:r>
              <a:rPr lang="zh-CN" altLang="en-US" dirty="0"/>
              <a:t>离线模式</a:t>
            </a:r>
          </a:p>
          <a:p>
            <a:endParaRPr lang="zh-CN" altLang="en-US" dirty="0"/>
          </a:p>
          <a:p>
            <a:r>
              <a:rPr lang="en-US" altLang="zh-CN" dirty="0"/>
              <a:t>data=</a:t>
            </a:r>
            <a:r>
              <a:rPr lang="en-US" altLang="zh-CN" dirty="0" err="1"/>
              <a:t>pd.read_csv</a:t>
            </a:r>
            <a:r>
              <a:rPr lang="en-US" altLang="zh-CN" dirty="0"/>
              <a:t>('cov19_world.csv', encoding='GBK')</a:t>
            </a:r>
          </a:p>
          <a:p>
            <a:endParaRPr lang="en-US" altLang="zh-CN" dirty="0"/>
          </a:p>
          <a:p>
            <a:r>
              <a:rPr lang="en-US" altLang="zh-CN" dirty="0"/>
              <a:t>hist=</a:t>
            </a:r>
            <a:r>
              <a:rPr lang="en-US" altLang="zh-CN" dirty="0" err="1"/>
              <a:t>go.Histogram</a:t>
            </a:r>
            <a:r>
              <a:rPr lang="en-US" altLang="zh-CN" dirty="0"/>
              <a:t>(x=data['</a:t>
            </a:r>
            <a:r>
              <a:rPr lang="zh-CN" altLang="en-US" dirty="0"/>
              <a:t>治愈</a:t>
            </a:r>
            <a:r>
              <a:rPr lang="en-US" altLang="zh-CN" dirty="0"/>
              <a:t>'])</a:t>
            </a:r>
          </a:p>
          <a:p>
            <a:endParaRPr lang="en-US" altLang="zh-CN" dirty="0"/>
          </a:p>
          <a:p>
            <a:r>
              <a:rPr lang="en-US" altLang="zh-CN" dirty="0"/>
              <a:t>fig = </a:t>
            </a:r>
            <a:r>
              <a:rPr lang="en-US" altLang="zh-CN" dirty="0" err="1"/>
              <a:t>go.Figure</a:t>
            </a:r>
            <a:r>
              <a:rPr lang="en-US" altLang="zh-CN" dirty="0"/>
              <a:t>(hist)</a:t>
            </a:r>
          </a:p>
          <a:p>
            <a:endParaRPr lang="en-US" altLang="zh-CN" dirty="0"/>
          </a:p>
          <a:p>
            <a:r>
              <a:rPr lang="en-US" altLang="zh-CN" dirty="0" err="1"/>
              <a:t>fig.update_layout</a:t>
            </a:r>
            <a:r>
              <a:rPr lang="en-US" altLang="zh-CN" dirty="0"/>
              <a:t>(</a:t>
            </a:r>
            <a:r>
              <a:rPr lang="en-US" altLang="zh-CN" dirty="0" err="1"/>
              <a:t>bargap</a:t>
            </a:r>
            <a:r>
              <a:rPr lang="en-US" altLang="zh-CN" dirty="0"/>
              <a:t>=0.3, title='</a:t>
            </a:r>
            <a:r>
              <a:rPr lang="zh-CN" altLang="en-US" dirty="0"/>
              <a:t>治愈统计直方图</a:t>
            </a:r>
            <a:r>
              <a:rPr lang="en-US" altLang="zh-CN" dirty="0"/>
              <a:t>', </a:t>
            </a:r>
            <a:r>
              <a:rPr lang="en-US" altLang="zh-CN" dirty="0" err="1"/>
              <a:t>xaxis_title</a:t>
            </a:r>
            <a:r>
              <a:rPr lang="en-US" altLang="zh-CN" dirty="0"/>
              <a:t>='</a:t>
            </a:r>
            <a:r>
              <a:rPr lang="zh-CN" altLang="en-US" dirty="0"/>
              <a:t>治愈人数</a:t>
            </a:r>
            <a:r>
              <a:rPr lang="en-US" altLang="zh-CN" dirty="0"/>
              <a:t>', </a:t>
            </a:r>
            <a:r>
              <a:rPr lang="en-US" altLang="zh-CN" dirty="0" err="1"/>
              <a:t>yaxis_title</a:t>
            </a:r>
            <a:r>
              <a:rPr lang="en-US" altLang="zh-CN" dirty="0"/>
              <a:t>='</a:t>
            </a:r>
            <a:r>
              <a:rPr lang="zh-CN" altLang="en-US" dirty="0"/>
              <a:t>地区个数</a:t>
            </a:r>
            <a:r>
              <a:rPr lang="en-US" altLang="zh-CN" dirty="0"/>
              <a:t>')</a:t>
            </a:r>
          </a:p>
          <a:p>
            <a:endParaRPr lang="en-US" altLang="zh-CN" dirty="0"/>
          </a:p>
          <a:p>
            <a:r>
              <a:rPr lang="en-US" altLang="zh-CN" dirty="0"/>
              <a:t>plot(fig, filename='histo.html')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7205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饼图</a:t>
            </a:r>
            <a:r>
              <a:rPr lang="en-US" altLang="zh-CN" dirty="0"/>
              <a:t>Pie</a:t>
            </a:r>
          </a:p>
          <a:p>
            <a:r>
              <a:rPr lang="en-US" altLang="zh-CN" dirty="0"/>
              <a:t>import pandas as pd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plotly.graph_objs</a:t>
            </a:r>
            <a:r>
              <a:rPr lang="en-US" altLang="zh-CN" dirty="0"/>
              <a:t> as go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plotly.offline</a:t>
            </a:r>
            <a:r>
              <a:rPr lang="en-US" altLang="zh-CN" dirty="0"/>
              <a:t> import plot #</a:t>
            </a:r>
            <a:r>
              <a:rPr lang="zh-CN" altLang="en-US" dirty="0"/>
              <a:t>离线模式</a:t>
            </a:r>
          </a:p>
          <a:p>
            <a:endParaRPr lang="zh-CN" altLang="en-US" dirty="0"/>
          </a:p>
          <a:p>
            <a:r>
              <a:rPr lang="en-US" altLang="zh-CN" dirty="0"/>
              <a:t>data = </a:t>
            </a:r>
            <a:r>
              <a:rPr lang="en-US" altLang="zh-CN" dirty="0" err="1"/>
              <a:t>pd.read_csv</a:t>
            </a:r>
            <a:r>
              <a:rPr lang="en-US" altLang="zh-CN" dirty="0"/>
              <a:t>('cov19_world.csv',encoding='GBK')</a:t>
            </a:r>
          </a:p>
          <a:p>
            <a:r>
              <a:rPr lang="en-US" altLang="zh-CN" dirty="0" err="1"/>
              <a:t>lb</a:t>
            </a:r>
            <a:r>
              <a:rPr lang="en-US" altLang="zh-CN" dirty="0"/>
              <a:t> = data['</a:t>
            </a:r>
            <a:r>
              <a:rPr lang="zh-CN" altLang="en-US" dirty="0"/>
              <a:t>疫情地区</a:t>
            </a:r>
            <a:r>
              <a:rPr lang="en-US" altLang="zh-CN" dirty="0"/>
              <a:t>'].</a:t>
            </a:r>
            <a:r>
              <a:rPr lang="en-US" altLang="zh-CN" dirty="0" err="1"/>
              <a:t>tolist</a:t>
            </a:r>
            <a:r>
              <a:rPr lang="en-US" altLang="zh-CN" dirty="0"/>
              <a:t>()[:10]  #label</a:t>
            </a:r>
          </a:p>
          <a:p>
            <a:r>
              <a:rPr lang="en-US" altLang="zh-CN" dirty="0" err="1"/>
              <a:t>val</a:t>
            </a:r>
            <a:r>
              <a:rPr lang="en-US" altLang="zh-CN" dirty="0"/>
              <a:t> = data['</a:t>
            </a:r>
            <a:r>
              <a:rPr lang="zh-CN" altLang="en-US" dirty="0"/>
              <a:t>累计</a:t>
            </a:r>
            <a:r>
              <a:rPr lang="en-US" altLang="zh-CN" dirty="0"/>
              <a:t>'].</a:t>
            </a:r>
            <a:r>
              <a:rPr lang="en-US" altLang="zh-CN" dirty="0" err="1"/>
              <a:t>tolist</a:t>
            </a:r>
            <a:r>
              <a:rPr lang="en-US" altLang="zh-CN" dirty="0"/>
              <a:t>()[:10]    #value</a:t>
            </a:r>
          </a:p>
          <a:p>
            <a:endParaRPr lang="en-US" altLang="zh-CN" dirty="0"/>
          </a:p>
          <a:p>
            <a:r>
              <a:rPr lang="en-US" altLang="zh-CN" dirty="0"/>
              <a:t>pie1 = </a:t>
            </a:r>
            <a:r>
              <a:rPr lang="en-US" altLang="zh-CN" dirty="0" err="1"/>
              <a:t>go.Pie</a:t>
            </a:r>
            <a:r>
              <a:rPr lang="en-US" altLang="zh-CN" dirty="0"/>
              <a:t>(labels=</a:t>
            </a:r>
            <a:r>
              <a:rPr lang="en-US" altLang="zh-CN" dirty="0" err="1"/>
              <a:t>lb</a:t>
            </a:r>
            <a:r>
              <a:rPr lang="en-US" altLang="zh-CN" dirty="0"/>
              <a:t>, values=</a:t>
            </a:r>
            <a:r>
              <a:rPr lang="en-US" altLang="zh-CN" dirty="0" err="1"/>
              <a:t>val</a:t>
            </a:r>
            <a:r>
              <a:rPr lang="en-US" altLang="zh-CN" dirty="0"/>
              <a:t>, hole=0.1)</a:t>
            </a:r>
          </a:p>
          <a:p>
            <a:r>
              <a:rPr lang="en-US" altLang="zh-CN" dirty="0"/>
              <a:t>fig = </a:t>
            </a:r>
            <a:r>
              <a:rPr lang="en-US" altLang="zh-CN" dirty="0" err="1"/>
              <a:t>go.Figure</a:t>
            </a:r>
            <a:r>
              <a:rPr lang="en-US" altLang="zh-CN" dirty="0"/>
              <a:t>(pie1)</a:t>
            </a:r>
          </a:p>
          <a:p>
            <a:r>
              <a:rPr lang="en-US" altLang="zh-CN" dirty="0" err="1"/>
              <a:t>fig.update_layout</a:t>
            </a:r>
            <a:r>
              <a:rPr lang="en-US" altLang="zh-CN" dirty="0"/>
              <a:t>(title='</a:t>
            </a:r>
            <a:r>
              <a:rPr lang="zh-CN" altLang="en-US" dirty="0"/>
              <a:t>新冠各国疫情累计分布</a:t>
            </a:r>
            <a:r>
              <a:rPr lang="en-US" altLang="zh-CN" dirty="0"/>
              <a:t>')</a:t>
            </a:r>
          </a:p>
          <a:p>
            <a:endParaRPr lang="en-US" altLang="zh-CN" dirty="0"/>
          </a:p>
          <a:p>
            <a:r>
              <a:rPr lang="en-US" altLang="zh-CN" dirty="0"/>
              <a:t>plot(fig)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328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49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350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966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79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jieba</a:t>
            </a:r>
            <a:endParaRPr lang="en-US" altLang="zh-CN" dirty="0"/>
          </a:p>
          <a:p>
            <a:r>
              <a:rPr lang="en-US" altLang="zh-CN" dirty="0"/>
              <a:t>s= open('</a:t>
            </a:r>
            <a:r>
              <a:rPr lang="zh-CN" altLang="en-US" dirty="0"/>
              <a:t>三国演义</a:t>
            </a:r>
            <a:r>
              <a:rPr lang="en-US" altLang="zh-CN" dirty="0"/>
              <a:t>.txt', encoding='utf-8').read()</a:t>
            </a:r>
          </a:p>
          <a:p>
            <a:r>
              <a:rPr lang="en-US" altLang="zh-CN" dirty="0" err="1"/>
              <a:t>jieba.setLogLevel</a:t>
            </a:r>
            <a:r>
              <a:rPr lang="en-US" altLang="zh-CN" dirty="0"/>
              <a:t>(jieba.logging.INFO)  #</a:t>
            </a:r>
            <a:r>
              <a:rPr lang="zh-CN" altLang="en-US" dirty="0"/>
              <a:t>不显示代码提示</a:t>
            </a:r>
          </a:p>
          <a:p>
            <a:r>
              <a:rPr lang="en-US" altLang="zh-CN" dirty="0"/>
              <a:t>words=</a:t>
            </a:r>
            <a:r>
              <a:rPr lang="en-US" altLang="zh-CN" dirty="0" err="1"/>
              <a:t>jieba.lcut</a:t>
            </a:r>
            <a:r>
              <a:rPr lang="en-US" altLang="zh-CN" dirty="0"/>
              <a:t>(s)</a:t>
            </a:r>
          </a:p>
          <a:p>
            <a:r>
              <a:rPr lang="en-US" altLang="zh-CN" dirty="0"/>
              <a:t>count={}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words: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)==1:</a:t>
            </a:r>
          </a:p>
          <a:p>
            <a:r>
              <a:rPr lang="en-US" altLang="zh-CN" dirty="0"/>
              <a:t>        continue</a:t>
            </a:r>
          </a:p>
          <a:p>
            <a:r>
              <a:rPr lang="en-US" altLang="zh-CN" dirty="0"/>
              <a:t>    else:</a:t>
            </a:r>
          </a:p>
          <a:p>
            <a:r>
              <a:rPr lang="en-US" altLang="zh-CN" dirty="0"/>
              <a:t>        count[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count.get</a:t>
            </a:r>
            <a:r>
              <a:rPr lang="en-US" altLang="zh-CN" dirty="0"/>
              <a:t>(i,0) + 1</a:t>
            </a:r>
          </a:p>
          <a:p>
            <a:r>
              <a:rPr lang="en-US" altLang="zh-CN" dirty="0" err="1"/>
              <a:t>wordlst</a:t>
            </a:r>
            <a:r>
              <a:rPr lang="en-US" altLang="zh-CN" dirty="0"/>
              <a:t>=list(</a:t>
            </a:r>
            <a:r>
              <a:rPr lang="en-US" altLang="zh-CN" dirty="0" err="1"/>
              <a:t>count.items</a:t>
            </a:r>
            <a:r>
              <a:rPr lang="en-US" altLang="zh-CN" dirty="0"/>
              <a:t>())</a:t>
            </a:r>
          </a:p>
          <a:p>
            <a:r>
              <a:rPr lang="en-US" altLang="zh-CN" dirty="0" err="1"/>
              <a:t>wordlst.sort</a:t>
            </a:r>
            <a:r>
              <a:rPr lang="en-US" altLang="zh-CN" dirty="0"/>
              <a:t>(key=lambda x:x[1], reverse=True)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range(20):</a:t>
            </a:r>
          </a:p>
          <a:p>
            <a:r>
              <a:rPr lang="en-US" altLang="zh-CN" dirty="0"/>
              <a:t>    print(i+1, </a:t>
            </a:r>
            <a:r>
              <a:rPr lang="en-US" altLang="zh-CN" dirty="0" err="1"/>
              <a:t>wordlst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][0], </a:t>
            </a:r>
            <a:r>
              <a:rPr lang="en-US" altLang="zh-CN" dirty="0" err="1"/>
              <a:t>wordlst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][1])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765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jieba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wordcloud</a:t>
            </a:r>
            <a:endParaRPr lang="en-US" altLang="zh-CN" dirty="0"/>
          </a:p>
          <a:p>
            <a:r>
              <a:rPr lang="en-US" altLang="zh-CN" dirty="0"/>
              <a:t>s = open('</a:t>
            </a:r>
            <a:r>
              <a:rPr lang="zh-CN" altLang="en-US" dirty="0"/>
              <a:t>三国演义</a:t>
            </a:r>
            <a:r>
              <a:rPr lang="en-US" altLang="zh-CN" dirty="0"/>
              <a:t>.</a:t>
            </a:r>
            <a:r>
              <a:rPr lang="en-US" altLang="zh-CN" dirty="0" err="1"/>
              <a:t>txt','r',encoding</a:t>
            </a:r>
            <a:r>
              <a:rPr lang="en-US" altLang="zh-CN" dirty="0"/>
              <a:t>='utf-8').read()</a:t>
            </a:r>
          </a:p>
          <a:p>
            <a:r>
              <a:rPr lang="en-US" altLang="zh-CN" dirty="0" err="1"/>
              <a:t>jieba.setLogLevel</a:t>
            </a:r>
            <a:r>
              <a:rPr lang="en-US" altLang="zh-CN" dirty="0"/>
              <a:t>(jieba.logging.INFO)  #</a:t>
            </a:r>
            <a:r>
              <a:rPr lang="zh-CN" altLang="en-US" dirty="0"/>
              <a:t>不显示代码提示</a:t>
            </a:r>
          </a:p>
          <a:p>
            <a:r>
              <a:rPr lang="en-US" altLang="zh-CN" dirty="0"/>
              <a:t>words = </a:t>
            </a:r>
            <a:r>
              <a:rPr lang="en-US" altLang="zh-CN" dirty="0" err="1"/>
              <a:t>jieba.lcut</a:t>
            </a:r>
            <a:r>
              <a:rPr lang="en-US" altLang="zh-CN" dirty="0"/>
              <a:t>(s)    #</a:t>
            </a:r>
            <a:r>
              <a:rPr lang="zh-CN" altLang="en-US" dirty="0"/>
              <a:t>精确模式分词</a:t>
            </a:r>
          </a:p>
          <a:p>
            <a:r>
              <a:rPr lang="en-US" altLang="zh-CN" dirty="0" err="1"/>
              <a:t>lst</a:t>
            </a:r>
            <a:r>
              <a:rPr lang="en-US" altLang="zh-CN" dirty="0"/>
              <a:t>=[ ]    #</a:t>
            </a:r>
            <a:r>
              <a:rPr lang="zh-CN" altLang="en-US" dirty="0"/>
              <a:t>词语列表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words: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)==1:</a:t>
            </a:r>
          </a:p>
          <a:p>
            <a:r>
              <a:rPr lang="en-US" altLang="zh-CN" dirty="0"/>
              <a:t>        continue</a:t>
            </a:r>
          </a:p>
          <a:p>
            <a:r>
              <a:rPr lang="en-US" altLang="zh-CN" dirty="0"/>
              <a:t>    else: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lst.append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txt=' '.join(</a:t>
            </a:r>
            <a:r>
              <a:rPr lang="en-US" altLang="zh-CN" dirty="0" err="1"/>
              <a:t>lst</a:t>
            </a:r>
            <a:r>
              <a:rPr lang="en-US" altLang="zh-CN" dirty="0"/>
              <a:t>)   #</a:t>
            </a:r>
            <a:r>
              <a:rPr lang="zh-CN" altLang="en-US" dirty="0"/>
              <a:t>词语列表连接成一个字符串</a:t>
            </a:r>
          </a:p>
          <a:p>
            <a:r>
              <a:rPr lang="en-US" altLang="zh-CN" dirty="0"/>
              <a:t>w=</a:t>
            </a:r>
            <a:r>
              <a:rPr lang="en-US" altLang="zh-CN" dirty="0" err="1"/>
              <a:t>wordcloud.WordCloud</a:t>
            </a:r>
            <a:r>
              <a:rPr lang="en-US" altLang="zh-CN" dirty="0"/>
              <a:t>(</a:t>
            </a:r>
            <a:r>
              <a:rPr lang="en-US" altLang="zh-CN" dirty="0" err="1"/>
              <a:t>font_path</a:t>
            </a:r>
            <a:r>
              <a:rPr lang="en-US" altLang="zh-CN" dirty="0"/>
              <a:t>='</a:t>
            </a:r>
            <a:r>
              <a:rPr lang="en-US" altLang="zh-CN" dirty="0" err="1"/>
              <a:t>msyh.ttc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                  </a:t>
            </a:r>
            <a:r>
              <a:rPr lang="en-US" altLang="zh-CN" dirty="0" err="1"/>
              <a:t>background_color</a:t>
            </a:r>
            <a:r>
              <a:rPr lang="en-US" altLang="zh-CN" dirty="0"/>
              <a:t>='white',</a:t>
            </a:r>
          </a:p>
          <a:p>
            <a:r>
              <a:rPr lang="en-US" altLang="zh-CN" dirty="0"/>
              <a:t>                      </a:t>
            </a:r>
            <a:r>
              <a:rPr lang="en-US" altLang="zh-CN" dirty="0" err="1"/>
              <a:t>max_words</a:t>
            </a:r>
            <a:r>
              <a:rPr lang="en-US" altLang="zh-CN" dirty="0"/>
              <a:t>=20)</a:t>
            </a:r>
          </a:p>
          <a:p>
            <a:r>
              <a:rPr lang="en-US" altLang="zh-CN" dirty="0" err="1"/>
              <a:t>w.generate</a:t>
            </a:r>
            <a:r>
              <a:rPr lang="en-US" altLang="zh-CN" dirty="0"/>
              <a:t>(txt)   #</a:t>
            </a:r>
            <a:r>
              <a:rPr lang="zh-CN" altLang="en-US" dirty="0"/>
              <a:t>加载文本</a:t>
            </a:r>
          </a:p>
          <a:p>
            <a:r>
              <a:rPr lang="en-US" altLang="zh-CN" dirty="0" err="1"/>
              <a:t>w.to_file</a:t>
            </a:r>
            <a:r>
              <a:rPr lang="en-US" altLang="zh-CN" dirty="0"/>
              <a:t>('</a:t>
            </a:r>
            <a:r>
              <a:rPr lang="zh-CN" altLang="en-US" dirty="0"/>
              <a:t>三国</a:t>
            </a:r>
            <a:r>
              <a:rPr lang="en-US" altLang="zh-CN" dirty="0"/>
              <a:t>.jpg')  #</a:t>
            </a:r>
            <a:r>
              <a:rPr lang="zh-CN" altLang="en-US" dirty="0"/>
              <a:t>生成文件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745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5046F-62EE-40B6-A221-8A3268FB47C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53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00" y="236538"/>
            <a:ext cx="253814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3"/>
          <p:cNvSpPr txBox="1">
            <a:spLocks/>
          </p:cNvSpPr>
          <p:nvPr userDrawn="1"/>
        </p:nvSpPr>
        <p:spPr bwMode="auto">
          <a:xfrm>
            <a:off x="9620252" y="6381751"/>
            <a:ext cx="2000249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3F2E5-B40C-4CD3-B163-019C2CF60A70}" type="datetime1">
              <a:rPr kumimoji="0" lang="zh-CN" altLang="en-US" sz="1400" smtClean="0">
                <a:solidFill>
                  <a:srgbClr val="006699"/>
                </a:solidFill>
                <a:latin typeface="Verdana" pitchFamily="34" charset="0"/>
                <a:ea typeface="宋体" pitchFamily="2" charset="-122"/>
              </a:rPr>
              <a:pPr>
                <a:defRPr/>
              </a:pPr>
              <a:t>2021/5/20</a:t>
            </a:fld>
            <a:endParaRPr kumimoji="0" lang="zh-CN" altLang="en-US" sz="1800" dirty="0">
              <a:solidFill>
                <a:srgbClr val="006699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440" y="581352"/>
            <a:ext cx="10363200" cy="973319"/>
          </a:xfrm>
        </p:spPr>
        <p:txBody>
          <a:bodyPr/>
          <a:lstStyle>
            <a:lvl1pPr algn="l">
              <a:spcAft>
                <a:spcPts val="300"/>
              </a:spcAft>
              <a:buClr>
                <a:srgbClr val="FF0000"/>
              </a:buClr>
              <a:buSzPct val="95000"/>
              <a:buFont typeface="黑体" pitchFamily="49" charset="-122"/>
              <a:buChar char="▍"/>
              <a:defRPr sz="3200" b="1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658398"/>
            <a:ext cx="10363200" cy="4572000"/>
          </a:xfrm>
        </p:spPr>
        <p:txBody>
          <a:bodyPr/>
          <a:lstStyle>
            <a:lvl1pPr>
              <a:lnSpc>
                <a:spcPct val="125000"/>
              </a:lnSpc>
              <a:spcBef>
                <a:spcPts val="300"/>
              </a:spcBef>
              <a:buClr>
                <a:srgbClr val="FF0000"/>
              </a:buClr>
              <a:buSzPct val="90000"/>
              <a:buFont typeface="Wingdings" pitchFamily="2" charset="2"/>
              <a:buChar char=""/>
              <a:defRPr sz="2800" b="1">
                <a:latin typeface="黑体" pitchFamily="49" charset="-122"/>
                <a:ea typeface="黑体" pitchFamily="49" charset="-122"/>
              </a:defRPr>
            </a:lvl1pPr>
            <a:lvl2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219200" y="6357938"/>
            <a:ext cx="5283200" cy="457200"/>
          </a:xfrm>
        </p:spPr>
        <p:txBody>
          <a:bodyPr/>
          <a:lstStyle>
            <a:lvl1pPr>
              <a:defRPr kumimoj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2800" y="18288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0" y="18288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BB36AE1-0F8C-405E-BE92-3425B11047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F302C85-4B4F-49EA-A628-E5E751E96E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7B4CE-B622-4B77-A17F-8F4855D9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88840"/>
            <a:ext cx="10991849" cy="949325"/>
          </a:xfrm>
        </p:spPr>
        <p:txBody>
          <a:bodyPr/>
          <a:lstStyle>
            <a:lvl1pPr>
              <a:defRPr sz="5400">
                <a:solidFill>
                  <a:srgbClr val="002060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48B7D5-7279-4200-9D38-00B94722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B4E42E-A9FC-4E3A-850B-5050D5DB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50B308-E777-4D3B-87AC-53254564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33867-AED9-4158-9BD0-68D4B5B49BA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7003DF3-09A8-45A3-822E-0F629B8EA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120" y="3163495"/>
            <a:ext cx="7920880" cy="949325"/>
          </a:xfr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300"/>
              </a:spcBef>
              <a:buClr>
                <a:srgbClr val="FF0000"/>
              </a:buClr>
              <a:buSzPct val="90000"/>
              <a:buFont typeface="Wingdings" pitchFamily="2" charset="2"/>
              <a:buNone/>
              <a:defRPr sz="4400" b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algn="ctr">
              <a:defRPr sz="4400" b="1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endParaRPr lang="zh-CN" altLang="en-US" dirty="0"/>
          </a:p>
        </p:txBody>
      </p:sp>
      <p:pic>
        <p:nvPicPr>
          <p:cNvPr id="7" name="Picture 26">
            <a:extLst>
              <a:ext uri="{FF2B5EF4-FFF2-40B4-BE49-F238E27FC236}">
                <a16:creationId xmlns:a16="http://schemas.microsoft.com/office/drawing/2014/main" id="{C7F047B1-F16E-4A87-8BF4-62953B97A3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7500" y="236538"/>
            <a:ext cx="2394124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291532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25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590552" y="103189"/>
            <a:ext cx="10991849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268413"/>
            <a:ext cx="109728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127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rgbClr val="006699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128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rgbClr val="006699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9" r:id="rId2"/>
    <p:sldLayoutId id="2147483840" r:id="rId3"/>
    <p:sldLayoutId id="2147483841" r:id="rId4"/>
  </p:sldLayoutIdLst>
  <p:transition>
    <p:wipe/>
  </p:transition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华文细黑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华文细黑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华文细黑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华文细黑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华文细黑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华文细黑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华文细黑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 2" pitchFamily="18" charset="2"/>
        <a:buChar char="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9900"/>
        </a:buClr>
        <a:buSzPct val="80000"/>
        <a:buFont typeface="Wingdings" pitchFamily="2" charset="2"/>
        <a:buChar char="u"/>
        <a:defRPr sz="2400" b="1">
          <a:solidFill>
            <a:srgbClr val="000000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Font typeface="Wingdings" pitchFamily="2" charset="2"/>
        <a:buChar char="Ø"/>
        <a:defRPr sz="2200" b="1">
          <a:solidFill>
            <a:srgbClr val="000000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60093"/>
        </a:buClr>
        <a:buFont typeface="Verdana" pitchFamily="34" charset="0"/>
        <a:buChar char="–"/>
        <a:defRPr sz="2000" b="1">
          <a:solidFill>
            <a:srgbClr val="000000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Verdana" pitchFamily="34" charset="0"/>
        <a:buChar char="»"/>
        <a:defRPr sz="2000" b="1">
          <a:solidFill>
            <a:srgbClr val="000000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66FF"/>
        </a:buClr>
        <a:buFont typeface="Verdana" pitchFamily="34" charset="0"/>
        <a:buChar char="»"/>
        <a:defRPr sz="2000" b="1">
          <a:solidFill>
            <a:srgbClr val="000000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66FF"/>
        </a:buClr>
        <a:buFont typeface="Verdana" pitchFamily="34" charset="0"/>
        <a:buChar char="»"/>
        <a:defRPr sz="2000" b="1">
          <a:solidFill>
            <a:srgbClr val="000000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66FF"/>
        </a:buClr>
        <a:buFont typeface="Verdana" pitchFamily="34" charset="0"/>
        <a:buChar char="»"/>
        <a:defRPr sz="2000" b="1">
          <a:solidFill>
            <a:srgbClr val="000000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66FF"/>
        </a:buClr>
        <a:buFont typeface="Verdana" pitchFamily="34" charset="0"/>
        <a:buChar char="»"/>
        <a:defRPr sz="2000" b="1">
          <a:solidFill>
            <a:srgbClr val="000000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4001521/article/details/109703726" TargetMode="External"/><Relationship Id="rId2" Type="http://schemas.openxmlformats.org/officeDocument/2006/relationships/hyperlink" Target="https://blog.csdn.net/weixin_42149467/article/details/115909416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nblogs.com/randysun/p/11215095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unoob.com/w3cnote/python-pip-install-usag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nblogs.com/microman/p/6107879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csdn.net/weixin_42149467/article/details/11590941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0365210D-5B06-46BB-864A-975C4346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700808"/>
            <a:ext cx="10991849" cy="949325"/>
          </a:xfrm>
        </p:spPr>
        <p:txBody>
          <a:bodyPr/>
          <a:lstStyle/>
          <a:p>
            <a:r>
              <a:rPr lang="en-US" altLang="zh-CN" sz="4800" dirty="0">
                <a:latin typeface="Consolas" panose="020B0609020204030204" pitchFamily="49" charset="0"/>
              </a:rPr>
              <a:t>Python</a:t>
            </a:r>
            <a:r>
              <a:rPr lang="zh-CN" altLang="en-US" sz="4800" dirty="0">
                <a:latin typeface="Consolas" panose="020B0609020204030204" pitchFamily="49" charset="0"/>
              </a:rPr>
              <a:t>程序设计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48EEBF39-BC7D-4A93-9854-21B7C0975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242" y="2954337"/>
            <a:ext cx="9545513" cy="949325"/>
          </a:xfrm>
        </p:spPr>
        <p:txBody>
          <a:bodyPr/>
          <a:lstStyle/>
          <a:p>
            <a:r>
              <a:rPr lang="zh-CN" altLang="en-US" sz="4000" dirty="0"/>
              <a:t>第十二讲  数据分析与可视化</a:t>
            </a:r>
            <a:endParaRPr lang="en-US" altLang="zh-CN" sz="4000" dirty="0"/>
          </a:p>
        </p:txBody>
      </p:sp>
      <p:pic>
        <p:nvPicPr>
          <p:cNvPr id="7" name="图片 6" descr="徽标&#10;&#10;描述已自动生成">
            <a:extLst>
              <a:ext uri="{FF2B5EF4-FFF2-40B4-BE49-F238E27FC236}">
                <a16:creationId xmlns:a16="http://schemas.microsoft.com/office/drawing/2014/main" id="{0AB38181-D34A-4BA5-A7AA-7D6DA3E5D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2"/>
          <a:stretch/>
        </p:blipFill>
        <p:spPr>
          <a:xfrm>
            <a:off x="9336361" y="4725144"/>
            <a:ext cx="244827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17262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/>
              <a:t>Thonny</a:t>
            </a:r>
            <a:r>
              <a:rPr lang="zh-CN" altLang="en-US" dirty="0"/>
              <a:t>中设置指定</a:t>
            </a:r>
            <a:r>
              <a:rPr lang="en-US" altLang="zh-CN" dirty="0"/>
              <a:t>python</a:t>
            </a:r>
            <a:r>
              <a:rPr lang="zh-CN" altLang="en-US" dirty="0"/>
              <a:t>解释器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8617DAB-0C83-4BB4-B095-E88955C13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1844824"/>
            <a:ext cx="5277121" cy="367683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03E0EA3-C50B-43E8-9013-9ECAB2E9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91" y="2268516"/>
            <a:ext cx="4426177" cy="2311519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EE691E7C-29D8-4508-AB75-F75E6E6A68CC}"/>
              </a:ext>
            </a:extLst>
          </p:cNvPr>
          <p:cNvSpPr/>
          <p:nvPr/>
        </p:nvSpPr>
        <p:spPr>
          <a:xfrm>
            <a:off x="5879976" y="2681246"/>
            <a:ext cx="758195" cy="3658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92A2489-1EAB-47BC-97F6-8764A66C66D9}"/>
              </a:ext>
            </a:extLst>
          </p:cNvPr>
          <p:cNvSpPr/>
          <p:nvPr/>
        </p:nvSpPr>
        <p:spPr>
          <a:xfrm>
            <a:off x="5860875" y="3197088"/>
            <a:ext cx="758195" cy="686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E6FBEE-8A56-4812-8E78-54362C954ABC}"/>
              </a:ext>
            </a:extLst>
          </p:cNvPr>
          <p:cNvSpPr txBox="1"/>
          <p:nvPr/>
        </p:nvSpPr>
        <p:spPr>
          <a:xfrm>
            <a:off x="3101388" y="2261579"/>
            <a:ext cx="241854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查看可用的模块</a:t>
            </a:r>
          </a:p>
        </p:txBody>
      </p:sp>
    </p:spTree>
    <p:extLst>
      <p:ext uri="{BB962C8B-B14F-4D97-AF65-F5344CB8AC3E}">
        <p14:creationId xmlns:p14="http://schemas.microsoft.com/office/powerpoint/2010/main" val="185279954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noProof="0" dirty="0" err="1">
                <a:effectLst/>
                <a:latin typeface="Consolas" panose="020B0609020204030204" pitchFamily="49" charset="0"/>
                <a:ea typeface="+mn-ea"/>
                <a:cs typeface="+mn-cs"/>
                <a:sym typeface="+mn-ea"/>
              </a:rPr>
              <a:t>jieba</a:t>
            </a:r>
            <a:r>
              <a:rPr lang="en-US" altLang="zh-CN" b="1" noProof="0" dirty="0">
                <a:effectLst/>
                <a:latin typeface="Consolas" panose="020B0609020204030204" pitchFamily="49" charset="0"/>
                <a:ea typeface="+mn-ea"/>
                <a:cs typeface="+mn-cs"/>
                <a:sym typeface="+mn-ea"/>
              </a:rPr>
              <a:t> / </a:t>
            </a:r>
            <a:r>
              <a:rPr lang="en-US" altLang="zh-CN" b="1" noProof="0" dirty="0" err="1">
                <a:effectLst/>
                <a:latin typeface="Consolas" panose="020B0609020204030204" pitchFamily="49" charset="0"/>
                <a:ea typeface="+mn-ea"/>
                <a:cs typeface="+mn-cs"/>
                <a:sym typeface="+mn-ea"/>
              </a:rPr>
              <a:t>wordcloud</a:t>
            </a:r>
            <a:r>
              <a:rPr lang="en-US" altLang="zh-CN" b="1" noProof="0" dirty="0">
                <a:effectLst/>
                <a:latin typeface="Consolas" panose="020B0609020204030204" pitchFamily="49" charset="0"/>
                <a:ea typeface="+mn-ea"/>
                <a:cs typeface="+mn-cs"/>
                <a:sym typeface="+mn-ea"/>
              </a:rPr>
              <a:t> —— </a:t>
            </a:r>
            <a:r>
              <a:rPr altLang="en-US" noProof="0" dirty="0" err="1">
                <a:effectLst/>
                <a:latin typeface="Consolas" panose="020B0609020204030204" pitchFamily="49" charset="0"/>
                <a:ea typeface="+mn-ea"/>
                <a:cs typeface="+mn-cs"/>
                <a:sym typeface="+mn-ea"/>
              </a:rPr>
              <a:t>中文分词库</a:t>
            </a:r>
            <a:r>
              <a:rPr lang="en-US" altLang="en-US" noProof="0" dirty="0">
                <a:effectLst/>
                <a:latin typeface="Consolas" panose="020B0609020204030204" pitchFamily="49" charset="0"/>
                <a:ea typeface="+mn-ea"/>
                <a:cs typeface="+mn-cs"/>
                <a:sym typeface="+mn-ea"/>
              </a:rPr>
              <a:t> </a:t>
            </a:r>
            <a:r>
              <a:rPr lang="en-US" altLang="zh-CN" noProof="0" dirty="0">
                <a:effectLst/>
                <a:latin typeface="Consolas" panose="020B0609020204030204" pitchFamily="49" charset="0"/>
                <a:ea typeface="+mn-ea"/>
                <a:cs typeface="+mn-cs"/>
                <a:sym typeface="+mn-ea"/>
              </a:rPr>
              <a:t>/ </a:t>
            </a:r>
            <a:r>
              <a:rPr altLang="en-US" noProof="0" dirty="0" err="1">
                <a:effectLst/>
                <a:latin typeface="Consolas" panose="020B0609020204030204" pitchFamily="49" charset="0"/>
                <a:ea typeface="+mn-ea"/>
                <a:cs typeface="+mn-cs"/>
                <a:sym typeface="+mn-ea"/>
              </a:rPr>
              <a:t>词云</a:t>
            </a:r>
            <a:r>
              <a:rPr lang="zh-CN" altLang="en-US" noProof="0" dirty="0">
                <a:effectLst/>
                <a:latin typeface="Consolas" panose="020B0609020204030204" pitchFamily="49" charset="0"/>
                <a:ea typeface="+mn-ea"/>
                <a:cs typeface="+mn-cs"/>
                <a:sym typeface="+mn-ea"/>
              </a:rPr>
              <a:t>库</a:t>
            </a:r>
            <a:endParaRPr altLang="en-US" noProof="0" dirty="0">
              <a:effectLst/>
              <a:latin typeface="Consolas" panose="020B0609020204030204" pitchFamily="49" charset="0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754769"/>
            <a:ext cx="11161240" cy="4518025"/>
          </a:xfrm>
        </p:spPr>
        <p:txBody>
          <a:bodyPr>
            <a:normAutofit/>
          </a:bodyPr>
          <a:lstStyle/>
          <a:p>
            <a:r>
              <a:rPr b="0" dirty="0" err="1">
                <a:latin typeface="+mn-ea"/>
                <a:ea typeface="+mn-ea"/>
              </a:rPr>
              <a:t>安装</a:t>
            </a:r>
            <a:endParaRPr b="0" dirty="0">
              <a:latin typeface="+mn-ea"/>
              <a:ea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defRPr/>
            </a:pPr>
            <a:r>
              <a:rPr lang="en-US" altLang="zh-CN" noProof="0" dirty="0">
                <a:uLnTx/>
                <a:uFillTx/>
                <a:latin typeface="Consolas" panose="020B0609020204030204" pitchFamily="49" charset="0"/>
                <a:ea typeface="+mn-ea"/>
                <a:cs typeface="Times New Roman Bold" panose="02020503050405090304" charset="0"/>
                <a:sym typeface="+mn-ea"/>
              </a:rPr>
              <a:t>pip install </a:t>
            </a:r>
            <a:r>
              <a:rPr lang="en-US" altLang="zh-CN" noProof="0" dirty="0" err="1">
                <a:uLnTx/>
                <a:uFillTx/>
                <a:latin typeface="Consolas" panose="020B0609020204030204" pitchFamily="49" charset="0"/>
                <a:ea typeface="+mn-ea"/>
                <a:cs typeface="Times New Roman Bold" panose="02020503050405090304" charset="0"/>
                <a:sym typeface="+mn-ea"/>
              </a:rPr>
              <a:t>jieba</a:t>
            </a:r>
            <a:r>
              <a:rPr lang="en-US" altLang="zh-CN" noProof="0" dirty="0">
                <a:uLnTx/>
                <a:uFillTx/>
                <a:latin typeface="Consolas" panose="020B0609020204030204" pitchFamily="49" charset="0"/>
                <a:ea typeface="+mn-ea"/>
                <a:cs typeface="Times New Roman Bold" panose="02020503050405090304" charset="0"/>
                <a:sym typeface="+mn-ea"/>
              </a:rPr>
              <a:t> </a:t>
            </a: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Clr>
                <a:srgbClr val="000066"/>
              </a:buClr>
              <a:buSzTx/>
              <a:buNone/>
              <a:defRPr/>
            </a:pPr>
            <a:r>
              <a:rPr lang="en-US" altLang="zh-CN" noProof="0" dirty="0">
                <a:uLnTx/>
                <a:uFillTx/>
                <a:latin typeface="Consolas" panose="020B0609020204030204" pitchFamily="49" charset="0"/>
                <a:ea typeface="+mn-ea"/>
                <a:cs typeface="Times New Roman Bold" panose="02020503050405090304" charset="0"/>
                <a:sym typeface="+mn-ea"/>
              </a:rPr>
              <a:t>pip install </a:t>
            </a:r>
            <a:r>
              <a:rPr lang="en-US" altLang="zh-CN" noProof="0" dirty="0" err="1">
                <a:uLnTx/>
                <a:uFillTx/>
                <a:latin typeface="Consolas" panose="020B0609020204030204" pitchFamily="49" charset="0"/>
                <a:ea typeface="+mn-ea"/>
                <a:cs typeface="Times New Roman Bold" panose="02020503050405090304" charset="0"/>
                <a:sym typeface="+mn-ea"/>
              </a:rPr>
              <a:t>wordcloud</a:t>
            </a:r>
            <a:r>
              <a:rPr lang="en-US" altLang="zh-CN" noProof="0" dirty="0">
                <a:uLnTx/>
                <a:uFillTx/>
                <a:latin typeface="Consolas" panose="020B0609020204030204" pitchFamily="49" charset="0"/>
                <a:ea typeface="+mn-ea"/>
                <a:cs typeface="Times New Roman Bold" panose="02020503050405090304" charset="0"/>
                <a:sym typeface="+mn-ea"/>
              </a:rPr>
              <a:t> </a:t>
            </a:r>
            <a:r>
              <a:rPr lang="zh-CN" altLang="en-US" noProof="0" dirty="0">
                <a:uLnTx/>
                <a:uFillTx/>
                <a:latin typeface="Consolas" panose="020B0609020204030204" pitchFamily="49" charset="0"/>
                <a:ea typeface="+mn-ea"/>
                <a:cs typeface="Times New Roman Bold" panose="02020503050405090304" charset="0"/>
                <a:sym typeface="+mn-ea"/>
              </a:rPr>
              <a:t>（参考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和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安装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wordcloud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失败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解决方案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defRPr/>
            </a:pP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r>
              <a:rPr b="0" dirty="0" err="1">
                <a:latin typeface="+mn-ea"/>
                <a:ea typeface="+mn-ea"/>
              </a:rPr>
              <a:t>学习</a:t>
            </a:r>
            <a:r>
              <a:rPr lang="zh-CN" altLang="en-US" b="0" dirty="0">
                <a:latin typeface="+mn-ea"/>
                <a:ea typeface="+mn-ea"/>
              </a:rPr>
              <a:t>网址</a:t>
            </a:r>
            <a:endParaRPr lang="en-US" b="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Times New Roman Bold" panose="020205030504050903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https://blog.csdn.net/weixin_44001521/article/details/109703726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Times New Roman Bold" panose="02020503050405090304" charset="0"/>
            </a:endParaRPr>
          </a:p>
          <a:p>
            <a:pPr lvl="1">
              <a:lnSpc>
                <a:spcPct val="150000"/>
              </a:lnSpc>
            </a:pPr>
            <a:r>
              <a:rPr sz="2200" dirty="0">
                <a:solidFill>
                  <a:srgbClr val="0070C0"/>
                </a:solidFill>
                <a:latin typeface="Consolas" panose="020B0609020204030204" pitchFamily="49" charset="0"/>
                <a:cs typeface="Times New Roman Bold" panose="020205030504050903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https://www.cnblogs.com/randysun/p/11215095.html</a:t>
            </a:r>
            <a:endParaRPr sz="2200" dirty="0">
              <a:solidFill>
                <a:srgbClr val="0070C0"/>
              </a:solidFill>
              <a:latin typeface="Consolas" panose="020B0609020204030204" pitchFamily="49" charset="0"/>
              <a:cs typeface="Times New Roman Bold" panose="02020503050405090304" charset="0"/>
            </a:endParaRPr>
          </a:p>
          <a:p>
            <a:endParaRPr b="0" dirty="0">
              <a:latin typeface="Consolas" panose="020B0609020204030204" pitchFamily="49" charset="0"/>
              <a:cs typeface="Times New Roman Bold" panose="0202050305040509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jieba</a:t>
            </a:r>
            <a:r>
              <a:rPr altLang="en-US" dirty="0" err="1"/>
              <a:t>主要函数介绍</a:t>
            </a:r>
            <a:endParaRPr altLang="en-US" dirty="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783632" y="2552375"/>
          <a:ext cx="8856984" cy="37247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20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6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函数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描述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21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200" b="0" dirty="0" err="1">
                          <a:latin typeface="Consolas" panose="020B0609020204030204" pitchFamily="49" charset="0"/>
                        </a:rPr>
                        <a:t>jieba.lcut</a:t>
                      </a:r>
                      <a:r>
                        <a:rPr lang="en-US" altLang="zh-CN" sz="2200" b="0" dirty="0">
                          <a:latin typeface="Consolas" panose="020B0609020204030204" pitchFamily="49" charset="0"/>
                        </a:rPr>
                        <a:t>(s)</a:t>
                      </a:r>
                      <a:endParaRPr lang="en-US" altLang="zh-CN" sz="2200" b="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 Regular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200" b="0" dirty="0">
                          <a:solidFill>
                            <a:srgbClr val="C00000"/>
                          </a:solidFill>
                        </a:rPr>
                        <a:t>精确模式</a:t>
                      </a:r>
                      <a:r>
                        <a:rPr lang="zh-CN" altLang="en-US" sz="2200" b="0" dirty="0"/>
                        <a:t>，</a:t>
                      </a:r>
                      <a:r>
                        <a:rPr lang="zh-CN" altLang="en-US" sz="2200" dirty="0"/>
                        <a:t>把文本精确的切分开，不存在冗余单词</a:t>
                      </a:r>
                      <a:endParaRPr lang="zh-CN" altLang="en-US" sz="2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1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200" b="0" dirty="0" err="1">
                          <a:latin typeface="Consolas" panose="020B0609020204030204" pitchFamily="49" charset="0"/>
                        </a:rPr>
                        <a:t>jieba.lcut</a:t>
                      </a:r>
                      <a:r>
                        <a:rPr lang="en-US" altLang="zh-CN" sz="2200" b="0" dirty="0">
                          <a:latin typeface="Consolas" panose="020B0609020204030204" pitchFamily="49" charset="0"/>
                        </a:rPr>
                        <a:t>(s, </a:t>
                      </a:r>
                      <a:r>
                        <a:rPr lang="en-US" altLang="zh-CN" sz="2200" b="0" dirty="0" err="1">
                          <a:latin typeface="Consolas" panose="020B0609020204030204" pitchFamily="49" charset="0"/>
                        </a:rPr>
                        <a:t>cut_all</a:t>
                      </a:r>
                      <a:r>
                        <a:rPr lang="en-US" altLang="zh-CN" sz="2200" b="0" dirty="0">
                          <a:latin typeface="Consolas" panose="020B0609020204030204" pitchFamily="49" charset="0"/>
                        </a:rPr>
                        <a:t>=True)</a:t>
                      </a:r>
                      <a:endParaRPr lang="en-US" altLang="zh-CN" sz="2200" b="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 Regular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0" dirty="0">
                          <a:solidFill>
                            <a:srgbClr val="C00000"/>
                          </a:solidFill>
                        </a:rPr>
                        <a:t>全模式</a:t>
                      </a:r>
                      <a:r>
                        <a:rPr lang="zh-CN" altLang="en-US" sz="2200" b="0" dirty="0"/>
                        <a:t>，</a:t>
                      </a:r>
                      <a:r>
                        <a:rPr lang="zh-CN" altLang="en-US" sz="2200" dirty="0"/>
                        <a:t>把文本中所有可能的词语都扫描出来，存在冗余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28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200" b="0" dirty="0" err="1">
                          <a:latin typeface="Consolas" panose="020B0609020204030204" pitchFamily="49" charset="0"/>
                        </a:rPr>
                        <a:t>jieba.lcut_for_search</a:t>
                      </a:r>
                      <a:r>
                        <a:rPr lang="en-US" altLang="zh-CN" sz="2200" b="0" dirty="0">
                          <a:latin typeface="Consolas" panose="020B0609020204030204" pitchFamily="49" charset="0"/>
                        </a:rPr>
                        <a:t>(s)</a:t>
                      </a:r>
                      <a:endParaRPr lang="en-US" altLang="zh-CN" sz="2200" b="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 Regular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200" b="0" dirty="0">
                          <a:solidFill>
                            <a:srgbClr val="C00000"/>
                          </a:solidFill>
                        </a:rPr>
                        <a:t>搜索引擎模式</a:t>
                      </a:r>
                      <a:r>
                        <a:rPr lang="zh-CN" altLang="en-US" sz="2200" b="0" dirty="0"/>
                        <a:t>，</a:t>
                      </a:r>
                      <a:r>
                        <a:rPr lang="zh-CN" altLang="en-US" sz="2200" dirty="0"/>
                        <a:t>在精确模式基础上，对长词再次切分，</a:t>
                      </a:r>
                      <a:r>
                        <a:rPr lang="zh-CN" altLang="en-US" sz="2200" b="0" dirty="0"/>
                        <a:t>存在冗余</a:t>
                      </a:r>
                      <a:endParaRPr lang="zh-CN" altLang="en-US" sz="2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37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200" b="0" dirty="0" err="1">
                          <a:latin typeface="Consolas" panose="020B0609020204030204" pitchFamily="49" charset="0"/>
                        </a:rPr>
                        <a:t>jieba.add_word</a:t>
                      </a:r>
                      <a:r>
                        <a:rPr lang="en-US" altLang="zh-CN" sz="2200" b="0" dirty="0">
                          <a:latin typeface="Consolas" panose="020B0609020204030204" pitchFamily="49" charset="0"/>
                        </a:rPr>
                        <a:t>(w)</a:t>
                      </a:r>
                      <a:endParaRPr lang="en-US" altLang="zh-CN" sz="2200" b="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 Regular" panose="020205030504050903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200" b="0" dirty="0"/>
                        <a:t>向分词词典增加新词</a:t>
                      </a:r>
                      <a:r>
                        <a:rPr lang="en-US" altLang="zh-CN" sz="2200" b="0" dirty="0"/>
                        <a:t>w</a:t>
                      </a:r>
                      <a:endParaRPr lang="en-US" altLang="zh-CN" sz="2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Regular" panose="020205030504050903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左大括号 3">
            <a:extLst>
              <a:ext uri="{FF2B5EF4-FFF2-40B4-BE49-F238E27FC236}">
                <a16:creationId xmlns:a16="http://schemas.microsoft.com/office/drawing/2014/main" id="{18667AB3-A468-4621-BC70-0B8CF7F930C1}"/>
              </a:ext>
            </a:extLst>
          </p:cNvPr>
          <p:cNvSpPr/>
          <p:nvPr/>
        </p:nvSpPr>
        <p:spPr>
          <a:xfrm>
            <a:off x="2423592" y="3048945"/>
            <a:ext cx="288032" cy="2369743"/>
          </a:xfrm>
          <a:prstGeom prst="leftBrace">
            <a:avLst>
              <a:gd name="adj1" fmla="val 95751"/>
              <a:gd name="adj2" fmla="val 49524"/>
            </a:avLst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2441A8-148B-4CE2-A07D-1D97C80D63E7}"/>
              </a:ext>
            </a:extLst>
          </p:cNvPr>
          <p:cNvSpPr txBox="1"/>
          <p:nvPr/>
        </p:nvSpPr>
        <p:spPr>
          <a:xfrm>
            <a:off x="409506" y="3717032"/>
            <a:ext cx="201622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分词结果返回一个列表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549637A-BA55-41FC-B43F-75015E5F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16" y="1716619"/>
            <a:ext cx="9865096" cy="973319"/>
          </a:xfrm>
        </p:spPr>
        <p:txBody>
          <a:bodyPr/>
          <a:lstStyle/>
          <a:p>
            <a:r>
              <a:rPr lang="en-US" altLang="zh-CN" dirty="0" err="1"/>
              <a:t>jieba</a:t>
            </a:r>
            <a:r>
              <a:rPr lang="zh-CN" altLang="en-US" dirty="0"/>
              <a:t>分词的三种模式：精确模式、全模式、搜索引擎模式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47728" y="150697"/>
            <a:ext cx="8346976" cy="2807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  <a:cs typeface="Times New Roman Regular" panose="02020503050405090304" charset="0"/>
              </a:rPr>
              <a:t>&gt;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  <a:cs typeface="Times New Roman Regular" panose="02020503050405090304" charset="0"/>
              </a:rPr>
              <a:t>&gt;&gt;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  <a:cs typeface="Times New Roman Regular" panose="02020503050405090304" charset="0"/>
              </a:rPr>
              <a:t>jieba.lcut("中国是一个伟大的国家")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  <a:cs typeface="Times New Roman Regular" panose="02020503050405090304" charset="0"/>
              </a:rPr>
              <a:t>['中国','是','一个','伟大','的','国家']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  <a:cs typeface="Times New Roman Regular" panose="02020503050405090304" charset="0"/>
              </a:rPr>
              <a:t>&gt;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  <a:cs typeface="Times New Roman Regular" panose="02020503050405090304" charset="0"/>
              </a:rPr>
              <a:t>&gt;&gt;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  <a:cs typeface="Times New Roman Regular" panose="02020503050405090304" charset="0"/>
              </a:rPr>
              <a:t> jieba.lcut("中国是一个伟大的国家", cut_all=True)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  <a:cs typeface="Times New Roman Regular" panose="02020503050405090304" charset="0"/>
              </a:rPr>
              <a:t>['中国','国是','是','一个','伟大','的','国家']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  <a:cs typeface="Times New Roman Regular" panose="02020503050405090304" charset="0"/>
              </a:rPr>
              <a:t>&gt;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  <a:cs typeface="Times New Roman Regular" panose="02020503050405090304" charset="0"/>
              </a:rPr>
              <a:t>&gt;&gt;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  <a:cs typeface="Times New Roman Regular" panose="02020503050405090304" charset="0"/>
              </a:rPr>
              <a:t> jieba.lcut_for_search("中华人民共和国是伟大的")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 Regular" panose="02020503050405090304" charset="0"/>
              </a:rPr>
              <a:t>['中华', '华人', '人民', '共和', '共和国', '中华人民共和国', '是', '伟大', '的']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err="1"/>
              <a:t>综合应用</a:t>
            </a:r>
            <a:r>
              <a:rPr lang="en-US" altLang="zh-CN" dirty="0"/>
              <a:t>——</a:t>
            </a:r>
            <a:r>
              <a:rPr altLang="en-US" dirty="0" err="1"/>
              <a:t>中文词语统计</a:t>
            </a:r>
            <a:endParaRPr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658398"/>
            <a:ext cx="10134600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统计小说三国演义中，词语出现的频率，并输出前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个高频词语和它们出现的频率。</a:t>
            </a:r>
            <a:endParaRPr 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单个字符不能构成词语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A1F143-0EEA-4CD1-A5B8-5D38D518B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4" y="2276872"/>
            <a:ext cx="7982791" cy="4478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1180"/>
            <a:ext cx="10515600" cy="894080"/>
          </a:xfrm>
        </p:spPr>
        <p:txBody>
          <a:bodyPr/>
          <a:lstStyle/>
          <a:p>
            <a:r>
              <a:rPr lang="en-US" altLang="zh-CN" dirty="0" err="1"/>
              <a:t>wordcloud</a:t>
            </a:r>
            <a:r>
              <a:rPr lang="en-US" altLang="zh-CN" dirty="0"/>
              <a:t> </a:t>
            </a:r>
            <a:r>
              <a:rPr lang="zh-CN" altLang="en-US" dirty="0"/>
              <a:t>模块的主要</a:t>
            </a:r>
            <a:r>
              <a:rPr altLang="en-US" dirty="0" err="1"/>
              <a:t>函数</a:t>
            </a:r>
            <a:endParaRPr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430" y="1665485"/>
            <a:ext cx="10515600" cy="3982119"/>
          </a:xfrm>
        </p:spPr>
        <p:txBody>
          <a:bodyPr>
            <a:normAutofit fontScale="950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0" dirty="0">
                <a:latin typeface="Consolas" panose="020B0609020204030204" pitchFamily="49" charset="0"/>
              </a:rPr>
              <a:t>1. </a:t>
            </a:r>
            <a:r>
              <a:rPr lang="zh-CN" altLang="en-US" sz="2400" b="0" dirty="0">
                <a:latin typeface="Consolas" panose="020B0609020204030204" pitchFamily="49" charset="0"/>
              </a:rPr>
              <a:t>创建一个词云对象（可配置对象的参数）  </a:t>
            </a:r>
            <a:endParaRPr lang="en-US" altLang="zh-CN" sz="2400" b="0" dirty="0">
              <a:latin typeface="Consolas" panose="020B0609020204030204" pitchFamily="49" charset="0"/>
            </a:endParaRPr>
          </a:p>
          <a:p>
            <a:pPr lvl="1" indent="-300038">
              <a:lnSpc>
                <a:spcPct val="150000"/>
              </a:lnSpc>
            </a:pPr>
            <a:r>
              <a:rPr lang="en-US" altLang="zh-CN" b="0" dirty="0">
                <a:latin typeface="Consolas" panose="020B0609020204030204" pitchFamily="49" charset="0"/>
              </a:rPr>
              <a:t>w = </a:t>
            </a:r>
            <a:r>
              <a:rPr lang="zh-CN" altLang="en-US" b="0" dirty="0">
                <a:latin typeface="Consolas" panose="020B0609020204030204" pitchFamily="49" charset="0"/>
              </a:rPr>
              <a:t>wordcloud.WordCloud()   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zh-CN" alt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注意：函数的首字母大写</a:t>
            </a:r>
            <a:endParaRPr lang="en-US" altLang="zh-CN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latin typeface="Consolas" panose="020B0609020204030204" pitchFamily="49" charset="0"/>
              </a:rPr>
              <a:t>2. </a:t>
            </a:r>
            <a:r>
              <a:rPr lang="zh-CN" altLang="en-US" sz="2400" b="0" dirty="0">
                <a:latin typeface="Consolas" panose="020B0609020204030204" pitchFamily="49" charset="0"/>
              </a:rPr>
              <a:t>向</a:t>
            </a:r>
            <a:r>
              <a:rPr lang="en-US" altLang="zh-CN" sz="2400" b="0" dirty="0" err="1">
                <a:latin typeface="Consolas" panose="020B0609020204030204" pitchFamily="49" charset="0"/>
              </a:rPr>
              <a:t>WordCloud</a:t>
            </a:r>
            <a:r>
              <a:rPr lang="zh-CN" altLang="en-US" sz="2400" b="0" dirty="0">
                <a:latin typeface="Consolas" panose="020B0609020204030204" pitchFamily="49" charset="0"/>
              </a:rPr>
              <a:t>对象中加载文本</a:t>
            </a:r>
            <a:endParaRPr lang="en-US" altLang="zh-CN" sz="2400" b="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latin typeface="Consolas" panose="020B0609020204030204" pitchFamily="49" charset="0"/>
              </a:rPr>
              <a:t>w.generate(t</a:t>
            </a:r>
            <a:r>
              <a:rPr lang="en-US" altLang="zh-CN" b="0" dirty="0">
                <a:latin typeface="Consolas" panose="020B0609020204030204" pitchFamily="49" charset="0"/>
              </a:rPr>
              <a:t>e</a:t>
            </a:r>
            <a:r>
              <a:rPr lang="zh-CN" altLang="en-US" b="0" dirty="0">
                <a:latin typeface="Consolas" panose="020B0609020204030204" pitchFamily="49" charset="0"/>
              </a:rPr>
              <a:t>xt) 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latin typeface="Consolas" panose="020B0609020204030204" pitchFamily="49" charset="0"/>
              </a:rPr>
              <a:t>3. </a:t>
            </a:r>
            <a:r>
              <a:rPr lang="zh-CN" altLang="en-US" sz="2400" b="0" dirty="0">
                <a:latin typeface="Consolas" panose="020B0609020204030204" pitchFamily="49" charset="0"/>
              </a:rPr>
              <a:t>将词云输出为图像文件.png或.jpg	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>
                <a:latin typeface="Consolas" panose="020B0609020204030204" pitchFamily="49" charset="0"/>
              </a:rPr>
              <a:t>w.to_file(filename)	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88088" y="307563"/>
            <a:ext cx="4940935" cy="18836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cs typeface="Times New Roman Regular" panose="02020503050405090304" charset="0"/>
              </a:rPr>
              <a:t>import wordcloud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cs typeface="Times New Roman Regular" panose="02020503050405090304" charset="0"/>
              </a:rPr>
              <a:t>w = wordcloud.WordCloud()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cs typeface="Times New Roman Regular" panose="02020503050405090304" charset="0"/>
              </a:rPr>
              <a:t>w.generate("Python and WordCloud")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cs typeface="Times New Roman Regular" panose="02020503050405090304" charset="0"/>
              </a:rPr>
              <a:t>w.to_file("</a:t>
            </a:r>
            <a:r>
              <a:rPr lang="en-US" altLang="zh-CN" sz="2000" dirty="0" err="1">
                <a:latin typeface="Consolas" panose="020B0609020204030204" pitchFamily="49" charset="0"/>
                <a:cs typeface="Times New Roman Regular" panose="02020503050405090304" charset="0"/>
              </a:rPr>
              <a:t>py</a:t>
            </a:r>
            <a:r>
              <a:rPr lang="zh-CN" altLang="en-US" sz="2000" dirty="0">
                <a:latin typeface="Consolas" panose="020B0609020204030204" pitchFamily="49" charset="0"/>
                <a:cs typeface="Times New Roman Regular" panose="02020503050405090304" charset="0"/>
              </a:rPr>
              <a:t>.png")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726" y="2856130"/>
            <a:ext cx="7873274" cy="345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wordcloud</a:t>
            </a:r>
            <a:r>
              <a:rPr lang="zh-CN" altLang="en-US" dirty="0"/>
              <a:t>配置对象</a:t>
            </a:r>
            <a:r>
              <a:rPr altLang="en-US" dirty="0" err="1"/>
              <a:t>参数</a:t>
            </a:r>
            <a:endParaRPr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18386" y="2060848"/>
            <a:ext cx="9835044" cy="25770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cs typeface="Times New Roman Bold" panose="02020503050405090304" charset="0"/>
              </a:rPr>
              <a:t>mport wordcloud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cs typeface="Times New Roman Bold" panose="02020503050405090304" charset="0"/>
              </a:rPr>
              <a:t>txt = "life is short, </a:t>
            </a:r>
            <a:r>
              <a:rPr lang="en-US" altLang="zh-CN" sz="2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cs typeface="Times New Roman Bold" panose="02020503050405090304" charset="0"/>
              </a:rPr>
              <a:t>we use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cs typeface="Times New Roman Bold" panose="02020503050405090304" charset="0"/>
              </a:rPr>
              <a:t> python"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cs typeface="Times New Roman Bold" panose="02020503050405090304" charset="0"/>
              </a:rPr>
              <a:t>w = wordcloud.WordCloud(background_color="white")  </a:t>
            </a:r>
            <a:r>
              <a:rPr lang="en-US" altLang="zh-CN" sz="2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cs typeface="Times New Roman Bold" panose="02020503050405090304" charset="0"/>
              </a:rPr>
              <a:t>#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cs typeface="Times New Roman Bold" panose="02020503050405090304" charset="0"/>
              </a:rPr>
              <a:t>背景为白色</a:t>
            </a:r>
            <a:r>
              <a:rPr lang="en-US" altLang="zh-CN" sz="2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cs typeface="Times New Roman Bold" panose="02020503050405090304" charset="0"/>
              </a:rPr>
              <a:t> </a:t>
            </a:r>
            <a:endParaRPr lang="zh-CN" altLang="en-US" sz="2200" dirty="0">
              <a:solidFill>
                <a:schemeClr val="accent6">
                  <a:lumMod val="10000"/>
                </a:schemeClr>
              </a:solidFill>
              <a:latin typeface="Consolas" panose="020B0609020204030204" pitchFamily="49" charset="0"/>
              <a:cs typeface="Times New Roman Bold" panose="0202050305040509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cs typeface="Times New Roman Bold" panose="02020503050405090304" charset="0"/>
              </a:rPr>
              <a:t>w.generate(txt)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cs typeface="Times New Roman Bold" panose="02020503050405090304" charset="0"/>
              </a:rPr>
              <a:t>w.to_file("</a:t>
            </a:r>
            <a:r>
              <a:rPr lang="en-US" altLang="zh-CN" sz="2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cs typeface="Times New Roman Bold" panose="02020503050405090304" charset="0"/>
              </a:rPr>
              <a:t>sample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cs typeface="Times New Roman Bold" panose="02020503050405090304" charset="0"/>
              </a:rPr>
              <a:t>.png")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911424" y="261000"/>
          <a:ext cx="10507216" cy="633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参数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200" dirty="0">
                          <a:solidFill>
                            <a:schemeClr val="tx1"/>
                          </a:solidFill>
                        </a:rPr>
                        <a:t>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200"/>
                        <a:t>width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200" dirty="0"/>
                        <a:t>指定词云对象生成图片的宽度，默认</a:t>
                      </a:r>
                      <a:r>
                        <a:rPr lang="en-US" altLang="zh-CN" sz="2200" dirty="0"/>
                        <a:t>400</a:t>
                      </a:r>
                      <a:r>
                        <a:rPr lang="zh-CN" altLang="en-US" sz="2200" dirty="0"/>
                        <a:t>像素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200"/>
                        <a:t>height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200"/>
                        <a:t>指定词云对象生成图片的高度，默认</a:t>
                      </a:r>
                      <a:r>
                        <a:rPr lang="en-US" altLang="zh-CN" sz="2200"/>
                        <a:t>200</a:t>
                      </a:r>
                      <a:r>
                        <a:rPr lang="zh-CN" altLang="en-US" sz="2200"/>
                        <a:t>像素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200"/>
                        <a:t>min_font_size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200"/>
                        <a:t>指定词云中字体的最小字号，默认</a:t>
                      </a:r>
                      <a:r>
                        <a:rPr lang="en-US" altLang="zh-CN" sz="2200"/>
                        <a:t>4</a:t>
                      </a:r>
                      <a:r>
                        <a:rPr lang="zh-CN" altLang="en-US" sz="2200"/>
                        <a:t>号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200"/>
                        <a:t>max_font_size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200" dirty="0"/>
                        <a:t>指定词云中字体的最大字号，根据高度自动调节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200"/>
                        <a:t>font_step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200"/>
                        <a:t>指定词云中字体字号的步进间隔，默认为</a:t>
                      </a:r>
                      <a:r>
                        <a:rPr lang="en-US" altLang="zh-CN" sz="220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200"/>
                        <a:t>font_path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200" dirty="0"/>
                        <a:t>指定字体文件的路径，默认</a:t>
                      </a:r>
                      <a:r>
                        <a:rPr lang="en-US" altLang="zh-CN" sz="2200" dirty="0"/>
                        <a:t>None</a:t>
                      </a:r>
                      <a:r>
                        <a:rPr lang="zh-CN" altLang="en-US" sz="2200" dirty="0"/>
                        <a:t>，</a:t>
                      </a:r>
                      <a:r>
                        <a:rPr lang="zh-CN" altLang="en-US" sz="2200" dirty="0">
                          <a:solidFill>
                            <a:srgbClr val="0000FF"/>
                          </a:solidFill>
                        </a:rPr>
                        <a:t>微软雅黑为</a:t>
                      </a:r>
                      <a:r>
                        <a:rPr lang="en-US" altLang="zh-CN" sz="2200" dirty="0" err="1">
                          <a:solidFill>
                            <a:srgbClr val="0000FF"/>
                          </a:solidFill>
                        </a:rPr>
                        <a:t>msyh.ttc</a:t>
                      </a:r>
                      <a:endParaRPr lang="en-US" altLang="zh-CN" sz="22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200"/>
                        <a:t>max_words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200"/>
                        <a:t>指定词云显示的最大单词数量，默认</a:t>
                      </a:r>
                      <a:r>
                        <a:rPr lang="en-US" altLang="zh-CN" sz="2200"/>
                        <a:t>200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200"/>
                        <a:t>stop_words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200"/>
                        <a:t>指定词云的排除词列表，即不显示的单词列表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200"/>
                        <a:t>mask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200"/>
                        <a:t>指定词云形状，默认为长方形，需要引用</a:t>
                      </a:r>
                      <a:r>
                        <a:rPr lang="en-US" altLang="zh-CN" sz="2200"/>
                        <a:t>imread()</a:t>
                      </a:r>
                      <a:r>
                        <a:rPr lang="zh-CN" altLang="en-US" sz="2200"/>
                        <a:t>函数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200" dirty="0" err="1"/>
                        <a:t>background_color</a:t>
                      </a:r>
                      <a:endParaRPr lang="en-US" altLang="zh-CN" sz="2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200" dirty="0"/>
                        <a:t>指定词云图片的背景颜色，默认为黑色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中文词语统计（续）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700808"/>
            <a:ext cx="11305256" cy="1579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】</a:t>
            </a:r>
            <a:r>
              <a:rPr lang="zh-CN" altLang="en-US" sz="2400" dirty="0"/>
              <a:t>为小说三国演义出现频率最高的</a:t>
            </a:r>
            <a:r>
              <a:rPr lang="en-US" altLang="zh-CN" sz="2400" dirty="0"/>
              <a:t>20</a:t>
            </a:r>
            <a:r>
              <a:rPr sz="2400" dirty="0"/>
              <a:t>个词语</a:t>
            </a:r>
            <a:r>
              <a:rPr lang="zh-CN" altLang="en-US" sz="2400" dirty="0"/>
              <a:t>生成词云</a:t>
            </a:r>
            <a:r>
              <a:rPr lang="en-US" altLang="zh-CN" sz="2400" dirty="0"/>
              <a:t>,</a:t>
            </a:r>
            <a:r>
              <a:rPr sz="2400" dirty="0" err="1"/>
              <a:t>并进行个性化设计</a:t>
            </a:r>
            <a:r>
              <a:rPr lang="zh-CN" altLang="en-US" sz="2400" dirty="0"/>
              <a:t>。</a:t>
            </a:r>
            <a:endParaRPr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6868B4-B04E-423E-B038-63D00E2DB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7" y="2467500"/>
            <a:ext cx="7582297" cy="3265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6FA9F2E-DBC7-44BD-8605-F0EEBE52A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292" y="4311690"/>
            <a:ext cx="6974823" cy="1936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585D49C-7F2A-4F76-BC62-7D69997F7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128" y="610155"/>
            <a:ext cx="4392488" cy="2255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Pandas</a:t>
            </a:r>
            <a:r>
              <a:rPr lang="zh-CN" altLang="en-US" dirty="0"/>
              <a:t>模块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39684" y="1772816"/>
            <a:ext cx="10544948" cy="4572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600" b="0" kern="1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600" b="0" kern="1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 </a:t>
            </a:r>
            <a:r>
              <a:rPr lang="zh-CN" altLang="en-US" sz="2600" b="0" kern="1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的一种工具，为解决数据分析任务而创建。</a:t>
            </a:r>
            <a:endParaRPr lang="en-US" altLang="zh-CN" sz="2600" b="0" kern="1200" dirty="0">
              <a:solidFill>
                <a:schemeClr val="accent6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600" b="0" kern="1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提供了高性能易用的数据类型，高效地操作大型数据集所需的工具。是使</a:t>
            </a:r>
            <a:r>
              <a:rPr lang="en-US" altLang="zh-CN" sz="2600" b="0" kern="1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600" b="0" kern="1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成为强大而高效的数据分析环境的重要因素之一。</a:t>
            </a:r>
            <a:endParaRPr lang="en-US" altLang="zh-CN" sz="2600" b="0" kern="1200" dirty="0">
              <a:solidFill>
                <a:schemeClr val="accent6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600" b="0" kern="1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zh-CN" altLang="en-US" sz="2600" b="0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导入模块： </a:t>
            </a:r>
            <a:r>
              <a:rPr lang="en-US" altLang="zh-CN" sz="2600" b="0" kern="1200" dirty="0">
                <a:solidFill>
                  <a:srgbClr val="FF66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import</a:t>
            </a:r>
            <a:r>
              <a:rPr lang="en-US" altLang="zh-CN" sz="2600" b="0" kern="1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pandas </a:t>
            </a:r>
            <a:r>
              <a:rPr lang="en-US" altLang="zh-CN" sz="2600" b="0" kern="1200" dirty="0">
                <a:solidFill>
                  <a:srgbClr val="FF66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lang="en-US" altLang="zh-CN" sz="2600" b="0" kern="1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pd</a:t>
            </a:r>
          </a:p>
        </p:txBody>
      </p:sp>
    </p:spTree>
    <p:extLst>
      <p:ext uri="{BB962C8B-B14F-4D97-AF65-F5344CB8AC3E}">
        <p14:creationId xmlns:p14="http://schemas.microsoft.com/office/powerpoint/2010/main" val="838127207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Pandas</a:t>
            </a:r>
            <a:r>
              <a:rPr lang="zh-CN" altLang="en-US" dirty="0"/>
              <a:t>的数据类型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78226" y="1701051"/>
            <a:ext cx="10544948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0" kern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en-US" altLang="zh-CN" sz="2400" b="0" kern="1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0" kern="1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0" kern="1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0" kern="1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由一组数据，及与数据对应的一组索引组成。</a:t>
            </a:r>
            <a:endParaRPr lang="en-US" altLang="zh-CN" sz="2400" b="0" kern="1200" dirty="0">
              <a:solidFill>
                <a:schemeClr val="accent6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kern="12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en-US" altLang="zh-CN" sz="2400" b="0" kern="1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0" kern="1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0" kern="1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0" kern="1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二维的表格型的数据类型，有行索引和列索引。可被看做是由一组共用索引的</a:t>
            </a:r>
            <a:r>
              <a:rPr lang="en-US" altLang="zh-CN" sz="2400" b="0" kern="1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2400" b="0" kern="1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组成，可理解成</a:t>
            </a:r>
            <a:r>
              <a:rPr lang="en-US" altLang="zh-CN" sz="2400" b="0" kern="1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</a:t>
            </a:r>
            <a:r>
              <a:rPr lang="zh-CN" altLang="en-US" sz="2400" b="0" kern="1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的容器。</a:t>
            </a:r>
            <a:endParaRPr lang="en-US" altLang="zh-CN" sz="2400" b="0" kern="1200" dirty="0">
              <a:solidFill>
                <a:schemeClr val="accent6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76FC08-E82A-43BD-865F-FC5F3C39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68" y="3821712"/>
            <a:ext cx="4146793" cy="216024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88E170B-3C9E-4857-B8F9-D1F0DA13B319}"/>
              </a:ext>
            </a:extLst>
          </p:cNvPr>
          <p:cNvGrpSpPr/>
          <p:nvPr/>
        </p:nvGrpSpPr>
        <p:grpSpPr>
          <a:xfrm>
            <a:off x="623392" y="4461409"/>
            <a:ext cx="933800" cy="1160503"/>
            <a:chOff x="985736" y="4428737"/>
            <a:chExt cx="933800" cy="11605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7410720-4891-4704-8956-7AC6CDA3ECB4}"/>
                </a:ext>
              </a:extLst>
            </p:cNvPr>
            <p:cNvSpPr/>
            <p:nvPr/>
          </p:nvSpPr>
          <p:spPr>
            <a:xfrm>
              <a:off x="1631504" y="4581128"/>
              <a:ext cx="288032" cy="1008112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5E8A0A0-97B6-47F7-990F-9E931B8E2692}"/>
                </a:ext>
              </a:extLst>
            </p:cNvPr>
            <p:cNvSpPr txBox="1"/>
            <p:nvPr/>
          </p:nvSpPr>
          <p:spPr>
            <a:xfrm>
              <a:off x="985736" y="4428737"/>
              <a:ext cx="697627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FF6600"/>
                  </a:solidFill>
                </a:rPr>
                <a:t>索引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96C3494-ECED-4CA2-829F-30E3E66A658D}"/>
              </a:ext>
            </a:extLst>
          </p:cNvPr>
          <p:cNvSpPr txBox="1"/>
          <p:nvPr/>
        </p:nvSpPr>
        <p:spPr>
          <a:xfrm>
            <a:off x="2133256" y="5872760"/>
            <a:ext cx="146706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6600"/>
                </a:solidFill>
              </a:rPr>
              <a:t>数据的类型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A23859-64A5-4E78-9760-5AE26D0B5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700" y="3863983"/>
            <a:ext cx="5117908" cy="2517345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A678662E-0A0F-4C23-AE9D-4F6B06325766}"/>
              </a:ext>
            </a:extLst>
          </p:cNvPr>
          <p:cNvGrpSpPr/>
          <p:nvPr/>
        </p:nvGrpSpPr>
        <p:grpSpPr>
          <a:xfrm>
            <a:off x="5496593" y="5131310"/>
            <a:ext cx="1201841" cy="1197511"/>
            <a:chOff x="717695" y="4391729"/>
            <a:chExt cx="1201841" cy="119751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B953D2F-4368-4860-B959-5883675B44D1}"/>
                </a:ext>
              </a:extLst>
            </p:cNvPr>
            <p:cNvSpPr/>
            <p:nvPr/>
          </p:nvSpPr>
          <p:spPr>
            <a:xfrm>
              <a:off x="1631504" y="4581128"/>
              <a:ext cx="288032" cy="1008112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3041F82-53D6-4A25-B7A9-2EE3AAD3DE93}"/>
                </a:ext>
              </a:extLst>
            </p:cNvPr>
            <p:cNvSpPr txBox="1"/>
            <p:nvPr/>
          </p:nvSpPr>
          <p:spPr>
            <a:xfrm>
              <a:off x="717695" y="4391729"/>
              <a:ext cx="954107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FF6600"/>
                  </a:solidFill>
                </a:rPr>
                <a:t>行索引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DF7CDD0-A19C-4DB9-A27F-8B1E6A734154}"/>
              </a:ext>
            </a:extLst>
          </p:cNvPr>
          <p:cNvGrpSpPr/>
          <p:nvPr/>
        </p:nvGrpSpPr>
        <p:grpSpPr>
          <a:xfrm>
            <a:off x="6772697" y="4861519"/>
            <a:ext cx="2110599" cy="459190"/>
            <a:chOff x="-1143629" y="4124759"/>
            <a:chExt cx="2110599" cy="45919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68E80D5-7FBC-410D-93AE-5DBAF16EE593}"/>
                </a:ext>
              </a:extLst>
            </p:cNvPr>
            <p:cNvSpPr/>
            <p:nvPr/>
          </p:nvSpPr>
          <p:spPr>
            <a:xfrm>
              <a:off x="-1143629" y="4350198"/>
              <a:ext cx="1156492" cy="233751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110C5C8-C5DB-47FF-A05A-899E7C2B66B7}"/>
                </a:ext>
              </a:extLst>
            </p:cNvPr>
            <p:cNvSpPr txBox="1"/>
            <p:nvPr/>
          </p:nvSpPr>
          <p:spPr>
            <a:xfrm>
              <a:off x="12863" y="4124759"/>
              <a:ext cx="954107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FF6600"/>
                  </a:solidFill>
                </a:rPr>
                <a:t>列索引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58151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/>
              <a:t>Plotly</a:t>
            </a:r>
            <a:r>
              <a:rPr lang="zh-CN" altLang="en-US" dirty="0"/>
              <a:t>模块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9200" y="1658398"/>
            <a:ext cx="10363200" cy="4572000"/>
          </a:xfrm>
        </p:spPr>
        <p:txBody>
          <a:bodyPr/>
          <a:lstStyle/>
          <a:p>
            <a:r>
              <a:rPr lang="en-US" altLang="zh-CN" sz="2600" b="0" kern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Plotly</a:t>
            </a:r>
            <a:r>
              <a:rPr lang="en-US" altLang="zh-CN" sz="26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是一款用来做</a:t>
            </a:r>
            <a:r>
              <a:rPr lang="zh-CN" altLang="en-US" sz="2600" b="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zh-CN" altLang="en-US" sz="26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600" b="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zh-CN" altLang="en-US" sz="26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的在线平台，可以在线绘制条形图、散点图、饼图、直方图等图形。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61B9A916-0A4B-47AB-9E5C-1DD10C46B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2996952"/>
            <a:ext cx="5333477" cy="3052936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12BC2CE-3EB5-4D66-A0F3-8DAB87BC27AD}"/>
              </a:ext>
            </a:extLst>
          </p:cNvPr>
          <p:cNvSpPr/>
          <p:nvPr/>
        </p:nvSpPr>
        <p:spPr>
          <a:xfrm>
            <a:off x="7781490" y="2976311"/>
            <a:ext cx="363715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u="sng" dirty="0">
                <a:solidFill>
                  <a:srgbClr val="0000CC"/>
                </a:solidFill>
              </a:rPr>
              <a:t>https://plotly.com/python/</a:t>
            </a:r>
          </a:p>
        </p:txBody>
      </p:sp>
    </p:spTree>
    <p:extLst>
      <p:ext uri="{BB962C8B-B14F-4D97-AF65-F5344CB8AC3E}">
        <p14:creationId xmlns:p14="http://schemas.microsoft.com/office/powerpoint/2010/main" val="2528197670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本讲内容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第三方模块的安装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 err="1"/>
              <a:t>jieba</a:t>
            </a:r>
            <a:r>
              <a:rPr lang="zh-CN" altLang="en-US" dirty="0"/>
              <a:t>、</a:t>
            </a:r>
            <a:r>
              <a:rPr lang="en-US" altLang="zh-CN" dirty="0" err="1"/>
              <a:t>wordcloud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  <a:r>
              <a:rPr lang="zh-CN" altLang="en-US" dirty="0"/>
              <a:t>、</a:t>
            </a:r>
            <a:r>
              <a:rPr lang="en-US" altLang="zh-CN" dirty="0" err="1"/>
              <a:t>Plotly</a:t>
            </a:r>
            <a:r>
              <a:rPr lang="zh-CN" altLang="en-US" dirty="0"/>
              <a:t>、</a:t>
            </a:r>
            <a:r>
              <a:rPr lang="en-US" altLang="zh-CN" dirty="0" err="1"/>
              <a:t>Jupyter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Pandas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数据类型：</a:t>
            </a:r>
            <a:r>
              <a:rPr lang="en-US" altLang="zh-CN" dirty="0"/>
              <a:t>Series</a:t>
            </a:r>
            <a:r>
              <a:rPr lang="zh-CN" altLang="en-US" dirty="0"/>
              <a:t>、</a:t>
            </a:r>
            <a:r>
              <a:rPr lang="en-US" altLang="zh-CN" dirty="0" err="1"/>
              <a:t>DataFrame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不同类型的文件读取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Plotly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数据可视化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/>
              <a:t>Plotly</a:t>
            </a:r>
            <a:r>
              <a:rPr lang="zh-CN" altLang="en-US" dirty="0"/>
              <a:t>模块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9200" y="1658398"/>
            <a:ext cx="1019944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600" b="0" kern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Plotly</a:t>
            </a:r>
            <a:r>
              <a:rPr lang="zh-CN" altLang="en-US" sz="26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</a:t>
            </a:r>
            <a:r>
              <a:rPr lang="zh-CN" altLang="zh-CN" sz="26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绘图结果是一个</a:t>
            </a:r>
            <a:r>
              <a:rPr lang="en-US" altLang="zh-CN" sz="26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6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网页文件，通过浏览器就可以查看。使用</a:t>
            </a:r>
            <a:r>
              <a:rPr lang="zh-CN" altLang="en-US" sz="26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本地的</a:t>
            </a:r>
            <a:r>
              <a:rPr lang="zh-CN" altLang="zh-CN" sz="26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离线模式进行绘图，速度更快</a:t>
            </a:r>
            <a:r>
              <a:rPr lang="zh-CN" altLang="en-US" sz="26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       </a:t>
            </a:r>
            <a:r>
              <a:rPr lang="en-US" altLang="zh-CN" sz="2400" b="0" dirty="0">
                <a:solidFill>
                  <a:srgbClr val="FF66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2400" b="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plotly.offline</a:t>
            </a:r>
            <a:r>
              <a:rPr lang="en-US" altLang="zh-CN" sz="2400" b="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FF66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b="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plot</a:t>
            </a:r>
            <a:endParaRPr lang="en-US" altLang="zh-CN" sz="2400" b="0" dirty="0">
              <a:solidFill>
                <a:schemeClr val="accent6">
                  <a:lumMod val="10000"/>
                </a:schemeClr>
              </a:solidFill>
              <a:latin typeface="Consolas" panose="020B06090202040302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3D1F3C-8D62-4DDB-8632-3A024556D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944398"/>
            <a:ext cx="1728192" cy="16943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683F9F-1C62-4224-A140-A58CF625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944398"/>
            <a:ext cx="5925130" cy="13613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90AA05-D6D1-4AB2-8D37-E3F344270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64" y="4770194"/>
            <a:ext cx="3515997" cy="192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8835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9200" y="1658398"/>
            <a:ext cx="1063744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基于网页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的用于</a:t>
            </a:r>
            <a:r>
              <a:rPr lang="zh-CN" altLang="en-US" sz="24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交互计算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的应用程序，其可被应用于全过程计算：开发、文档编写、运行代码和展示结果。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cs typeface="+mn-cs"/>
              </a:rPr>
              <a:t>1.</a:t>
            </a:r>
            <a:r>
              <a:rPr lang="zh-CN" altLang="en-US" dirty="0">
                <a:cs typeface="+mn-cs"/>
              </a:rPr>
              <a:t>编程时具有语法高亮、缩进、</a:t>
            </a:r>
            <a:r>
              <a:rPr lang="en-US" altLang="zh-CN" dirty="0">
                <a:cs typeface="+mn-cs"/>
              </a:rPr>
              <a:t>tab</a:t>
            </a:r>
            <a:r>
              <a:rPr lang="zh-CN" altLang="en-US" dirty="0">
                <a:cs typeface="+mn-cs"/>
              </a:rPr>
              <a:t>补全的功能。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cs typeface="+mn-cs"/>
              </a:rPr>
              <a:t>2.</a:t>
            </a:r>
            <a:r>
              <a:rPr lang="zh-CN" altLang="en-US" dirty="0">
                <a:cs typeface="+mn-cs"/>
              </a:rPr>
              <a:t>可直接通过浏览器运行代码，同时在代码块下方展示运行结果。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cs typeface="+mn-cs"/>
              </a:rPr>
              <a:t>3.</a:t>
            </a:r>
            <a:r>
              <a:rPr lang="zh-CN" altLang="en-US" dirty="0">
                <a:cs typeface="+mn-cs"/>
              </a:rPr>
              <a:t>对代码编写说明文档或语句时，支持</a:t>
            </a:r>
            <a:r>
              <a:rPr lang="en-US" altLang="zh-CN" dirty="0">
                <a:cs typeface="+mn-cs"/>
              </a:rPr>
              <a:t>Markdown</a:t>
            </a:r>
            <a:r>
              <a:rPr lang="zh-CN" altLang="en-US" dirty="0">
                <a:cs typeface="+mn-cs"/>
              </a:rPr>
              <a:t>语法。</a:t>
            </a:r>
            <a:endParaRPr lang="en-US" altLang="zh-CN" dirty="0">
              <a:cs typeface="+mn-cs"/>
            </a:endParaRPr>
          </a:p>
          <a:p>
            <a:pPr marL="514350" indent="-457200">
              <a:lnSpc>
                <a:spcPct val="15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安装方法之一：  </a:t>
            </a:r>
            <a:r>
              <a:rPr lang="en-US" altLang="zh-CN" sz="2600" b="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pip install </a:t>
            </a:r>
            <a:r>
              <a:rPr lang="en-US" altLang="zh-CN" sz="2600" b="0" dirty="0" err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jupyter</a:t>
            </a:r>
            <a:endParaRPr lang="en-US" altLang="zh-CN" sz="2600" b="0" dirty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57150" indent="0">
              <a:lnSpc>
                <a:spcPct val="150000"/>
              </a:lnSpc>
              <a:buNone/>
            </a:pPr>
            <a:endParaRPr lang="zh-CN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845136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BE75FE55-EB7D-4296-975B-585821E91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4" y="2690060"/>
            <a:ext cx="5167195" cy="374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59638" y="858384"/>
            <a:ext cx="10941018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b="0" kern="1200" dirty="0">
                <a:solidFill>
                  <a:srgbClr val="0000FF"/>
                </a:solidFill>
                <a:latin typeface="Consolas" panose="020B0609020204030204" pitchFamily="49" charset="0"/>
              </a:rPr>
              <a:t>在工作目录下，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按下 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Shift+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鼠标右击 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选择“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在此处打开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Powershell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窗口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命令行窗口输入：</a:t>
            </a:r>
            <a:r>
              <a:rPr lang="en-US" altLang="zh-CN" sz="2200" b="0" kern="1200" dirty="0" err="1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jupyter</a:t>
            </a:r>
            <a:r>
              <a:rPr lang="en-US" altLang="zh-CN" sz="2200" b="0" kern="120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 notebook</a:t>
            </a:r>
            <a:endParaRPr lang="en-US" altLang="zh-CN" sz="2200" b="0" kern="1200" dirty="0">
              <a:latin typeface="Consolas" panose="020B0609020204030204" pitchFamily="49" charset="0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浏览器将自动启动</a:t>
            </a:r>
            <a:r>
              <a:rPr lang="en-US" altLang="zh-CN" sz="2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，在目录中可打开或新建</a:t>
            </a:r>
            <a:r>
              <a:rPr lang="en-US" altLang="zh-CN" sz="22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200" b="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ipynb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94F044-BAF1-4DBE-B45E-4B71C9E021C5}"/>
              </a:ext>
            </a:extLst>
          </p:cNvPr>
          <p:cNvSpPr txBox="1"/>
          <p:nvPr/>
        </p:nvSpPr>
        <p:spPr>
          <a:xfrm>
            <a:off x="9409232" y="3903439"/>
            <a:ext cx="1415772" cy="46166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说明文档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715C2D-2580-4FBC-BD9B-0A57305DA03E}"/>
              </a:ext>
            </a:extLst>
          </p:cNvPr>
          <p:cNvSpPr txBox="1"/>
          <p:nvPr/>
        </p:nvSpPr>
        <p:spPr>
          <a:xfrm>
            <a:off x="10014525" y="4726696"/>
            <a:ext cx="162095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代码块</a:t>
            </a:r>
            <a:r>
              <a:rPr lang="en-US" altLang="zh-CN" dirty="0">
                <a:solidFill>
                  <a:srgbClr val="0000FF"/>
                </a:solidFill>
              </a:rPr>
              <a:t>cell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997465-7620-4B8A-8F43-8C2025E4FBAB}"/>
              </a:ext>
            </a:extLst>
          </p:cNvPr>
          <p:cNvSpPr txBox="1"/>
          <p:nvPr/>
        </p:nvSpPr>
        <p:spPr>
          <a:xfrm>
            <a:off x="9324819" y="5564940"/>
            <a:ext cx="141577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展示结果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B5A113C-B66C-4B34-822D-905C55CB46F5}"/>
              </a:ext>
            </a:extLst>
          </p:cNvPr>
          <p:cNvSpPr/>
          <p:nvPr/>
        </p:nvSpPr>
        <p:spPr>
          <a:xfrm>
            <a:off x="8247700" y="3429000"/>
            <a:ext cx="619078" cy="374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C64BB7B-64AB-4D70-AB24-F192C8486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158" y="2690060"/>
            <a:ext cx="3392370" cy="3404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059CAFA-63EC-49A7-B7D7-665510288804}"/>
              </a:ext>
            </a:extLst>
          </p:cNvPr>
          <p:cNvSpPr/>
          <p:nvPr/>
        </p:nvSpPr>
        <p:spPr>
          <a:xfrm>
            <a:off x="874674" y="5879481"/>
            <a:ext cx="4698722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保持终端不被关闭，否则会断开连接</a:t>
            </a:r>
          </a:p>
        </p:txBody>
      </p:sp>
    </p:spTree>
    <p:extLst>
      <p:ext uri="{BB962C8B-B14F-4D97-AF65-F5344CB8AC3E}">
        <p14:creationId xmlns:p14="http://schemas.microsoft.com/office/powerpoint/2010/main" val="173196556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5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8956" y="1116659"/>
            <a:ext cx="4998429" cy="3489202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ipynb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0-jieba</a:t>
            </a:r>
            <a:r>
              <a:rPr lang="zh-CN" altLang="en-US" dirty="0"/>
              <a:t>库</a:t>
            </a:r>
            <a:r>
              <a:rPr lang="en-US" altLang="zh-CN" dirty="0"/>
              <a:t>.</a:t>
            </a:r>
            <a:r>
              <a:rPr lang="en-US" altLang="zh-CN" dirty="0" err="1"/>
              <a:t>ipynb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0-wordcloud</a:t>
            </a:r>
            <a:r>
              <a:rPr lang="zh-CN" altLang="en-US" dirty="0"/>
              <a:t>库</a:t>
            </a:r>
            <a:r>
              <a:rPr lang="en-US" altLang="zh-CN" dirty="0"/>
              <a:t>.</a:t>
            </a:r>
            <a:r>
              <a:rPr lang="en-US" altLang="zh-CN" dirty="0" err="1"/>
              <a:t>ipynb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1-Pandas</a:t>
            </a:r>
            <a:r>
              <a:rPr lang="zh-CN" altLang="en-US" dirty="0"/>
              <a:t>入门</a:t>
            </a:r>
            <a:r>
              <a:rPr lang="en-US" altLang="zh-CN" dirty="0"/>
              <a:t>.</a:t>
            </a:r>
            <a:r>
              <a:rPr lang="en-US" altLang="zh-CN" dirty="0" err="1"/>
              <a:t>ipynb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2-Plotly</a:t>
            </a:r>
            <a:r>
              <a:rPr lang="zh-CN" altLang="en-US" dirty="0"/>
              <a:t>实例</a:t>
            </a:r>
            <a:r>
              <a:rPr lang="en-US" altLang="zh-CN" dirty="0"/>
              <a:t>.</a:t>
            </a:r>
            <a:r>
              <a:rPr lang="en-US" altLang="zh-CN" dirty="0" err="1"/>
              <a:t>ipynb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BE1FD2-7148-43A3-8156-5D6CCBBF4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162" y="518146"/>
            <a:ext cx="4998428" cy="4482219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596CF0FB-7CFF-491B-A19A-E7720DEFCB69}"/>
              </a:ext>
            </a:extLst>
          </p:cNvPr>
          <p:cNvSpPr/>
          <p:nvPr/>
        </p:nvSpPr>
        <p:spPr>
          <a:xfrm>
            <a:off x="5881178" y="3781732"/>
            <a:ext cx="1929268" cy="824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C251F0-85FA-4BA1-931F-C1F103AED587}"/>
              </a:ext>
            </a:extLst>
          </p:cNvPr>
          <p:cNvSpPr/>
          <p:nvPr/>
        </p:nvSpPr>
        <p:spPr>
          <a:xfrm>
            <a:off x="8832304" y="4581128"/>
            <a:ext cx="79208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42D9DE-8D7D-46FC-BD86-CD78B6C39AE7}"/>
              </a:ext>
            </a:extLst>
          </p:cNvPr>
          <p:cNvSpPr txBox="1"/>
          <p:nvPr/>
        </p:nvSpPr>
        <p:spPr>
          <a:xfrm>
            <a:off x="5932418" y="5000365"/>
            <a:ext cx="4185761" cy="11236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清除当前代码块的输出结果，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清除所有代码块的输出结果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814244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/>
              <a:t>DataFrame</a:t>
            </a:r>
            <a:r>
              <a:rPr lang="zh-CN" altLang="en-US" dirty="0"/>
              <a:t>数据类型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9200" y="1658398"/>
            <a:ext cx="10199440" cy="4572000"/>
          </a:xfrm>
        </p:spPr>
        <p:txBody>
          <a:bodyPr/>
          <a:lstStyle/>
          <a:p>
            <a:pPr marL="379476">
              <a:lnSpc>
                <a:spcPct val="150000"/>
              </a:lnSpc>
            </a:pP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库的一种数据类型。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是一个行和列都具有标签的表格，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电子表格。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9476">
              <a:lnSpc>
                <a:spcPct val="150000"/>
              </a:lnSpc>
            </a:pP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使用非常方便，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适合</a:t>
            </a: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处理二维表格数据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9476">
              <a:lnSpc>
                <a:spcPct val="150000"/>
              </a:lnSpc>
            </a:pP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可由元组、列表、字典或另一个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DataFram</a:t>
            </a: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构造出来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AFA40E-F442-4C20-BFD8-ADD55A5AB580}"/>
              </a:ext>
            </a:extLst>
          </p:cNvPr>
          <p:cNvSpPr txBox="1"/>
          <p:nvPr/>
        </p:nvSpPr>
        <p:spPr>
          <a:xfrm>
            <a:off x="1415480" y="4293096"/>
            <a:ext cx="44759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用列表产生</a:t>
            </a:r>
            <a:r>
              <a:rPr lang="en-US" altLang="zh-CN" sz="2200" dirty="0" err="1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001031559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AFA40E-F442-4C20-BFD8-ADD55A5AB580}"/>
              </a:ext>
            </a:extLst>
          </p:cNvPr>
          <p:cNvSpPr txBox="1"/>
          <p:nvPr/>
        </p:nvSpPr>
        <p:spPr>
          <a:xfrm>
            <a:off x="839416" y="908720"/>
            <a:ext cx="44759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用列表产生</a:t>
            </a:r>
            <a:r>
              <a:rPr lang="en-US" altLang="zh-CN" sz="2200" dirty="0" err="1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27A087-2A1B-4333-9C8F-EDE46C268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95" y="1412776"/>
            <a:ext cx="10227587" cy="49243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F2AE0C-00FF-4A3D-AD2F-9DBCED5DE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264598"/>
            <a:ext cx="5607338" cy="3130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868213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AFA40E-F442-4C20-BFD8-ADD55A5AB580}"/>
              </a:ext>
            </a:extLst>
          </p:cNvPr>
          <p:cNvSpPr txBox="1"/>
          <p:nvPr/>
        </p:nvSpPr>
        <p:spPr>
          <a:xfrm>
            <a:off x="839416" y="908720"/>
            <a:ext cx="44759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用字典产生</a:t>
            </a:r>
            <a:r>
              <a:rPr lang="en-US" altLang="zh-CN" sz="2200" dirty="0" err="1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BA1ECB-DA54-407C-88A7-7A3B9EC45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12" y="1484784"/>
            <a:ext cx="8974488" cy="47525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F2AE0C-00FF-4A3D-AD2F-9DBCED5DE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264598"/>
            <a:ext cx="5607338" cy="3130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28847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AFA40E-F442-4C20-BFD8-ADD55A5AB580}"/>
              </a:ext>
            </a:extLst>
          </p:cNvPr>
          <p:cNvSpPr txBox="1"/>
          <p:nvPr/>
        </p:nvSpPr>
        <p:spPr>
          <a:xfrm>
            <a:off x="839416" y="908720"/>
            <a:ext cx="10197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模块从</a:t>
            </a:r>
            <a:r>
              <a:rPr lang="en-US" altLang="zh-CN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文件中读取表格数据，产生</a:t>
            </a:r>
            <a:r>
              <a:rPr lang="en-US" altLang="zh-CN" sz="2200" dirty="0" err="1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5019A5F7-5BF2-4E6A-B956-1F36EFB032EF}"/>
              </a:ext>
            </a:extLst>
          </p:cNvPr>
          <p:cNvSpPr txBox="1">
            <a:spLocks/>
          </p:cNvSpPr>
          <p:nvPr/>
        </p:nvSpPr>
        <p:spPr bwMode="auto">
          <a:xfrm>
            <a:off x="983432" y="1437779"/>
            <a:ext cx="10363200" cy="68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Char char=""/>
              <a:defRPr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80000"/>
              <a:buFont typeface="Wingdings" pitchFamily="2" charset="2"/>
              <a:buChar char="u"/>
              <a:defRPr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buChar char="Ø"/>
              <a:defRPr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60093"/>
              </a:buClr>
              <a:buFont typeface="Verdana" pitchFamily="34" charset="0"/>
              <a:buChar char="–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Verdana" pitchFamily="34" charset="0"/>
              <a:buChar char="»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Verdana" pitchFamily="34" charset="0"/>
              <a:buChar char="»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Verdana" pitchFamily="34" charset="0"/>
              <a:buChar char="»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Verdana" pitchFamily="34" charset="0"/>
              <a:buChar char="»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Verdana" pitchFamily="34" charset="0"/>
              <a:buChar char="»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9pPr>
          </a:lstStyle>
          <a:p>
            <a:pPr marL="379730">
              <a:lnSpc>
                <a:spcPct val="150000"/>
              </a:lnSpc>
            </a:pPr>
            <a:r>
              <a:rPr kumimoji="0" lang="en-US" altLang="zh-CN" sz="2200" b="0" kern="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csv</a:t>
            </a:r>
            <a:r>
              <a:rPr kumimoji="0" lang="zh-CN" altLang="en-US" sz="2200" b="0" kern="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文件：每一行的多个元素数据用逗号分隔。可借助于记事本另存为</a:t>
            </a:r>
            <a:r>
              <a:rPr kumimoji="0" lang="en-US" altLang="zh-CN" sz="2200" b="0" kern="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.csv</a:t>
            </a:r>
            <a:endParaRPr kumimoji="0" lang="zh-CN" altLang="en-US" sz="2200" b="0" kern="0" dirty="0">
              <a:solidFill>
                <a:schemeClr val="accent6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58E3FD1-B37A-4F19-84A7-04ED22858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2127719"/>
            <a:ext cx="3371913" cy="68225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77F7F18-D345-4D2A-9EFB-085AB32C9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5577"/>
            <a:ext cx="2676612" cy="6785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E8E11C3-EA9A-41AA-96AE-36BD85BA4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672" y="3486903"/>
            <a:ext cx="4570924" cy="2678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1F191CF9-104B-4EDB-A661-F5EBF8828A8C}"/>
              </a:ext>
            </a:extLst>
          </p:cNvPr>
          <p:cNvGrpSpPr/>
          <p:nvPr/>
        </p:nvGrpSpPr>
        <p:grpSpPr>
          <a:xfrm>
            <a:off x="6240016" y="3486904"/>
            <a:ext cx="4356507" cy="2678400"/>
            <a:chOff x="6240016" y="3132496"/>
            <a:chExt cx="4356507" cy="2678400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BF16315D-0A2F-4BDF-8552-6DDB20859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28171" y="3132496"/>
              <a:ext cx="3168352" cy="2678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26EBC06C-F30C-487A-980C-BBFD406A7206}"/>
                </a:ext>
              </a:extLst>
            </p:cNvPr>
            <p:cNvSpPr/>
            <p:nvPr/>
          </p:nvSpPr>
          <p:spPr>
            <a:xfrm>
              <a:off x="6240016" y="4077072"/>
              <a:ext cx="896293" cy="6879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6D3FB63-32A8-4C55-A8C5-921D05D3E55A}"/>
              </a:ext>
            </a:extLst>
          </p:cNvPr>
          <p:cNvSpPr txBox="1"/>
          <p:nvPr/>
        </p:nvSpPr>
        <p:spPr>
          <a:xfrm>
            <a:off x="1355434" y="2868852"/>
            <a:ext cx="9619196" cy="4635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用程序生成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csv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文件：从文件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score.txt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读内容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存入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score.csv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文件</a:t>
            </a:r>
            <a:endParaRPr lang="zh-CN" altLang="zh-CN" sz="2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74069CE-A021-420D-8F26-3EAD924FD5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7445" y="3332440"/>
            <a:ext cx="10039187" cy="30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7784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554A477B-D639-442B-927D-194CB02E1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2190558"/>
            <a:ext cx="6743533" cy="307824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9AFA40E-F442-4C20-BFD8-ADD55A5AB580}"/>
              </a:ext>
            </a:extLst>
          </p:cNvPr>
          <p:cNvSpPr txBox="1"/>
          <p:nvPr/>
        </p:nvSpPr>
        <p:spPr>
          <a:xfrm>
            <a:off x="839416" y="908720"/>
            <a:ext cx="10197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模块从</a:t>
            </a:r>
            <a:r>
              <a:rPr lang="en-US" altLang="zh-CN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文件中读取表格数据，产生</a:t>
            </a:r>
            <a:r>
              <a:rPr lang="en-US" altLang="zh-CN" sz="2200" dirty="0" err="1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D3FB63-32A8-4C55-A8C5-921D05D3E55A}"/>
              </a:ext>
            </a:extLst>
          </p:cNvPr>
          <p:cNvSpPr txBox="1"/>
          <p:nvPr/>
        </p:nvSpPr>
        <p:spPr>
          <a:xfrm>
            <a:off x="7886035" y="3008801"/>
            <a:ext cx="3539115" cy="7997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默认是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'UTF-8'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'GBK'</a:t>
            </a:r>
            <a:r>
              <a:rPr lang="zh-CN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是中文编码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'GB2312' 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圆角矩形 4">
            <a:extLst>
              <a:ext uri="{FF2B5EF4-FFF2-40B4-BE49-F238E27FC236}">
                <a16:creationId xmlns:a16="http://schemas.microsoft.com/office/drawing/2014/main" id="{A0A30185-3DFC-41AE-BA75-30BC528C891F}"/>
              </a:ext>
            </a:extLst>
          </p:cNvPr>
          <p:cNvSpPr/>
          <p:nvPr/>
        </p:nvSpPr>
        <p:spPr>
          <a:xfrm>
            <a:off x="5646546" y="3592513"/>
            <a:ext cx="2160240" cy="431989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B5DBF08-9C27-4874-8193-62E0AB3FC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134" y="4120409"/>
            <a:ext cx="10028434" cy="34554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3E1F250-5350-465C-B57B-C17BA90BD7D7}"/>
              </a:ext>
            </a:extLst>
          </p:cNvPr>
          <p:cNvSpPr txBox="1"/>
          <p:nvPr/>
        </p:nvSpPr>
        <p:spPr>
          <a:xfrm>
            <a:off x="2262170" y="5490187"/>
            <a:ext cx="5922062" cy="4641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为表格增加一列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“总评”：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data['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总评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']  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zh-CN" sz="2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内容占位符 10">
            <a:extLst>
              <a:ext uri="{FF2B5EF4-FFF2-40B4-BE49-F238E27FC236}">
                <a16:creationId xmlns:a16="http://schemas.microsoft.com/office/drawing/2014/main" id="{B2F2FACB-8A25-4F11-B944-12853907C18A}"/>
              </a:ext>
            </a:extLst>
          </p:cNvPr>
          <p:cNvSpPr txBox="1">
            <a:spLocks/>
          </p:cNvSpPr>
          <p:nvPr/>
        </p:nvSpPr>
        <p:spPr bwMode="auto">
          <a:xfrm>
            <a:off x="983432" y="1437779"/>
            <a:ext cx="10363200" cy="68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Char char=""/>
              <a:defRPr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80000"/>
              <a:buFont typeface="Wingdings" pitchFamily="2" charset="2"/>
              <a:buChar char="u"/>
              <a:defRPr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buChar char="Ø"/>
              <a:defRPr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60093"/>
              </a:buClr>
              <a:buFont typeface="Verdana" pitchFamily="34" charset="0"/>
              <a:buChar char="–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Verdana" pitchFamily="34" charset="0"/>
              <a:buChar char="»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Verdana" pitchFamily="34" charset="0"/>
              <a:buChar char="»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Verdana" pitchFamily="34" charset="0"/>
              <a:buChar char="»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Verdana" pitchFamily="34" charset="0"/>
              <a:buChar char="»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Verdana" pitchFamily="34" charset="0"/>
              <a:buChar char="»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9pPr>
          </a:lstStyle>
          <a:p>
            <a:pPr marL="379730">
              <a:lnSpc>
                <a:spcPct val="150000"/>
              </a:lnSpc>
            </a:pPr>
            <a:r>
              <a:rPr kumimoji="0" lang="en-US" altLang="zh-CN" sz="2200" b="0" kern="0" dirty="0" err="1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pd.read_csv</a:t>
            </a:r>
            <a:r>
              <a:rPr kumimoji="0" lang="en-US" altLang="zh-CN" sz="2200" b="0" kern="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 filename,</a:t>
            </a:r>
            <a:r>
              <a:rPr kumimoji="0" lang="zh-CN" altLang="en-US" sz="2200" b="0" kern="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200" b="0" kern="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encoding=</a:t>
            </a:r>
            <a:r>
              <a:rPr kumimoji="0" lang="en-US" altLang="zh-CN" sz="2200" b="0" kern="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'UTF-8' )     </a:t>
            </a:r>
            <a:r>
              <a:rPr kumimoji="0" lang="zh-CN" altLang="en-US" sz="2200" b="0" kern="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读取</a:t>
            </a:r>
            <a:r>
              <a:rPr kumimoji="0" lang="en-US" altLang="zh-CN" sz="2200" b="0" kern="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csv</a:t>
            </a:r>
            <a:r>
              <a:rPr kumimoji="0" lang="zh-CN" altLang="en-US" sz="2200" b="0" kern="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7261243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Pandas</a:t>
            </a:r>
            <a:r>
              <a:rPr lang="zh-CN" altLang="en-US" dirty="0" err="1"/>
              <a:t>读写各种类型的文件</a:t>
            </a:r>
            <a:endParaRPr lang="en-US" altLang="zh-CN" dirty="0" err="1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74697355"/>
              </p:ext>
            </p:extLst>
          </p:nvPr>
        </p:nvGraphicFramePr>
        <p:xfrm>
          <a:off x="1785392" y="1650350"/>
          <a:ext cx="8784975" cy="27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3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读取函数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3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写入函数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3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含义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300" b="0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read_csv</a:t>
                      </a:r>
                      <a:r>
                        <a:rPr lang="en-US" altLang="zh-CN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300" b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to_csv()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</a:t>
                      </a:r>
                      <a:r>
                        <a:rPr lang="en-US" altLang="zh-CN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</a:t>
                      </a:r>
                      <a:r>
                        <a:rPr lang="en-US" altLang="zh-CN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csv</a:t>
                      </a:r>
                      <a:r>
                        <a:rPr lang="zh-CN" altLang="en-US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300" b="0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read_excel</a:t>
                      </a:r>
                      <a:r>
                        <a:rPr lang="en-US" altLang="zh-CN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300" b="0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to_</a:t>
                      </a:r>
                      <a:r>
                        <a:rPr lang="en-US" altLang="zh-CN" sz="2300" b="0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excel</a:t>
                      </a:r>
                      <a:r>
                        <a:rPr lang="en-US" altLang="zh-CN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</a:t>
                      </a:r>
                      <a:r>
                        <a:rPr lang="en-US" altLang="zh-CN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</a:t>
                      </a:r>
                      <a:r>
                        <a:rPr lang="en-US" altLang="zh-CN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excel</a:t>
                      </a:r>
                      <a:r>
                        <a:rPr lang="zh-CN" altLang="en-US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300" b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read_json()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300" b="0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to_</a:t>
                      </a:r>
                      <a:r>
                        <a:rPr lang="en-US" altLang="zh-CN" sz="2300" b="0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json</a:t>
                      </a:r>
                      <a:r>
                        <a:rPr lang="en-US" altLang="zh-CN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</a:t>
                      </a:r>
                      <a:r>
                        <a:rPr lang="en-US" altLang="zh-CN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</a:t>
                      </a:r>
                      <a:r>
                        <a:rPr lang="en-US" altLang="zh-CN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json</a:t>
                      </a:r>
                      <a:r>
                        <a:rPr lang="zh-CN" altLang="en-US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300" b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read_clipboard()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300" b="0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to_</a:t>
                      </a:r>
                      <a:r>
                        <a:rPr lang="en-US" altLang="zh-CN" sz="2300" b="0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clipboard</a:t>
                      </a:r>
                      <a:r>
                        <a:rPr lang="en-US" altLang="zh-CN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</a:t>
                      </a:r>
                      <a:r>
                        <a:rPr lang="en-US" altLang="zh-CN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3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写粘贴板文件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内容占位符 10">
            <a:extLst>
              <a:ext uri="{FF2B5EF4-FFF2-40B4-BE49-F238E27FC236}">
                <a16:creationId xmlns:a16="http://schemas.microsoft.com/office/drawing/2014/main" id="{09903533-AD1C-4AAC-8CD5-A40726E0BE3B}"/>
              </a:ext>
            </a:extLst>
          </p:cNvPr>
          <p:cNvSpPr txBox="1">
            <a:spLocks/>
          </p:cNvSpPr>
          <p:nvPr/>
        </p:nvSpPr>
        <p:spPr bwMode="auto">
          <a:xfrm>
            <a:off x="1075942" y="4525395"/>
            <a:ext cx="10363200" cy="68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Char char=""/>
              <a:defRPr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80000"/>
              <a:buFont typeface="Wingdings" pitchFamily="2" charset="2"/>
              <a:buChar char="u"/>
              <a:defRPr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buChar char="Ø"/>
              <a:defRPr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60093"/>
              </a:buClr>
              <a:buFont typeface="Verdana" pitchFamily="34" charset="0"/>
              <a:buChar char="–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Verdana" pitchFamily="34" charset="0"/>
              <a:buChar char="»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Verdana" pitchFamily="34" charset="0"/>
              <a:buChar char="»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Verdana" pitchFamily="34" charset="0"/>
              <a:buChar char="»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Verdana" pitchFamily="34" charset="0"/>
              <a:buChar char="»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Verdana" pitchFamily="34" charset="0"/>
              <a:buChar char="»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9pPr>
          </a:lstStyle>
          <a:p>
            <a:pPr marL="379730">
              <a:lnSpc>
                <a:spcPct val="150000"/>
              </a:lnSpc>
            </a:pPr>
            <a:r>
              <a:rPr kumimoji="0" lang="en-US" altLang="zh-CN" sz="2400" b="0" kern="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csv</a:t>
            </a:r>
            <a:r>
              <a:rPr kumimoji="0" lang="zh-CN" altLang="en-US" sz="2400" b="0" kern="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文件：每一行的多个元素数据用逗号分隔。</a:t>
            </a:r>
            <a:endParaRPr kumimoji="0" lang="en-US" altLang="zh-CN" sz="2400" b="0" kern="0" dirty="0">
              <a:solidFill>
                <a:schemeClr val="accent6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kumimoji="0" lang="zh-CN" altLang="en-US" sz="2400" b="0" kern="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可借助于记事本或</a:t>
            </a:r>
            <a:r>
              <a:rPr kumimoji="0" lang="en-US" altLang="zh-CN" sz="2400" b="0" kern="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excel</a:t>
            </a:r>
            <a:r>
              <a:rPr kumimoji="0" lang="zh-CN" altLang="en-US" sz="2400" b="0" kern="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另存为</a:t>
            </a:r>
            <a:r>
              <a:rPr kumimoji="0" lang="en-US" altLang="zh-CN" sz="2400" b="0" kern="0" dirty="0">
                <a:solidFill>
                  <a:schemeClr val="accent6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.csv</a:t>
            </a:r>
            <a:endParaRPr kumimoji="0" lang="zh-CN" altLang="en-US" sz="2400" b="0" kern="0" dirty="0">
              <a:solidFill>
                <a:schemeClr val="accent6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552444-0D3D-414C-8946-42C7C5E73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184" y="5392066"/>
            <a:ext cx="3371913" cy="6822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487D2A-B905-4F04-BC23-C89A4EC41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184" y="4595590"/>
            <a:ext cx="2676612" cy="67857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581352"/>
            <a:ext cx="10363200" cy="97331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的模块函数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271464" y="1704648"/>
            <a:ext cx="10657184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内置函数：无需引入，直接可以调用 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zh-CN" sz="2200" b="0" dirty="0">
                <a:latin typeface="Consolas" panose="020B0609020204030204" pitchFamily="49" charset="0"/>
                <a:ea typeface="微软雅黑" panose="020B0503020204020204" pitchFamily="34" charset="-122"/>
              </a:rPr>
              <a:t>int()  sorted()  map()  eval()  range()  print()  open()  </a:t>
            </a:r>
            <a:r>
              <a:rPr lang="en-US" altLang="zh-CN" sz="22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len</a:t>
            </a:r>
            <a:r>
              <a:rPr lang="en-US" altLang="zh-CN" sz="22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spcAft>
                <a:spcPct val="10000"/>
              </a:spcAft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标准模块函数：引入后，再调用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zh-CN" sz="2200" dirty="0">
                <a:latin typeface="Consolas" panose="020B0609020204030204" pitchFamily="49" charset="0"/>
                <a:cs typeface="+mn-cs"/>
              </a:rPr>
              <a:t>import math</a:t>
            </a:r>
          </a:p>
          <a:p>
            <a:pPr marL="457200" lvl="1" indent="0" eaLnBrk="1" hangingPunct="1"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zh-CN" sz="2200" dirty="0">
                <a:latin typeface="Consolas" panose="020B0609020204030204" pitchFamily="49" charset="0"/>
                <a:cs typeface="+mn-cs"/>
              </a:rPr>
              <a:t>print(</a:t>
            </a:r>
            <a:r>
              <a:rPr lang="en-US" altLang="zh-CN" sz="2200" dirty="0" err="1">
                <a:latin typeface="Consolas" panose="020B0609020204030204" pitchFamily="49" charset="0"/>
                <a:cs typeface="+mn-cs"/>
              </a:rPr>
              <a:t>math.sqrt</a:t>
            </a:r>
            <a:r>
              <a:rPr lang="en-US" altLang="zh-CN" sz="2200" dirty="0">
                <a:latin typeface="Consolas" panose="020B0609020204030204" pitchFamily="49" charset="0"/>
                <a:cs typeface="+mn-cs"/>
              </a:rPr>
              <a:t>(10))</a:t>
            </a:r>
          </a:p>
          <a:p>
            <a:pPr eaLnBrk="1" hangingPunct="1">
              <a:lnSpc>
                <a:spcPct val="150000"/>
              </a:lnSpc>
              <a:spcBef>
                <a:spcPts val="2400"/>
              </a:spcBef>
              <a:spcAft>
                <a:spcPct val="10000"/>
              </a:spcAft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第三方模块函数：先安装，引入后，再调用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ct val="10000"/>
              </a:spcAft>
              <a:buNone/>
            </a:pPr>
            <a:r>
              <a:rPr lang="en-US" altLang="zh-CN" sz="26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</a:p>
          <a:p>
            <a:pPr marL="0" indent="0" eaLnBrk="1" hangingPunct="1">
              <a:lnSpc>
                <a:spcPct val="150000"/>
              </a:lnSpc>
              <a:spcBef>
                <a:spcPts val="2400"/>
              </a:spcBef>
              <a:spcAft>
                <a:spcPct val="10000"/>
              </a:spcAft>
              <a:buNone/>
            </a:pP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67AEFF4-D482-422D-AFD1-B2B582BE79D7}"/>
              </a:ext>
            </a:extLst>
          </p:cNvPr>
          <p:cNvSpPr/>
          <p:nvPr/>
        </p:nvSpPr>
        <p:spPr>
          <a:xfrm>
            <a:off x="263352" y="540805"/>
            <a:ext cx="11856640" cy="57763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import pandas as pd</a:t>
            </a:r>
          </a:p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from plotly import figure_factory as FF</a:t>
            </a:r>
          </a:p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from plotly.offline import plot  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#离线模式</a:t>
            </a:r>
          </a:p>
          <a:p>
            <a:pPr>
              <a:lnSpc>
                <a:spcPct val="130000"/>
              </a:lnSpc>
            </a:pPr>
            <a:endParaRPr lang="zh-CN" altLang="en-US" sz="2200" dirty="0">
              <a:solidFill>
                <a:schemeClr val="accent6">
                  <a:lumMod val="1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data = pd.read_csv('score.csv', encoding='GBK')  </a:t>
            </a:r>
          </a:p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CC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data['总评'] = data['笔试']*0.5 + data['平时']*0.25 + data['实验']*0.25</a:t>
            </a:r>
          </a:p>
          <a:p>
            <a:pPr>
              <a:lnSpc>
                <a:spcPct val="130000"/>
              </a:lnSpc>
            </a:pPr>
            <a:endParaRPr lang="en-US" altLang="zh-CN" sz="22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#将数据写入csv文件</a:t>
            </a:r>
          </a:p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CC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data.to_csv('scoregp.csv', </a:t>
            </a:r>
            <a:r>
              <a:rPr lang="en-US" altLang="zh-CN" sz="2200" dirty="0">
                <a:solidFill>
                  <a:srgbClr val="0000CC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index</a:t>
            </a:r>
            <a:r>
              <a:rPr lang="zh-CN" altLang="en-US" sz="2200" dirty="0">
                <a:solidFill>
                  <a:srgbClr val="0000CC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=0 </a:t>
            </a:r>
            <a:r>
              <a:rPr lang="en-US" altLang="zh-CN" sz="2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zh-CN" altLang="en-US" sz="2200" dirty="0">
              <a:solidFill>
                <a:schemeClr val="accent6">
                  <a:lumMod val="1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200" dirty="0">
              <a:solidFill>
                <a:schemeClr val="accent6">
                  <a:lumMod val="1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table = FF.create_table(data)    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#产生表格</a:t>
            </a:r>
          </a:p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plot(table, </a:t>
            </a:r>
            <a:r>
              <a:rPr lang="zh-CN" altLang="en-US" sz="2200" dirty="0">
                <a:solidFill>
                  <a:srgbClr val="0000CC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filename=</a:t>
            </a:r>
            <a:r>
              <a:rPr lang="en-US" altLang="zh-CN" sz="2200" dirty="0">
                <a:solidFill>
                  <a:srgbClr val="0000CC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‘</a:t>
            </a:r>
            <a:r>
              <a:rPr lang="zh-CN" altLang="en-US" sz="2200" dirty="0">
                <a:solidFill>
                  <a:srgbClr val="0000CC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scoregp.html</a:t>
            </a:r>
            <a:r>
              <a:rPr lang="en-US" altLang="zh-CN" sz="2200" dirty="0">
                <a:solidFill>
                  <a:srgbClr val="0000CC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’</a:t>
            </a:r>
            <a:r>
              <a:rPr lang="zh-CN" altLang="en-US" sz="2200" dirty="0">
                <a:solidFill>
                  <a:srgbClr val="0000CC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show_link=False) 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#绘制表格输出成网页文件</a:t>
            </a:r>
          </a:p>
          <a:p>
            <a:pPr>
              <a:lnSpc>
                <a:spcPct val="130000"/>
              </a:lnSpc>
            </a:pPr>
            <a:endParaRPr lang="zh-CN" altLang="en-US" sz="2200" dirty="0">
              <a:solidFill>
                <a:schemeClr val="accent6">
                  <a:lumMod val="1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86593C37-4EAA-4935-AE42-476B0F203F8D}"/>
              </a:ext>
            </a:extLst>
          </p:cNvPr>
          <p:cNvSpPr/>
          <p:nvPr/>
        </p:nvSpPr>
        <p:spPr>
          <a:xfrm>
            <a:off x="4367808" y="4056941"/>
            <a:ext cx="1296144" cy="504056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B533B0-C4EB-476C-A93D-35477D54B8A5}"/>
              </a:ext>
            </a:extLst>
          </p:cNvPr>
          <p:cNvSpPr txBox="1"/>
          <p:nvPr/>
        </p:nvSpPr>
        <p:spPr>
          <a:xfrm>
            <a:off x="6140837" y="4056941"/>
            <a:ext cx="3528390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表示行索引不写入文件</a:t>
            </a:r>
            <a:endParaRPr lang="zh-CN" altLang="zh-CN" sz="2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圆角矩形 4">
            <a:extLst>
              <a:ext uri="{FF2B5EF4-FFF2-40B4-BE49-F238E27FC236}">
                <a16:creationId xmlns:a16="http://schemas.microsoft.com/office/drawing/2014/main" id="{01375D5D-2545-4A07-98B3-9E50F0FB0A41}"/>
              </a:ext>
            </a:extLst>
          </p:cNvPr>
          <p:cNvSpPr/>
          <p:nvPr/>
        </p:nvSpPr>
        <p:spPr>
          <a:xfrm>
            <a:off x="2135560" y="5445224"/>
            <a:ext cx="3594933" cy="504056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287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数据可视化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43472" y="1704648"/>
            <a:ext cx="10075168" cy="374057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使用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plotly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模块进行绘图的完整流程：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3413" indent="-368300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导入模块，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plotly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.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graph_objs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 go</a:t>
            </a:r>
          </a:p>
          <a:p>
            <a:pPr marL="633413" indent="-368300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添加图轨数据，例如使用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go.Scatter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go.Bar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等函数</a:t>
            </a:r>
          </a:p>
          <a:p>
            <a:pPr marL="633413" indent="-368300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设置画图布局，使用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go.Layout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 marL="633413" indent="-368300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集成图轨、布局数据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，生成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fig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，使用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go.Figure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函数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3413" indent="-368300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绘制输出，使用离线模块的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plot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iplot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281749312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F547E5-58C5-4B76-A8B2-A29FDA739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938896"/>
            <a:ext cx="8640960" cy="4395229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3D6AE8-1E72-42E4-B654-E0297F59A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绘制折线图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5592C5-1FED-4A13-9A9C-6C3629ED3151}"/>
              </a:ext>
            </a:extLst>
          </p:cNvPr>
          <p:cNvSpPr/>
          <p:nvPr/>
        </p:nvSpPr>
        <p:spPr>
          <a:xfrm>
            <a:off x="609600" y="182826"/>
            <a:ext cx="11352584" cy="6151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import pandas as pd</a:t>
            </a:r>
          </a:p>
          <a:p>
            <a:pPr>
              <a:lnSpc>
                <a:spcPct val="150000"/>
              </a:lnSpc>
            </a:pPr>
            <a:r>
              <a:rPr lang="zh-CN" altLang="en-US" sz="23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import plotly.graph_objs as go  </a:t>
            </a:r>
          </a:p>
          <a:p>
            <a:pPr>
              <a:lnSpc>
                <a:spcPct val="150000"/>
              </a:lnSpc>
            </a:pPr>
            <a:r>
              <a:rPr lang="zh-CN" altLang="en-US" sz="23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from plotly.offline import plot</a:t>
            </a: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3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data = pd.</a:t>
            </a:r>
            <a:r>
              <a:rPr lang="zh-CN" altLang="en-US" sz="23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read_csv</a:t>
            </a:r>
            <a:r>
              <a:rPr lang="zh-CN" altLang="en-US" sz="23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(‘cov19_world.csv’, encoding='GBK') </a:t>
            </a:r>
            <a:r>
              <a:rPr lang="en-US" altLang="zh-CN" sz="23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lang="zh-CN" altLang="en-US" sz="23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读数据文件 </a:t>
            </a:r>
          </a:p>
          <a:p>
            <a:pPr>
              <a:lnSpc>
                <a:spcPct val="150000"/>
              </a:lnSpc>
            </a:pPr>
            <a:r>
              <a:rPr lang="zh-CN" altLang="en-US" sz="23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line1 = </a:t>
            </a:r>
            <a:r>
              <a:rPr lang="zh-CN" altLang="en-US" sz="23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go.Scatter</a:t>
            </a:r>
            <a:r>
              <a:rPr lang="zh-CN" altLang="en-US" sz="23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(x=data['疫情地区'], y=data['累计'], name='累计')</a:t>
            </a:r>
          </a:p>
          <a:p>
            <a:pPr>
              <a:lnSpc>
                <a:spcPct val="150000"/>
              </a:lnSpc>
            </a:pPr>
            <a:r>
              <a:rPr lang="zh-CN" altLang="en-US" sz="23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line2 = </a:t>
            </a:r>
            <a:r>
              <a:rPr lang="zh-CN" altLang="en-US" sz="23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go.Scatter</a:t>
            </a:r>
            <a:r>
              <a:rPr lang="zh-CN" altLang="en-US" sz="23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(x=data['疫情地区'], y=data['治愈'], name='治愈')</a:t>
            </a:r>
          </a:p>
          <a:p>
            <a:pPr>
              <a:lnSpc>
                <a:spcPct val="150000"/>
              </a:lnSpc>
            </a:pPr>
            <a:r>
              <a:rPr lang="zh-CN" altLang="en-US" sz="23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layout = </a:t>
            </a:r>
            <a:r>
              <a:rPr lang="zh-CN" altLang="en-US" sz="23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go.Layout</a:t>
            </a:r>
            <a:r>
              <a:rPr lang="zh-CN" altLang="en-US" sz="23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(title='新冠病毒累计/治愈病例示意图')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accent6">
                  <a:lumMod val="1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3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fig = </a:t>
            </a:r>
            <a:r>
              <a:rPr lang="zh-CN" altLang="en-US" sz="23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go.Figure</a:t>
            </a:r>
            <a:r>
              <a:rPr lang="zh-CN" altLang="en-US" sz="23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(data=[line1,line2], layout=layout)   </a:t>
            </a:r>
            <a:r>
              <a:rPr lang="en-US" altLang="zh-CN" sz="23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lang="zh-CN" altLang="en-US" sz="23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生成图形</a:t>
            </a:r>
          </a:p>
          <a:p>
            <a:pPr>
              <a:lnSpc>
                <a:spcPct val="150000"/>
              </a:lnSpc>
            </a:pPr>
            <a:r>
              <a:rPr lang="zh-CN" altLang="en-US" sz="23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fig.</a:t>
            </a:r>
            <a:r>
              <a:rPr lang="zh-CN" altLang="en-US" sz="23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update_layout</a:t>
            </a:r>
            <a:r>
              <a:rPr lang="zh-CN" altLang="en-US" sz="23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(xaxis_title='疫情地区', yaxis_title='统计数据')</a:t>
            </a: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accent6">
                  <a:lumMod val="1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3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plot(fig)  </a:t>
            </a:r>
            <a:r>
              <a:rPr lang="en-US" altLang="zh-CN" sz="23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lang="zh-CN" altLang="en-US" sz="23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绘制图形输出</a:t>
            </a:r>
          </a:p>
        </p:txBody>
      </p:sp>
    </p:spTree>
    <p:extLst>
      <p:ext uri="{BB962C8B-B14F-4D97-AF65-F5344CB8AC3E}">
        <p14:creationId xmlns:p14="http://schemas.microsoft.com/office/powerpoint/2010/main" val="14891015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uiExpand="1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3D6AE8-1E72-42E4-B654-E0297F59A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go.Scatter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(x, y, mode, name, marker, line)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x</a:t>
            </a:r>
            <a:r>
              <a:rPr lang="zh-CN" altLang="en-US" sz="2200" dirty="0"/>
              <a:t>，</a:t>
            </a:r>
            <a:r>
              <a:rPr lang="en-US" altLang="zh-CN" sz="2200" dirty="0"/>
              <a:t>y</a:t>
            </a:r>
            <a:r>
              <a:rPr lang="zh-CN" altLang="en-US" sz="2200" dirty="0"/>
              <a:t>：数据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mode</a:t>
            </a:r>
            <a:r>
              <a:rPr lang="zh-CN" altLang="en-US" sz="2200" dirty="0"/>
              <a:t>：线条类型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name</a:t>
            </a:r>
            <a:r>
              <a:rPr lang="zh-CN" altLang="en-US" sz="2200" dirty="0"/>
              <a:t>：图例名称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marker</a:t>
            </a:r>
            <a:r>
              <a:rPr lang="zh-CN" altLang="en-US" sz="2200" dirty="0"/>
              <a:t>：控制点的相关参数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line</a:t>
            </a:r>
            <a:r>
              <a:rPr lang="zh-CN" altLang="en-US" sz="2200" dirty="0"/>
              <a:t>：控制线条颜色</a:t>
            </a:r>
            <a:endParaRPr lang="en-US" altLang="zh-CN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更多参数，请参阅：https://www.jianshu.com/p/4f4daf47cc85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折线图</a:t>
            </a:r>
            <a:r>
              <a:rPr lang="en-US" altLang="zh-CN" dirty="0"/>
              <a:t>Scatter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158107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折线图</a:t>
            </a:r>
            <a:r>
              <a:rPr lang="en-US" altLang="zh-CN" dirty="0"/>
              <a:t>Scatter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658398"/>
            <a:ext cx="10061376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线形图又称为曲线图，是最常用的图形类型。Plotly没有独立的线形图函数，而是把线形图与散点图全部用Scatter函数实现。</a:t>
            </a:r>
          </a:p>
          <a:p>
            <a:pPr>
              <a:lnSpc>
                <a:spcPct val="150000"/>
              </a:lnSpc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mode='markers' 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散点图</a:t>
            </a:r>
          </a:p>
        </p:txBody>
      </p:sp>
    </p:spTree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柱状图与水平条形图</a:t>
            </a:r>
            <a:r>
              <a:rPr lang="en-US" altLang="zh-CN" dirty="0"/>
              <a:t>bar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658398"/>
            <a:ext cx="103632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Plotly绘制</a:t>
            </a:r>
            <a:r>
              <a:rPr lang="zh-CN" altLang="en-US" sz="2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基本柱状图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的重要函数是graph_objs中的Bar函数，通过参数设置柱状图的样式。</a:t>
            </a:r>
          </a:p>
          <a:p>
            <a:pPr>
              <a:lnSpc>
                <a:spcPct val="150000"/>
              </a:lnSpc>
            </a:pPr>
            <a:r>
              <a:rPr lang="zh-CN" altLang="en-US" sz="2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层叠柱状图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的绘制与柱状簇图的绘制大同小异，相当于对同一簇的柱状图进行</a:t>
            </a:r>
            <a:r>
              <a:rPr lang="zh-CN" altLang="en-US" sz="2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叠加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，实现的方式是对Layout中的barmode属性设置barmode=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，其余参数与柱状簇图相同。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zh-CN" altLang="en-US" sz="2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水平条形图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与绘制柱状图唯一的区别：在 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函数中设置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orientation='h'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，其余参数与柱状图相同。</a:t>
            </a:r>
          </a:p>
        </p:txBody>
      </p:sp>
    </p:spTree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直方图</a:t>
            </a:r>
            <a:r>
              <a:rPr lang="en-US" altLang="zh-CN"/>
              <a:t>histogram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绘制直方图使用graph_objs包中的Histogram()函数。将数据赋值给x变量，即x = data，即可绘制基础直方图；若将数据赋值给y变量，则绘制水平直方图。</a:t>
            </a:r>
          </a:p>
        </p:txBody>
      </p:sp>
    </p:spTree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饼图</a:t>
            </a:r>
            <a:r>
              <a:rPr lang="en-US" altLang="zh-CN" dirty="0"/>
              <a:t>pie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使用graph_objs中的 Pie() 函数绘制饼图。其中，最常用的两个属性：values 设置可视化的数据、labels 设置不同数据对应的标签。</a:t>
            </a:r>
          </a:p>
        </p:txBody>
      </p:sp>
    </p:spTree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59A1FC1-1E11-4A09-B6D3-28F05919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CC6665C-A9D4-4F40-9CDA-D1393D2A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64" y="1756915"/>
            <a:ext cx="103632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数据分析从入门到实战</a:t>
            </a: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b="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https://www.bilibili.com/video/BV1UJ411A7Fs?p=1</a:t>
            </a:r>
          </a:p>
          <a:p>
            <a:pPr>
              <a:lnSpc>
                <a:spcPct val="150000"/>
              </a:lnSpc>
            </a:pP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 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Plotly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b="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https://www.bilibili.com/video/BV13E411Z7XH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F272D9-6716-4234-927A-740250F7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4258131"/>
            <a:ext cx="3710308" cy="19941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1A91EF-506F-4867-AF51-B1D09A9F7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032" y="4261180"/>
            <a:ext cx="2485878" cy="1091024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0718C23F-836F-44D3-9979-4D5CD508E046}"/>
              </a:ext>
            </a:extLst>
          </p:cNvPr>
          <p:cNvSpPr/>
          <p:nvPr/>
        </p:nvSpPr>
        <p:spPr>
          <a:xfrm>
            <a:off x="1703512" y="5255200"/>
            <a:ext cx="504056" cy="838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07343BB-F610-41A9-B5FE-7F9D9DBC36E2}"/>
              </a:ext>
            </a:extLst>
          </p:cNvPr>
          <p:cNvSpPr/>
          <p:nvPr/>
        </p:nvSpPr>
        <p:spPr>
          <a:xfrm>
            <a:off x="6600056" y="4869160"/>
            <a:ext cx="512881" cy="411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942111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第三方模块的安装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99456" y="1704648"/>
            <a:ext cx="4968552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输入模块名，就可查到模块的详细说明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numpy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pandas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plotly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Jupyter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推荐的包管理程序，用于安装和管理第三方模块。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Courier New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D4CC93-B6F3-439C-BC03-99627A28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616" y="692696"/>
            <a:ext cx="5544616" cy="41028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5836B0E-48FA-4DA2-9BC1-B49EBC3B7E4A}"/>
              </a:ext>
            </a:extLst>
          </p:cNvPr>
          <p:cNvSpPr/>
          <p:nvPr/>
        </p:nvSpPr>
        <p:spPr>
          <a:xfrm>
            <a:off x="2495600" y="2276872"/>
            <a:ext cx="4608512" cy="58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57188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</a:t>
            </a:r>
            <a:endParaRPr lang="en-US" altLang="zh-CN" dirty="0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E90F86-E8C0-486F-A0DC-676C26EBABCC}"/>
              </a:ext>
            </a:extLst>
          </p:cNvPr>
          <p:cNvSpPr txBox="1"/>
          <p:nvPr/>
        </p:nvSpPr>
        <p:spPr>
          <a:xfrm>
            <a:off x="6672064" y="5306046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点击链接了解：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基础知识</a:t>
            </a:r>
            <a:endParaRPr lang="zh-CN" alt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8947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第三方模块的安装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99456" y="1704648"/>
            <a:ext cx="10009112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命令安装模块（一）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/>
              <a:t>1. </a:t>
            </a:r>
            <a:r>
              <a:rPr lang="zh-CN" altLang="en-US" sz="2200" dirty="0"/>
              <a:t>打开命令行提示符  </a:t>
            </a:r>
            <a:r>
              <a:rPr lang="en-US" altLang="zh-CN" sz="2200" dirty="0" err="1"/>
              <a:t>win+R</a:t>
            </a:r>
            <a:r>
              <a:rPr lang="en-US" altLang="zh-CN" sz="2200" dirty="0" err="1">
                <a:sym typeface="Wingdings" panose="05000000000000000000" pitchFamily="2" charset="2"/>
              </a:rPr>
              <a:t>cmd</a:t>
            </a:r>
            <a:r>
              <a:rPr lang="zh-CN" altLang="en-US" sz="2200" dirty="0"/>
              <a:t> </a:t>
            </a:r>
            <a:endParaRPr lang="en-US" altLang="zh-CN" sz="2200" dirty="0"/>
          </a:p>
          <a:p>
            <a:pPr lvl="1">
              <a:lnSpc>
                <a:spcPct val="150000"/>
              </a:lnSpc>
              <a:spcBef>
                <a:spcPts val="2400"/>
              </a:spcBef>
            </a:pPr>
            <a:r>
              <a:rPr lang="en-US" altLang="zh-CN" sz="2200" dirty="0"/>
              <a:t>2. </a:t>
            </a:r>
            <a:r>
              <a:rPr lang="zh-CN" altLang="en-US" sz="2200" dirty="0"/>
              <a:t>输入安装指令</a:t>
            </a:r>
            <a:endParaRPr lang="en-US" altLang="zh-CN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</a:t>
            </a:r>
            <a:r>
              <a:rPr lang="en-US" altLang="zh-CN" sz="2200" dirty="0">
                <a:solidFill>
                  <a:srgbClr val="0000FF"/>
                </a:solidFill>
                <a:latin typeface="Consolas" panose="020B0609020204030204" pitchFamily="49" charset="0"/>
              </a:rPr>
              <a:t>pip install pandas   </a:t>
            </a:r>
            <a:r>
              <a:rPr lang="zh-CN" altLang="en-US" sz="2200" dirty="0">
                <a:latin typeface="Consolas" panose="020B0609020204030204" pitchFamily="49" charset="0"/>
              </a:rPr>
              <a:t>安装</a:t>
            </a:r>
            <a:r>
              <a:rPr lang="en-US" altLang="zh-CN" sz="2200" dirty="0">
                <a:latin typeface="Consolas" panose="020B0609020204030204" pitchFamily="49" charset="0"/>
              </a:rPr>
              <a:t>pandas</a:t>
            </a:r>
            <a:r>
              <a:rPr lang="zh-CN" altLang="en-US" sz="2200" dirty="0">
                <a:latin typeface="Consolas" panose="020B0609020204030204" pitchFamily="49" charset="0"/>
              </a:rPr>
              <a:t>模块（官网下载，速度慢）</a:t>
            </a:r>
            <a:endParaRPr lang="en-US" altLang="zh-CN" sz="2200" dirty="0">
              <a:latin typeface="Consolas" panose="020B0609020204030204" pitchFamily="49" charset="0"/>
              <a:ea typeface="华文楷体" panose="02010600040101010101" pitchFamily="2" charset="-122"/>
              <a:cs typeface="Courier New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ECD733-384B-41A9-8556-603168EB7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993" y="4437112"/>
            <a:ext cx="3556183" cy="1155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B056764-6A0F-4CBB-84A8-6475EBCCE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2" y="1457762"/>
            <a:ext cx="3843983" cy="1990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C23AF4B-6B85-4F18-A416-5D147BC66253}"/>
              </a:ext>
            </a:extLst>
          </p:cNvPr>
          <p:cNvSpPr txBox="1"/>
          <p:nvPr/>
        </p:nvSpPr>
        <p:spPr>
          <a:xfrm>
            <a:off x="6384032" y="4377735"/>
            <a:ext cx="4870669" cy="18989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 i="0">
                <a:solidFill>
                  <a:srgbClr val="00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rgbClr val="000066"/>
                </a:solidFill>
              </a:rPr>
              <a:t>卸载包：  </a:t>
            </a:r>
            <a:r>
              <a:rPr lang="en-US" altLang="zh-CN" sz="2000" dirty="0">
                <a:solidFill>
                  <a:srgbClr val="000066"/>
                </a:solidFill>
              </a:rPr>
              <a:t>pip uninstall ******</a:t>
            </a:r>
          </a:p>
          <a:p>
            <a:r>
              <a:rPr lang="zh-CN" altLang="en-US" sz="2000" dirty="0">
                <a:solidFill>
                  <a:srgbClr val="000066"/>
                </a:solidFill>
              </a:rPr>
              <a:t>查看所有已安装包：  </a:t>
            </a:r>
            <a:r>
              <a:rPr lang="en-US" altLang="zh-CN" sz="2000" dirty="0">
                <a:solidFill>
                  <a:srgbClr val="000066"/>
                </a:solidFill>
              </a:rPr>
              <a:t>pip list</a:t>
            </a:r>
          </a:p>
          <a:p>
            <a:r>
              <a:rPr lang="zh-CN" altLang="en-US" sz="2000" dirty="0">
                <a:solidFill>
                  <a:srgbClr val="000066"/>
                </a:solidFill>
              </a:rPr>
              <a:t>升级</a:t>
            </a:r>
            <a:r>
              <a:rPr lang="en-US" altLang="zh-CN" sz="2000" dirty="0">
                <a:solidFill>
                  <a:srgbClr val="000066"/>
                </a:solidFill>
              </a:rPr>
              <a:t>pip</a:t>
            </a:r>
            <a:r>
              <a:rPr lang="zh-CN" altLang="en-US" sz="2000" dirty="0">
                <a:solidFill>
                  <a:srgbClr val="000066"/>
                </a:solidFill>
              </a:rPr>
              <a:t>版本：   </a:t>
            </a:r>
            <a:r>
              <a:rPr lang="en-US" altLang="zh-CN" sz="2000" dirty="0">
                <a:solidFill>
                  <a:srgbClr val="000066"/>
                </a:solidFill>
              </a:rPr>
              <a:t>pip install -U pip </a:t>
            </a:r>
            <a:r>
              <a:rPr lang="zh-CN" altLang="en-US" sz="2000" dirty="0">
                <a:solidFill>
                  <a:srgbClr val="000066"/>
                </a:solidFill>
              </a:rPr>
              <a:t>或</a:t>
            </a:r>
            <a:r>
              <a:rPr lang="en-US" altLang="zh-CN" sz="2000" dirty="0">
                <a:solidFill>
                  <a:srgbClr val="000066"/>
                </a:solidFill>
              </a:rPr>
              <a:t> </a:t>
            </a:r>
          </a:p>
          <a:p>
            <a:r>
              <a:rPr lang="en-US" altLang="zh-CN" sz="2000" dirty="0">
                <a:solidFill>
                  <a:srgbClr val="000066"/>
                </a:solidFill>
              </a:rPr>
              <a:t>             python –m pip install -U pip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C2DC3D-1E20-4CA6-9EAB-BB3853A8A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585" y="164381"/>
            <a:ext cx="3490311" cy="1710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768148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Python</a:t>
            </a:r>
            <a:r>
              <a:rPr lang="zh-CN" altLang="en-US"/>
              <a:t>第三方模块的安装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99456" y="1704648"/>
            <a:ext cx="103632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命令安装模块（二） 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国内镜像安装（速度快，推荐）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rgbClr val="0000FF"/>
                </a:solidFill>
                <a:latin typeface="Consolas" panose="020B0609020204030204" pitchFamily="49" charset="0"/>
              </a:rPr>
              <a:t>pip install pandas </a:t>
            </a:r>
            <a:r>
              <a:rPr lang="en-US" altLang="zh-CN" sz="2200" dirty="0">
                <a:solidFill>
                  <a:srgbClr val="C00000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2200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latin typeface="Consolas" panose="020B0609020204030204" pitchFamily="49" charset="0"/>
              </a:rPr>
              <a:t> https://pypi.tuna.tsinghua.edu.cn/simple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8D1906-F458-4007-869C-4EEDA7BC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996063"/>
            <a:ext cx="8188457" cy="17225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1417705-74F6-445A-BF37-C50109075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458" r="14981"/>
          <a:stretch/>
        </p:blipFill>
        <p:spPr>
          <a:xfrm>
            <a:off x="1695262" y="5107897"/>
            <a:ext cx="8188458" cy="6504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4D76028-EDA4-4AB2-B683-5D2398E525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18" r="14981" b="84483"/>
          <a:stretch/>
        </p:blipFill>
        <p:spPr>
          <a:xfrm>
            <a:off x="1703512" y="4544346"/>
            <a:ext cx="8188457" cy="402502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3D566A50-1C1F-44C3-B3E4-B9925C77EFFF}"/>
              </a:ext>
            </a:extLst>
          </p:cNvPr>
          <p:cNvSpPr/>
          <p:nvPr/>
        </p:nvSpPr>
        <p:spPr>
          <a:xfrm>
            <a:off x="1662672" y="5205504"/>
            <a:ext cx="2417104" cy="455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198CC7-FE26-4AAD-AD5E-5789B5E1EEC4}"/>
              </a:ext>
            </a:extLst>
          </p:cNvPr>
          <p:cNvSpPr/>
          <p:nvPr/>
        </p:nvSpPr>
        <p:spPr>
          <a:xfrm>
            <a:off x="6381056" y="472271"/>
            <a:ext cx="5663952" cy="10377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0000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</a:t>
            </a:r>
            <a:r>
              <a:rPr lang="zh-CN" altLang="en-US" sz="2200" dirty="0">
                <a:solidFill>
                  <a:srgbClr val="0000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源使用国内镜像 </a:t>
            </a:r>
            <a:r>
              <a:rPr lang="en-US" altLang="zh-CN" sz="2200" dirty="0">
                <a:solidFill>
                  <a:srgbClr val="0000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 </a:t>
            </a:r>
            <a:r>
              <a:rPr lang="zh-CN" altLang="en-US" sz="2200" dirty="0">
                <a:solidFill>
                  <a:srgbClr val="0000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永久修改</a:t>
            </a:r>
            <a:r>
              <a:rPr lang="en-US" altLang="zh-CN" sz="2200" dirty="0">
                <a:solidFill>
                  <a:srgbClr val="0000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</a:t>
            </a:r>
            <a:r>
              <a:rPr lang="zh-CN" altLang="en-US" sz="2200" dirty="0">
                <a:solidFill>
                  <a:srgbClr val="0000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镜像安装（新建文件</a:t>
            </a:r>
            <a:r>
              <a:rPr lang="en-US" altLang="zh-CN" sz="2200" dirty="0">
                <a:solidFill>
                  <a:srgbClr val="0000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pip.ini</a:t>
            </a:r>
            <a:r>
              <a:rPr lang="zh-CN" altLang="en-US" sz="2200" dirty="0">
                <a:solidFill>
                  <a:srgbClr val="0000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）</a:t>
            </a:r>
            <a:endParaRPr lang="zh-CN" altLang="en-US" sz="2200" u="sng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65220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Python</a:t>
            </a:r>
            <a:r>
              <a:rPr lang="zh-CN" altLang="en-US"/>
              <a:t>第三方模块的安装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99456" y="1704648"/>
            <a:ext cx="103632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命令安装模块（三） 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离线安装（需提前下载 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whl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文件）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rgbClr val="0000FF"/>
                </a:solidFill>
                <a:latin typeface="Consolas" panose="020B0609020204030204" pitchFamily="49" charset="0"/>
              </a:rPr>
              <a:t>pip install </a:t>
            </a:r>
            <a:r>
              <a:rPr lang="en-US" altLang="zh-CN" sz="2200" dirty="0">
                <a:solidFill>
                  <a:srgbClr val="FF6600"/>
                </a:solidFill>
                <a:latin typeface="Consolas" panose="020B0609020204030204" pitchFamily="49" charset="0"/>
              </a:rPr>
              <a:t>wordcloud‑1.8.1‑cp39‑cp39‑win_amd64.whl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2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11B0FF-882C-4501-ACF8-2DB9EAACD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3212976"/>
            <a:ext cx="5472608" cy="2535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6B8123B-AAA0-4488-9B75-553196926439}"/>
              </a:ext>
            </a:extLst>
          </p:cNvPr>
          <p:cNvSpPr txBox="1"/>
          <p:nvPr/>
        </p:nvSpPr>
        <p:spPr>
          <a:xfrm>
            <a:off x="6398993" y="770058"/>
            <a:ext cx="53394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和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安装</a:t>
            </a:r>
            <a:r>
              <a:rPr lang="en-US" altLang="zh-CN" sz="22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wordcloud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失败</a:t>
            </a:r>
            <a:r>
              <a:rPr lang="en-US" altLang="zh-CN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zh-CN" altLang="en-US" sz="2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解决方案</a:t>
            </a:r>
            <a:endParaRPr lang="zh-CN" altLang="en-US" sz="22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1847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Python</a:t>
            </a:r>
            <a:r>
              <a:rPr lang="zh-CN" altLang="en-US"/>
              <a:t>第三方模块的安装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99456" y="1704648"/>
            <a:ext cx="10363200" cy="309250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要注意：在不同环境的命令提示符下安装，模块文件的路径不同。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Python3.8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Python3.8.1)       </a:t>
            </a:r>
            <a:r>
              <a:rPr lang="zh-CN" altLang="en-US" sz="2200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命令提示符：</a:t>
            </a:r>
            <a:r>
              <a:rPr lang="en-US" altLang="zh-CN" sz="2200" b="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win+R</a:t>
            </a:r>
            <a:r>
              <a:rPr lang="zh-CN" altLang="en-US" sz="2200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，运行</a:t>
            </a:r>
            <a:r>
              <a:rPr lang="en-US" altLang="zh-CN" sz="2200" b="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endParaRPr lang="en-US" altLang="zh-CN" sz="2200" b="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200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模块路径：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安装目录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\Python38\Lib\site-packages\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Thonny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(Python3.7.7)            </a:t>
            </a:r>
            <a:r>
              <a:rPr lang="zh-CN" altLang="en-US" sz="2200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命令提示符：</a:t>
            </a:r>
            <a:r>
              <a:rPr lang="en-US" altLang="zh-CN" sz="2200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 System Shell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200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模块路径：</a:t>
            </a:r>
            <a:r>
              <a:rPr lang="en-US" altLang="zh-CN" sz="2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Thonny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安装目录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\Lib\site-packages\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F1D3FE2-970F-4025-AB7E-B1EC721C3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4995300"/>
            <a:ext cx="10009112" cy="858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Char char=""/>
              <a:defRPr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80000"/>
              <a:buFont typeface="Wingdings" pitchFamily="2" charset="2"/>
              <a:buChar char="u"/>
              <a:defRPr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buChar char="Ø"/>
              <a:defRPr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60093"/>
              </a:buClr>
              <a:buFont typeface="Verdana" pitchFamily="34" charset="0"/>
              <a:buChar char="–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Verdana" pitchFamily="34" charset="0"/>
              <a:buChar char="»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Verdana" pitchFamily="34" charset="0"/>
              <a:buChar char="»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Verdana" pitchFamily="34" charset="0"/>
              <a:buChar char="»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Verdana" pitchFamily="34" charset="0"/>
              <a:buChar char="»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Font typeface="Verdana" pitchFamily="34" charset="0"/>
              <a:buChar char="»"/>
              <a:defRPr sz="2000" b="1">
                <a:solidFill>
                  <a:srgbClr val="000000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361950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可以通过设置变更</a:t>
            </a:r>
            <a:r>
              <a:rPr kumimoji="0" lang="en-US" altLang="zh-CN" sz="2400" b="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Thonny</a:t>
            </a:r>
            <a:r>
              <a:rPr kumimoji="0" lang="zh-CN" altLang="en-US" sz="24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0" lang="en-US" altLang="zh-CN" sz="24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kumimoji="0" lang="zh-CN" altLang="en-US" sz="24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解释器，共用</a:t>
            </a:r>
            <a:r>
              <a:rPr kumimoji="0" lang="en-US" altLang="zh-CN" sz="24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Python3.8</a:t>
            </a:r>
            <a:r>
              <a:rPr kumimoji="0" lang="zh-CN" altLang="en-US" sz="24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下安装的第三方模块。</a:t>
            </a:r>
            <a:endParaRPr kumimoji="0" lang="en-US" altLang="zh-CN" sz="24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9380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/>
              <a:t>Thonny</a:t>
            </a:r>
            <a:r>
              <a:rPr lang="zh-CN" altLang="en-US" dirty="0"/>
              <a:t>中设置指定</a:t>
            </a:r>
            <a:r>
              <a:rPr lang="en-US" altLang="zh-CN" dirty="0"/>
              <a:t>python</a:t>
            </a:r>
            <a:r>
              <a:rPr lang="zh-CN" altLang="en-US" dirty="0"/>
              <a:t>解释器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A75D69-12CC-4D89-8FBD-75C6CECDB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1609886"/>
            <a:ext cx="5721644" cy="4946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7CA2F64-22D0-41F8-8036-89B727A0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1" y="2169511"/>
            <a:ext cx="4026107" cy="2235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15BCB3-51CF-4907-A97F-0580C83719DC}"/>
              </a:ext>
            </a:extLst>
          </p:cNvPr>
          <p:cNvSpPr txBox="1"/>
          <p:nvPr/>
        </p:nvSpPr>
        <p:spPr>
          <a:xfrm>
            <a:off x="8638694" y="3415354"/>
            <a:ext cx="336196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3. </a:t>
            </a:r>
            <a:r>
              <a:rPr lang="zh-CN" altLang="en-US" sz="2000" dirty="0">
                <a:solidFill>
                  <a:srgbClr val="C00000"/>
                </a:solidFill>
              </a:rPr>
              <a:t>在下拉列表中，选择一个已安装的</a:t>
            </a:r>
            <a:r>
              <a:rPr lang="en-US" altLang="zh-CN" sz="2000" dirty="0">
                <a:solidFill>
                  <a:srgbClr val="C00000"/>
                </a:solidFill>
              </a:rPr>
              <a:t>python</a:t>
            </a:r>
            <a:r>
              <a:rPr lang="zh-CN" altLang="en-US" sz="2000" dirty="0">
                <a:solidFill>
                  <a:srgbClr val="C00000"/>
                </a:solidFill>
              </a:rPr>
              <a:t>解释器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B80763C-0BFF-47EA-B24B-910149EFA8A5}"/>
              </a:ext>
            </a:extLst>
          </p:cNvPr>
          <p:cNvSpPr/>
          <p:nvPr/>
        </p:nvSpPr>
        <p:spPr>
          <a:xfrm>
            <a:off x="4892351" y="2430895"/>
            <a:ext cx="3242442" cy="2996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68706F-1EBA-4443-A12F-E8281E6095E3}"/>
              </a:ext>
            </a:extLst>
          </p:cNvPr>
          <p:cNvSpPr txBox="1"/>
          <p:nvPr/>
        </p:nvSpPr>
        <p:spPr>
          <a:xfrm>
            <a:off x="8245063" y="2356547"/>
            <a:ext cx="23146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2. </a:t>
            </a:r>
            <a:r>
              <a:rPr lang="zh-CN" altLang="en-US" sz="2000" dirty="0">
                <a:solidFill>
                  <a:srgbClr val="C00000"/>
                </a:solidFill>
              </a:rPr>
              <a:t>选择其它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B545ABB-A068-4632-A1AE-441DD32BC46E}"/>
              </a:ext>
            </a:extLst>
          </p:cNvPr>
          <p:cNvSpPr txBox="1"/>
          <p:nvPr/>
        </p:nvSpPr>
        <p:spPr>
          <a:xfrm>
            <a:off x="8134793" y="5817193"/>
            <a:ext cx="151216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4. OK</a:t>
            </a:r>
            <a:r>
              <a:rPr lang="zh-CN" altLang="en-US" sz="2000" dirty="0">
                <a:solidFill>
                  <a:srgbClr val="C00000"/>
                </a:solidFill>
              </a:rPr>
              <a:t>确认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85D720E-9ACA-4FE7-A504-BD22C0209333}"/>
              </a:ext>
            </a:extLst>
          </p:cNvPr>
          <p:cNvSpPr/>
          <p:nvPr/>
        </p:nvSpPr>
        <p:spPr>
          <a:xfrm>
            <a:off x="8387428" y="6243382"/>
            <a:ext cx="934374" cy="2996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C11950A-0049-44A1-A334-FBD8F79C5391}"/>
              </a:ext>
            </a:extLst>
          </p:cNvPr>
          <p:cNvSpPr/>
          <p:nvPr/>
        </p:nvSpPr>
        <p:spPr>
          <a:xfrm>
            <a:off x="5270868" y="1919542"/>
            <a:ext cx="825132" cy="2996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E780A5-14AD-4E93-BC11-ACDF7709E574}"/>
              </a:ext>
            </a:extLst>
          </p:cNvPr>
          <p:cNvSpPr txBox="1"/>
          <p:nvPr/>
        </p:nvSpPr>
        <p:spPr>
          <a:xfrm>
            <a:off x="5746185" y="1595730"/>
            <a:ext cx="184248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1. </a:t>
            </a:r>
            <a:r>
              <a:rPr lang="zh-CN" altLang="en-US" sz="2000" dirty="0">
                <a:solidFill>
                  <a:srgbClr val="C00000"/>
                </a:solidFill>
              </a:rPr>
              <a:t>解释器设置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EA11C82-C4A8-4D87-B445-20C945332409}"/>
              </a:ext>
            </a:extLst>
          </p:cNvPr>
          <p:cNvSpPr/>
          <p:nvPr/>
        </p:nvSpPr>
        <p:spPr>
          <a:xfrm>
            <a:off x="9885142" y="3028890"/>
            <a:ext cx="556597" cy="390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7229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2" grpId="0"/>
      <p:bldP spid="16" grpId="0"/>
      <p:bldP spid="17" grpId="0" animBg="1"/>
      <p:bldP spid="14" grpId="0" animBg="1"/>
      <p:bldP spid="18" grpId="0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7aa3095-7222-4c5a-9a65-1d3a92e5387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2dbf280-5582-44df-93b0-60e0f6014fcc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27a662a-e4e3-458e-a37e-320625c94f76}"/>
</p:tagLst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华文细黑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16631</TotalTime>
  <Words>4364</Words>
  <Application>Microsoft Office PowerPoint</Application>
  <PresentationFormat>宽屏</PresentationFormat>
  <Paragraphs>466</Paragraphs>
  <Slides>38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黑体</vt:lpstr>
      <vt:lpstr>华文楷体</vt:lpstr>
      <vt:lpstr>华文细黑</vt:lpstr>
      <vt:lpstr>楷体</vt:lpstr>
      <vt:lpstr>微软雅黑</vt:lpstr>
      <vt:lpstr>微软雅黑</vt:lpstr>
      <vt:lpstr>Consolas</vt:lpstr>
      <vt:lpstr>Courier New</vt:lpstr>
      <vt:lpstr>Times New Roman</vt:lpstr>
      <vt:lpstr>Verdana</vt:lpstr>
      <vt:lpstr>Wingdings</vt:lpstr>
      <vt:lpstr>Wingdings 2</vt:lpstr>
      <vt:lpstr>Balloons</vt:lpstr>
      <vt:lpstr>Python程序设计</vt:lpstr>
      <vt:lpstr>本讲内容</vt:lpstr>
      <vt:lpstr>Python的模块函数</vt:lpstr>
      <vt:lpstr>Python第三方模块的安装</vt:lpstr>
      <vt:lpstr>Python第三方模块的安装</vt:lpstr>
      <vt:lpstr>Python第三方模块的安装</vt:lpstr>
      <vt:lpstr>Python第三方模块的安装</vt:lpstr>
      <vt:lpstr>Python第三方模块的安装</vt:lpstr>
      <vt:lpstr>Thonny中设置指定python解释器</vt:lpstr>
      <vt:lpstr>Thonny中设置指定python解释器</vt:lpstr>
      <vt:lpstr>jieba / wordcloud —— 中文分词库 / 词云库</vt:lpstr>
      <vt:lpstr>jieba主要函数介绍</vt:lpstr>
      <vt:lpstr>综合应用——中文词语统计</vt:lpstr>
      <vt:lpstr>wordcloud 模块的主要函数</vt:lpstr>
      <vt:lpstr>wordcloud配置对象参数</vt:lpstr>
      <vt:lpstr>中文词语统计（续）</vt:lpstr>
      <vt:lpstr>Pandas模块</vt:lpstr>
      <vt:lpstr>Pandas的数据类型</vt:lpstr>
      <vt:lpstr>Plotly模块</vt:lpstr>
      <vt:lpstr>Plotly模块</vt:lpstr>
      <vt:lpstr>jupyter notebook</vt:lpstr>
      <vt:lpstr>PowerPoint 演示文稿</vt:lpstr>
      <vt:lpstr>PowerPoint 演示文稿</vt:lpstr>
      <vt:lpstr>DataFrame数据类型</vt:lpstr>
      <vt:lpstr>PowerPoint 演示文稿</vt:lpstr>
      <vt:lpstr>PowerPoint 演示文稿</vt:lpstr>
      <vt:lpstr>PowerPoint 演示文稿</vt:lpstr>
      <vt:lpstr>PowerPoint 演示文稿</vt:lpstr>
      <vt:lpstr>Pandas读写各种类型的文件</vt:lpstr>
      <vt:lpstr>PowerPoint 演示文稿</vt:lpstr>
      <vt:lpstr>数据可视化</vt:lpstr>
      <vt:lpstr>绘制折线图</vt:lpstr>
      <vt:lpstr>折线图Scatter</vt:lpstr>
      <vt:lpstr>折线图Scatter</vt:lpstr>
      <vt:lpstr>柱状图与水平条形图bar</vt:lpstr>
      <vt:lpstr>直方图histogram</vt:lpstr>
      <vt:lpstr>饼图pie</vt:lpstr>
      <vt:lpstr>资源</vt:lpstr>
    </vt:vector>
  </TitlesOfParts>
  <Company>HD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whh</dc:creator>
  <cp:lastModifiedBy>wu haihong</cp:lastModifiedBy>
  <cp:revision>696</cp:revision>
  <dcterms:created xsi:type="dcterms:W3CDTF">2000-02-17T08:27:10Z</dcterms:created>
  <dcterms:modified xsi:type="dcterms:W3CDTF">2021-05-20T04:04:20Z</dcterms:modified>
</cp:coreProperties>
</file>