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Residuals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Augmenting paths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Multiple sources and/or sinks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0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B6BA23-0038-9DAD-7407-71882E5F2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流水">
            <a:extLst>
              <a:ext uri="{FF2B5EF4-FFF2-40B4-BE49-F238E27FC236}">
                <a16:creationId xmlns:a16="http://schemas.microsoft.com/office/drawing/2014/main" id="{211F5599-437E-25FE-4443-F13A1911F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98" b="150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CA18C-D61E-AAA5-925B-F2663BBA2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网络流算法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E23EA-CC89-14E3-1A0A-6A880334E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Date: Dec 11</a:t>
            </a:r>
            <a:r>
              <a:rPr lang="en-US" baseline="30000">
                <a:solidFill>
                  <a:srgbClr val="FFFFFF"/>
                </a:solidFill>
              </a:rPr>
              <a:t>th</a:t>
            </a:r>
            <a:r>
              <a:rPr lang="en-US">
                <a:solidFill>
                  <a:srgbClr val="FFFFFF"/>
                </a:solidFill>
              </a:rPr>
              <a:t>, 2023</a:t>
            </a: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94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BB5B94-7370-9BD0-8151-E40791795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86532-E429-B4A0-8830-EB4E66E9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F47B3-F13B-33CA-3347-C178C8967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5"/>
            <a:ext cx="5327313" cy="5273428"/>
          </a:xfrm>
        </p:spPr>
        <p:txBody>
          <a:bodyPr anchor="ctr">
            <a:normAutofit/>
          </a:bodyPr>
          <a:lstStyle/>
          <a:p>
            <a:r>
              <a:rPr lang="en-US" dirty="0" err="1"/>
              <a:t>网络流及其性质</a:t>
            </a:r>
            <a:endParaRPr lang="en-US" dirty="0"/>
          </a:p>
          <a:p>
            <a:r>
              <a:rPr lang="en-US" dirty="0" err="1"/>
              <a:t>表上作业法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EB85B9-7B32-1FC4-B964-18BABA390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8634F-7809-8C2E-F179-7E70E887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网络流及其性质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B39D0-31C3-3F63-DD12-538631A63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353" y="374499"/>
            <a:ext cx="7466565" cy="6019308"/>
          </a:xfrm>
        </p:spPr>
        <p:txBody>
          <a:bodyPr anchor="ctr">
            <a:normAutofit/>
          </a:bodyPr>
          <a:lstStyle/>
          <a:p>
            <a:r>
              <a:rPr lang="en-US" dirty="0" err="1"/>
              <a:t>网络流的定义</a:t>
            </a:r>
            <a:endParaRPr lang="en-US" dirty="0"/>
          </a:p>
          <a:p>
            <a:pPr marL="0" indent="0" algn="l">
              <a:lnSpc>
                <a:spcPct val="160000"/>
              </a:lnSpc>
              <a:buNone/>
            </a:pPr>
            <a:r>
              <a:rPr lang="zh-CN" altLang="en-US" sz="1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网络（</a:t>
            </a:r>
            <a:r>
              <a:rPr lang="en-US" sz="1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Network）: </a:t>
            </a:r>
            <a:r>
              <a:rPr lang="zh-CN" altLang="en-US" sz="1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一个网络是一个有向图，其中每条边（</a:t>
            </a:r>
            <a:r>
              <a:rPr lang="en-US" sz="1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u, v）</a:t>
            </a:r>
            <a:r>
              <a:rPr lang="zh-CN" altLang="en-US" sz="1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都有一个非负容量 </a:t>
            </a:r>
            <a:r>
              <a:rPr lang="en-US" sz="1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c(u, v)。</a:t>
            </a:r>
            <a:r>
              <a:rPr lang="zh-CN" altLang="en-US" sz="1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这个图通常包含两个特殊节点：一个源点（</a:t>
            </a:r>
            <a:r>
              <a:rPr lang="en-US" sz="1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Source）</a:t>
            </a:r>
            <a:r>
              <a:rPr lang="zh-CN" altLang="en-US" sz="1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和一个汇点（</a:t>
            </a:r>
            <a:r>
              <a:rPr lang="en-US" sz="1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Sink）。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zh-CN" altLang="en-US" sz="1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流（</a:t>
            </a:r>
            <a:r>
              <a:rPr lang="en-US" sz="1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Flow）: </a:t>
            </a:r>
            <a:r>
              <a:rPr lang="zh-CN" altLang="en-US" sz="1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在网络中，流是一个实值函数 </a:t>
            </a:r>
            <a:r>
              <a:rPr lang="en-US" sz="1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f(u, v)，</a:t>
            </a:r>
            <a:r>
              <a:rPr lang="zh-CN" altLang="en-US" sz="1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它表示从节点 </a:t>
            </a:r>
            <a:r>
              <a:rPr lang="en-US" sz="1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 </a:t>
            </a:r>
            <a:r>
              <a:rPr lang="zh-CN" altLang="en-US" sz="1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到节点 </a:t>
            </a:r>
            <a:r>
              <a:rPr lang="en-US" sz="1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 </a:t>
            </a:r>
            <a:r>
              <a:rPr lang="zh-CN" altLang="en-US" sz="1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的流量。流必须满足以下两个条件：</a:t>
            </a:r>
            <a:endParaRPr lang="en-US" altLang="zh-CN" sz="1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zh-CN" sz="1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sz="1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）容量限制（</a:t>
            </a:r>
            <a:r>
              <a:rPr lang="en-US" sz="1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Capacity Constraint）: </a:t>
            </a:r>
            <a:r>
              <a:rPr lang="zh-CN" altLang="en-US" sz="1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对于所有的边（</a:t>
            </a:r>
            <a:r>
              <a:rPr lang="en-US" sz="1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u, v），</a:t>
            </a:r>
            <a:r>
              <a:rPr lang="zh-CN" altLang="en-US" sz="1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流量 </a:t>
            </a:r>
            <a:r>
              <a:rPr lang="en-US" sz="1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f(u, v) </a:t>
            </a:r>
            <a:r>
              <a:rPr lang="zh-CN" altLang="en-US" sz="1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必须小于或等于边的容量 </a:t>
            </a:r>
            <a:r>
              <a:rPr lang="en-US" sz="1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c(u, v)。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zh-CN" sz="1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sz="1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）流量守恒（</a:t>
            </a:r>
            <a:r>
              <a:rPr lang="en-US" sz="1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Flow Conservation）: </a:t>
            </a:r>
            <a:r>
              <a:rPr lang="zh-CN" altLang="en-US" sz="1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对于除源点和汇点外的每个节点 </a:t>
            </a:r>
            <a:r>
              <a:rPr lang="en-US" sz="1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v，</a:t>
            </a:r>
            <a:r>
              <a:rPr lang="zh-CN" altLang="en-US" sz="1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进入 </a:t>
            </a:r>
            <a:r>
              <a:rPr lang="en-US" sz="1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 </a:t>
            </a:r>
            <a:r>
              <a:rPr lang="zh-CN" altLang="en-US" sz="1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的流量总和等于离开 </a:t>
            </a:r>
            <a:r>
              <a:rPr lang="en-US" sz="1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 </a:t>
            </a:r>
            <a:r>
              <a:rPr lang="zh-CN" altLang="en-US" sz="1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的流量总和。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214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2E3161-182E-0A24-166B-CF430D323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5D063-952E-5938-84C0-3F807645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网络流及其性质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5968C-2573-CD19-B4E5-1A379B78D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354" y="595312"/>
            <a:ext cx="7466563" cy="5943600"/>
          </a:xfrm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sz="4400" b="1" i="0" u="none" strike="noStrike" dirty="0">
                <a:effectLst/>
                <a:latin typeface="Söhne"/>
              </a:rPr>
              <a:t>网络流的性质</a:t>
            </a:r>
            <a:endParaRPr lang="en-US" altLang="zh-CN" sz="4400" b="1" i="0" u="none" strike="noStrike" dirty="0">
              <a:effectLst/>
              <a:latin typeface="Söhn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最大流最小割定理（</a:t>
            </a:r>
            <a:r>
              <a:rPr 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Max-Flow Min-Cut Theorem）: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500" dirty="0"/>
              <a:t>这是网络流理论中的一个基本定理。它指出，在一个网络流中，从源点（</a:t>
            </a:r>
            <a:r>
              <a:rPr lang="en-US" sz="2500" dirty="0"/>
              <a:t>source）</a:t>
            </a:r>
            <a:r>
              <a:rPr lang="zh-CN" altLang="en-US" sz="2500" dirty="0"/>
              <a:t>到汇点（</a:t>
            </a:r>
            <a:r>
              <a:rPr lang="en-US" sz="2500" dirty="0"/>
              <a:t>sink）</a:t>
            </a:r>
            <a:r>
              <a:rPr lang="zh-CN" altLang="en-US" sz="2500" dirty="0"/>
              <a:t>可以流动的最大流量等同于如果要将源点与汇点完全分开，所需要切断的边的容量总和的最小值。简单来说，就是最大流量等于最小割的容量。</a:t>
            </a:r>
            <a:endParaRPr lang="en-US" sz="2500" dirty="0"/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路径增广（</a:t>
            </a:r>
            <a:r>
              <a:rPr 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Path Augmentation）: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500" dirty="0"/>
              <a:t>这个概念是指在网络流中，如果我们可以找到一条从源点到汇点的路径，并且这条路径上的每条边都还有剩余的容量（即可以通过的流量），那么我们可以沿这条路径增加流量。这种方法是许多网络流算法（如</a:t>
            </a:r>
            <a:r>
              <a:rPr lang="en-US" sz="2500" dirty="0"/>
              <a:t>Ford-Fulkerson</a:t>
            </a:r>
            <a:r>
              <a:rPr lang="zh-CN" altLang="en-US" sz="2500" dirty="0"/>
              <a:t>算法）的基础。</a:t>
            </a:r>
            <a:endParaRPr lang="en-US" sz="2500" dirty="0"/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反向边（</a:t>
            </a:r>
            <a:r>
              <a:rPr 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Back Edges）: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200" dirty="0"/>
              <a:t>在计算网络流时，每当我们沿着一条边增加了流量，我们也会考虑增加一条反方向的边，这条反方向的边可以让我们有机会在必要时减少之前增加过的流量。这样做的目的是为了保持网络中的流量守恒，确保流入任一节点的流量总是等于流出该节点的流量。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10670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8D5062-5DD2-E4B4-7859-8EE2363F7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16C67-8A0E-2A72-0991-5AB2DDCAD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表上作业法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BB148-28F5-478C-D9E9-2BF14D718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运输问题是运筹学中的一个经典问题，它涉及到如何以最低的成本将商品从多个供应地运送到多个需求地。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表上作业法（也称为“单纯形表格法”或“矩阵最小化方法”）是解决这类问题的一种算法。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3230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EB6195-457D-08DE-1261-F2BE882EA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61F71-C18E-F0E4-8B3B-A16DF23D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表上作业法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E0746A-4138-5CE4-4A9F-41172F53E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283" y="741869"/>
            <a:ext cx="5522894" cy="56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0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0197F0-2321-B7C1-051D-FDF1C671B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FDED5-2857-D0C8-645A-A14722CA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例题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ACAA6-99FF-7AB6-363B-A7D8DD47F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530" y="1271806"/>
            <a:ext cx="70104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4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8C0FFD-B403-DEDD-7B80-6983E848D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5F7E6-EEB2-8CE4-135C-91E0B466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解答步骤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A37F6-2763-1294-2FA9-5D82E35A0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599" y="1530350"/>
            <a:ext cx="6563213" cy="349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1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7F6FDF-0A62-3E2C-6E9A-4E81B5712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6E942-5521-AC66-7F7F-D3C0FEBA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751" y="2224395"/>
            <a:ext cx="5325083" cy="2275428"/>
          </a:xfrm>
        </p:spPr>
        <p:txBody>
          <a:bodyPr>
            <a:normAutofit/>
          </a:bodyPr>
          <a:lstStyle/>
          <a:p>
            <a:r>
              <a:rPr lang="en-US" b="1" dirty="0"/>
              <a:t>Thanks</a:t>
            </a:r>
            <a:r>
              <a:rPr lang="zh-CN" altLang="en-US" b="1" dirty="0"/>
              <a:t> </a:t>
            </a:r>
            <a:r>
              <a:rPr lang="en-US" altLang="zh-CN" b="1" dirty="0"/>
              <a:t>for listening.</a:t>
            </a:r>
            <a:endParaRPr lang="en-US" b="1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7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514</Words>
  <Application>Microsoft Macintosh PowerPoint</Application>
  <PresentationFormat>Widescreen</PresentationFormat>
  <Paragraphs>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YaHei UI</vt:lpstr>
      <vt:lpstr>Söhne</vt:lpstr>
      <vt:lpstr>Arial</vt:lpstr>
      <vt:lpstr>Calibri</vt:lpstr>
      <vt:lpstr>Calibri Light</vt:lpstr>
      <vt:lpstr>Office Theme</vt:lpstr>
      <vt:lpstr>网络流算法</vt:lpstr>
      <vt:lpstr>Contents</vt:lpstr>
      <vt:lpstr>网络流及其性质</vt:lpstr>
      <vt:lpstr>网络流及其性质</vt:lpstr>
      <vt:lpstr>表上作业法</vt:lpstr>
      <vt:lpstr>表上作业法</vt:lpstr>
      <vt:lpstr>例题</vt:lpstr>
      <vt:lpstr>解答步骤</vt:lpstr>
      <vt:lpstr>Thanks for listening.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网络流算法</dc:title>
  <dc:creator>Jiakai Gu</dc:creator>
  <cp:lastModifiedBy>Jiakai Gu</cp:lastModifiedBy>
  <cp:revision>2</cp:revision>
  <dcterms:created xsi:type="dcterms:W3CDTF">2023-12-10T02:20:25Z</dcterms:created>
  <dcterms:modified xsi:type="dcterms:W3CDTF">2023-12-10T06:21:04Z</dcterms:modified>
</cp:coreProperties>
</file>