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9.png" ContentType="image/png"/>
  <Override PartName="/ppt/media/image12.jpeg" ContentType="image/jpeg"/>
  <Override PartName="/ppt/media/image11.jpeg" ContentType="image/jpeg"/>
  <Override PartName="/ppt/media/image44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13.jpeg" ContentType="image/jpe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17844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17844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47640" y="25848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17844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17844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47640" y="25848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3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单击此处添加标题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第七大纲级别单击此处编辑母版文本样式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sites.cs.ucsb.edu/~lingqi/teaching/games101.html&#x0d;" TargetMode="Externa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hyperlink" Target="https://sites.cs.ucsb.edu/~lingqi/teaching/games101.html&#x0d;" TargetMode="External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hyperlink" Target="https://github.com/onnx/onnx/blob/master/docs/Operators.md" TargetMode="External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3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图形图像实用基础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CBG-IPU-CORE-SDK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孔焕军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1.6 layout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47640" y="1825560"/>
            <a:ext cx="10698840" cy="435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OCV </a:t>
            </a: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默认（</a:t>
            </a: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</a:t>
            </a: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模块除外） </a:t>
            </a: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</a:t>
            </a: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 </a:t>
            </a: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HWC</a:t>
            </a: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，以 </a:t>
            </a: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2x3 </a:t>
            </a: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的图为例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B1G1R1   B2G2R2   B3G3R3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B4G4R4   B5G5R5   B6G6R6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CHW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意味着：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B1 B2 B3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B4 B5 B6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G1 G2 G3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G4 G5 G6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R1 R2 R3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R4 R5 R6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更多还有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C4HW ... 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YUV420.height = 1.5 * BGR.height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（建议跟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OCV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混避免歧义）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2.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齐次坐标和仿射变换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06560" y="6158880"/>
            <a:ext cx="9797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GAMES101 </a:t>
            </a:r>
            <a:r>
              <a:rPr b="0" lang="en-US" sz="1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https://sites.cs.ucsb.edu/~lingqi/teaching/games101.html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图片 10" descr=""/>
          <p:cNvPicPr/>
          <p:nvPr/>
        </p:nvPicPr>
        <p:blipFill>
          <a:blip r:embed="rId2"/>
          <a:stretch/>
        </p:blipFill>
        <p:spPr>
          <a:xfrm>
            <a:off x="2104920" y="1403280"/>
            <a:ext cx="7981560" cy="3047760"/>
          </a:xfrm>
          <a:prstGeom prst="rect">
            <a:avLst/>
          </a:prstGeom>
          <a:ln>
            <a:noFill/>
          </a:ln>
        </p:spPr>
      </p:pic>
      <p:pic>
        <p:nvPicPr>
          <p:cNvPr id="120" name="图片 11" descr=""/>
          <p:cNvPicPr/>
          <p:nvPr/>
        </p:nvPicPr>
        <p:blipFill>
          <a:blip r:embed="rId3"/>
          <a:stretch/>
        </p:blipFill>
        <p:spPr>
          <a:xfrm>
            <a:off x="2104920" y="4564440"/>
            <a:ext cx="1933200" cy="1247400"/>
          </a:xfrm>
          <a:prstGeom prst="rect">
            <a:avLst/>
          </a:prstGeom>
          <a:ln>
            <a:noFill/>
          </a:ln>
        </p:spPr>
      </p:pic>
      <p:pic>
        <p:nvPicPr>
          <p:cNvPr id="121" name="图片 12" descr=""/>
          <p:cNvPicPr/>
          <p:nvPr/>
        </p:nvPicPr>
        <p:blipFill>
          <a:blip r:embed="rId4"/>
          <a:stretch/>
        </p:blipFill>
        <p:spPr>
          <a:xfrm>
            <a:off x="5362560" y="4573800"/>
            <a:ext cx="4723920" cy="1238040"/>
          </a:xfrm>
          <a:prstGeom prst="rect">
            <a:avLst/>
          </a:prstGeom>
          <a:ln>
            <a:noFill/>
          </a:ln>
        </p:spPr>
      </p:pic>
      <p:pic>
        <p:nvPicPr>
          <p:cNvPr id="122" name="图片 17" descr=""/>
          <p:cNvPicPr/>
          <p:nvPr/>
        </p:nvPicPr>
        <p:blipFill>
          <a:blip r:embed="rId5"/>
          <a:stretch/>
        </p:blipFill>
        <p:spPr>
          <a:xfrm>
            <a:off x="4076640" y="5040720"/>
            <a:ext cx="1285560" cy="30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2.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齐次坐标和仿射变换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图片 2" descr=""/>
          <p:cNvPicPr/>
          <p:nvPr/>
        </p:nvPicPr>
        <p:blipFill>
          <a:blip r:embed="rId1"/>
          <a:stretch/>
        </p:blipFill>
        <p:spPr>
          <a:xfrm>
            <a:off x="1735920" y="1584360"/>
            <a:ext cx="8105400" cy="46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2.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齐次坐标和仿射变换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图片 3" descr=""/>
          <p:cNvPicPr/>
          <p:nvPr/>
        </p:nvPicPr>
        <p:blipFill>
          <a:blip r:embed="rId1"/>
          <a:stretch/>
        </p:blipFill>
        <p:spPr>
          <a:xfrm>
            <a:off x="1900440" y="1284480"/>
            <a:ext cx="8010000" cy="46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3.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齐次坐标和仿射变换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图片 2" descr=""/>
          <p:cNvPicPr/>
          <p:nvPr/>
        </p:nvPicPr>
        <p:blipFill>
          <a:blip r:embed="rId1"/>
          <a:stretch/>
        </p:blipFill>
        <p:spPr>
          <a:xfrm>
            <a:off x="1948320" y="1344240"/>
            <a:ext cx="7914960" cy="46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3.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齐次坐标和仿射变换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532840" y="1574640"/>
            <a:ext cx="424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扩充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维，并且约定：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图片 9" descr=""/>
          <p:cNvPicPr/>
          <p:nvPr/>
        </p:nvPicPr>
        <p:blipFill>
          <a:blip r:embed="rId1"/>
          <a:stretch/>
        </p:blipFill>
        <p:spPr>
          <a:xfrm>
            <a:off x="5532840" y="1943280"/>
            <a:ext cx="3142800" cy="990360"/>
          </a:xfrm>
          <a:prstGeom prst="rect">
            <a:avLst/>
          </a:prstGeom>
          <a:ln>
            <a:noFill/>
          </a:ln>
        </p:spPr>
      </p:pic>
      <p:pic>
        <p:nvPicPr>
          <p:cNvPr id="132" name="图片 14" descr=""/>
          <p:cNvPicPr/>
          <p:nvPr/>
        </p:nvPicPr>
        <p:blipFill>
          <a:blip r:embed="rId2"/>
          <a:stretch/>
        </p:blipFill>
        <p:spPr>
          <a:xfrm>
            <a:off x="950760" y="1952640"/>
            <a:ext cx="3495240" cy="9806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950760" y="1584360"/>
            <a:ext cx="251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笛卡尔坐标：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图片 16" descr=""/>
          <p:cNvPicPr/>
          <p:nvPr/>
        </p:nvPicPr>
        <p:blipFill>
          <a:blip r:embed="rId3"/>
          <a:stretch/>
        </p:blipFill>
        <p:spPr>
          <a:xfrm>
            <a:off x="950760" y="3684240"/>
            <a:ext cx="4428720" cy="199044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950760" y="3315960"/>
            <a:ext cx="4581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用扩充的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维的性质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可以区分 点 和 向量：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图片 21" descr=""/>
          <p:cNvPicPr/>
          <p:nvPr/>
        </p:nvPicPr>
        <p:blipFill>
          <a:blip r:embed="rId4"/>
          <a:stretch/>
        </p:blipFill>
        <p:spPr>
          <a:xfrm>
            <a:off x="5553000" y="3684240"/>
            <a:ext cx="5609880" cy="1314000"/>
          </a:xfrm>
          <a:prstGeom prst="rect">
            <a:avLst/>
          </a:prstGeom>
          <a:ln>
            <a:noFill/>
          </a:ln>
        </p:spPr>
      </p:pic>
      <p:sp>
        <p:nvSpPr>
          <p:cNvPr id="137" name="CustomShape 5"/>
          <p:cNvSpPr/>
          <p:nvPr/>
        </p:nvSpPr>
        <p:spPr>
          <a:xfrm>
            <a:off x="5553000" y="3315960"/>
            <a:ext cx="4316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笛卡尔坐标中的点，有无数个齐次坐标：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2.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齐次坐标和仿射变换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图片 3" descr=""/>
          <p:cNvPicPr/>
          <p:nvPr/>
        </p:nvPicPr>
        <p:blipFill>
          <a:blip r:embed="rId1"/>
          <a:stretch/>
        </p:blipFill>
        <p:spPr>
          <a:xfrm>
            <a:off x="647640" y="1733040"/>
            <a:ext cx="3495240" cy="98064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647640" y="1310040"/>
            <a:ext cx="243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笛卡尔坐标：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图片 17" descr=""/>
          <p:cNvPicPr/>
          <p:nvPr/>
        </p:nvPicPr>
        <p:blipFill>
          <a:blip r:embed="rId2"/>
          <a:stretch/>
        </p:blipFill>
        <p:spPr>
          <a:xfrm>
            <a:off x="4304520" y="2071440"/>
            <a:ext cx="1285560" cy="304560"/>
          </a:xfrm>
          <a:prstGeom prst="rect">
            <a:avLst/>
          </a:prstGeom>
          <a:ln>
            <a:noFill/>
          </a:ln>
        </p:spPr>
      </p:pic>
      <p:pic>
        <p:nvPicPr>
          <p:cNvPr id="142" name="图片 7" descr=""/>
          <p:cNvPicPr/>
          <p:nvPr/>
        </p:nvPicPr>
        <p:blipFill>
          <a:blip r:embed="rId3"/>
          <a:stretch/>
        </p:blipFill>
        <p:spPr>
          <a:xfrm>
            <a:off x="5751360" y="1623600"/>
            <a:ext cx="3590640" cy="119988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5878080" y="1310040"/>
            <a:ext cx="243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齐次坐标：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图片 19" descr=""/>
          <p:cNvPicPr/>
          <p:nvPr/>
        </p:nvPicPr>
        <p:blipFill>
          <a:blip r:embed="rId4"/>
          <a:stretch/>
        </p:blipFill>
        <p:spPr>
          <a:xfrm>
            <a:off x="647640" y="3837960"/>
            <a:ext cx="3285720" cy="106632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613440" y="3398040"/>
            <a:ext cx="20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缩放：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图片 20" descr=""/>
          <p:cNvPicPr/>
          <p:nvPr/>
        </p:nvPicPr>
        <p:blipFill>
          <a:blip r:embed="rId5"/>
          <a:stretch/>
        </p:blipFill>
        <p:spPr>
          <a:xfrm>
            <a:off x="4143240" y="3766320"/>
            <a:ext cx="3781080" cy="1076040"/>
          </a:xfrm>
          <a:prstGeom prst="rect">
            <a:avLst/>
          </a:prstGeom>
          <a:ln>
            <a:noFill/>
          </a:ln>
        </p:spPr>
      </p:pic>
      <p:sp>
        <p:nvSpPr>
          <p:cNvPr id="147" name="CustomShape 5"/>
          <p:cNvSpPr/>
          <p:nvPr/>
        </p:nvSpPr>
        <p:spPr>
          <a:xfrm>
            <a:off x="4143240" y="3398040"/>
            <a:ext cx="215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旋转：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图片 21" descr=""/>
          <p:cNvPicPr/>
          <p:nvPr/>
        </p:nvPicPr>
        <p:blipFill>
          <a:blip r:embed="rId6"/>
          <a:stretch/>
        </p:blipFill>
        <p:spPr>
          <a:xfrm>
            <a:off x="7924680" y="3766320"/>
            <a:ext cx="3200040" cy="1114200"/>
          </a:xfrm>
          <a:prstGeom prst="rect">
            <a:avLst/>
          </a:prstGeom>
          <a:ln>
            <a:noFill/>
          </a:ln>
        </p:spPr>
      </p:pic>
      <p:sp>
        <p:nvSpPr>
          <p:cNvPr id="149" name="CustomShape 6"/>
          <p:cNvSpPr/>
          <p:nvPr/>
        </p:nvSpPr>
        <p:spPr>
          <a:xfrm>
            <a:off x="7924680" y="3398040"/>
            <a:ext cx="2699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平移：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647640" y="5632920"/>
            <a:ext cx="806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，则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阶实矩阵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称为正交矩阵，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正交矩阵的逆等于转置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2.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齐次坐标和仿射变换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-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手工计算参数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图片 5" descr=""/>
          <p:cNvPicPr/>
          <p:nvPr/>
        </p:nvPicPr>
        <p:blipFill>
          <a:blip r:embed="rId1"/>
          <a:stretch/>
        </p:blipFill>
        <p:spPr>
          <a:xfrm>
            <a:off x="555480" y="1504800"/>
            <a:ext cx="8372160" cy="1904760"/>
          </a:xfrm>
          <a:prstGeom prst="rect">
            <a:avLst/>
          </a:prstGeom>
          <a:ln>
            <a:noFill/>
          </a:ln>
        </p:spPr>
      </p:pic>
      <p:pic>
        <p:nvPicPr>
          <p:cNvPr id="153" name="图片 10" descr=""/>
          <p:cNvPicPr/>
          <p:nvPr/>
        </p:nvPicPr>
        <p:blipFill>
          <a:blip r:embed="rId2"/>
          <a:stretch/>
        </p:blipFill>
        <p:spPr>
          <a:xfrm>
            <a:off x="749880" y="3601800"/>
            <a:ext cx="6362280" cy="210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2.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齐次坐标和仿射变换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-3D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笛卡尔坐标齐次形式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图片 5" descr=""/>
          <p:cNvPicPr/>
          <p:nvPr/>
        </p:nvPicPr>
        <p:blipFill>
          <a:blip r:embed="rId1"/>
          <a:stretch/>
        </p:blipFill>
        <p:spPr>
          <a:xfrm>
            <a:off x="3790800" y="2671560"/>
            <a:ext cx="4228920" cy="151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2. mgb WP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47640" y="1136520"/>
            <a:ext cx="11394000" cy="50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 dump(modelfile):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patch_size = 256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= O.DataProvider('data', shape=(1, 720, 1280, 3), dtype=np.uint8)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boxes = O.DataProvider('bbox', shape=(1, 2, 2))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idx = O.DataProvider('idx', shape=(1,), dtype=np.int32)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H, W = data.shape[1], data.shape[2]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= boxes[:, 1, 0] - boxes[:, 0, 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= boxes[:, 1, 1] - boxes[:, 0, 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xmax = boxes[:, 1, 0] + w * 0.5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xmin = boxes[:, 0, 0] - w * 0.5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ymax = boxes[:, 1, 1] + h * 0.5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ymin = boxes[:, 0, 1] - h * 0.5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max_length = O.Max(O.Max(xmax-xmin, ymax-ymin), patch_size)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 get_M(xmax, xmin, ymax, ymin, max_length, patch_size):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O.zeros(xmax.shape[0], 3, 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M.set_sub[:, 0, 0](max_length / patch_size)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M.set_sub[:, 0, 2]((xmax+xmin)/2-max_length/2)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M.set_sub[:, 1, 1](max_length / patch_size)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M.set_sub[:, 1, 2]((ymax+ymin)/2-max_length/2)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M.set_sub[:, 2, 2](O.ones(xmax.shape[0]))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get_M(xmax, xmin, ymax, ymin, max_length, patch_size)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 = O.WarpPerspective('warp_perspective', data, M,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(patch_size, patch_size), weight_idx=idx, verbose=False, format='NHWC', border_mode = "REPLICATE")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目录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颜色空间和布局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OCV 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常用 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优化经验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仿射变换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从笛卡尔到齐次坐标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mge WarpPerspective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投影变换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正交投影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透视投影参数推导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一个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3D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渲染实例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推理是什么（以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caffe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为例）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3.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投影变换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图片 3" descr=""/>
          <p:cNvPicPr/>
          <p:nvPr/>
        </p:nvPicPr>
        <p:blipFill>
          <a:blip r:embed="rId1"/>
          <a:stretch/>
        </p:blipFill>
        <p:spPr>
          <a:xfrm>
            <a:off x="647640" y="1217160"/>
            <a:ext cx="10401120" cy="50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3.1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正交投影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74280" y="1443960"/>
            <a:ext cx="635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渲染空间在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[-1,1]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，直接把物体缩放平移进此空间即可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图片 5" descr=""/>
          <p:cNvPicPr/>
          <p:nvPr/>
        </p:nvPicPr>
        <p:blipFill>
          <a:blip r:embed="rId1"/>
          <a:stretch/>
        </p:blipFill>
        <p:spPr>
          <a:xfrm>
            <a:off x="674280" y="1765440"/>
            <a:ext cx="10305720" cy="462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3.1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透视投影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图片 2" descr=""/>
          <p:cNvPicPr/>
          <p:nvPr/>
        </p:nvPicPr>
        <p:blipFill>
          <a:blip r:embed="rId1"/>
          <a:stretch/>
        </p:blipFill>
        <p:spPr>
          <a:xfrm>
            <a:off x="754920" y="2128680"/>
            <a:ext cx="9781920" cy="356184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647640" y="1515240"/>
            <a:ext cx="9736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本质上是把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frustum 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挤压” 成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cube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最远处的图像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xy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尺寸收缩得和最近处一样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N:near  f:far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3.1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透视投影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图片 10" descr=""/>
          <p:cNvPicPr/>
          <p:nvPr/>
        </p:nvPicPr>
        <p:blipFill>
          <a:blip r:embed="rId1"/>
          <a:stretch/>
        </p:blipFill>
        <p:spPr>
          <a:xfrm>
            <a:off x="4366440" y="1584360"/>
            <a:ext cx="4578480" cy="185436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787320" y="1623600"/>
            <a:ext cx="35784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代入可满足：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每处的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将缩放成最近处的尺寸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最远处点的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最近处点的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透视投影完整公式为：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图片 12" descr=""/>
          <p:cNvPicPr/>
          <p:nvPr/>
        </p:nvPicPr>
        <p:blipFill>
          <a:blip r:embed="rId2"/>
          <a:stretch/>
        </p:blipFill>
        <p:spPr>
          <a:xfrm>
            <a:off x="787320" y="4371480"/>
            <a:ext cx="5866920" cy="7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3.2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一个渲染的实例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图片 2" descr=""/>
          <p:cNvPicPr/>
          <p:nvPr/>
        </p:nvPicPr>
        <p:blipFill>
          <a:blip r:embed="rId1"/>
          <a:stretch/>
        </p:blipFill>
        <p:spPr>
          <a:xfrm>
            <a:off x="647640" y="1584360"/>
            <a:ext cx="3647880" cy="386676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4799880" y="1717560"/>
            <a:ext cx="725256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Eigen::Matrix4f get_projection_matrix(float eye_fov, float aspect_ratio, float zNear, float zFar)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Eigen::Matrix4f projection = Eigen::Matrix4f::Identity();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 float radian = eye_fov / 180.f * MY_PI;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 float h = 2 * fabs(zNear) * tan(radian / 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 float w = h * aspect_ratio;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Eigen::Matrix4f translate;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Eigen::Matrix4f persp;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persp &lt;&lt; zNear, 0.f, 0.f, 0.f, 0.f, zNear, 0.f, 0.f, 0.f, 0.f, zNear + zFar, -1.f * zNear * zFar, 0.f, 0.f, 1.f, 0.f;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Eigen::Matrix4f ortho;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ortho &lt;&lt; 2.f/w, 0.f, 0.f, 0.f, 0.f, 2.f/h, 0.f, 0.f, 0.f, 0.f, 2.f/(zNear-zFar), 0.f, 0.f, 0.f, 0.f, 1.f;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= ortho * persp;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projection = translate * projection;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projection;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06560" y="6158880"/>
            <a:ext cx="9797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GAMES101 </a:t>
            </a:r>
            <a:r>
              <a:rPr b="0" lang="en-US" sz="1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https://sites.cs.ucsb.edu/~lingqi/teaching/games101.html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19760" y="5451480"/>
            <a:ext cx="41036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透视投影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z-buffer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Phong Shading + 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贴图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4.1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推理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37080" y="6257160"/>
            <a:ext cx="311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squeezenet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推理全过程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图片 4" descr=""/>
          <p:cNvPicPr/>
          <p:nvPr/>
        </p:nvPicPr>
        <p:blipFill>
          <a:blip r:embed="rId1"/>
          <a:stretch/>
        </p:blipFill>
        <p:spPr>
          <a:xfrm>
            <a:off x="8491680" y="600120"/>
            <a:ext cx="2223360" cy="5656680"/>
          </a:xfrm>
          <a:prstGeom prst="rect">
            <a:avLst/>
          </a:prstGeom>
          <a:ln>
            <a:noFill/>
          </a:ln>
        </p:spPr>
      </p:pic>
      <p:pic>
        <p:nvPicPr>
          <p:cNvPr id="178" name="图片 5" descr=""/>
          <p:cNvPicPr/>
          <p:nvPr/>
        </p:nvPicPr>
        <p:blipFill>
          <a:blip r:embed="rId2"/>
          <a:stretch/>
        </p:blipFill>
        <p:spPr>
          <a:xfrm>
            <a:off x="951120" y="2377440"/>
            <a:ext cx="2103480" cy="2103480"/>
          </a:xfrm>
          <a:prstGeom prst="rect">
            <a:avLst/>
          </a:prstGeom>
          <a:ln>
            <a:noFill/>
          </a:ln>
        </p:spPr>
      </p:pic>
      <p:pic>
        <p:nvPicPr>
          <p:cNvPr id="179" name="图片 7" descr=""/>
          <p:cNvPicPr/>
          <p:nvPr/>
        </p:nvPicPr>
        <p:blipFill>
          <a:blip r:embed="rId3"/>
          <a:stretch/>
        </p:blipFill>
        <p:spPr>
          <a:xfrm>
            <a:off x="5196960" y="2354040"/>
            <a:ext cx="2149200" cy="214920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3433320" y="3216240"/>
            <a:ext cx="1332000" cy="4258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2997720" y="2327400"/>
            <a:ext cx="2199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数据中心化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图片集的均值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[-104,-117,-123]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3326040" y="3757320"/>
            <a:ext cx="1439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6068520" y="753120"/>
            <a:ext cx="2697840" cy="1499400"/>
          </a:xfrm>
          <a:prstGeom prst="bentArrow">
            <a:avLst>
              <a:gd name="adj1" fmla="val 13983"/>
              <a:gd name="adj2" fmla="val 10199"/>
              <a:gd name="adj3" fmla="val 11617"/>
              <a:gd name="adj4" fmla="val 1979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4.1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推理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图片 4" descr=""/>
          <p:cNvPicPr/>
          <p:nvPr/>
        </p:nvPicPr>
        <p:blipFill>
          <a:blip r:embed="rId1"/>
          <a:stretch/>
        </p:blipFill>
        <p:spPr>
          <a:xfrm>
            <a:off x="8491680" y="600120"/>
            <a:ext cx="2223360" cy="565668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668160" y="1484640"/>
            <a:ext cx="54158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推理可以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简单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理解成：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把输入包装成 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（可以随意变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shape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在既定的 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上做固定的数学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（加减乘除等）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列表可参照 </a:t>
            </a: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onnx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4.2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常用预处理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47640" y="1825560"/>
            <a:ext cx="2997000" cy="435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batch-normalization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swap channel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rotate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resize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图片 8" descr=""/>
          <p:cNvPicPr/>
          <p:nvPr/>
        </p:nvPicPr>
        <p:blipFill>
          <a:blip r:embed="rId1"/>
          <a:stretch/>
        </p:blipFill>
        <p:spPr>
          <a:xfrm>
            <a:off x="4686480" y="1584360"/>
            <a:ext cx="3408480" cy="368568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5853600" y="5270400"/>
            <a:ext cx="107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公式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1.1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颜色空间和布局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YUV420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NV12 - YYYYUVUV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h-C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iPhone/Atlas/megcodec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NV21 - YYYYVUVU - Packed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h-C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（印象里）</a:t>
            </a:r>
            <a:r>
              <a:rPr b="0" lang="zh-C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8.0 </a:t>
            </a:r>
            <a:r>
              <a:rPr b="0" lang="zh-C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以前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Arial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NV21 - Yptr Vptr Uptr - Planer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h-C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8.0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图片 14" descr=""/>
          <p:cNvPicPr/>
          <p:nvPr/>
        </p:nvPicPr>
        <p:blipFill>
          <a:blip r:embed="rId1"/>
          <a:stretch/>
        </p:blipFill>
        <p:spPr>
          <a:xfrm>
            <a:off x="7402680" y="2606040"/>
            <a:ext cx="3352320" cy="279036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750800" y="1684080"/>
            <a:ext cx="3448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NV12 Packed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节约总线带宽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前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4x6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即黑白图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790560" y="5613480"/>
            <a:ext cx="731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https://baike.baidu.com/item/%E9%A2%9C%E8%89%B2%E7%A9%BA%E9%97%B4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如何算得更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22080" y="1266840"/>
            <a:ext cx="4161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纯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渲染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700x700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图片，耗时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上如何减少时间成本（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HPC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图片 5" descr=""/>
          <p:cNvPicPr/>
          <p:nvPr/>
        </p:nvPicPr>
        <p:blipFill>
          <a:blip r:embed="rId1"/>
          <a:stretch/>
        </p:blipFill>
        <p:spPr>
          <a:xfrm>
            <a:off x="5067360" y="1266840"/>
            <a:ext cx="5787000" cy="459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5.1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理论峰值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47640" y="1296720"/>
            <a:ext cx="9950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优化要先知道理论极限是多少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图片 3" descr=""/>
          <p:cNvPicPr/>
          <p:nvPr/>
        </p:nvPicPr>
        <p:blipFill>
          <a:blip r:embed="rId1"/>
          <a:stretch/>
        </p:blipFill>
        <p:spPr>
          <a:xfrm>
            <a:off x="371520" y="1941840"/>
            <a:ext cx="5979600" cy="320940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1372320" y="5433120"/>
            <a:ext cx="4481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A57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架构 </a:t>
            </a:r>
            <a:r>
              <a:rPr b="0" lang="en-US" sz="12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https://developer.arm.com/documentation/uan0015/b/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图片 7" descr=""/>
          <p:cNvPicPr/>
          <p:nvPr/>
        </p:nvPicPr>
        <p:blipFill>
          <a:blip r:embed="rId2"/>
          <a:stretch/>
        </p:blipFill>
        <p:spPr>
          <a:xfrm>
            <a:off x="6580440" y="2370600"/>
            <a:ext cx="5352840" cy="2781000"/>
          </a:xfrm>
          <a:prstGeom prst="rect">
            <a:avLst/>
          </a:prstGeom>
          <a:ln>
            <a:noFill/>
          </a:ln>
        </p:spPr>
      </p:pic>
      <p:sp>
        <p:nvSpPr>
          <p:cNvPr id="202" name="CustomShape 4"/>
          <p:cNvSpPr/>
          <p:nvPr/>
        </p:nvSpPr>
        <p:spPr>
          <a:xfrm>
            <a:off x="7701120" y="5433120"/>
            <a:ext cx="3111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流水线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5.1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理论峰值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-SIMD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（单指令多数据）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753880" y="1861200"/>
            <a:ext cx="2691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假设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vx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可以存多个值：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vx.4 += vy.4 * vz.4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47640" y="1584360"/>
            <a:ext cx="2997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x0 += y0 * z0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 += y1 * z1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x2 += y2 * z2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x3 += y3 * z3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368160" y="1994400"/>
            <a:ext cx="1441800" cy="378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647640" y="3230280"/>
            <a:ext cx="7160040" cy="297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128-bit = 4x32-bit = 8x16-bit = 16x8-bit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647640" y="4048920"/>
            <a:ext cx="4959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A57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个这样的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vx: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v0, v1...v31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5.1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理论峰值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47640" y="1216080"/>
            <a:ext cx="995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A57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浮点计算极限速度 等价于 用浮点计算指令把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ASIMD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塞满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图片 4" descr=""/>
          <p:cNvPicPr/>
          <p:nvPr/>
        </p:nvPicPr>
        <p:blipFill>
          <a:blip r:embed="rId1"/>
          <a:stretch/>
        </p:blipFill>
        <p:spPr>
          <a:xfrm>
            <a:off x="647640" y="1941840"/>
            <a:ext cx="2333160" cy="414288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1037880" y="6271920"/>
            <a:ext cx="5376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https://github.com/tpoisonooo/how-to-optimize-gemm/blob/master/gflops_benchmark/func2.S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7268040" y="196740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7851240" y="196740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8393400" y="196740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8976240" y="196740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8"/>
          <p:cNvSpPr/>
          <p:nvPr/>
        </p:nvSpPr>
        <p:spPr>
          <a:xfrm>
            <a:off x="6825240" y="194184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7268040" y="277992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>
            <a:off x="7851240" y="277992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8393400" y="277992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8976240" y="277992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3"/>
          <p:cNvSpPr/>
          <p:nvPr/>
        </p:nvSpPr>
        <p:spPr>
          <a:xfrm>
            <a:off x="6825240" y="275472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4"/>
          <p:cNvSpPr/>
          <p:nvPr/>
        </p:nvSpPr>
        <p:spPr>
          <a:xfrm>
            <a:off x="7268040" y="368244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5"/>
          <p:cNvSpPr/>
          <p:nvPr/>
        </p:nvSpPr>
        <p:spPr>
          <a:xfrm>
            <a:off x="7851240" y="368244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6"/>
          <p:cNvSpPr/>
          <p:nvPr/>
        </p:nvSpPr>
        <p:spPr>
          <a:xfrm>
            <a:off x="8393400" y="368244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7"/>
          <p:cNvSpPr/>
          <p:nvPr/>
        </p:nvSpPr>
        <p:spPr>
          <a:xfrm>
            <a:off x="8976240" y="368244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8"/>
          <p:cNvSpPr/>
          <p:nvPr/>
        </p:nvSpPr>
        <p:spPr>
          <a:xfrm>
            <a:off x="6825240" y="365688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9"/>
          <p:cNvSpPr/>
          <p:nvPr/>
        </p:nvSpPr>
        <p:spPr>
          <a:xfrm>
            <a:off x="7401960" y="2386440"/>
            <a:ext cx="31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0"/>
          <p:cNvSpPr/>
          <p:nvPr/>
        </p:nvSpPr>
        <p:spPr>
          <a:xfrm>
            <a:off x="7984080" y="2386440"/>
            <a:ext cx="31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1"/>
          <p:cNvSpPr/>
          <p:nvPr/>
        </p:nvSpPr>
        <p:spPr>
          <a:xfrm>
            <a:off x="8526600" y="2386440"/>
            <a:ext cx="31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2"/>
          <p:cNvSpPr/>
          <p:nvPr/>
        </p:nvSpPr>
        <p:spPr>
          <a:xfrm>
            <a:off x="9109440" y="2386440"/>
            <a:ext cx="31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3"/>
          <p:cNvSpPr/>
          <p:nvPr/>
        </p:nvSpPr>
        <p:spPr>
          <a:xfrm>
            <a:off x="7307640" y="320616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4"/>
          <p:cNvSpPr/>
          <p:nvPr/>
        </p:nvSpPr>
        <p:spPr>
          <a:xfrm>
            <a:off x="7890120" y="320616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5"/>
          <p:cNvSpPr/>
          <p:nvPr/>
        </p:nvSpPr>
        <p:spPr>
          <a:xfrm>
            <a:off x="8394120" y="320616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6"/>
          <p:cNvSpPr/>
          <p:nvPr/>
        </p:nvSpPr>
        <p:spPr>
          <a:xfrm>
            <a:off x="8976960" y="320616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7"/>
          <p:cNvSpPr/>
          <p:nvPr/>
        </p:nvSpPr>
        <p:spPr>
          <a:xfrm>
            <a:off x="7268040" y="449460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8"/>
          <p:cNvSpPr/>
          <p:nvPr/>
        </p:nvSpPr>
        <p:spPr>
          <a:xfrm>
            <a:off x="7851240" y="449460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9"/>
          <p:cNvSpPr/>
          <p:nvPr/>
        </p:nvSpPr>
        <p:spPr>
          <a:xfrm>
            <a:off x="8393400" y="449460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0"/>
          <p:cNvSpPr/>
          <p:nvPr/>
        </p:nvSpPr>
        <p:spPr>
          <a:xfrm>
            <a:off x="8976240" y="4494600"/>
            <a:ext cx="582480" cy="31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1"/>
          <p:cNvSpPr/>
          <p:nvPr/>
        </p:nvSpPr>
        <p:spPr>
          <a:xfrm>
            <a:off x="6825240" y="446904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2"/>
          <p:cNvSpPr/>
          <p:nvPr/>
        </p:nvSpPr>
        <p:spPr>
          <a:xfrm>
            <a:off x="8291160" y="4166280"/>
            <a:ext cx="234720" cy="26568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3"/>
          <p:cNvSpPr/>
          <p:nvPr/>
        </p:nvSpPr>
        <p:spPr>
          <a:xfrm>
            <a:off x="6804720" y="5029200"/>
            <a:ext cx="4059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每次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.loop2 10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条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fmla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共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次乘法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+40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次加法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5.1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理论峰值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47640" y="1216080"/>
            <a:ext cx="995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某硬件实跑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34.8gflops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图片 64" descr=""/>
          <p:cNvPicPr/>
          <p:nvPr/>
        </p:nvPicPr>
        <p:blipFill>
          <a:blip r:embed="rId1"/>
          <a:stretch/>
        </p:blipFill>
        <p:spPr>
          <a:xfrm>
            <a:off x="647640" y="1756440"/>
            <a:ext cx="6000480" cy="6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5.2 Cache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命中率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47640" y="1216080"/>
            <a:ext cx="995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经典的”多级存储体系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图片 3" descr=""/>
          <p:cNvPicPr/>
          <p:nvPr/>
        </p:nvPicPr>
        <p:blipFill>
          <a:blip r:embed="rId1"/>
          <a:stretch/>
        </p:blipFill>
        <p:spPr>
          <a:xfrm>
            <a:off x="1676520" y="1662480"/>
            <a:ext cx="8838720" cy="340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5.2 Cache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命中率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47640" y="1584360"/>
            <a:ext cx="995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太贵导致发挥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ALU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极限速度并不容易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1" name="图片 4" descr=""/>
          <p:cNvPicPr/>
          <p:nvPr/>
        </p:nvPicPr>
        <p:blipFill>
          <a:blip r:embed="rId1"/>
          <a:stretch/>
        </p:blipFill>
        <p:spPr>
          <a:xfrm>
            <a:off x="801360" y="2217600"/>
            <a:ext cx="5623920" cy="308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5.2 Cache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命中率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47640" y="1280160"/>
            <a:ext cx="954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以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GEMM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为例，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M=K=N=1024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naive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方法需要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4.9s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，对应的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tvm IR: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4" name="Table 3"/>
          <p:cNvGraphicFramePr/>
          <p:nvPr/>
        </p:nvGraphicFramePr>
        <p:xfrm>
          <a:off x="631080" y="5033160"/>
          <a:ext cx="1411920" cy="1462680"/>
        </p:xfrm>
        <a:graphic>
          <a:graphicData uri="http://schemas.openxmlformats.org/drawingml/2006/table">
            <a:tbl>
              <a:tblPr/>
              <a:tblGrid>
                <a:gridCol w="352800"/>
                <a:gridCol w="352800"/>
                <a:gridCol w="352800"/>
                <a:gridCol w="35352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Table 4"/>
          <p:cNvGraphicFramePr/>
          <p:nvPr/>
        </p:nvGraphicFramePr>
        <p:xfrm>
          <a:off x="2873520" y="5033160"/>
          <a:ext cx="1411920" cy="1462680"/>
        </p:xfrm>
        <a:graphic>
          <a:graphicData uri="http://schemas.openxmlformats.org/drawingml/2006/table">
            <a:tbl>
              <a:tblPr/>
              <a:tblGrid>
                <a:gridCol w="352800"/>
                <a:gridCol w="352800"/>
                <a:gridCol w="352800"/>
                <a:gridCol w="35352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Table 5"/>
          <p:cNvGraphicFramePr/>
          <p:nvPr/>
        </p:nvGraphicFramePr>
        <p:xfrm>
          <a:off x="5321880" y="5033160"/>
          <a:ext cx="2008800" cy="1391400"/>
        </p:xfrm>
        <a:graphic>
          <a:graphicData uri="http://schemas.openxmlformats.org/drawingml/2006/table">
            <a:tbl>
              <a:tblPr/>
              <a:tblGrid>
                <a:gridCol w="502200"/>
                <a:gridCol w="502200"/>
                <a:gridCol w="502200"/>
                <a:gridCol w="50220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257" name="CustomShape 6"/>
          <p:cNvSpPr/>
          <p:nvPr/>
        </p:nvSpPr>
        <p:spPr>
          <a:xfrm>
            <a:off x="2252160" y="5652720"/>
            <a:ext cx="31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4615200" y="5652720"/>
            <a:ext cx="310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9" name="图片 13" descr=""/>
          <p:cNvPicPr/>
          <p:nvPr/>
        </p:nvPicPr>
        <p:blipFill>
          <a:blip r:embed="rId1"/>
          <a:stretch/>
        </p:blipFill>
        <p:spPr>
          <a:xfrm>
            <a:off x="647640" y="1648440"/>
            <a:ext cx="10848600" cy="3047760"/>
          </a:xfrm>
          <a:prstGeom prst="rect">
            <a:avLst/>
          </a:prstGeom>
          <a:ln>
            <a:noFill/>
          </a:ln>
        </p:spPr>
      </p:pic>
      <p:sp>
        <p:nvSpPr>
          <p:cNvPr id="260" name="CustomShape 8"/>
          <p:cNvSpPr/>
          <p:nvPr/>
        </p:nvSpPr>
        <p:spPr>
          <a:xfrm>
            <a:off x="1174680" y="4696560"/>
            <a:ext cx="7127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https://tvm.apache.org/docs/tutorials/optimize/opt_gemm.html#sphx-glr-tutorials-optimize-opt-gemm-py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5.2 Cache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命中率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47640" y="1280160"/>
            <a:ext cx="954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TLB =&gt; l1d cache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每次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一个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cacheline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linesize=32/64B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3" name="Table 3"/>
          <p:cNvGraphicFramePr/>
          <p:nvPr/>
        </p:nvGraphicFramePr>
        <p:xfrm>
          <a:off x="647640" y="1841400"/>
          <a:ext cx="1411920" cy="1462680"/>
        </p:xfrm>
        <a:graphic>
          <a:graphicData uri="http://schemas.openxmlformats.org/drawingml/2006/table">
            <a:tbl>
              <a:tblPr/>
              <a:tblGrid>
                <a:gridCol w="352800"/>
                <a:gridCol w="352800"/>
                <a:gridCol w="352800"/>
                <a:gridCol w="35352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Table 4"/>
          <p:cNvGraphicFramePr/>
          <p:nvPr/>
        </p:nvGraphicFramePr>
        <p:xfrm>
          <a:off x="3310920" y="1841400"/>
          <a:ext cx="2054520" cy="1495080"/>
        </p:xfrm>
        <a:graphic>
          <a:graphicData uri="http://schemas.openxmlformats.org/drawingml/2006/table">
            <a:tbl>
              <a:tblPr/>
              <a:tblGrid>
                <a:gridCol w="513360"/>
                <a:gridCol w="513360"/>
                <a:gridCol w="513360"/>
                <a:gridCol w="51444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9dc3e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9dc3e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9dc3e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dc3e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dc3e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8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dc3e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Table 5"/>
          <p:cNvGraphicFramePr/>
          <p:nvPr/>
        </p:nvGraphicFramePr>
        <p:xfrm>
          <a:off x="6616800" y="1841400"/>
          <a:ext cx="2008800" cy="1391400"/>
        </p:xfrm>
        <a:graphic>
          <a:graphicData uri="http://schemas.openxmlformats.org/drawingml/2006/table">
            <a:tbl>
              <a:tblPr/>
              <a:tblGrid>
                <a:gridCol w="502200"/>
                <a:gridCol w="502200"/>
                <a:gridCol w="502200"/>
                <a:gridCol w="50220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9dc3e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266" name="CustomShape 6"/>
          <p:cNvSpPr/>
          <p:nvPr/>
        </p:nvSpPr>
        <p:spPr>
          <a:xfrm>
            <a:off x="2527560" y="2461320"/>
            <a:ext cx="31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>
            <a:off x="5749920" y="2461320"/>
            <a:ext cx="310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8"/>
          <p:cNvSpPr/>
          <p:nvPr/>
        </p:nvSpPr>
        <p:spPr>
          <a:xfrm>
            <a:off x="674280" y="3612600"/>
            <a:ext cx="69141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为了算出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加载了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[1, 5, 6, 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LRU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替换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为了算出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97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又一次加载了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影响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命中率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1.2 YUV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和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BGR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变换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47640" y="1825560"/>
            <a:ext cx="10515240" cy="480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OCV “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正统”格式是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BGR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RGB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来自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BGR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的人图偏”僵尸”蓝，</a:t>
            </a:r>
            <a:r>
              <a:rPr b="1" lang="zh-C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可借此定位问题</a:t>
            </a:r>
            <a:r>
              <a:rPr b="1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YUV - BGR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浮点转换“近似”公式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图片 4" descr=""/>
          <p:cNvPicPr/>
          <p:nvPr/>
        </p:nvPicPr>
        <p:blipFill>
          <a:blip r:embed="rId1"/>
          <a:stretch/>
        </p:blipFill>
        <p:spPr>
          <a:xfrm>
            <a:off x="6928560" y="1825560"/>
            <a:ext cx="1866600" cy="1571400"/>
          </a:xfrm>
          <a:prstGeom prst="rect">
            <a:avLst/>
          </a:prstGeom>
          <a:ln>
            <a:noFill/>
          </a:ln>
        </p:spPr>
      </p:pic>
      <p:pic>
        <p:nvPicPr>
          <p:cNvPr id="90" name="图片 5" descr=""/>
          <p:cNvPicPr/>
          <p:nvPr/>
        </p:nvPicPr>
        <p:blipFill>
          <a:blip r:embed="rId2"/>
          <a:stretch/>
        </p:blipFill>
        <p:spPr>
          <a:xfrm>
            <a:off x="1020960" y="3397320"/>
            <a:ext cx="4264920" cy="259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5.2 Cache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命中率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47640" y="1280160"/>
            <a:ext cx="954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blocking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后需要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0.38s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，对应的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图片 2" descr=""/>
          <p:cNvPicPr/>
          <p:nvPr/>
        </p:nvPicPr>
        <p:blipFill>
          <a:blip r:embed="rId1"/>
          <a:stretch/>
        </p:blipFill>
        <p:spPr>
          <a:xfrm>
            <a:off x="647640" y="1743120"/>
            <a:ext cx="8574120" cy="337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5.2 Cache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命中率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47640" y="1280160"/>
            <a:ext cx="9544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1024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分解成内外循环，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inner(32) * outer(32) = 1024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，总乘法数不变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每次取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32x4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每次取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4x32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，每次内循环算出一片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32x32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59680" y="2782440"/>
            <a:ext cx="515160" cy="2653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4"/>
          <p:cNvSpPr/>
          <p:nvPr/>
        </p:nvSpPr>
        <p:spPr>
          <a:xfrm>
            <a:off x="2345760" y="3830400"/>
            <a:ext cx="2832480" cy="5058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76" name="CustomShape 5"/>
          <p:cNvSpPr/>
          <p:nvPr/>
        </p:nvSpPr>
        <p:spPr>
          <a:xfrm>
            <a:off x="6428880" y="2842920"/>
            <a:ext cx="2770200" cy="25930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77" name="CustomShape 6"/>
          <p:cNvSpPr/>
          <p:nvPr/>
        </p:nvSpPr>
        <p:spPr>
          <a:xfrm>
            <a:off x="1702080" y="3925080"/>
            <a:ext cx="31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5647680" y="3925440"/>
            <a:ext cx="310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647640" y="5862240"/>
            <a:ext cx="954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为什么参数选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32x4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而不是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31x3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5.2 Cache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命中率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-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手动分析约束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647640" y="1216080"/>
            <a:ext cx="941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列举所有可能，逐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分析，给出一组约束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选参条件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2" name="图片 4" descr=""/>
          <p:cNvPicPr/>
          <p:nvPr/>
        </p:nvPicPr>
        <p:blipFill>
          <a:blip r:embed="rId1"/>
          <a:stretch/>
        </p:blipFill>
        <p:spPr>
          <a:xfrm rot="5400000">
            <a:off x="1090440" y="813960"/>
            <a:ext cx="4807800" cy="6348240"/>
          </a:xfrm>
          <a:prstGeom prst="rect">
            <a:avLst/>
          </a:prstGeom>
          <a:ln>
            <a:noFill/>
          </a:ln>
        </p:spPr>
      </p:pic>
      <p:sp>
        <p:nvSpPr>
          <p:cNvPr id="283" name="CustomShape 3"/>
          <p:cNvSpPr/>
          <p:nvPr/>
        </p:nvSpPr>
        <p:spPr>
          <a:xfrm>
            <a:off x="715680" y="6342840"/>
            <a:ext cx="6474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《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Anatomy of High-Performance Matrix Multiplication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4" name="图片 9" descr=""/>
          <p:cNvPicPr/>
          <p:nvPr/>
        </p:nvPicPr>
        <p:blipFill>
          <a:blip r:embed="rId2"/>
          <a:stretch/>
        </p:blipFill>
        <p:spPr>
          <a:xfrm>
            <a:off x="6721560" y="1202040"/>
            <a:ext cx="3160080" cy="949320"/>
          </a:xfrm>
          <a:prstGeom prst="rect">
            <a:avLst/>
          </a:prstGeom>
          <a:ln>
            <a:noFill/>
          </a:ln>
        </p:spPr>
      </p:pic>
      <p:pic>
        <p:nvPicPr>
          <p:cNvPr id="285" name="图片 13" descr=""/>
          <p:cNvPicPr/>
          <p:nvPr/>
        </p:nvPicPr>
        <p:blipFill>
          <a:blip r:embed="rId3"/>
          <a:stretch/>
        </p:blipFill>
        <p:spPr>
          <a:xfrm>
            <a:off x="6638400" y="3222720"/>
            <a:ext cx="5701320" cy="1234800"/>
          </a:xfrm>
          <a:prstGeom prst="rect">
            <a:avLst/>
          </a:prstGeom>
          <a:ln>
            <a:noFill/>
          </a:ln>
        </p:spPr>
      </p:pic>
      <p:pic>
        <p:nvPicPr>
          <p:cNvPr id="286" name="图片 15" descr=""/>
          <p:cNvPicPr/>
          <p:nvPr/>
        </p:nvPicPr>
        <p:blipFill>
          <a:blip r:embed="rId4"/>
          <a:stretch/>
        </p:blipFill>
        <p:spPr>
          <a:xfrm>
            <a:off x="6721560" y="2151720"/>
            <a:ext cx="4253760" cy="410760"/>
          </a:xfrm>
          <a:prstGeom prst="rect">
            <a:avLst/>
          </a:prstGeom>
          <a:ln>
            <a:noFill/>
          </a:ln>
        </p:spPr>
      </p:pic>
      <p:pic>
        <p:nvPicPr>
          <p:cNvPr id="287" name="图片 16" descr=""/>
          <p:cNvPicPr/>
          <p:nvPr/>
        </p:nvPicPr>
        <p:blipFill>
          <a:blip r:embed="rId5"/>
          <a:stretch/>
        </p:blipFill>
        <p:spPr>
          <a:xfrm>
            <a:off x="6668640" y="2563200"/>
            <a:ext cx="3213000" cy="426600"/>
          </a:xfrm>
          <a:prstGeom prst="rect">
            <a:avLst/>
          </a:prstGeom>
          <a:ln>
            <a:noFill/>
          </a:ln>
        </p:spPr>
      </p:pic>
      <p:pic>
        <p:nvPicPr>
          <p:cNvPr id="288" name="图片 17" descr=""/>
          <p:cNvPicPr/>
          <p:nvPr/>
        </p:nvPicPr>
        <p:blipFill>
          <a:blip r:embed="rId6"/>
          <a:stretch/>
        </p:blipFill>
        <p:spPr>
          <a:xfrm>
            <a:off x="6638400" y="2869560"/>
            <a:ext cx="5001480" cy="4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5.2 Cache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命中率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-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半仙调参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图片 3" descr=""/>
          <p:cNvPicPr/>
          <p:nvPr/>
        </p:nvPicPr>
        <p:blipFill>
          <a:blip r:embed="rId1"/>
          <a:stretch/>
        </p:blipFill>
        <p:spPr>
          <a:xfrm>
            <a:off x="647640" y="1202040"/>
            <a:ext cx="6657480" cy="298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5.2 Cache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命中率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-autoTVM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自动搜索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715680" y="1280160"/>
            <a:ext cx="7732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建立搜索空间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选择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Tuner (Random/GA/XGB)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搜参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715680" y="3888720"/>
            <a:ext cx="11030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https://tvm.apache.org/docs/tutorials/autotvm/tune_simple_template.html#sphx-glr-tutorials-autotvm-tune-simple-template-py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4" name="图片 10" descr=""/>
          <p:cNvPicPr/>
          <p:nvPr/>
        </p:nvPicPr>
        <p:blipFill>
          <a:blip r:embed="rId1"/>
          <a:stretch/>
        </p:blipFill>
        <p:spPr>
          <a:xfrm>
            <a:off x="784800" y="1925280"/>
            <a:ext cx="11030760" cy="1779480"/>
          </a:xfrm>
          <a:prstGeom prst="rect">
            <a:avLst/>
          </a:prstGeom>
          <a:ln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715680" y="4164480"/>
            <a:ext cx="832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https://zhuanlan.zhihu.com/p/37181530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5.2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其他示例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723240" y="3244680"/>
            <a:ext cx="5955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https://zhuanlan.zhihu.com/p/33638344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图片 3" descr=""/>
          <p:cNvPicPr/>
          <p:nvPr/>
        </p:nvPicPr>
        <p:blipFill>
          <a:blip r:embed="rId1"/>
          <a:stretch/>
        </p:blipFill>
        <p:spPr>
          <a:xfrm>
            <a:off x="723240" y="1220400"/>
            <a:ext cx="6571800" cy="188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5.2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其他示例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图片 4" descr=""/>
          <p:cNvPicPr/>
          <p:nvPr/>
        </p:nvPicPr>
        <p:blipFill>
          <a:blip r:embed="rId1"/>
          <a:stretch/>
        </p:blipFill>
        <p:spPr>
          <a:xfrm>
            <a:off x="3040560" y="1136520"/>
            <a:ext cx="6111360" cy="4583880"/>
          </a:xfrm>
          <a:prstGeom prst="rect">
            <a:avLst/>
          </a:prstGeom>
          <a:ln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2927880" y="5720760"/>
            <a:ext cx="633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https://github.com/flame/how-to-optimize-gemm/wiki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1.3 YUVtoBGR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定点实现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47640" y="1825560"/>
            <a:ext cx="10515240" cy="480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参数乘以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2^n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再取整可推出定点公式，结果再右移（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nppi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定点乘法能用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uint8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比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OCV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快并且能耗小（设备不发热降频）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精度损失不明显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46280" y="6066720"/>
            <a:ext cx="10503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https://github.com/Tencent/ncnn/blob/ac47a05488179980d8ff90412b6e415ba66fe7b3/src/mat_pixel.cpp#L2291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https://www.cnblogs.com/liangxiaofeng/p/6943545.html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8" descr=""/>
          <p:cNvPicPr/>
          <p:nvPr/>
        </p:nvPicPr>
        <p:blipFill>
          <a:blip r:embed="rId1"/>
          <a:stretch/>
        </p:blipFill>
        <p:spPr>
          <a:xfrm>
            <a:off x="6429240" y="2232720"/>
            <a:ext cx="4733640" cy="340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1.4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双线性插值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47640" y="1825560"/>
            <a:ext cx="4950720" cy="435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OCV cv::resize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默认实现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7400" y="5655960"/>
            <a:ext cx="514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单线性插值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[0, 1, 2] =&gt; [0, 0.6, 1.6, 1.8, 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图片 4" descr=""/>
          <p:cNvPicPr/>
          <p:nvPr/>
        </p:nvPicPr>
        <p:blipFill>
          <a:blip r:embed="rId1"/>
          <a:stretch/>
        </p:blipFill>
        <p:spPr>
          <a:xfrm>
            <a:off x="1762200" y="2363400"/>
            <a:ext cx="3076200" cy="3133440"/>
          </a:xfrm>
          <a:prstGeom prst="rect">
            <a:avLst/>
          </a:prstGeom>
          <a:ln>
            <a:noFill/>
          </a:ln>
        </p:spPr>
      </p:pic>
      <p:pic>
        <p:nvPicPr>
          <p:cNvPr id="99" name="图片 9" descr=""/>
          <p:cNvPicPr/>
          <p:nvPr/>
        </p:nvPicPr>
        <p:blipFill>
          <a:blip r:embed="rId2"/>
          <a:stretch/>
        </p:blipFill>
        <p:spPr>
          <a:xfrm>
            <a:off x="6875280" y="2451240"/>
            <a:ext cx="3096000" cy="295884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7058160" y="5587920"/>
            <a:ext cx="273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双线性插值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1.4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图像旋转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47640" y="1825560"/>
            <a:ext cx="8363880" cy="435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以顺时针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度旋转为例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zh-C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算力受限，</a:t>
            </a:r>
            <a:r>
              <a:rPr b="1" lang="zh-C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rotate</a:t>
            </a:r>
            <a:r>
              <a:rPr b="1" lang="zh-C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是不可能</a:t>
            </a:r>
            <a:r>
              <a:rPr b="1" lang="zh-C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rotate</a:t>
            </a:r>
            <a:r>
              <a:rPr b="1" lang="zh-C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flip+transpose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组合出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种效果（对应手机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种情况）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图片 5" descr=""/>
          <p:cNvPicPr/>
          <p:nvPr/>
        </p:nvPicPr>
        <p:blipFill>
          <a:blip r:embed="rId1"/>
          <a:stretch/>
        </p:blipFill>
        <p:spPr>
          <a:xfrm>
            <a:off x="1011600" y="3220200"/>
            <a:ext cx="1828440" cy="1561680"/>
          </a:xfrm>
          <a:prstGeom prst="rect">
            <a:avLst/>
          </a:prstGeom>
          <a:ln>
            <a:noFill/>
          </a:ln>
        </p:spPr>
      </p:pic>
      <p:pic>
        <p:nvPicPr>
          <p:cNvPr id="104" name="图片 6" descr=""/>
          <p:cNvPicPr/>
          <p:nvPr/>
        </p:nvPicPr>
        <p:blipFill>
          <a:blip r:embed="rId2"/>
          <a:stretch/>
        </p:blipFill>
        <p:spPr>
          <a:xfrm>
            <a:off x="4559760" y="3220560"/>
            <a:ext cx="1828440" cy="1561680"/>
          </a:xfrm>
          <a:prstGeom prst="rect">
            <a:avLst/>
          </a:prstGeom>
          <a:ln>
            <a:noFill/>
          </a:ln>
        </p:spPr>
      </p:pic>
      <p:pic>
        <p:nvPicPr>
          <p:cNvPr id="105" name="图片 8" descr=""/>
          <p:cNvPicPr/>
          <p:nvPr/>
        </p:nvPicPr>
        <p:blipFill>
          <a:blip r:embed="rId3"/>
          <a:stretch/>
        </p:blipFill>
        <p:spPr>
          <a:xfrm>
            <a:off x="8347680" y="3087360"/>
            <a:ext cx="1561680" cy="182844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3077280" y="3746520"/>
            <a:ext cx="130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cv::flip(0)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6528600" y="3746520"/>
            <a:ext cx="181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cv::transpose()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1.5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工程优化示例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47640" y="1825560"/>
            <a:ext cx="10698840" cy="435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输入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1080p NV12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输出顺时针旋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度转后的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540p BGR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OCV YUV2BGR_NV12 =&gt; resize =&gt; flip =&gt; transpose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kirin 970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上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100ms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1.5 </a:t>
            </a: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工程优化示例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47640" y="1825560"/>
            <a:ext cx="10698840" cy="435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fuse op: YUV2BGR_NV12_half_90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kirin 970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上 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3ms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 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2x2 avg 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跳过 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YUV2BGR 75% 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计算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输出顺序就是旋转好的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2x2avg: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Y1,Y2,Y7,Y8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的平均值来与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U1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V1</a:t>
            </a: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计算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图片 5" descr=""/>
          <p:cNvPicPr/>
          <p:nvPr/>
        </p:nvPicPr>
        <p:blipFill>
          <a:blip r:embed="rId1"/>
          <a:stretch/>
        </p:blipFill>
        <p:spPr>
          <a:xfrm>
            <a:off x="744840" y="3270240"/>
            <a:ext cx="3352320" cy="279036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744840" y="6177240"/>
            <a:ext cx="1094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https://github.com/Tencent/ncnn/blob/ac47a05488179980d8ff90412b6e415ba66fe7b3/src/mat_pixel.cpp#L2421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图片 10" descr=""/>
          <p:cNvPicPr/>
          <p:nvPr/>
        </p:nvPicPr>
        <p:blipFill>
          <a:blip r:embed="rId2"/>
          <a:stretch/>
        </p:blipFill>
        <p:spPr>
          <a:xfrm>
            <a:off x="5800680" y="2235960"/>
            <a:ext cx="5479200" cy="394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Application>LibreOffice/5.1.6.2$Linux_X86_64 LibreOffice_project/10m0$Build-2</Application>
  <Words>5660</Words>
  <Paragraphs>493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2020-10-28T09:22:32Z</dcterms:created>
  <dc:creator>konghuanjun</dc:creator>
  <dc:description/>
  <dc:language>zh-CN</dc:language>
  <cp:lastModifiedBy/>
  <dcterms:modified xsi:type="dcterms:W3CDTF">2020-10-30T15:54:54Z</dcterms:modified>
  <cp:revision>486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2052-11.1.0.8865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46</vt:i4>
  </property>
</Properties>
</file>