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7" r:id="rId2"/>
    <p:sldId id="263" r:id="rId3"/>
    <p:sldId id="334" r:id="rId4"/>
    <p:sldId id="315" r:id="rId5"/>
    <p:sldId id="347" r:id="rId6"/>
    <p:sldId id="344" r:id="rId7"/>
    <p:sldId id="335" r:id="rId8"/>
    <p:sldId id="336" r:id="rId9"/>
    <p:sldId id="337" r:id="rId10"/>
    <p:sldId id="343" r:id="rId11"/>
    <p:sldId id="340" r:id="rId12"/>
    <p:sldId id="341" r:id="rId13"/>
    <p:sldId id="339" r:id="rId14"/>
    <p:sldId id="345" r:id="rId15"/>
    <p:sldId id="338" r:id="rId16"/>
    <p:sldId id="346" r:id="rId17"/>
    <p:sldId id="31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934" autoAdjust="0"/>
  </p:normalViewPr>
  <p:slideViewPr>
    <p:cSldViewPr snapToGrid="0">
      <p:cViewPr varScale="1">
        <p:scale>
          <a:sx n="76" d="100"/>
          <a:sy n="76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1186F-ECCB-4354-A89E-F638859F4158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F8F22-68C9-4690-97B0-FBACCDC83F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按</a:t>
            </a:r>
            <a:r>
              <a:rPr lang="en-US" altLang="zh-CN" dirty="0" smtClean="0"/>
              <a:t>B</a:t>
            </a:r>
            <a:r>
              <a:rPr lang="zh-CN" altLang="en-US" dirty="0" smtClean="0"/>
              <a:t>进行遍历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F8F22-68C9-4690-97B0-FBACCDC83FC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81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首先我们分析一下该循环的重用模式（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reuse pattern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），可以看到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A(I)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在每一轮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循环中被重用、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B(J)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在每一轮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循环中会被重用。当前由于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是外层循环，所以当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B(J)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层循环中的跨度太大时（无法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 in the 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），则在被下一次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重用时数据已被清出缓存。譬如我们假设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是很大的数（大数组），所以对于每一轮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循环，等到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B(M)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被访问时，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B(1)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B(2)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等已经被清出缓存了。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分析完了重用模式，我们现在计算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miss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。假设每个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line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能容纳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个数组元素，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associativity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 associative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，则可计算出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miss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次数是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N/b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miss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次数是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N*M/b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注意当我们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tile J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层循环的时候，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层循环就跑到了外层（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 interchange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），这样又会影响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的缓存命中率。该变换又称为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strip-mine-and-interchange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。我们可以计算此时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miss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次数是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(M/T) * (N/b)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miss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次数是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T/b * M/T = M/b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（每一轮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层循环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一次），所以总共的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miss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MN/(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+ M/b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N/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b+N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*M/b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。所以在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的大小也相当的情况下做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tiling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大约能将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miss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缩小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F8F22-68C9-4690-97B0-FBACCDC83FC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59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g++ -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11 -</a:t>
            </a:r>
            <a:r>
              <a:rPr lang="en-US" altLang="zh-CN" dirty="0" err="1" smtClean="0"/>
              <a:t>fopenmp</a:t>
            </a:r>
            <a:r>
              <a:rPr lang="en-US" altLang="zh-CN" dirty="0" smtClean="0"/>
              <a:t>  -O0 -g test_add_openmp.cpp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F8F22-68C9-4690-97B0-FBACCDC83FC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98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：黑点，黑点之间的箭头表示依赖关系。绿色线条覆盖的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个节点之间没有依赖关系，因此是可以并行的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只能并行一个循环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F8F22-68C9-4690-97B0-FBACCDC83FC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693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DE6F-8152-4AB0-B0F9-9E348593BAA4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AFC3-CBA6-4BDB-BC35-0E3D349EAF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DE6F-8152-4AB0-B0F9-9E348593BAA4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AFC3-CBA6-4BDB-BC35-0E3D349EAF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DE6F-8152-4AB0-B0F9-9E348593BAA4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AFC3-CBA6-4BDB-BC35-0E3D349EAF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0" y="-59850"/>
            <a:ext cx="12192000" cy="6977703"/>
          </a:xfrm>
          <a:prstGeom prst="rect">
            <a:avLst/>
          </a:prstGeom>
          <a:solidFill>
            <a:srgbClr val="0E57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5335" spc="1200" dirty="0">
              <a:solidFill>
                <a:schemeClr val="bg1"/>
              </a:solidFill>
            </a:endParaRPr>
          </a:p>
        </p:txBody>
      </p:sp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816000" y="2149747"/>
            <a:ext cx="10560000" cy="960000"/>
          </a:xfrm>
          <a:prstGeom prst="rect">
            <a:avLst/>
          </a:prstGeom>
        </p:spPr>
        <p:txBody>
          <a:bodyPr tIns="0" bIns="0" anchor="ctr"/>
          <a:lstStyle>
            <a:lvl1pPr algn="ctr">
              <a:lnSpc>
                <a:spcPct val="100000"/>
              </a:lnSpc>
              <a:defRPr sz="5335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kumimoji="1" lang="zh-CN" altLang="en-US" sz="5335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旷视科技</a:t>
            </a:r>
            <a:r>
              <a:rPr kumimoji="1" lang="en-US" altLang="zh-CN" sz="5335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PPT</a:t>
            </a:r>
            <a:r>
              <a:rPr kumimoji="1" lang="zh-CN" altLang="en-US" sz="5335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模板</a:t>
            </a:r>
            <a:endParaRPr kumimoji="1" lang="it-IT" altLang="zh-CN" sz="5335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428193" y="4861047"/>
            <a:ext cx="3360000" cy="480000"/>
          </a:xfrm>
          <a:prstGeom prst="rect">
            <a:avLst/>
          </a:prstGeom>
        </p:spPr>
        <p:txBody>
          <a:bodyPr tIns="72000" anchor="ctr"/>
          <a:lstStyle>
            <a:lvl1pPr marL="0" indent="0" algn="ctr">
              <a:buNone/>
              <a:defRPr sz="1865">
                <a:solidFill>
                  <a:schemeClr val="bg1"/>
                </a:solidFill>
                <a:latin typeface="Microsoft YaHei" charset="-122"/>
                <a:ea typeface="Microsoft YaHei" charset="-122"/>
              </a:defRPr>
            </a:lvl1pPr>
            <a:lvl2pPr marL="609600" indent="0" algn="ctr">
              <a:buNone/>
              <a:defRPr sz="2665"/>
            </a:lvl2pPr>
            <a:lvl3pPr marL="1219200" indent="0" algn="ctr">
              <a:buNone/>
              <a:defRPr sz="2400"/>
            </a:lvl3pPr>
            <a:lvl4pPr marL="1828800" indent="0" algn="ctr">
              <a:buNone/>
              <a:defRPr sz="2135"/>
            </a:lvl4pPr>
            <a:lvl5pPr marL="2438400" indent="0" algn="ctr">
              <a:buNone/>
              <a:defRPr sz="2135"/>
            </a:lvl5pPr>
            <a:lvl6pPr marL="3048000" indent="0" algn="ctr">
              <a:buNone/>
              <a:defRPr sz="2135"/>
            </a:lvl6pPr>
            <a:lvl7pPr marL="3657600" indent="0" algn="ctr">
              <a:buNone/>
              <a:defRPr sz="2135"/>
            </a:lvl7pPr>
            <a:lvl8pPr marL="4267200" indent="0" algn="ctr">
              <a:buNone/>
              <a:defRPr sz="2135"/>
            </a:lvl8pPr>
            <a:lvl9pPr marL="4876800" indent="0" algn="ctr">
              <a:buNone/>
              <a:defRPr sz="2135"/>
            </a:lvl9pPr>
          </a:lstStyle>
          <a:p>
            <a:r>
              <a:rPr kumimoji="1" lang="zh-CN" altLang="en-US" dirty="0"/>
              <a:t>主讲人：</a:t>
            </a:r>
            <a:r>
              <a:rPr kumimoji="1" lang="en-US" altLang="zh-CN" dirty="0"/>
              <a:t>XXX</a:t>
            </a:r>
            <a:endParaRPr kumimoji="1" lang="zh-CN" altLang="en-US" dirty="0"/>
          </a:p>
        </p:txBody>
      </p:sp>
      <p:sp>
        <p:nvSpPr>
          <p:cNvPr id="27" name="标题 1"/>
          <p:cNvSpPr txBox="1"/>
          <p:nvPr userDrawn="1"/>
        </p:nvSpPr>
        <p:spPr>
          <a:xfrm>
            <a:off x="4141811" y="6240636"/>
            <a:ext cx="3932767" cy="434259"/>
          </a:xfrm>
          <a:prstGeom prst="rect">
            <a:avLst/>
          </a:prstGeom>
        </p:spPr>
        <p:txBody>
          <a:bodyPr anchor="b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E57A2"/>
                </a:solidFill>
                <a:latin typeface="Microsoft YaHei" charset="-122"/>
                <a:ea typeface="Microsoft YaHei" charset="-122"/>
                <a:cs typeface="+mj-cs"/>
              </a:defRPr>
            </a:lvl1pPr>
          </a:lstStyle>
          <a:p>
            <a:pPr algn="ctr"/>
            <a:r>
              <a:rPr kumimoji="1" lang="zh-CN" altLang="en-US" sz="1065" b="0" dirty="0">
                <a:solidFill>
                  <a:schemeClr val="bg1">
                    <a:alpha val="80000"/>
                  </a:schemeClr>
                </a:solidFill>
              </a:rPr>
              <a:t>保密信息</a:t>
            </a:r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0" hasCustomPrompt="1"/>
          </p:nvPr>
        </p:nvSpPr>
        <p:spPr>
          <a:xfrm>
            <a:off x="9809947" y="345878"/>
            <a:ext cx="1920000" cy="335999"/>
          </a:xfrm>
          <a:prstGeom prst="rect">
            <a:avLst/>
          </a:prstGeom>
        </p:spPr>
        <p:txBody>
          <a:bodyPr tIns="82800"/>
          <a:lstStyle>
            <a:lvl1pPr marL="0" indent="0" algn="r">
              <a:buFontTx/>
              <a:buNone/>
              <a:defRPr sz="1065">
                <a:solidFill>
                  <a:schemeClr val="bg1">
                    <a:alpha val="80000"/>
                  </a:schemeClr>
                </a:solidFill>
                <a:latin typeface="Microsoft YaHei" charset="-122"/>
                <a:ea typeface="Microsoft YaHei" charset="-122"/>
              </a:defRPr>
            </a:lvl1pPr>
          </a:lstStyle>
          <a:p>
            <a:r>
              <a:rPr kumimoji="1" lang="zh-CN" altLang="en-US" dirty="0"/>
              <a:t>密级：</a:t>
            </a:r>
            <a:r>
              <a:rPr kumimoji="1" lang="en-US" altLang="zh-CN" dirty="0"/>
              <a:t>XX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4428193" y="5437741"/>
            <a:ext cx="3360000" cy="480000"/>
          </a:xfrm>
          <a:prstGeom prst="rect">
            <a:avLst/>
          </a:prstGeom>
        </p:spPr>
        <p:txBody>
          <a:bodyPr tIns="72000" anchor="ctr"/>
          <a:lstStyle>
            <a:lvl1pPr marL="0" indent="0" algn="ctr">
              <a:buNone/>
              <a:defRPr kumimoji="1" lang="zh-CN" altLang="en-US" sz="1865" dirty="0">
                <a:solidFill>
                  <a:schemeClr val="bg1"/>
                </a:solidFill>
                <a:latin typeface="Microsoft YaHei" charset="-122"/>
                <a:ea typeface="Microsoft YaHei" charset="-122"/>
              </a:defRPr>
            </a:lvl1pPr>
          </a:lstStyle>
          <a:p>
            <a:pPr marL="228600" lvl="0" indent="-228600" algn="ctr"/>
            <a:r>
              <a:rPr kumimoji="1" lang="en-US" altLang="zh-CN" dirty="0"/>
              <a:t>2020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10</a:t>
            </a:r>
            <a:r>
              <a:rPr kumimoji="1" lang="zh-CN" altLang="en-US" dirty="0"/>
              <a:t>月</a:t>
            </a:r>
            <a:r>
              <a:rPr kumimoji="1" lang="en-US" altLang="zh-CN" dirty="0"/>
              <a:t>01</a:t>
            </a:r>
            <a:r>
              <a:rPr kumimoji="1" lang="zh-CN" altLang="en-US" dirty="0"/>
              <a:t>日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-11628" y="-5129"/>
            <a:ext cx="3840000" cy="6864000"/>
          </a:xfrm>
          <a:prstGeom prst="rect">
            <a:avLst/>
          </a:prstGeom>
          <a:solidFill>
            <a:srgbClr val="0E57A2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</p:spPr>
        <p:txBody>
          <a:bodyPr vert="horz" wrap="square" lIns="60960" tIns="60960" rIns="60960" bIns="60960" numCol="1" rtlCol="0" anchor="ctr" anchorCtr="0" compatLnSpc="1">
            <a:noAutofit/>
          </a:bodyPr>
          <a:lstStyle/>
          <a:p>
            <a:pPr marL="0" marR="0" indent="0" algn="l" defTabSz="243586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800" b="0" i="0" u="none" strike="noStrike" cap="none" normalizeH="0" baseline="0" dirty="0">
              <a:ln>
                <a:noFill/>
              </a:ln>
              <a:solidFill>
                <a:srgbClr val="7F7F7F"/>
              </a:solidFill>
              <a:effectLst/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11" hasCustomPrompt="1"/>
          </p:nvPr>
        </p:nvSpPr>
        <p:spPr>
          <a:xfrm>
            <a:off x="5320103" y="2463740"/>
            <a:ext cx="6031069" cy="386281"/>
          </a:xfrm>
          <a:prstGeom prst="rect">
            <a:avLst/>
          </a:prstGeom>
          <a:noFill/>
        </p:spPr>
        <p:txBody>
          <a:bodyPr wrap="square" tIns="54000" bIns="36000" rtlCol="0" anchor="ctr">
            <a:spAutoFit/>
          </a:bodyPr>
          <a:lstStyle>
            <a:lvl1pPr marL="0" indent="0">
              <a:buFontTx/>
              <a:buNone/>
              <a:defRPr lang="zh-CN" altLang="en-US" sz="2135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kumimoji="1" lang="zh-CN" altLang="en-US" dirty="0"/>
              <a:t>标题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2" hasCustomPrompt="1"/>
          </p:nvPr>
        </p:nvSpPr>
        <p:spPr>
          <a:xfrm>
            <a:off x="5320102" y="3332594"/>
            <a:ext cx="6031069" cy="386281"/>
          </a:xfrm>
          <a:prstGeom prst="rect">
            <a:avLst/>
          </a:prstGeom>
          <a:noFill/>
        </p:spPr>
        <p:txBody>
          <a:bodyPr wrap="square" tIns="54000" bIns="36000" rtlCol="0" anchor="ctr">
            <a:spAutoFit/>
          </a:bodyPr>
          <a:lstStyle>
            <a:lvl1pPr marL="0" indent="0">
              <a:buFontTx/>
              <a:buNone/>
              <a:defRPr lang="zh-CN" altLang="en-US" sz="2135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kumimoji="1" lang="zh-CN" altLang="en-US" dirty="0"/>
              <a:t>标题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3" name="文本占位符 29"/>
          <p:cNvSpPr>
            <a:spLocks noGrp="1"/>
          </p:cNvSpPr>
          <p:nvPr>
            <p:ph type="body" sz="quarter" idx="13" hasCustomPrompt="1"/>
          </p:nvPr>
        </p:nvSpPr>
        <p:spPr>
          <a:xfrm>
            <a:off x="5320100" y="4201449"/>
            <a:ext cx="6031069" cy="386281"/>
          </a:xfrm>
          <a:prstGeom prst="rect">
            <a:avLst/>
          </a:prstGeom>
          <a:noFill/>
        </p:spPr>
        <p:txBody>
          <a:bodyPr wrap="square" tIns="54000" bIns="36000" rtlCol="0" anchor="ctr">
            <a:spAutoFit/>
          </a:bodyPr>
          <a:lstStyle>
            <a:lvl1pPr marL="0" indent="0">
              <a:buFontTx/>
              <a:buNone/>
              <a:defRPr lang="zh-CN" altLang="en-US" sz="2135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kumimoji="1" lang="zh-CN" altLang="en-US" dirty="0"/>
              <a:t>标题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4" hasCustomPrompt="1"/>
          </p:nvPr>
        </p:nvSpPr>
        <p:spPr>
          <a:xfrm>
            <a:off x="5320103" y="1600710"/>
            <a:ext cx="6031069" cy="386281"/>
          </a:xfrm>
          <a:prstGeom prst="rect">
            <a:avLst/>
          </a:prstGeom>
          <a:noFill/>
        </p:spPr>
        <p:txBody>
          <a:bodyPr wrap="square" tIns="54000" bIns="36000" rtlCol="0" anchor="ctr">
            <a:spAutoFit/>
          </a:bodyPr>
          <a:lstStyle>
            <a:lvl1pPr marL="0" indent="0">
              <a:buFontTx/>
              <a:buNone/>
              <a:defRPr lang="zh-CN" altLang="en-US" sz="2135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kumimoji="1" lang="zh-CN" altLang="en-US" dirty="0"/>
              <a:t>标题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4" b="35682"/>
          <a:stretch>
            <a:fillRect/>
          </a:stretch>
        </p:blipFill>
        <p:spPr>
          <a:xfrm>
            <a:off x="10099900" y="318489"/>
            <a:ext cx="1780269" cy="389851"/>
          </a:xfrm>
          <a:prstGeom prst="rect">
            <a:avLst/>
          </a:prstGeom>
        </p:spPr>
      </p:pic>
      <p:sp>
        <p:nvSpPr>
          <p:cNvPr id="26" name="页脚占位符 3"/>
          <p:cNvSpPr txBox="1"/>
          <p:nvPr userDrawn="1"/>
        </p:nvSpPr>
        <p:spPr>
          <a:xfrm>
            <a:off x="6020173" y="6356351"/>
            <a:ext cx="41148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zh-CN"/>
            </a:defPPr>
            <a:lvl1pPr marL="0" algn="ctr" defTabSz="685800" rtl="0" eaLnBrk="1" latinLnBrk="0" hangingPunct="1">
              <a:defRPr sz="900" kern="1200">
                <a:solidFill>
                  <a:srgbClr val="7F7F7F"/>
                </a:solidFill>
                <a:latin typeface="Microsoft YaHei" charset="-122"/>
                <a:ea typeface="Microsoft YaHei" charset="-122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800" dirty="0">
                <a:solidFill>
                  <a:srgbClr val="7F7F7F">
                    <a:alpha val="50000"/>
                  </a:srgbClr>
                </a:solidFill>
              </a:rPr>
              <a:t>保密信息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5320714" y="5071090"/>
            <a:ext cx="6030485" cy="386281"/>
          </a:xfrm>
          <a:prstGeom prst="rect">
            <a:avLst/>
          </a:prstGeom>
          <a:noFill/>
        </p:spPr>
        <p:txBody>
          <a:bodyPr wrap="square" tIns="54000" bIns="36000" rtlCol="0" anchor="ctr">
            <a:spAutoFit/>
          </a:bodyPr>
          <a:lstStyle>
            <a:lvl1pPr marL="0" indent="0">
              <a:buNone/>
              <a:defRPr kumimoji="1" lang="zh-CN" altLang="en-US" sz="2135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28600" lvl="0" indent="-228600"/>
            <a:r>
              <a:rPr kumimoji="1" lang="zh-CN" altLang="en-US" dirty="0"/>
              <a:t>标题</a:t>
            </a:r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grpSp>
        <p:nvGrpSpPr>
          <p:cNvPr id="20" name="组合 19"/>
          <p:cNvGrpSpPr/>
          <p:nvPr userDrawn="1"/>
        </p:nvGrpSpPr>
        <p:grpSpPr>
          <a:xfrm>
            <a:off x="51697" y="2581402"/>
            <a:ext cx="2972801" cy="1664421"/>
            <a:chOff x="261275" y="1864138"/>
            <a:chExt cx="2229601" cy="1248316"/>
          </a:xfrm>
        </p:grpSpPr>
        <p:sp>
          <p:nvSpPr>
            <p:cNvPr id="21" name="矩形 20"/>
            <p:cNvSpPr/>
            <p:nvPr userDrawn="1"/>
          </p:nvSpPr>
          <p:spPr>
            <a:xfrm>
              <a:off x="261275" y="2489206"/>
              <a:ext cx="2229601" cy="6232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b="1" dirty="0">
                  <a:solidFill>
                    <a:schemeClr val="bg1">
                      <a:alpha val="9804"/>
                    </a:schemeClr>
                  </a:solidFill>
                  <a:latin typeface="Microsoft YaHei" charset="-122"/>
                  <a:ea typeface="Microsoft YaHei" charset="-122"/>
                </a:rPr>
                <a:t>Contents</a:t>
              </a:r>
            </a:p>
          </p:txBody>
        </p:sp>
        <p:sp>
          <p:nvSpPr>
            <p:cNvPr id="23" name="TextBox 1"/>
            <p:cNvSpPr txBox="1"/>
            <p:nvPr userDrawn="1"/>
          </p:nvSpPr>
          <p:spPr>
            <a:xfrm>
              <a:off x="1222628" y="1864138"/>
              <a:ext cx="1266212" cy="711782"/>
            </a:xfrm>
            <a:prstGeom prst="rect">
              <a:avLst/>
            </a:prstGeom>
            <a:noFill/>
          </p:spPr>
          <p:txBody>
            <a:bodyPr wrap="none" tIns="0" rtlCol="0">
              <a:spAutoFit/>
            </a:bodyPr>
            <a:lstStyle/>
            <a:p>
              <a:r>
                <a:rPr lang="zh-CN" altLang="en-US" sz="586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>
          <a:xfrm>
            <a:off x="474436" y="297251"/>
            <a:ext cx="9625465" cy="480000"/>
          </a:xfrm>
          <a:prstGeom prst="rect">
            <a:avLst/>
          </a:prstGeom>
        </p:spPr>
        <p:txBody>
          <a:bodyPr tIns="72000" anchor="ctr" anchorCtr="0"/>
          <a:lstStyle/>
          <a:p>
            <a:r>
              <a:rPr kumimoji="1" lang="zh-CN" altLang="en-US" dirty="0"/>
              <a:t>标题文案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4" b="35682"/>
          <a:stretch>
            <a:fillRect/>
          </a:stretch>
        </p:blipFill>
        <p:spPr>
          <a:xfrm>
            <a:off x="10099900" y="318489"/>
            <a:ext cx="1780269" cy="389851"/>
          </a:xfrm>
          <a:prstGeom prst="rect">
            <a:avLst/>
          </a:prstGeom>
        </p:spPr>
      </p:pic>
      <p:sp>
        <p:nvSpPr>
          <p:cNvPr id="8" name="圆角矩形 3"/>
          <p:cNvSpPr/>
          <p:nvPr userDrawn="1"/>
        </p:nvSpPr>
        <p:spPr>
          <a:xfrm>
            <a:off x="387552" y="328560"/>
            <a:ext cx="74813" cy="342000"/>
          </a:xfrm>
          <a:prstGeom prst="roundRect">
            <a:avLst>
              <a:gd name="adj" fmla="val 0"/>
            </a:avLst>
          </a:prstGeom>
          <a:solidFill>
            <a:srgbClr val="0C57A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545">
              <a:solidFill>
                <a:schemeClr val="bg1"/>
              </a:solidFill>
            </a:endParaRPr>
          </a:p>
        </p:txBody>
      </p:sp>
      <p:sp>
        <p:nvSpPr>
          <p:cNvPr id="9" name="页脚占位符 3"/>
          <p:cNvSpPr txBox="1"/>
          <p:nvPr userDrawn="1"/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zh-CN"/>
            </a:defPPr>
            <a:lvl1pPr marL="0" algn="ctr" defTabSz="685800" rtl="0" eaLnBrk="1" latinLnBrk="0" hangingPunct="1">
              <a:defRPr sz="900" kern="1200">
                <a:solidFill>
                  <a:srgbClr val="7F7F7F"/>
                </a:solidFill>
                <a:latin typeface="Microsoft YaHei" charset="-122"/>
                <a:ea typeface="Microsoft YaHei" charset="-122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800" dirty="0">
                <a:solidFill>
                  <a:srgbClr val="7F7F7F">
                    <a:alpha val="50000"/>
                  </a:srgbClr>
                </a:solidFill>
              </a:rPr>
              <a:t>保密信息</a:t>
            </a:r>
          </a:p>
        </p:txBody>
      </p:sp>
      <p:sp>
        <p:nvSpPr>
          <p:cNvPr id="10" name="灯片编号占位符 3"/>
          <p:cNvSpPr txBox="1"/>
          <p:nvPr userDrawn="1"/>
        </p:nvSpPr>
        <p:spPr>
          <a:xfrm>
            <a:off x="11261213" y="6356351"/>
            <a:ext cx="618956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zh-CN"/>
            </a:defPPr>
            <a:lvl1pPr marL="0" algn="r" defTabSz="685800" rtl="0" eaLnBrk="1" latinLnBrk="0" hangingPunct="1">
              <a:defRPr sz="1200" kern="1200">
                <a:solidFill>
                  <a:srgbClr val="BFBFBF"/>
                </a:solidFill>
                <a:latin typeface="Helvetica" charset="0"/>
                <a:ea typeface="Microsoft YaHei" charset="-122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9D3935-6455-5445-8730-ACFDBD97B8A3}" type="slidenum">
              <a:rPr kumimoji="1" lang="zh-CN" altLang="en-US" sz="800" smtClean="0">
                <a:solidFill>
                  <a:srgbClr val="BFBFBF">
                    <a:alpha val="50000"/>
                  </a:srgbClr>
                </a:solidFill>
              </a:rPr>
              <a:t>‹#›</a:t>
            </a:fld>
            <a:endParaRPr kumimoji="1" lang="zh-CN" altLang="en-US" sz="800" dirty="0">
              <a:solidFill>
                <a:srgbClr val="BFBFBF">
                  <a:alpha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DE6F-8152-4AB0-B0F9-9E348593BAA4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AFC3-CBA6-4BDB-BC35-0E3D349EAF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DE6F-8152-4AB0-B0F9-9E348593BAA4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AFC3-CBA6-4BDB-BC35-0E3D349EAF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DE6F-8152-4AB0-B0F9-9E348593BAA4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AFC3-CBA6-4BDB-BC35-0E3D349EAF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DE6F-8152-4AB0-B0F9-9E348593BAA4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AFC3-CBA6-4BDB-BC35-0E3D349EAF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DE6F-8152-4AB0-B0F9-9E348593BAA4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AFC3-CBA6-4BDB-BC35-0E3D349EAF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DE6F-8152-4AB0-B0F9-9E348593BAA4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AFC3-CBA6-4BDB-BC35-0E3D349EAF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DE6F-8152-4AB0-B0F9-9E348593BAA4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AFC3-CBA6-4BDB-BC35-0E3D349EAF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DE6F-8152-4AB0-B0F9-9E348593BAA4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8AFC3-CBA6-4BDB-BC35-0E3D349EAF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0DE6F-8152-4AB0-B0F9-9E348593BAA4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8AFC3-CBA6-4BDB-BC35-0E3D349EAF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A4%84%E7%90%86%E5%99%A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ea typeface="宋体" charset="0"/>
              </a:rPr>
              <a:t>For</a:t>
            </a:r>
            <a:r>
              <a:rPr kumimoji="1" lang="zh-CN" altLang="en-US" dirty="0" smtClean="0">
                <a:ea typeface="宋体" charset="0"/>
              </a:rPr>
              <a:t>循环优化初探</a:t>
            </a:r>
            <a:endParaRPr kumimoji="1" lang="zh-CN" altLang="en-US" dirty="0">
              <a:ea typeface="宋体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高翔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袁凯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25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245" y="3429000"/>
            <a:ext cx="2334344" cy="92738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8729" y="277074"/>
            <a:ext cx="9625465" cy="420863"/>
          </a:xfrm>
        </p:spPr>
        <p:txBody>
          <a:bodyPr>
            <a:noAutofit/>
          </a:bodyPr>
          <a:lstStyle/>
          <a:p>
            <a:r>
              <a:rPr lang="en-US" altLang="zh-CN" sz="3200" b="1" dirty="0"/>
              <a:t>For</a:t>
            </a:r>
            <a:r>
              <a:rPr lang="zh-CN" altLang="en-US" sz="3200" b="1" dirty="0"/>
              <a:t>循环的优化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76844" y="1222106"/>
            <a:ext cx="3123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Tile</a:t>
            </a:r>
            <a:r>
              <a:rPr lang="zh-CN" altLang="en-US" sz="3200" b="1" dirty="0" smtClean="0"/>
              <a:t>原理</a:t>
            </a:r>
            <a:endParaRPr lang="zh-CN" altLang="en-US" sz="3200" b="1" dirty="0"/>
          </a:p>
        </p:txBody>
      </p:sp>
      <p:sp>
        <p:nvSpPr>
          <p:cNvPr id="9" name="矩形 8"/>
          <p:cNvSpPr/>
          <p:nvPr/>
        </p:nvSpPr>
        <p:spPr>
          <a:xfrm>
            <a:off x="364240" y="2221748"/>
            <a:ext cx="29489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DO I = 1, 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DO J = 1, M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A(I) = A(I) + B(J)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END DO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END </a:t>
            </a:r>
            <a:r>
              <a:rPr lang="en-US" altLang="zh-CN" dirty="0" smtClean="0">
                <a:latin typeface="Consolas" panose="020B0609020204030204" pitchFamily="49" charset="0"/>
              </a:rPr>
              <a:t>DO</a:t>
            </a:r>
          </a:p>
          <a:p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r>
              <a:rPr lang="zh-CN" altLang="en-US" dirty="0"/>
              <a:t>假设每个</a:t>
            </a:r>
            <a:r>
              <a:rPr lang="en-US" altLang="zh-CN" dirty="0"/>
              <a:t>cache line</a:t>
            </a:r>
            <a:r>
              <a:rPr lang="zh-CN" altLang="en-US" dirty="0"/>
              <a:t>能容纳</a:t>
            </a:r>
            <a:r>
              <a:rPr lang="en-US" altLang="zh-CN" dirty="0"/>
              <a:t>b</a:t>
            </a:r>
            <a:r>
              <a:rPr lang="zh-CN" altLang="en-US" dirty="0"/>
              <a:t>个数组</a:t>
            </a:r>
            <a:r>
              <a:rPr lang="zh-CN" altLang="en-US" dirty="0" smtClean="0"/>
              <a:t>元素。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effectLst/>
                <a:latin typeface="Consolas" panose="020B0609020204030204" pitchFamily="49" charset="0"/>
              </a:rPr>
              <a:t>A</a:t>
            </a:r>
            <a:r>
              <a:rPr lang="zh-CN" altLang="en-US" b="0" dirty="0" smtClean="0">
                <a:effectLst/>
                <a:latin typeface="Consolas" panose="020B0609020204030204" pitchFamily="49" charset="0"/>
              </a:rPr>
              <a:t>的</a:t>
            </a:r>
            <a:r>
              <a:rPr lang="en-US" altLang="zh-CN" b="0" dirty="0" smtClean="0">
                <a:effectLst/>
                <a:latin typeface="Consolas" panose="020B0609020204030204" pitchFamily="49" charset="0"/>
              </a:rPr>
              <a:t>cache miss</a:t>
            </a:r>
            <a:r>
              <a:rPr lang="zh-CN" altLang="en-US" b="0" dirty="0" smtClean="0">
                <a:effectLst/>
                <a:latin typeface="Consolas" panose="020B0609020204030204" pitchFamily="49" charset="0"/>
              </a:rPr>
              <a:t>：</a:t>
            </a:r>
            <a:r>
              <a:rPr lang="en-US" altLang="zh-CN" b="0" dirty="0" smtClean="0">
                <a:effectLst/>
                <a:latin typeface="Consolas" panose="020B0609020204030204" pitchFamily="49" charset="0"/>
              </a:rPr>
              <a:t>N</a:t>
            </a:r>
            <a:r>
              <a:rPr lang="en-US" altLang="zh-CN" dirty="0" smtClean="0">
                <a:latin typeface="Consolas" panose="020B0609020204030204" pitchFamily="49" charset="0"/>
              </a:rPr>
              <a:t>/b</a:t>
            </a:r>
          </a:p>
          <a:p>
            <a:r>
              <a:rPr lang="en-US" altLang="zh-CN" b="0" dirty="0" smtClean="0">
                <a:effectLst/>
                <a:latin typeface="Consolas" panose="020B0609020204030204" pitchFamily="49" charset="0"/>
              </a:rPr>
              <a:t>B</a:t>
            </a:r>
            <a:r>
              <a:rPr lang="zh-CN" altLang="en-US" b="0" dirty="0" smtClean="0">
                <a:effectLst/>
                <a:latin typeface="Consolas" panose="020B0609020204030204" pitchFamily="49" charset="0"/>
              </a:rPr>
              <a:t>的</a:t>
            </a:r>
            <a:r>
              <a:rPr lang="en-US" altLang="zh-CN" b="0" dirty="0" smtClean="0">
                <a:effectLst/>
                <a:latin typeface="Consolas" panose="020B0609020204030204" pitchFamily="49" charset="0"/>
              </a:rPr>
              <a:t>cache miss</a:t>
            </a:r>
            <a:r>
              <a:rPr lang="zh-CN" altLang="en-US" b="0" dirty="0" smtClean="0">
                <a:effectLst/>
                <a:latin typeface="Consolas" panose="020B0609020204030204" pitchFamily="49" charset="0"/>
              </a:rPr>
              <a:t>：</a:t>
            </a:r>
            <a:r>
              <a:rPr lang="en-US" altLang="zh-CN" b="0" dirty="0" smtClean="0">
                <a:effectLst/>
                <a:latin typeface="Consolas" panose="020B0609020204030204" pitchFamily="49" charset="0"/>
              </a:rPr>
              <a:t>N*M/b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84600" y="238693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DO J = 1, M, T</a:t>
            </a:r>
          </a:p>
          <a:p>
            <a:r>
              <a:rPr lang="en-US" altLang="zh-CN" dirty="0"/>
              <a:t>  DO I = 1, N</a:t>
            </a:r>
          </a:p>
          <a:p>
            <a:r>
              <a:rPr lang="en-US" altLang="zh-CN" dirty="0"/>
              <a:t>    DO </a:t>
            </a:r>
            <a:r>
              <a:rPr lang="en-US" altLang="zh-CN" dirty="0" err="1"/>
              <a:t>jj</a:t>
            </a:r>
            <a:r>
              <a:rPr lang="en-US" altLang="zh-CN" dirty="0"/>
              <a:t> = J, min(J+T-1, M)</a:t>
            </a:r>
          </a:p>
          <a:p>
            <a:r>
              <a:rPr lang="en-US" altLang="zh-CN" dirty="0"/>
              <a:t>      A(I) = A(I) + B(</a:t>
            </a:r>
            <a:r>
              <a:rPr lang="en-US" altLang="zh-CN" dirty="0" err="1"/>
              <a:t>jj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END DO</a:t>
            </a:r>
          </a:p>
          <a:p>
            <a:r>
              <a:rPr lang="en-US" altLang="zh-CN" dirty="0"/>
              <a:t>  END DO</a:t>
            </a:r>
          </a:p>
          <a:p>
            <a:r>
              <a:rPr lang="en-US" altLang="zh-CN" dirty="0"/>
              <a:t>END </a:t>
            </a:r>
            <a:r>
              <a:rPr lang="en-US" altLang="zh-CN" dirty="0" smtClean="0"/>
              <a:t>DO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zh-CN" altLang="en-US" dirty="0">
                <a:latin typeface="Consolas" panose="020B0609020204030204" pitchFamily="49" charset="0"/>
              </a:rPr>
              <a:t>的</a:t>
            </a:r>
            <a:r>
              <a:rPr lang="en-US" altLang="zh-CN" dirty="0">
                <a:latin typeface="Consolas" panose="020B0609020204030204" pitchFamily="49" charset="0"/>
              </a:rPr>
              <a:t>cache miss</a:t>
            </a:r>
            <a:r>
              <a:rPr lang="zh-CN" altLang="en-US" dirty="0" smtClean="0">
                <a:latin typeface="Consolas" panose="020B0609020204030204" pitchFamily="49" charset="0"/>
              </a:rPr>
              <a:t>：</a:t>
            </a:r>
            <a:r>
              <a:rPr lang="en-US" altLang="zh-CN" dirty="0"/>
              <a:t>(M/T) * (N/b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B</a:t>
            </a:r>
            <a:r>
              <a:rPr lang="zh-CN" altLang="en-US" dirty="0">
                <a:latin typeface="Consolas" panose="020B0609020204030204" pitchFamily="49" charset="0"/>
              </a:rPr>
              <a:t>的</a:t>
            </a:r>
            <a:r>
              <a:rPr lang="en-US" altLang="zh-CN" dirty="0">
                <a:latin typeface="Consolas" panose="020B0609020204030204" pitchFamily="49" charset="0"/>
              </a:rPr>
              <a:t>cache miss</a:t>
            </a:r>
            <a:r>
              <a:rPr lang="zh-CN" altLang="en-US" dirty="0" smtClean="0">
                <a:latin typeface="Consolas" panose="020B0609020204030204" pitchFamily="49" charset="0"/>
              </a:rPr>
              <a:t>：</a:t>
            </a:r>
            <a:r>
              <a:rPr lang="en-US" altLang="zh-CN" dirty="0"/>
              <a:t>MN/(</a:t>
            </a:r>
            <a:r>
              <a:rPr lang="en-US" altLang="zh-CN" dirty="0" err="1"/>
              <a:t>bT</a:t>
            </a:r>
            <a:r>
              <a:rPr lang="en-US" altLang="zh-CN" dirty="0"/>
              <a:t>) + </a:t>
            </a:r>
            <a:r>
              <a:rPr lang="en-US" altLang="zh-CN" dirty="0" smtClean="0"/>
              <a:t>M/b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84600" y="69793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latin typeface="-apple-system"/>
              </a:rPr>
              <a:t>loop </a:t>
            </a:r>
            <a:r>
              <a:rPr lang="en-US" altLang="zh-CN" b="1" dirty="0" smtClean="0">
                <a:latin typeface="-apple-system"/>
              </a:rPr>
              <a:t>tiling</a:t>
            </a:r>
            <a:r>
              <a:rPr lang="zh-CN" altLang="en-US" b="1" dirty="0" smtClean="0">
                <a:latin typeface="-apple-system"/>
              </a:rPr>
              <a:t>基本思路</a:t>
            </a:r>
            <a:r>
              <a:rPr lang="en-US" altLang="zh-CN" dirty="0" smtClean="0">
                <a:solidFill>
                  <a:srgbClr val="646464"/>
                </a:solidFill>
                <a:latin typeface="-apple-system"/>
              </a:rPr>
              <a:t>:cache </a:t>
            </a:r>
            <a:r>
              <a:rPr lang="en-US" altLang="zh-CN" dirty="0">
                <a:solidFill>
                  <a:srgbClr val="646464"/>
                </a:solidFill>
                <a:latin typeface="-apple-system"/>
              </a:rPr>
              <a:t>line</a:t>
            </a:r>
            <a:r>
              <a:rPr lang="zh-CN" altLang="en-US" dirty="0">
                <a:solidFill>
                  <a:srgbClr val="646464"/>
                </a:solidFill>
                <a:latin typeface="-apple-system"/>
              </a:rPr>
              <a:t>现在被用过以后</a:t>
            </a:r>
            <a:r>
              <a:rPr lang="zh-CN" altLang="en-US" dirty="0" smtClean="0">
                <a:solidFill>
                  <a:srgbClr val="646464"/>
                </a:solidFill>
                <a:latin typeface="-apple-system"/>
              </a:rPr>
              <a:t>，按</a:t>
            </a:r>
            <a:r>
              <a:rPr lang="zh-CN" altLang="en-US" dirty="0">
                <a:solidFill>
                  <a:srgbClr val="646464"/>
                </a:solidFill>
                <a:latin typeface="-apple-system"/>
              </a:rPr>
              <a:t>循环默认的执行方式，可能到下次再被用到的时候已经被</a:t>
            </a:r>
            <a:r>
              <a:rPr lang="en-US" altLang="zh-CN" dirty="0">
                <a:solidFill>
                  <a:srgbClr val="646464"/>
                </a:solidFill>
                <a:latin typeface="-apple-system"/>
              </a:rPr>
              <a:t>evict</a:t>
            </a:r>
            <a:r>
              <a:rPr lang="zh-CN" altLang="en-US" dirty="0">
                <a:solidFill>
                  <a:srgbClr val="646464"/>
                </a:solidFill>
                <a:latin typeface="-apple-system"/>
              </a:rPr>
              <a:t>了。于是我们就把循环怎么重排一下，使得一个</a:t>
            </a:r>
            <a:r>
              <a:rPr lang="en-US" altLang="zh-CN" dirty="0">
                <a:solidFill>
                  <a:srgbClr val="646464"/>
                </a:solidFill>
                <a:latin typeface="-apple-system"/>
              </a:rPr>
              <a:t>cache line</a:t>
            </a:r>
            <a:r>
              <a:rPr lang="zh-CN" altLang="en-US" dirty="0">
                <a:solidFill>
                  <a:srgbClr val="646464"/>
                </a:solidFill>
                <a:latin typeface="-apple-system"/>
              </a:rPr>
              <a:t>在被</a:t>
            </a:r>
            <a:r>
              <a:rPr lang="en-US" altLang="zh-CN" dirty="0">
                <a:solidFill>
                  <a:srgbClr val="646464"/>
                </a:solidFill>
                <a:latin typeface="-apple-system"/>
              </a:rPr>
              <a:t>evict</a:t>
            </a:r>
            <a:r>
              <a:rPr lang="zh-CN" altLang="en-US" dirty="0">
                <a:solidFill>
                  <a:srgbClr val="646464"/>
                </a:solidFill>
                <a:latin typeface="-apple-system"/>
              </a:rPr>
              <a:t>之前就被再次使用</a:t>
            </a:r>
            <a:r>
              <a:rPr lang="zh-CN" altLang="en-US" dirty="0" smtClean="0">
                <a:solidFill>
                  <a:srgbClr val="646464"/>
                </a:solidFill>
                <a:latin typeface="-apple-system"/>
              </a:rPr>
              <a:t>。</a:t>
            </a:r>
            <a:r>
              <a:rPr lang="en-US" altLang="zh-CN" dirty="0"/>
              <a:t>tile I</a:t>
            </a:r>
            <a:r>
              <a:rPr lang="zh-CN" altLang="en-US" dirty="0"/>
              <a:t>层循环还是</a:t>
            </a:r>
            <a:r>
              <a:rPr lang="en-US" altLang="zh-CN" dirty="0"/>
              <a:t>J</a:t>
            </a:r>
            <a:r>
              <a:rPr lang="zh-CN" altLang="en-US" dirty="0"/>
              <a:t>层循环更好其实取决于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的相当</a:t>
            </a:r>
            <a:r>
              <a:rPr lang="zh-CN" altLang="en-US" dirty="0" smtClean="0"/>
              <a:t>大小。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9687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8729" y="277074"/>
            <a:ext cx="9625465" cy="420863"/>
          </a:xfrm>
        </p:spPr>
        <p:txBody>
          <a:bodyPr>
            <a:noAutofit/>
          </a:bodyPr>
          <a:lstStyle/>
          <a:p>
            <a:r>
              <a:rPr lang="en-US" altLang="zh-CN" sz="3200" b="1" dirty="0"/>
              <a:t>For</a:t>
            </a:r>
            <a:r>
              <a:rPr lang="zh-CN" altLang="en-US" sz="3200" b="1" dirty="0"/>
              <a:t>循环的优化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9040" y="1806881"/>
            <a:ext cx="974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80604020202020204" pitchFamily="34" charset="0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8907" y="1176599"/>
            <a:ext cx="3123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Array Packing</a:t>
            </a:r>
            <a:endParaRPr lang="zh-CN" altLang="en-US" sz="3200" b="1" dirty="0"/>
          </a:p>
        </p:txBody>
      </p:sp>
      <p:pic>
        <p:nvPicPr>
          <p:cNvPr id="1026" name="Picture 2" descr="https://github.com/dmlc/web-data/raw/main/tvm/tutorial/array-pack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25" y="1761374"/>
            <a:ext cx="6672061" cy="484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565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8729" y="277074"/>
            <a:ext cx="9625465" cy="420863"/>
          </a:xfrm>
        </p:spPr>
        <p:txBody>
          <a:bodyPr>
            <a:noAutofit/>
          </a:bodyPr>
          <a:lstStyle/>
          <a:p>
            <a:r>
              <a:rPr lang="en-US" altLang="zh-CN" sz="3200" b="1" dirty="0"/>
              <a:t>For</a:t>
            </a:r>
            <a:r>
              <a:rPr lang="zh-CN" altLang="en-US" sz="3200" b="1" dirty="0"/>
              <a:t>循环的优化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18907" y="969462"/>
            <a:ext cx="5229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Parallel(</a:t>
            </a:r>
            <a:r>
              <a:rPr lang="en-US" altLang="zh-CN" sz="3200" b="1" dirty="0" err="1" smtClean="0"/>
              <a:t>OpenMP</a:t>
            </a:r>
            <a:r>
              <a:rPr lang="en-US" altLang="zh-CN" sz="3200" b="1" dirty="0" smtClean="0"/>
              <a:t>)/</a:t>
            </a:r>
            <a:r>
              <a:rPr lang="en-US" altLang="zh-CN" sz="3200" b="1" dirty="0" smtClean="0"/>
              <a:t>SIMT</a:t>
            </a:r>
            <a:endParaRPr lang="zh-CN" altLang="en-US" sz="3200" b="1" dirty="0"/>
          </a:p>
        </p:txBody>
      </p:sp>
      <p:sp>
        <p:nvSpPr>
          <p:cNvPr id="2" name="矩形 1"/>
          <p:cNvSpPr/>
          <p:nvPr/>
        </p:nvSpPr>
        <p:spPr>
          <a:xfrm>
            <a:off x="186266" y="193187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   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835" y="2183242"/>
            <a:ext cx="5353797" cy="17337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07" y="1761374"/>
            <a:ext cx="4010585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77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8729" y="277074"/>
            <a:ext cx="9625465" cy="420863"/>
          </a:xfrm>
        </p:spPr>
        <p:txBody>
          <a:bodyPr>
            <a:noAutofit/>
          </a:bodyPr>
          <a:lstStyle/>
          <a:p>
            <a:r>
              <a:rPr lang="en-US" altLang="zh-CN" sz="3200" b="1" dirty="0"/>
              <a:t>For</a:t>
            </a:r>
            <a:r>
              <a:rPr lang="zh-CN" altLang="en-US" sz="3200" b="1" dirty="0"/>
              <a:t>循环的优化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9040" y="1806881"/>
            <a:ext cx="974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80604020202020204" pitchFamily="34" charset="0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8907" y="1176599"/>
            <a:ext cx="3123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多面体</a:t>
            </a:r>
            <a:r>
              <a:rPr lang="zh-CN" altLang="en-US" sz="3200" b="1" dirty="0"/>
              <a:t>优化</a:t>
            </a:r>
            <a:r>
              <a:rPr lang="zh-CN" altLang="en-US" sz="3200" b="1" dirty="0" smtClean="0"/>
              <a:t>初探</a:t>
            </a:r>
            <a:endParaRPr lang="zh-CN" altLang="en-US" sz="3200" b="1" dirty="0"/>
          </a:p>
        </p:txBody>
      </p:sp>
      <p:pic>
        <p:nvPicPr>
          <p:cNvPr id="4100" name="Picture 4" descr="https://user-images.githubusercontent.com/20179983/109650168-d3e1c980-7b97-11eb-8e52-716e89f74a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041" y="1176599"/>
            <a:ext cx="3962400" cy="399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07" y="2219454"/>
            <a:ext cx="4839375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89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8729" y="277074"/>
            <a:ext cx="9625465" cy="420863"/>
          </a:xfrm>
        </p:spPr>
        <p:txBody>
          <a:bodyPr>
            <a:noAutofit/>
          </a:bodyPr>
          <a:lstStyle/>
          <a:p>
            <a:r>
              <a:rPr lang="en-US" altLang="zh-CN" sz="3200" b="1" dirty="0"/>
              <a:t>For</a:t>
            </a:r>
            <a:r>
              <a:rPr lang="zh-CN" altLang="en-US" sz="3200" b="1" dirty="0"/>
              <a:t>循环的优化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720040" y="2408015"/>
            <a:ext cx="974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80604020202020204" pitchFamily="34" charset="0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8907" y="1176599"/>
            <a:ext cx="3123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多面体</a:t>
            </a:r>
            <a:r>
              <a:rPr lang="zh-CN" altLang="en-US" sz="3200" b="1" dirty="0"/>
              <a:t>优化</a:t>
            </a:r>
            <a:r>
              <a:rPr lang="zh-CN" altLang="en-US" sz="3200" b="1" dirty="0" smtClean="0"/>
              <a:t>初探</a:t>
            </a:r>
            <a:endParaRPr lang="zh-CN" altLang="en-US" sz="3200" b="1" dirty="0"/>
          </a:p>
        </p:txBody>
      </p:sp>
      <p:pic>
        <p:nvPicPr>
          <p:cNvPr id="5122" name="Picture 2" descr="https://user-images.githubusercontent.com/20179983/109650257-ebb94d80-7b97-11eb-9545-21dae1595df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580" y="2124663"/>
            <a:ext cx="5882420" cy="356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352" y="1832144"/>
            <a:ext cx="6234149" cy="204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84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8729" y="277074"/>
            <a:ext cx="9625465" cy="420863"/>
          </a:xfrm>
        </p:spPr>
        <p:txBody>
          <a:bodyPr>
            <a:noAutofit/>
          </a:bodyPr>
          <a:lstStyle/>
          <a:p>
            <a:r>
              <a:rPr lang="en-US" altLang="zh-CN" sz="3200" b="1" dirty="0"/>
              <a:t>For</a:t>
            </a:r>
            <a:r>
              <a:rPr lang="zh-CN" altLang="en-US" sz="3200" b="1" dirty="0"/>
              <a:t>循环的优化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18907" y="1176599"/>
            <a:ext cx="3123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矢量化</a:t>
            </a:r>
            <a:r>
              <a:rPr lang="en-US" altLang="zh-CN" sz="3200" b="1" dirty="0" smtClean="0"/>
              <a:t>/SIMD</a:t>
            </a:r>
            <a:endParaRPr lang="zh-CN" altLang="en-US" sz="3200" b="1" dirty="0"/>
          </a:p>
        </p:txBody>
      </p:sp>
      <p:sp>
        <p:nvSpPr>
          <p:cNvPr id="2" name="矩形 1"/>
          <p:cNvSpPr/>
          <p:nvPr/>
        </p:nvSpPr>
        <p:spPr>
          <a:xfrm>
            <a:off x="5875867" y="190925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 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    </a:t>
            </a:r>
            <a:r>
              <a:rPr lang="en-US" altLang="zh-CN" dirty="0" smtClean="0">
                <a:latin typeface="Consolas" panose="020B0609020204030204" pitchFamily="49" charset="0"/>
              </a:rPr>
              <a:t>for(</a:t>
            </a:r>
            <a:r>
              <a:rPr lang="en-US" altLang="zh-CN" dirty="0" err="1" smtClean="0">
                <a:latin typeface="Consolas" panose="020B0609020204030204" pitchFamily="49" charset="0"/>
              </a:rPr>
              <a:t>size_t</a:t>
            </a:r>
            <a:r>
              <a:rPr lang="en-US" altLang="zh-CN" dirty="0" smtClean="0">
                <a:latin typeface="Consolas" panose="020B0609020204030204" pitchFamily="49" charset="0"/>
              </a:rPr>
              <a:t> </a:t>
            </a:r>
            <a:r>
              <a:rPr lang="en-US" altLang="zh-CN" dirty="0" err="1" smtClean="0">
                <a:latin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</a:rPr>
              <a:t>=0;i&lt;N;++</a:t>
            </a:r>
            <a:r>
              <a:rPr lang="en-US" altLang="zh-CN" dirty="0" err="1" smtClean="0">
                <a:latin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        sum+=(a[</a:t>
            </a:r>
            <a:r>
              <a:rPr lang="en-US" altLang="zh-CN" dirty="0" err="1" smtClean="0">
                <a:latin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</a:rPr>
              <a:t>]+b[</a:t>
            </a:r>
            <a:r>
              <a:rPr lang="en-US" altLang="zh-CN" dirty="0" err="1" smtClean="0">
                <a:latin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    }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4733" y="190925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   </a:t>
            </a:r>
            <a:r>
              <a:rPr lang="en-US" altLang="zh-CN" dirty="0" err="1" smtClean="0">
                <a:latin typeface="Consolas" panose="020B0609020204030204" pitchFamily="49" charset="0"/>
              </a:rPr>
              <a:t>const</a:t>
            </a:r>
            <a:r>
              <a:rPr lang="en-US" altLang="zh-CN" dirty="0" smtClean="0">
                <a:latin typeface="Consolas" panose="020B0609020204030204" pitchFamily="49" charset="0"/>
              </a:rPr>
              <a:t> 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 N = 10000;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    </a:t>
            </a:r>
            <a:r>
              <a:rPr lang="en-US" altLang="zh-CN" dirty="0" err="1" smtClean="0">
                <a:latin typeface="Consolas" panose="020B0609020204030204" pitchFamily="49" charset="0"/>
              </a:rPr>
              <a:t>const</a:t>
            </a:r>
            <a:r>
              <a:rPr lang="en-US" altLang="zh-CN" dirty="0" smtClean="0">
                <a:latin typeface="Consolas" panose="020B0609020204030204" pitchFamily="49" charset="0"/>
              </a:rPr>
              <a:t> 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 M = 10000;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/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smtClean="0">
                <a:latin typeface="Consolas" panose="020B0609020204030204" pitchFamily="49" charset="0"/>
              </a:rPr>
              <a:t>    int64_t sum=0;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    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* a = </a:t>
            </a:r>
            <a:r>
              <a:rPr lang="en-US" altLang="zh-CN" dirty="0" err="1" smtClean="0">
                <a:latin typeface="Consolas" panose="020B0609020204030204" pitchFamily="49" charset="0"/>
              </a:rPr>
              <a:t>static_cast</a:t>
            </a:r>
            <a:r>
              <a:rPr lang="en-US" altLang="zh-CN" dirty="0" smtClean="0">
                <a:latin typeface="Consolas" panose="020B0609020204030204" pitchFamily="49" charset="0"/>
              </a:rPr>
              <a:t>&lt;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*&gt;(</a:t>
            </a:r>
            <a:r>
              <a:rPr lang="en-US" altLang="zh-CN" dirty="0" err="1" smtClean="0">
                <a:latin typeface="Consolas" panose="020B0609020204030204" pitchFamily="49" charset="0"/>
              </a:rPr>
              <a:t>std</a:t>
            </a:r>
            <a:r>
              <a:rPr lang="en-US" altLang="zh-CN" dirty="0" smtClean="0">
                <a:latin typeface="Consolas" panose="020B0609020204030204" pitchFamily="49" charset="0"/>
              </a:rPr>
              <a:t>::</a:t>
            </a:r>
            <a:r>
              <a:rPr lang="en-US" altLang="zh-CN" dirty="0" err="1" smtClean="0">
                <a:latin typeface="Consolas" panose="020B0609020204030204" pitchFamily="49" charset="0"/>
              </a:rPr>
              <a:t>aligned_alloc</a:t>
            </a:r>
            <a:r>
              <a:rPr lang="en-US" altLang="zh-CN" dirty="0" smtClean="0">
                <a:latin typeface="Consolas" panose="020B0609020204030204" pitchFamily="49" charset="0"/>
              </a:rPr>
              <a:t>(64, N * </a:t>
            </a:r>
            <a:r>
              <a:rPr lang="en-US" altLang="zh-CN" dirty="0" err="1" smtClean="0">
                <a:latin typeface="Consolas" panose="020B0609020204030204" pitchFamily="49" charset="0"/>
              </a:rPr>
              <a:t>sizeof</a:t>
            </a:r>
            <a:r>
              <a:rPr lang="en-US" altLang="zh-CN" dirty="0" smtClean="0"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)));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    for(</a:t>
            </a:r>
            <a:r>
              <a:rPr lang="en-US" altLang="zh-CN" dirty="0" err="1" smtClean="0">
                <a:latin typeface="Consolas" panose="020B0609020204030204" pitchFamily="49" charset="0"/>
              </a:rPr>
              <a:t>size_t</a:t>
            </a:r>
            <a:r>
              <a:rPr lang="en-US" altLang="zh-CN" dirty="0" smtClean="0">
                <a:latin typeface="Consolas" panose="020B0609020204030204" pitchFamily="49" charset="0"/>
              </a:rPr>
              <a:t> </a:t>
            </a:r>
            <a:r>
              <a:rPr lang="en-US" altLang="zh-CN" dirty="0" err="1" smtClean="0">
                <a:latin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</a:rPr>
              <a:t>=0;i&lt;N;++</a:t>
            </a:r>
            <a:r>
              <a:rPr lang="en-US" altLang="zh-CN" dirty="0" err="1" smtClean="0">
                <a:latin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</a:rPr>
              <a:t>) a[</a:t>
            </a:r>
            <a:r>
              <a:rPr lang="en-US" altLang="zh-CN" dirty="0" err="1" smtClean="0">
                <a:latin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</a:rPr>
              <a:t>]=1;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    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* b = </a:t>
            </a:r>
            <a:r>
              <a:rPr lang="en-US" altLang="zh-CN" dirty="0" err="1" smtClean="0">
                <a:latin typeface="Consolas" panose="020B0609020204030204" pitchFamily="49" charset="0"/>
              </a:rPr>
              <a:t>static_cast</a:t>
            </a:r>
            <a:r>
              <a:rPr lang="en-US" altLang="zh-CN" dirty="0" smtClean="0">
                <a:latin typeface="Consolas" panose="020B0609020204030204" pitchFamily="49" charset="0"/>
              </a:rPr>
              <a:t>&lt;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*&gt;(</a:t>
            </a:r>
            <a:r>
              <a:rPr lang="en-US" altLang="zh-CN" dirty="0" err="1" smtClean="0">
                <a:latin typeface="Consolas" panose="020B0609020204030204" pitchFamily="49" charset="0"/>
              </a:rPr>
              <a:t>std</a:t>
            </a:r>
            <a:r>
              <a:rPr lang="en-US" altLang="zh-CN" dirty="0" smtClean="0">
                <a:latin typeface="Consolas" panose="020B0609020204030204" pitchFamily="49" charset="0"/>
              </a:rPr>
              <a:t>::</a:t>
            </a:r>
            <a:r>
              <a:rPr lang="en-US" altLang="zh-CN" dirty="0" err="1" smtClean="0">
                <a:latin typeface="Consolas" panose="020B0609020204030204" pitchFamily="49" charset="0"/>
              </a:rPr>
              <a:t>aligned_alloc</a:t>
            </a:r>
            <a:r>
              <a:rPr lang="en-US" altLang="zh-CN" dirty="0" smtClean="0">
                <a:latin typeface="Consolas" panose="020B0609020204030204" pitchFamily="49" charset="0"/>
              </a:rPr>
              <a:t>(64, M * </a:t>
            </a:r>
            <a:r>
              <a:rPr lang="en-US" altLang="zh-CN" dirty="0" err="1" smtClean="0">
                <a:latin typeface="Consolas" panose="020B0609020204030204" pitchFamily="49" charset="0"/>
              </a:rPr>
              <a:t>sizeof</a:t>
            </a:r>
            <a:r>
              <a:rPr lang="en-US" altLang="zh-CN" dirty="0" smtClean="0"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)));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    for(</a:t>
            </a:r>
            <a:r>
              <a:rPr lang="en-US" altLang="zh-CN" dirty="0" err="1" smtClean="0">
                <a:latin typeface="Consolas" panose="020B0609020204030204" pitchFamily="49" charset="0"/>
              </a:rPr>
              <a:t>size_t</a:t>
            </a:r>
            <a:r>
              <a:rPr lang="en-US" altLang="zh-CN" dirty="0" smtClean="0">
                <a:latin typeface="Consolas" panose="020B0609020204030204" pitchFamily="49" charset="0"/>
              </a:rPr>
              <a:t> </a:t>
            </a:r>
            <a:r>
              <a:rPr lang="en-US" altLang="zh-CN" dirty="0" err="1" smtClean="0">
                <a:latin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</a:rPr>
              <a:t>=0;i&lt;M;++</a:t>
            </a:r>
            <a:r>
              <a:rPr lang="en-US" altLang="zh-CN" dirty="0" err="1" smtClean="0">
                <a:latin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</a:rPr>
              <a:t>) b[</a:t>
            </a:r>
            <a:r>
              <a:rPr lang="en-US" altLang="zh-CN" dirty="0" err="1" smtClean="0">
                <a:latin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</a:rPr>
              <a:t>]=1;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064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8729" y="277074"/>
            <a:ext cx="9625465" cy="420863"/>
          </a:xfrm>
        </p:spPr>
        <p:txBody>
          <a:bodyPr>
            <a:noAutofit/>
          </a:bodyPr>
          <a:lstStyle/>
          <a:p>
            <a:r>
              <a:rPr lang="en-US" altLang="zh-CN" sz="3200" b="1" dirty="0"/>
              <a:t>For</a:t>
            </a:r>
            <a:r>
              <a:rPr lang="zh-CN" altLang="en-US" sz="3200" b="1" dirty="0"/>
              <a:t>循环的优化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28729" y="1030801"/>
            <a:ext cx="3123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矢量化</a:t>
            </a:r>
            <a:r>
              <a:rPr lang="en-US" altLang="zh-CN" sz="3200" b="1" dirty="0" smtClean="0"/>
              <a:t>/SIMD</a:t>
            </a:r>
            <a:endParaRPr lang="zh-CN" altLang="en-US" sz="3200" b="1" dirty="0"/>
          </a:p>
        </p:txBody>
      </p:sp>
      <p:sp>
        <p:nvSpPr>
          <p:cNvPr id="2" name="矩形 1"/>
          <p:cNvSpPr/>
          <p:nvPr/>
        </p:nvSpPr>
        <p:spPr>
          <a:xfrm>
            <a:off x="6197600" y="189257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    __m512i _sum = _mm512_setzero_epi32();//64</a:t>
            </a:r>
          </a:p>
          <a:p>
            <a:r>
              <a:rPr lang="en-US" altLang="zh-CN" dirty="0"/>
              <a:t>    for(</a:t>
            </a:r>
            <a:r>
              <a:rPr lang="en-US" altLang="zh-CN" dirty="0" err="1"/>
              <a:t>size_t</a:t>
            </a:r>
            <a:r>
              <a:rPr lang="en-US" altLang="zh-CN" dirty="0"/>
              <a:t> j = 0 ; j &lt; SIMD_N ; j+=16){</a:t>
            </a:r>
          </a:p>
          <a:p>
            <a:r>
              <a:rPr lang="en-US" altLang="zh-CN" dirty="0"/>
              <a:t>        __m512i _A = _mm512_load_epi32(a + j);</a:t>
            </a:r>
          </a:p>
          <a:p>
            <a:r>
              <a:rPr lang="en-US" altLang="zh-CN" dirty="0"/>
              <a:t>        __m512i _B = _mm512_load_epi32(b + j);</a:t>
            </a:r>
          </a:p>
          <a:p>
            <a:r>
              <a:rPr lang="en-US" altLang="zh-CN" dirty="0"/>
              <a:t>        auto </a:t>
            </a:r>
            <a:r>
              <a:rPr lang="en-US" altLang="zh-CN" dirty="0" err="1"/>
              <a:t>tmp_sum</a:t>
            </a:r>
            <a:r>
              <a:rPr lang="en-US" altLang="zh-CN" dirty="0"/>
              <a:t>  =  _mm512_add_epi32(_A, _B);</a:t>
            </a:r>
          </a:p>
          <a:p>
            <a:r>
              <a:rPr lang="en-US" altLang="zh-CN" dirty="0"/>
              <a:t>        _sum =  _mm512_add_epi32(</a:t>
            </a:r>
            <a:r>
              <a:rPr lang="en-US" altLang="zh-CN" dirty="0" err="1"/>
              <a:t>tmp_sum</a:t>
            </a:r>
            <a:r>
              <a:rPr lang="en-US" altLang="zh-CN" dirty="0"/>
              <a:t>, _sum);</a:t>
            </a:r>
          </a:p>
          <a:p>
            <a:r>
              <a:rPr lang="en-US" altLang="zh-CN" dirty="0"/>
              <a:t>    }</a:t>
            </a:r>
          </a:p>
          <a:p>
            <a:r>
              <a:rPr lang="en-US" altLang="zh-CN" dirty="0"/>
              <a:t>  </a:t>
            </a:r>
            <a:r>
              <a:rPr lang="zh-CN" altLang="en-US" dirty="0"/>
              <a:t>    </a:t>
            </a:r>
            <a:r>
              <a:rPr lang="en-US" altLang="zh-CN" dirty="0"/>
              <a:t>for(</a:t>
            </a:r>
            <a:r>
              <a:rPr lang="en-US" altLang="zh-CN" dirty="0" err="1"/>
              <a:t>size_t</a:t>
            </a:r>
            <a:r>
              <a:rPr lang="en-US" altLang="zh-CN" dirty="0"/>
              <a:t> </a:t>
            </a:r>
            <a:r>
              <a:rPr lang="en-US" altLang="zh-CN" dirty="0" err="1"/>
              <a:t>i</a:t>
            </a:r>
            <a:r>
              <a:rPr lang="en-US" altLang="zh-CN" dirty="0"/>
              <a:t>=0;i&lt;16;++</a:t>
            </a:r>
            <a:r>
              <a:rPr lang="en-US" altLang="zh-CN" dirty="0" err="1"/>
              <a:t>i</a:t>
            </a:r>
            <a:r>
              <a:rPr lang="en-US" altLang="zh-CN" dirty="0"/>
              <a:t> ){</a:t>
            </a:r>
          </a:p>
          <a:p>
            <a:r>
              <a:rPr lang="zh-CN" altLang="en-US" dirty="0"/>
              <a:t>        </a:t>
            </a:r>
            <a:r>
              <a:rPr lang="en-US" altLang="zh-CN" dirty="0"/>
              <a:t>sum+=(</a:t>
            </a:r>
            <a:r>
              <a:rPr lang="en-US" altLang="zh-CN" dirty="0" err="1"/>
              <a:t>int</a:t>
            </a:r>
            <a:r>
              <a:rPr lang="en-US" altLang="zh-CN" dirty="0"/>
              <a:t>(_sum[0]&lt;&lt;32)+</a:t>
            </a:r>
            <a:r>
              <a:rPr lang="en-US" altLang="zh-CN" dirty="0" err="1"/>
              <a:t>int</a:t>
            </a:r>
            <a:r>
              <a:rPr lang="en-US" altLang="zh-CN" dirty="0"/>
              <a:t>(_sum[0]));</a:t>
            </a:r>
          </a:p>
          <a:p>
            <a:r>
              <a:rPr lang="en-US" altLang="zh-CN" dirty="0"/>
              <a:t>    }</a:t>
            </a:r>
          </a:p>
          <a:p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3200" y="1615576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    </a:t>
            </a:r>
            <a:r>
              <a:rPr lang="en-US" altLang="zh-CN" dirty="0" err="1" smtClean="0">
                <a:latin typeface="Consolas" panose="020B0609020204030204" pitchFamily="49" charset="0"/>
              </a:rPr>
              <a:t>const</a:t>
            </a:r>
            <a:r>
              <a:rPr lang="en-US" altLang="zh-CN" dirty="0" smtClean="0">
                <a:latin typeface="Consolas" panose="020B0609020204030204" pitchFamily="49" charset="0"/>
              </a:rPr>
              <a:t> 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 N = 100000;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    </a:t>
            </a:r>
            <a:r>
              <a:rPr lang="en-US" altLang="zh-CN" dirty="0" err="1" smtClean="0">
                <a:latin typeface="Consolas" panose="020B0609020204030204" pitchFamily="49" charset="0"/>
              </a:rPr>
              <a:t>const</a:t>
            </a:r>
            <a:r>
              <a:rPr lang="en-US" altLang="zh-CN" dirty="0" smtClean="0">
                <a:latin typeface="Consolas" panose="020B0609020204030204" pitchFamily="49" charset="0"/>
              </a:rPr>
              <a:t> 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 M = 100000;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smtClean="0">
                <a:latin typeface="Consolas" panose="020B0609020204030204" pitchFamily="49" charset="0"/>
              </a:rPr>
              <a:t>    int64_t sum=0;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    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* a = </a:t>
            </a:r>
            <a:r>
              <a:rPr lang="en-US" altLang="zh-CN" dirty="0" err="1" smtClean="0">
                <a:latin typeface="Consolas" panose="020B0609020204030204" pitchFamily="49" charset="0"/>
              </a:rPr>
              <a:t>static_cast</a:t>
            </a:r>
            <a:r>
              <a:rPr lang="en-US" altLang="zh-CN" dirty="0" smtClean="0">
                <a:latin typeface="Consolas" panose="020B0609020204030204" pitchFamily="49" charset="0"/>
              </a:rPr>
              <a:t>&lt;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*&gt;(</a:t>
            </a:r>
            <a:r>
              <a:rPr lang="en-US" altLang="zh-CN" dirty="0" err="1" smtClean="0">
                <a:latin typeface="Consolas" panose="020B0609020204030204" pitchFamily="49" charset="0"/>
              </a:rPr>
              <a:t>std</a:t>
            </a:r>
            <a:r>
              <a:rPr lang="en-US" altLang="zh-CN" dirty="0" smtClean="0">
                <a:latin typeface="Consolas" panose="020B0609020204030204" pitchFamily="49" charset="0"/>
              </a:rPr>
              <a:t>::</a:t>
            </a:r>
            <a:r>
              <a:rPr lang="en-US" altLang="zh-CN" dirty="0" err="1" smtClean="0">
                <a:latin typeface="Consolas" panose="020B0609020204030204" pitchFamily="49" charset="0"/>
              </a:rPr>
              <a:t>aligned_alloc</a:t>
            </a:r>
            <a:r>
              <a:rPr lang="en-US" altLang="zh-CN" dirty="0" smtClean="0">
                <a:latin typeface="Consolas" panose="020B0609020204030204" pitchFamily="49" charset="0"/>
              </a:rPr>
              <a:t>(64, N * </a:t>
            </a:r>
            <a:r>
              <a:rPr lang="en-US" altLang="zh-CN" dirty="0" err="1" smtClean="0">
                <a:latin typeface="Consolas" panose="020B0609020204030204" pitchFamily="49" charset="0"/>
              </a:rPr>
              <a:t>sizeof</a:t>
            </a:r>
            <a:r>
              <a:rPr lang="en-US" altLang="zh-CN" dirty="0" smtClean="0"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)));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    for(</a:t>
            </a:r>
            <a:r>
              <a:rPr lang="en-US" altLang="zh-CN" dirty="0" err="1" smtClean="0">
                <a:latin typeface="Consolas" panose="020B0609020204030204" pitchFamily="49" charset="0"/>
              </a:rPr>
              <a:t>size_t</a:t>
            </a:r>
            <a:r>
              <a:rPr lang="en-US" altLang="zh-CN" dirty="0" smtClean="0">
                <a:latin typeface="Consolas" panose="020B0609020204030204" pitchFamily="49" charset="0"/>
              </a:rPr>
              <a:t> </a:t>
            </a:r>
            <a:r>
              <a:rPr lang="en-US" altLang="zh-CN" dirty="0" err="1" smtClean="0">
                <a:latin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</a:rPr>
              <a:t>=0;i&lt;N;++</a:t>
            </a:r>
            <a:r>
              <a:rPr lang="en-US" altLang="zh-CN" dirty="0" err="1" smtClean="0">
                <a:latin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</a:rPr>
              <a:t>) a[</a:t>
            </a:r>
            <a:r>
              <a:rPr lang="en-US" altLang="zh-CN" dirty="0" err="1" smtClean="0">
                <a:latin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</a:rPr>
              <a:t>]=1;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    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* b = </a:t>
            </a:r>
            <a:r>
              <a:rPr lang="en-US" altLang="zh-CN" dirty="0" err="1" smtClean="0">
                <a:latin typeface="Consolas" panose="020B0609020204030204" pitchFamily="49" charset="0"/>
              </a:rPr>
              <a:t>static_cast</a:t>
            </a:r>
            <a:r>
              <a:rPr lang="en-US" altLang="zh-CN" dirty="0" smtClean="0">
                <a:latin typeface="Consolas" panose="020B0609020204030204" pitchFamily="49" charset="0"/>
              </a:rPr>
              <a:t>&lt;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*&gt;(</a:t>
            </a:r>
            <a:r>
              <a:rPr lang="en-US" altLang="zh-CN" dirty="0" err="1" smtClean="0">
                <a:latin typeface="Consolas" panose="020B0609020204030204" pitchFamily="49" charset="0"/>
              </a:rPr>
              <a:t>std</a:t>
            </a:r>
            <a:r>
              <a:rPr lang="en-US" altLang="zh-CN" dirty="0" smtClean="0">
                <a:latin typeface="Consolas" panose="020B0609020204030204" pitchFamily="49" charset="0"/>
              </a:rPr>
              <a:t>::</a:t>
            </a:r>
            <a:r>
              <a:rPr lang="en-US" altLang="zh-CN" dirty="0" err="1" smtClean="0">
                <a:latin typeface="Consolas" panose="020B0609020204030204" pitchFamily="49" charset="0"/>
              </a:rPr>
              <a:t>aligned_alloc</a:t>
            </a:r>
            <a:r>
              <a:rPr lang="en-US" altLang="zh-CN" dirty="0" smtClean="0">
                <a:latin typeface="Consolas" panose="020B0609020204030204" pitchFamily="49" charset="0"/>
              </a:rPr>
              <a:t>(64, M * </a:t>
            </a:r>
            <a:r>
              <a:rPr lang="en-US" altLang="zh-CN" dirty="0" err="1" smtClean="0">
                <a:latin typeface="Consolas" panose="020B0609020204030204" pitchFamily="49" charset="0"/>
              </a:rPr>
              <a:t>sizeof</a:t>
            </a:r>
            <a:r>
              <a:rPr lang="en-US" altLang="zh-CN" dirty="0" smtClean="0"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)));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    for(</a:t>
            </a:r>
            <a:r>
              <a:rPr lang="en-US" altLang="zh-CN" dirty="0" err="1" smtClean="0">
                <a:latin typeface="Consolas" panose="020B0609020204030204" pitchFamily="49" charset="0"/>
              </a:rPr>
              <a:t>size_t</a:t>
            </a:r>
            <a:r>
              <a:rPr lang="en-US" altLang="zh-CN" dirty="0" smtClean="0">
                <a:latin typeface="Consolas" panose="020B0609020204030204" pitchFamily="49" charset="0"/>
              </a:rPr>
              <a:t> </a:t>
            </a:r>
            <a:r>
              <a:rPr lang="en-US" altLang="zh-CN" dirty="0" err="1" smtClean="0">
                <a:latin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</a:rPr>
              <a:t>=0;i&lt;M;++</a:t>
            </a:r>
            <a:r>
              <a:rPr lang="en-US" altLang="zh-CN" dirty="0" err="1" smtClean="0">
                <a:latin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</a:rPr>
              <a:t>) b[</a:t>
            </a:r>
            <a:r>
              <a:rPr lang="en-US" altLang="zh-CN" dirty="0" err="1" smtClean="0">
                <a:latin typeface="Consolas" panose="020B0609020204030204" pitchFamily="49" charset="0"/>
              </a:rPr>
              <a:t>i</a:t>
            </a:r>
            <a:r>
              <a:rPr lang="en-US" altLang="zh-CN" dirty="0" smtClean="0">
                <a:latin typeface="Consolas" panose="020B0609020204030204" pitchFamily="49" charset="0"/>
              </a:rPr>
              <a:t>]=1;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    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 *c = </a:t>
            </a:r>
            <a:r>
              <a:rPr lang="en-US" altLang="zh-CN" dirty="0" err="1" smtClean="0">
                <a:latin typeface="Consolas" panose="020B0609020204030204" pitchFamily="49" charset="0"/>
              </a:rPr>
              <a:t>static_cast</a:t>
            </a:r>
            <a:r>
              <a:rPr lang="en-US" altLang="zh-CN" dirty="0" smtClean="0">
                <a:latin typeface="Consolas" panose="020B0609020204030204" pitchFamily="49" charset="0"/>
              </a:rPr>
              <a:t>&lt;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*&gt;(</a:t>
            </a:r>
            <a:r>
              <a:rPr lang="en-US" altLang="zh-CN" dirty="0" err="1" smtClean="0">
                <a:latin typeface="Consolas" panose="020B0609020204030204" pitchFamily="49" charset="0"/>
              </a:rPr>
              <a:t>std</a:t>
            </a:r>
            <a:r>
              <a:rPr lang="en-US" altLang="zh-CN" dirty="0" smtClean="0">
                <a:latin typeface="Consolas" panose="020B0609020204030204" pitchFamily="49" charset="0"/>
              </a:rPr>
              <a:t>::</a:t>
            </a:r>
            <a:r>
              <a:rPr lang="en-US" altLang="zh-CN" dirty="0" err="1" smtClean="0">
                <a:latin typeface="Consolas" panose="020B0609020204030204" pitchFamily="49" charset="0"/>
              </a:rPr>
              <a:t>aligned_alloc</a:t>
            </a:r>
            <a:r>
              <a:rPr lang="en-US" altLang="zh-CN" dirty="0" smtClean="0">
                <a:latin typeface="Consolas" panose="020B0609020204030204" pitchFamily="49" charset="0"/>
              </a:rPr>
              <a:t>(64, 16 * </a:t>
            </a:r>
            <a:r>
              <a:rPr lang="en-US" altLang="zh-CN" dirty="0" err="1" smtClean="0">
                <a:latin typeface="Consolas" panose="020B0609020204030204" pitchFamily="49" charset="0"/>
              </a:rPr>
              <a:t>sizeof</a:t>
            </a:r>
            <a:r>
              <a:rPr lang="en-US" altLang="zh-CN" dirty="0" smtClean="0">
                <a:latin typeface="Consolas" panose="020B0609020204030204" pitchFamily="49" charset="0"/>
              </a:rPr>
              <a:t>(</a:t>
            </a:r>
            <a:r>
              <a:rPr lang="en-US" altLang="zh-CN" dirty="0" err="1" smtClean="0">
                <a:latin typeface="Consolas" panose="020B0609020204030204" pitchFamily="49" charset="0"/>
              </a:rPr>
              <a:t>int</a:t>
            </a:r>
            <a:r>
              <a:rPr lang="en-US" altLang="zh-CN" dirty="0" smtClean="0">
                <a:latin typeface="Consolas" panose="020B0609020204030204" pitchFamily="49" charset="0"/>
              </a:rPr>
              <a:t>)));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    </a:t>
            </a:r>
            <a:r>
              <a:rPr lang="en-US" altLang="zh-CN" dirty="0" err="1" smtClean="0">
                <a:latin typeface="Consolas" panose="020B0609020204030204" pitchFamily="49" charset="0"/>
              </a:rPr>
              <a:t>const</a:t>
            </a:r>
            <a:r>
              <a:rPr lang="en-US" altLang="zh-CN" dirty="0" smtClean="0">
                <a:latin typeface="Consolas" panose="020B0609020204030204" pitchFamily="49" charset="0"/>
              </a:rPr>
              <a:t> </a:t>
            </a:r>
            <a:r>
              <a:rPr lang="en-US" altLang="zh-CN" dirty="0" err="1" smtClean="0">
                <a:latin typeface="Consolas" panose="020B0609020204030204" pitchFamily="49" charset="0"/>
              </a:rPr>
              <a:t>size_t</a:t>
            </a:r>
            <a:r>
              <a:rPr lang="en-US" altLang="zh-CN" dirty="0" smtClean="0">
                <a:latin typeface="Consolas" panose="020B0609020204030204" pitchFamily="49" charset="0"/>
              </a:rPr>
              <a:t> SIMD_N = (N &gt;&gt; 4) &lt;&lt; 4;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    </a:t>
            </a:r>
            <a:r>
              <a:rPr lang="en-US" altLang="zh-CN" dirty="0" err="1" smtClean="0">
                <a:latin typeface="Consolas" panose="020B0609020204030204" pitchFamily="49" charset="0"/>
              </a:rPr>
              <a:t>const</a:t>
            </a:r>
            <a:r>
              <a:rPr lang="en-US" altLang="zh-CN" dirty="0" smtClean="0">
                <a:latin typeface="Consolas" panose="020B0609020204030204" pitchFamily="49" charset="0"/>
              </a:rPr>
              <a:t> </a:t>
            </a:r>
            <a:r>
              <a:rPr lang="en-US" altLang="zh-CN" dirty="0" err="1" smtClean="0">
                <a:latin typeface="Consolas" panose="020B0609020204030204" pitchFamily="49" charset="0"/>
              </a:rPr>
              <a:t>size_t</a:t>
            </a:r>
            <a:r>
              <a:rPr lang="en-US" altLang="zh-CN" dirty="0" smtClean="0">
                <a:latin typeface="Consolas" panose="020B0609020204030204" pitchFamily="49" charset="0"/>
              </a:rPr>
              <a:t> SIMD_M = (M &gt;&gt; 4) &lt;&lt; 4;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149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16000" y="2552869"/>
            <a:ext cx="10560000" cy="960000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+mn-ea"/>
                <a:ea typeface="+mn-ea"/>
              </a:rPr>
              <a:t>谢 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160931" y="3243092"/>
            <a:ext cx="6031069" cy="385445"/>
          </a:xfrm>
        </p:spPr>
        <p:txBody>
          <a:bodyPr/>
          <a:lstStyle/>
          <a:p>
            <a:r>
              <a:rPr kumimoji="1" lang="zh-CN" altLang="en-US" dirty="0" smtClean="0"/>
              <a:t>优化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循环</a:t>
            </a:r>
            <a:endParaRPr kumimoji="1"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6160931" y="2380062"/>
            <a:ext cx="6031069" cy="385445"/>
          </a:xfrm>
        </p:spPr>
        <p:txBody>
          <a:bodyPr/>
          <a:lstStyle/>
          <a:p>
            <a:r>
              <a:rPr kumimoji="1" lang="en-US" altLang="zh-CN" dirty="0" err="1" smtClean="0"/>
              <a:t>Cpu</a:t>
            </a:r>
            <a:r>
              <a:rPr kumimoji="1" lang="en-US" altLang="zh-CN" dirty="0" smtClean="0"/>
              <a:t> Cache</a:t>
            </a:r>
            <a:endParaRPr kumimoji="1" lang="en-US" altLang="zh-CN" dirty="0"/>
          </a:p>
        </p:txBody>
      </p:sp>
      <p:grpSp>
        <p:nvGrpSpPr>
          <p:cNvPr id="24" name="组合 23"/>
          <p:cNvGrpSpPr/>
          <p:nvPr/>
        </p:nvGrpSpPr>
        <p:grpSpPr>
          <a:xfrm>
            <a:off x="5485467" y="2358149"/>
            <a:ext cx="447443" cy="447442"/>
            <a:chOff x="3483479" y="1184411"/>
            <a:chExt cx="335582" cy="335582"/>
          </a:xfrm>
        </p:grpSpPr>
        <p:sp>
          <p:nvSpPr>
            <p:cNvPr id="8" name="流程图: 联系 43"/>
            <p:cNvSpPr/>
            <p:nvPr/>
          </p:nvSpPr>
          <p:spPr bwMode="auto">
            <a:xfrm rot="5400000">
              <a:off x="3483479" y="1184411"/>
              <a:ext cx="335582" cy="335582"/>
            </a:xfrm>
            <a:prstGeom prst="flowChartConnector">
              <a:avLst/>
            </a:prstGeom>
            <a:solidFill>
              <a:srgbClr val="0E57A2"/>
            </a:solidFill>
            <a:ln>
              <a:solidFill>
                <a:srgbClr val="0F5B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595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510125" y="1198314"/>
              <a:ext cx="281754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65" b="1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1</a:t>
              </a:r>
              <a:endParaRPr lang="zh-CN" altLang="en-US" sz="1865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485467" y="3220114"/>
            <a:ext cx="447443" cy="447442"/>
            <a:chOff x="3483479" y="1830886"/>
            <a:chExt cx="335582" cy="335582"/>
          </a:xfrm>
        </p:grpSpPr>
        <p:sp>
          <p:nvSpPr>
            <p:cNvPr id="11" name="流程图: 联系 49"/>
            <p:cNvSpPr/>
            <p:nvPr userDrawn="1"/>
          </p:nvSpPr>
          <p:spPr bwMode="auto">
            <a:xfrm rot="5400000">
              <a:off x="3483479" y="1830886"/>
              <a:ext cx="335582" cy="335582"/>
            </a:xfrm>
            <a:prstGeom prst="flowChartConnector">
              <a:avLst/>
            </a:prstGeom>
            <a:solidFill>
              <a:srgbClr val="0E5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595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 userDrawn="1"/>
          </p:nvSpPr>
          <p:spPr>
            <a:xfrm>
              <a:off x="3507746" y="1844789"/>
              <a:ext cx="290322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1865" dirty="0">
                  <a:latin typeface="+mj-lt"/>
                </a:rPr>
                <a:t>2</a:t>
              </a:r>
              <a:endParaRPr lang="zh-CN" altLang="en-US" sz="1865" dirty="0">
                <a:latin typeface="+mj-l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3415" y="494788"/>
            <a:ext cx="9625465" cy="420863"/>
          </a:xfrm>
        </p:spPr>
        <p:txBody>
          <a:bodyPr>
            <a:noAutofit/>
          </a:bodyPr>
          <a:lstStyle/>
          <a:p>
            <a:r>
              <a:rPr kumimoji="1" lang="en-US" altLang="zh-CN" sz="3200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Cpu</a:t>
            </a:r>
            <a:r>
              <a:rPr kumimoji="1" lang="en-US" altLang="zh-CN" sz="32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Cache</a:t>
            </a:r>
            <a:br>
              <a:rPr kumimoji="1" lang="en-US" altLang="zh-CN" sz="32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kumimoji="1" lang="zh-CN" altLang="en-US" sz="32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18908" y="2383824"/>
            <a:ext cx="97402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80604020202020204" pitchFamily="34" charset="0"/>
              <a:buNone/>
            </a:pPr>
            <a:r>
              <a:rPr lang="zh-CN" altLang="en-US" sz="2400" b="1" dirty="0"/>
              <a:t>时间局部性（</a:t>
            </a:r>
            <a:r>
              <a:rPr lang="en-US" altLang="zh-CN" sz="2400" b="1" dirty="0"/>
              <a:t>temporal locality</a:t>
            </a:r>
            <a:r>
              <a:rPr lang="zh-CN" altLang="en-US" sz="2400" b="1" dirty="0"/>
              <a:t>）</a:t>
            </a:r>
            <a:r>
              <a:rPr lang="en-US" altLang="zh-CN" sz="2400" dirty="0"/>
              <a:t>  </a:t>
            </a:r>
            <a:br>
              <a:rPr lang="en-US" altLang="zh-CN" sz="2400" dirty="0"/>
            </a:br>
            <a:r>
              <a:rPr lang="zh-CN" altLang="en-US" sz="2400" dirty="0"/>
              <a:t>时间局部性指的是：被引用过一次的存储器位置在未来会被多次引用（通常在循环中）。 </a:t>
            </a:r>
            <a:endParaRPr lang="en-US" altLang="zh-CN" sz="2400" dirty="0" smtClean="0"/>
          </a:p>
          <a:p>
            <a:pPr indent="0">
              <a:buFont typeface="Arial" panose="02080604020202020204" pitchFamily="34" charset="0"/>
              <a:buNone/>
            </a:pPr>
            <a:r>
              <a:rPr lang="zh-CN" altLang="en-US" sz="2400" dirty="0"/>
              <a:t/>
            </a:r>
            <a:br>
              <a:rPr lang="zh-CN" altLang="en-US" sz="2400" dirty="0"/>
            </a:br>
            <a:r>
              <a:rPr lang="zh-CN" altLang="en-US" sz="2400" b="1" dirty="0"/>
              <a:t>空间局部性（</a:t>
            </a:r>
            <a:r>
              <a:rPr lang="en-US" altLang="zh-CN" sz="2400" b="1" dirty="0"/>
              <a:t>spatial locality</a:t>
            </a:r>
            <a:r>
              <a:rPr lang="zh-CN" altLang="en-US" sz="2400" b="1" dirty="0"/>
              <a:t>）</a:t>
            </a:r>
            <a:r>
              <a:rPr lang="en-US" altLang="zh-CN" sz="2400" dirty="0"/>
              <a:t>  </a:t>
            </a:r>
            <a:br>
              <a:rPr lang="en-US" altLang="zh-CN" sz="2400" dirty="0"/>
            </a:br>
            <a:r>
              <a:rPr lang="zh-CN" altLang="en-US" sz="2400" dirty="0"/>
              <a:t>如果一个存储器的位置被引用，那么将来他附近的位置也会被引用。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8908" y="1176599"/>
            <a:ext cx="2459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程序局部性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7840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3415" y="494788"/>
            <a:ext cx="9625465" cy="420863"/>
          </a:xfrm>
        </p:spPr>
        <p:txBody>
          <a:bodyPr>
            <a:noAutofit/>
          </a:bodyPr>
          <a:lstStyle/>
          <a:p>
            <a:r>
              <a:rPr kumimoji="1" lang="en-US" altLang="zh-CN" sz="3200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Cpu</a:t>
            </a:r>
            <a:r>
              <a:rPr kumimoji="1" lang="en-US" altLang="zh-CN" sz="32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Cache</a:t>
            </a:r>
            <a:br>
              <a:rPr kumimoji="1" lang="en-US" altLang="zh-CN" sz="32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kumimoji="1" lang="zh-CN" altLang="en-US" sz="32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9040" y="1806881"/>
            <a:ext cx="974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80604020202020204" pitchFamily="34" charset="0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08" y="2268546"/>
            <a:ext cx="7230484" cy="336279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107155" y="3159776"/>
            <a:ext cx="23900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CPU</a:t>
            </a:r>
            <a:r>
              <a:rPr lang="zh-CN" altLang="en-US" sz="2400" b="1" dirty="0" smtClean="0"/>
              <a:t>高速缓存</a:t>
            </a:r>
            <a:endParaRPr lang="en-US" altLang="zh-CN" sz="2400" dirty="0"/>
          </a:p>
          <a:p>
            <a:r>
              <a:rPr lang="zh-CN" altLang="en-US" sz="2400" dirty="0" smtClean="0"/>
              <a:t>是</a:t>
            </a:r>
            <a:r>
              <a:rPr lang="zh-CN" altLang="en-US" sz="2400" dirty="0"/>
              <a:t>用于减少</a:t>
            </a:r>
            <a:r>
              <a:rPr lang="zh-CN" altLang="en-US" sz="2400" dirty="0">
                <a:hlinkClick r:id="rId3"/>
              </a:rPr>
              <a:t>处理器</a:t>
            </a:r>
            <a:r>
              <a:rPr lang="zh-CN" altLang="en-US" sz="2400" dirty="0"/>
              <a:t>访问内存所需平均时间的部件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18908" y="1176599"/>
            <a:ext cx="2459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CPU cache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CPU Cache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37" y="1265282"/>
            <a:ext cx="5866074" cy="24948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129" y="1265282"/>
            <a:ext cx="4315847" cy="322216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4436" y="4164278"/>
            <a:ext cx="507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L1d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Data Cache</a:t>
            </a:r>
          </a:p>
          <a:p>
            <a:r>
              <a:rPr lang="en-US" altLang="zh-CN" dirty="0" smtClean="0"/>
              <a:t>L1i 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Instruction Cache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22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3415" y="494788"/>
            <a:ext cx="9625465" cy="420863"/>
          </a:xfrm>
        </p:spPr>
        <p:txBody>
          <a:bodyPr>
            <a:noAutofit/>
          </a:bodyPr>
          <a:lstStyle/>
          <a:p>
            <a:r>
              <a:rPr kumimoji="1" lang="en-US" altLang="zh-CN" sz="3200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Cache Line</a:t>
            </a:r>
            <a:r>
              <a:rPr kumimoji="1" lang="en-US" altLang="zh-CN" sz="32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kumimoji="1" lang="en-US" altLang="zh-CN" sz="32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kumimoji="1" lang="zh-CN" altLang="en-US" sz="32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9040" y="1806881"/>
            <a:ext cx="974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80604020202020204" pitchFamily="34" charset="0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8908" y="2339015"/>
            <a:ext cx="91887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Cache Line</a:t>
            </a:r>
            <a:r>
              <a:rPr lang="zh-CN" altLang="en-US" b="1" dirty="0" smtClean="0"/>
              <a:t>：</a:t>
            </a:r>
            <a:r>
              <a:rPr lang="en-US" altLang="zh-CN" dirty="0"/>
              <a:t>Cache</a:t>
            </a:r>
            <a:r>
              <a:rPr lang="zh-CN" altLang="en-US" dirty="0"/>
              <a:t>存储数据是固定大小为单位的，称为一个</a:t>
            </a:r>
            <a:r>
              <a:rPr lang="en-US" altLang="zh-CN" dirty="0"/>
              <a:t>Cache entry</a:t>
            </a:r>
            <a:r>
              <a:rPr lang="zh-CN" altLang="en-US" dirty="0"/>
              <a:t>，这个单位称为</a:t>
            </a:r>
            <a:r>
              <a:rPr lang="en-US" altLang="zh-CN" dirty="0"/>
              <a:t>Cache </a:t>
            </a:r>
            <a:r>
              <a:rPr lang="en-US" altLang="zh-CN" dirty="0" smtClean="0"/>
              <a:t>line</a:t>
            </a:r>
            <a:r>
              <a:rPr lang="zh-CN" altLang="en-US" dirty="0" smtClean="0"/>
              <a:t>。对于</a:t>
            </a:r>
            <a:r>
              <a:rPr lang="en-US" altLang="zh-CN" dirty="0"/>
              <a:t>X86</a:t>
            </a:r>
            <a:r>
              <a:rPr lang="zh-CN" altLang="en-US" dirty="0"/>
              <a:t>来讲，它的</a:t>
            </a:r>
            <a:r>
              <a:rPr lang="en-US" altLang="zh-CN" dirty="0"/>
              <a:t>Cache line</a:t>
            </a:r>
            <a:r>
              <a:rPr lang="zh-CN" altLang="en-US" dirty="0"/>
              <a:t>大小与</a:t>
            </a:r>
            <a:r>
              <a:rPr lang="en-US" altLang="zh-CN" dirty="0"/>
              <a:t>DDR3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一次访存能得到的数据大小是一致</a:t>
            </a:r>
            <a:r>
              <a:rPr lang="zh-CN" altLang="en-US" dirty="0" smtClean="0"/>
              <a:t>的为</a:t>
            </a:r>
            <a:r>
              <a:rPr lang="en-US" altLang="zh-CN" dirty="0" smtClean="0"/>
              <a:t>64Bytes</a:t>
            </a:r>
            <a:r>
              <a:rPr lang="zh-CN" altLang="en-US" dirty="0" smtClean="0"/>
              <a:t>。 关注下便于理解</a:t>
            </a:r>
            <a:r>
              <a:rPr lang="en-US" altLang="zh-CN" dirty="0" smtClean="0"/>
              <a:t>tile</a:t>
            </a:r>
            <a:r>
              <a:rPr lang="zh-CN" altLang="en-US" dirty="0" smtClean="0"/>
              <a:t>的作用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08" y="1369179"/>
            <a:ext cx="11168292" cy="54027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18908" y="3828422"/>
            <a:ext cx="10886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写入策略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CPU</a:t>
            </a:r>
            <a:r>
              <a:rPr lang="zh-CN" altLang="en-US" dirty="0"/>
              <a:t>需要读写一个地址的时候，先去</a:t>
            </a:r>
            <a:r>
              <a:rPr lang="en-US" altLang="zh-CN" dirty="0"/>
              <a:t>Cache</a:t>
            </a:r>
            <a:r>
              <a:rPr lang="zh-CN" altLang="en-US" dirty="0"/>
              <a:t>中查找，如果数据不在</a:t>
            </a:r>
            <a:r>
              <a:rPr lang="en-US" altLang="zh-CN" dirty="0"/>
              <a:t>Cache</a:t>
            </a:r>
            <a:r>
              <a:rPr lang="zh-CN" altLang="en-US" dirty="0"/>
              <a:t>中，称为</a:t>
            </a:r>
            <a:r>
              <a:rPr lang="en-US" altLang="zh-CN" dirty="0"/>
              <a:t>Cache </a:t>
            </a:r>
            <a:r>
              <a:rPr lang="en-US" altLang="zh-CN" dirty="0" smtClean="0"/>
              <a:t>miss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	CPU</a:t>
            </a:r>
            <a:r>
              <a:rPr lang="zh-CN" altLang="en-US" dirty="0"/>
              <a:t>需要访问的数据在</a:t>
            </a:r>
            <a:r>
              <a:rPr lang="en-US" altLang="zh-CN" dirty="0"/>
              <a:t>Cache</a:t>
            </a:r>
            <a:r>
              <a:rPr lang="zh-CN" altLang="en-US" dirty="0"/>
              <a:t>中，则称为</a:t>
            </a:r>
            <a:r>
              <a:rPr lang="en-US" altLang="zh-CN" dirty="0"/>
              <a:t>Cache </a:t>
            </a:r>
            <a:r>
              <a:rPr lang="en-US" altLang="zh-CN" dirty="0" smtClean="0"/>
              <a:t>hit</a:t>
            </a:r>
          </a:p>
          <a:p>
            <a:r>
              <a:rPr lang="zh-CN" altLang="en-US" b="1" dirty="0"/>
              <a:t>一致性：</a:t>
            </a:r>
            <a:r>
              <a:rPr lang="en-US" altLang="zh-CN" dirty="0"/>
              <a:t>Cache</a:t>
            </a:r>
            <a:r>
              <a:rPr lang="zh-CN" altLang="en-US" dirty="0"/>
              <a:t>一致性</a:t>
            </a:r>
            <a:r>
              <a:rPr lang="zh-CN" altLang="en-US" dirty="0" smtClean="0"/>
              <a:t>协议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可以了解</a:t>
            </a:r>
            <a:r>
              <a:rPr lang="en-US" altLang="zh-CN" dirty="0"/>
              <a:t>MESI</a:t>
            </a:r>
            <a:r>
              <a:rPr lang="zh-CN" altLang="en-US" dirty="0"/>
              <a:t>缓存协同协议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748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8729" y="277074"/>
            <a:ext cx="9625465" cy="420863"/>
          </a:xfrm>
        </p:spPr>
        <p:txBody>
          <a:bodyPr>
            <a:noAutofit/>
          </a:bodyPr>
          <a:lstStyle/>
          <a:p>
            <a:r>
              <a:rPr lang="en-US" altLang="zh-CN" sz="3200" b="1" dirty="0"/>
              <a:t>For</a:t>
            </a:r>
            <a:r>
              <a:rPr lang="zh-CN" altLang="en-US" sz="3200" b="1" dirty="0"/>
              <a:t>循环的优化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28729" y="749652"/>
            <a:ext cx="2459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baseline</a:t>
            </a:r>
            <a:endParaRPr lang="zh-CN" altLang="en-US" sz="3200" b="1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380" y="1386142"/>
            <a:ext cx="5042185" cy="15886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29" y="1386142"/>
            <a:ext cx="6424730" cy="361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7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8729" y="277074"/>
            <a:ext cx="9625465" cy="420863"/>
          </a:xfrm>
        </p:spPr>
        <p:txBody>
          <a:bodyPr>
            <a:noAutofit/>
          </a:bodyPr>
          <a:lstStyle/>
          <a:p>
            <a:r>
              <a:rPr lang="en-US" altLang="zh-CN" sz="3200" b="1" dirty="0"/>
              <a:t>For</a:t>
            </a:r>
            <a:r>
              <a:rPr lang="zh-CN" altLang="en-US" sz="3200" b="1" dirty="0"/>
              <a:t>循环的优化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9040" y="1806881"/>
            <a:ext cx="974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80604020202020204" pitchFamily="34" charset="0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3966" y="712243"/>
            <a:ext cx="3123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更改循环的顺序</a:t>
            </a:r>
            <a:endParaRPr lang="zh-CN" altLang="en-US" sz="32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66" y="1311324"/>
            <a:ext cx="7182852" cy="397247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205" y="1311324"/>
            <a:ext cx="4518022" cy="166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28729" y="277074"/>
            <a:ext cx="9625465" cy="420863"/>
          </a:xfrm>
        </p:spPr>
        <p:txBody>
          <a:bodyPr>
            <a:noAutofit/>
          </a:bodyPr>
          <a:lstStyle/>
          <a:p>
            <a:r>
              <a:rPr lang="en-US" altLang="zh-CN" sz="3200" b="1" dirty="0"/>
              <a:t>For</a:t>
            </a:r>
            <a:r>
              <a:rPr lang="zh-CN" altLang="en-US" sz="3200" b="1" dirty="0"/>
              <a:t>循环的优化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18907" y="851195"/>
            <a:ext cx="3123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使用</a:t>
            </a:r>
            <a:r>
              <a:rPr lang="en-US" altLang="zh-CN" sz="3200" b="1" dirty="0" smtClean="0"/>
              <a:t>tile</a:t>
            </a:r>
            <a:endParaRPr lang="zh-CN" altLang="en-US" sz="3200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47" y="4974771"/>
            <a:ext cx="5124123" cy="172697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470" y="4974771"/>
            <a:ext cx="4473686" cy="169411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07" y="1589228"/>
            <a:ext cx="4029637" cy="284837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020" y="1589228"/>
            <a:ext cx="4010585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74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3235</TotalTime>
  <Words>1365</Words>
  <Application>Microsoft Office PowerPoint</Application>
  <PresentationFormat>宽屏</PresentationFormat>
  <Paragraphs>111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-apple-system</vt:lpstr>
      <vt:lpstr>等线</vt:lpstr>
      <vt:lpstr>等线 Light</vt:lpstr>
      <vt:lpstr>宋体</vt:lpstr>
      <vt:lpstr>Microsoft YaHei</vt:lpstr>
      <vt:lpstr>Microsoft YaHei</vt:lpstr>
      <vt:lpstr>Arial</vt:lpstr>
      <vt:lpstr>Consolas</vt:lpstr>
      <vt:lpstr>Helvetica</vt:lpstr>
      <vt:lpstr>Times New Roman</vt:lpstr>
      <vt:lpstr>Office 主题​​</vt:lpstr>
      <vt:lpstr>For循环优化初探</vt:lpstr>
      <vt:lpstr>PowerPoint 演示文稿</vt:lpstr>
      <vt:lpstr>Cpu Cache </vt:lpstr>
      <vt:lpstr>Cpu Cache </vt:lpstr>
      <vt:lpstr>CPU Cache</vt:lpstr>
      <vt:lpstr>Cache Line </vt:lpstr>
      <vt:lpstr>For循环的优化</vt:lpstr>
      <vt:lpstr>For循环的优化</vt:lpstr>
      <vt:lpstr>For循环的优化</vt:lpstr>
      <vt:lpstr>For循环的优化</vt:lpstr>
      <vt:lpstr>For循环的优化</vt:lpstr>
      <vt:lpstr>For循环的优化</vt:lpstr>
      <vt:lpstr>For循环的优化</vt:lpstr>
      <vt:lpstr>For循环的优化</vt:lpstr>
      <vt:lpstr>For循环的优化</vt:lpstr>
      <vt:lpstr>For循环的优化</vt:lpstr>
      <vt:lpstr>谢 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协程的介绍、实现和应用</dc:title>
  <dc:creator>高翔</dc:creator>
  <cp:lastModifiedBy>袁凯</cp:lastModifiedBy>
  <cp:revision>393</cp:revision>
  <dcterms:created xsi:type="dcterms:W3CDTF">2021-03-09T08:14:26Z</dcterms:created>
  <dcterms:modified xsi:type="dcterms:W3CDTF">2021-03-25T08:48:28Z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