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63" r:id="rId3"/>
    <p:sldId id="273" r:id="rId4"/>
    <p:sldId id="274" r:id="rId5"/>
    <p:sldId id="276" r:id="rId6"/>
    <p:sldId id="277" r:id="rId7"/>
    <p:sldId id="301" r:id="rId8"/>
    <p:sldId id="269" r:id="rId9"/>
    <p:sldId id="279" r:id="rId10"/>
    <p:sldId id="282" r:id="rId11"/>
    <p:sldId id="280" r:id="rId12"/>
    <p:sldId id="283" r:id="rId13"/>
    <p:sldId id="304" r:id="rId14"/>
    <p:sldId id="281" r:id="rId15"/>
    <p:sldId id="286" r:id="rId16"/>
    <p:sldId id="287" r:id="rId17"/>
    <p:sldId id="288" r:id="rId18"/>
    <p:sldId id="305" r:id="rId19"/>
    <p:sldId id="289" r:id="rId20"/>
    <p:sldId id="290" r:id="rId21"/>
    <p:sldId id="291" r:id="rId22"/>
    <p:sldId id="309" r:id="rId23"/>
    <p:sldId id="311" r:id="rId24"/>
    <p:sldId id="312" r:id="rId25"/>
    <p:sldId id="302" r:id="rId26"/>
    <p:sldId id="292" r:id="rId27"/>
    <p:sldId id="313" r:id="rId28"/>
    <p:sldId id="293" r:id="rId29"/>
    <p:sldId id="295" r:id="rId30"/>
    <p:sldId id="303" r:id="rId31"/>
    <p:sldId id="271" r:id="rId32"/>
    <p:sldId id="297" r:id="rId33"/>
    <p:sldId id="307" r:id="rId34"/>
    <p:sldId id="298" r:id="rId35"/>
    <p:sldId id="299" r:id="rId36"/>
    <p:sldId id="308" r:id="rId37"/>
    <p:sldId id="310"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934" autoAdjust="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1186F-ECCB-4354-A89E-F638859F4158}" type="datetimeFigureOut">
              <a:rPr lang="zh-CN" altLang="en-US" smtClean="0"/>
              <a:t>2021/3/4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F8F22-68C9-4690-97B0-FBACCDC83FC5}" type="slidenum">
              <a:rPr lang="zh-CN" altLang="en-US" smtClean="0"/>
              <a:t>‹#›</a:t>
            </a:fld>
            <a:endParaRPr lang="zh-CN" altLang="en-US"/>
          </a:p>
        </p:txBody>
      </p:sp>
    </p:spTree>
    <p:extLst>
      <p:ext uri="{BB962C8B-B14F-4D97-AF65-F5344CB8AC3E}">
        <p14:creationId xmlns:p14="http://schemas.microsoft.com/office/powerpoint/2010/main" val="1489729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CF8F22-68C9-4690-97B0-FBACCDC83FC5}" type="slidenum">
              <a:rPr lang="zh-CN" altLang="en-US" smtClean="0"/>
              <a:t>21</a:t>
            </a:fld>
            <a:endParaRPr lang="zh-CN" altLang="en-US"/>
          </a:p>
        </p:txBody>
      </p:sp>
    </p:spTree>
    <p:extLst>
      <p:ext uri="{BB962C8B-B14F-4D97-AF65-F5344CB8AC3E}">
        <p14:creationId xmlns:p14="http://schemas.microsoft.com/office/powerpoint/2010/main" val="1816327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10721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84725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736433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8EE8B756-B9C7-0D4E-B0C9-5A1D2A745C3A}"/>
              </a:ext>
            </a:extLst>
          </p:cNvPr>
          <p:cNvSpPr/>
          <p:nvPr userDrawn="1"/>
        </p:nvSpPr>
        <p:spPr>
          <a:xfrm>
            <a:off x="0" y="-59850"/>
            <a:ext cx="12192000" cy="6977703"/>
          </a:xfrm>
          <a:prstGeom prst="rect">
            <a:avLst/>
          </a:prstGeom>
          <a:solidFill>
            <a:srgbClr val="0E57A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5333" spc="1200" dirty="0">
              <a:solidFill>
                <a:schemeClr val="bg1"/>
              </a:solidFill>
            </a:endParaRPr>
          </a:p>
        </p:txBody>
      </p:sp>
      <p:sp>
        <p:nvSpPr>
          <p:cNvPr id="17" name="标题 1">
            <a:extLst>
              <a:ext uri="{FF2B5EF4-FFF2-40B4-BE49-F238E27FC236}">
                <a16:creationId xmlns:a16="http://schemas.microsoft.com/office/drawing/2014/main" id="{0716E5F8-BF1F-6E4A-86F2-D6321CCD1DC6}"/>
              </a:ext>
            </a:extLst>
          </p:cNvPr>
          <p:cNvSpPr>
            <a:spLocks noGrp="1"/>
          </p:cNvSpPr>
          <p:nvPr>
            <p:ph type="title" hasCustomPrompt="1"/>
          </p:nvPr>
        </p:nvSpPr>
        <p:spPr>
          <a:xfrm>
            <a:off x="816000" y="2149747"/>
            <a:ext cx="10560000" cy="960000"/>
          </a:xfrm>
          <a:prstGeom prst="rect">
            <a:avLst/>
          </a:prstGeom>
        </p:spPr>
        <p:txBody>
          <a:bodyPr tIns="0" bIns="0" anchor="ctr"/>
          <a:lstStyle>
            <a:lvl1pPr algn="ctr">
              <a:lnSpc>
                <a:spcPct val="100000"/>
              </a:lnSpc>
              <a:defRPr sz="5333">
                <a:solidFill>
                  <a:schemeClr val="bg1"/>
                </a:solidFill>
              </a:defRPr>
            </a:lvl1pPr>
          </a:lstStyle>
          <a:p>
            <a:pPr algn="ctr">
              <a:lnSpc>
                <a:spcPct val="100000"/>
              </a:lnSpc>
            </a:pPr>
            <a:r>
              <a:rPr kumimoji="1" lang="zh-CN" altLang="en-US" sz="5333" b="1" dirty="0">
                <a:solidFill>
                  <a:schemeClr val="bg1"/>
                </a:solidFill>
                <a:latin typeface="Microsoft YaHei" charset="-122"/>
                <a:ea typeface="Microsoft YaHei" charset="-122"/>
                <a:cs typeface="Microsoft YaHei" charset="-122"/>
              </a:rPr>
              <a:t>旷视科技</a:t>
            </a:r>
            <a:r>
              <a:rPr kumimoji="1" lang="en-US" altLang="zh-CN" sz="5333" b="1" dirty="0">
                <a:solidFill>
                  <a:schemeClr val="bg1"/>
                </a:solidFill>
                <a:latin typeface="Microsoft YaHei" charset="-122"/>
                <a:ea typeface="Microsoft YaHei" charset="-122"/>
                <a:cs typeface="Microsoft YaHei" charset="-122"/>
              </a:rPr>
              <a:t>PPT</a:t>
            </a:r>
            <a:r>
              <a:rPr kumimoji="1" lang="zh-CN" altLang="en-US" sz="5333" b="1" dirty="0">
                <a:solidFill>
                  <a:schemeClr val="bg1"/>
                </a:solidFill>
                <a:latin typeface="Microsoft YaHei" charset="-122"/>
                <a:ea typeface="Microsoft YaHei" charset="-122"/>
                <a:cs typeface="Microsoft YaHei" charset="-122"/>
              </a:rPr>
              <a:t>模板</a:t>
            </a:r>
            <a:endParaRPr kumimoji="1" lang="it-IT" altLang="zh-CN" sz="5333" b="1" dirty="0">
              <a:solidFill>
                <a:schemeClr val="bg1"/>
              </a:solidFill>
              <a:latin typeface="Microsoft YaHei" charset="-122"/>
              <a:ea typeface="Microsoft YaHei" charset="-122"/>
              <a:cs typeface="Microsoft YaHei" charset="-122"/>
            </a:endParaRPr>
          </a:p>
        </p:txBody>
      </p:sp>
      <p:sp>
        <p:nvSpPr>
          <p:cNvPr id="19" name="副标题 2">
            <a:extLst>
              <a:ext uri="{FF2B5EF4-FFF2-40B4-BE49-F238E27FC236}">
                <a16:creationId xmlns:a16="http://schemas.microsoft.com/office/drawing/2014/main" id="{E42E259E-DC74-CD42-AE47-D41EBEF68E78}"/>
              </a:ext>
            </a:extLst>
          </p:cNvPr>
          <p:cNvSpPr>
            <a:spLocks noGrp="1"/>
          </p:cNvSpPr>
          <p:nvPr>
            <p:ph type="subTitle" idx="1" hasCustomPrompt="1"/>
          </p:nvPr>
        </p:nvSpPr>
        <p:spPr>
          <a:xfrm>
            <a:off x="4428193" y="4861047"/>
            <a:ext cx="3360000" cy="480000"/>
          </a:xfrm>
          <a:prstGeom prst="rect">
            <a:avLst/>
          </a:prstGeom>
        </p:spPr>
        <p:txBody>
          <a:bodyPr tIns="72000" anchor="ctr"/>
          <a:lstStyle>
            <a:lvl1pPr marL="0" indent="0" algn="ctr">
              <a:buNone/>
              <a:defRPr sz="1867">
                <a:solidFill>
                  <a:schemeClr val="bg1"/>
                </a:solidFill>
                <a:latin typeface="Microsoft YaHei" panose="020B0503020204020204" pitchFamily="34" charset="-122"/>
                <a:ea typeface="Microsoft YaHei" panose="020B0503020204020204" pitchFamily="34" charset="-122"/>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kumimoji="1" lang="zh-CN" altLang="en-US" dirty="0"/>
              <a:t>主讲人：</a:t>
            </a:r>
            <a:r>
              <a:rPr kumimoji="1" lang="en-US" altLang="zh-CN" dirty="0"/>
              <a:t>XXX</a:t>
            </a:r>
            <a:endParaRPr kumimoji="1" lang="zh-CN" altLang="en-US" dirty="0"/>
          </a:p>
        </p:txBody>
      </p:sp>
      <p:sp>
        <p:nvSpPr>
          <p:cNvPr id="27" name="标题 1">
            <a:extLst>
              <a:ext uri="{FF2B5EF4-FFF2-40B4-BE49-F238E27FC236}">
                <a16:creationId xmlns:a16="http://schemas.microsoft.com/office/drawing/2014/main" id="{3D9C2D6D-2D50-634D-A2EF-6CF7CA1AC517}"/>
              </a:ext>
            </a:extLst>
          </p:cNvPr>
          <p:cNvSpPr txBox="1">
            <a:spLocks/>
          </p:cNvSpPr>
          <p:nvPr userDrawn="1"/>
        </p:nvSpPr>
        <p:spPr>
          <a:xfrm>
            <a:off x="4141811" y="6240636"/>
            <a:ext cx="3932767" cy="434259"/>
          </a:xfrm>
          <a:prstGeom prst="rect">
            <a:avLst/>
          </a:prstGeom>
        </p:spPr>
        <p:txBody>
          <a:bodyPr anchor="b"/>
          <a:lstStyle>
            <a:lvl1pPr algn="l" defTabSz="685800" rtl="0" eaLnBrk="1" latinLnBrk="0" hangingPunct="1">
              <a:lnSpc>
                <a:spcPct val="90000"/>
              </a:lnSpc>
              <a:spcBef>
                <a:spcPct val="0"/>
              </a:spcBef>
              <a:buNone/>
              <a:defRPr sz="3200" b="1" kern="1200">
                <a:solidFill>
                  <a:srgbClr val="0E57A2"/>
                </a:solidFill>
                <a:latin typeface="Microsoft YaHei" panose="020B0503020204020204" pitchFamily="34" charset="-122"/>
                <a:ea typeface="Microsoft YaHei" panose="020B0503020204020204" pitchFamily="34" charset="-122"/>
                <a:cs typeface="+mj-cs"/>
              </a:defRPr>
            </a:lvl1pPr>
          </a:lstStyle>
          <a:p>
            <a:pPr algn="ctr"/>
            <a:r>
              <a:rPr kumimoji="1" lang="zh-CN" altLang="en-US" sz="1067" b="0" dirty="0">
                <a:solidFill>
                  <a:schemeClr val="bg1">
                    <a:alpha val="80000"/>
                  </a:schemeClr>
                </a:solidFill>
              </a:rPr>
              <a:t>保密信息</a:t>
            </a:r>
          </a:p>
        </p:txBody>
      </p:sp>
      <p:sp>
        <p:nvSpPr>
          <p:cNvPr id="34" name="文本占位符 33">
            <a:extLst>
              <a:ext uri="{FF2B5EF4-FFF2-40B4-BE49-F238E27FC236}">
                <a16:creationId xmlns:a16="http://schemas.microsoft.com/office/drawing/2014/main" id="{B53DE555-6C39-944F-9537-D34249CA37A5}"/>
              </a:ext>
            </a:extLst>
          </p:cNvPr>
          <p:cNvSpPr>
            <a:spLocks noGrp="1"/>
          </p:cNvSpPr>
          <p:nvPr>
            <p:ph type="body" sz="quarter" idx="10" hasCustomPrompt="1"/>
          </p:nvPr>
        </p:nvSpPr>
        <p:spPr>
          <a:xfrm>
            <a:off x="9809947" y="345878"/>
            <a:ext cx="1920000" cy="335999"/>
          </a:xfrm>
          <a:prstGeom prst="rect">
            <a:avLst/>
          </a:prstGeom>
        </p:spPr>
        <p:txBody>
          <a:bodyPr tIns="82800"/>
          <a:lstStyle>
            <a:lvl1pPr marL="0" indent="0" algn="r">
              <a:buFontTx/>
              <a:buNone/>
              <a:defRPr sz="1067">
                <a:solidFill>
                  <a:schemeClr val="bg1">
                    <a:alpha val="80000"/>
                  </a:schemeClr>
                </a:solidFill>
                <a:latin typeface="Microsoft YaHei" panose="020B0503020204020204" pitchFamily="34" charset="-122"/>
                <a:ea typeface="Microsoft YaHei" panose="020B0503020204020204" pitchFamily="34" charset="-122"/>
              </a:defRPr>
            </a:lvl1pPr>
          </a:lstStyle>
          <a:p>
            <a:r>
              <a:rPr kumimoji="1" lang="zh-CN" altLang="en-US" dirty="0"/>
              <a:t>密级：</a:t>
            </a:r>
            <a:r>
              <a:rPr kumimoji="1" lang="en-US" altLang="zh-CN" dirty="0"/>
              <a:t>XX</a:t>
            </a:r>
            <a:endParaRPr kumimoji="1" lang="zh-CN" altLang="en-US" dirty="0"/>
          </a:p>
        </p:txBody>
      </p:sp>
      <p:sp>
        <p:nvSpPr>
          <p:cNvPr id="3" name="文本占位符 2">
            <a:extLst>
              <a:ext uri="{FF2B5EF4-FFF2-40B4-BE49-F238E27FC236}">
                <a16:creationId xmlns:a16="http://schemas.microsoft.com/office/drawing/2014/main" id="{49A9B7FC-3F83-5541-9D2C-F6A95F695077}"/>
              </a:ext>
            </a:extLst>
          </p:cNvPr>
          <p:cNvSpPr>
            <a:spLocks noGrp="1"/>
          </p:cNvSpPr>
          <p:nvPr>
            <p:ph type="body" sz="quarter" idx="11" hasCustomPrompt="1"/>
          </p:nvPr>
        </p:nvSpPr>
        <p:spPr>
          <a:xfrm>
            <a:off x="4428193" y="5437741"/>
            <a:ext cx="3360000" cy="480000"/>
          </a:xfrm>
          <a:prstGeom prst="rect">
            <a:avLst/>
          </a:prstGeom>
        </p:spPr>
        <p:txBody>
          <a:bodyPr tIns="72000" anchor="ctr"/>
          <a:lstStyle>
            <a:lvl1pPr marL="0" indent="0" algn="ctr">
              <a:buNone/>
              <a:defRPr kumimoji="1" lang="zh-CN" altLang="en-US" sz="1867" dirty="0">
                <a:solidFill>
                  <a:schemeClr val="bg1"/>
                </a:solidFill>
                <a:latin typeface="Microsoft YaHei" panose="020B0503020204020204" pitchFamily="34" charset="-122"/>
                <a:ea typeface="Microsoft YaHei" panose="020B0503020204020204" pitchFamily="34" charset="-122"/>
              </a:defRPr>
            </a:lvl1pPr>
          </a:lstStyle>
          <a:p>
            <a:pPr marL="228594" lvl="0" indent="-228594" algn="ctr"/>
            <a:r>
              <a:rPr kumimoji="1" lang="en-US" altLang="zh-CN" dirty="0"/>
              <a:t>2020</a:t>
            </a:r>
            <a:r>
              <a:rPr kumimoji="1" lang="zh-CN" altLang="en-US" dirty="0"/>
              <a:t>年</a:t>
            </a:r>
            <a:r>
              <a:rPr kumimoji="1" lang="en-US" altLang="zh-CN" dirty="0"/>
              <a:t>10</a:t>
            </a:r>
            <a:r>
              <a:rPr kumimoji="1" lang="zh-CN" altLang="en-US" dirty="0"/>
              <a:t>月</a:t>
            </a:r>
            <a:r>
              <a:rPr kumimoji="1" lang="en-US" altLang="zh-CN" dirty="0"/>
              <a:t>01</a:t>
            </a:r>
            <a:r>
              <a:rPr kumimoji="1" lang="zh-CN" altLang="en-US" dirty="0"/>
              <a:t>日</a:t>
            </a:r>
          </a:p>
        </p:txBody>
      </p:sp>
    </p:spTree>
    <p:extLst>
      <p:ext uri="{BB962C8B-B14F-4D97-AF65-F5344CB8AC3E}">
        <p14:creationId xmlns:p14="http://schemas.microsoft.com/office/powerpoint/2010/main" val="53270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A05F2FE-7146-6E45-AD38-633D2209ACC3}"/>
              </a:ext>
            </a:extLst>
          </p:cNvPr>
          <p:cNvSpPr/>
          <p:nvPr userDrawn="1"/>
        </p:nvSpPr>
        <p:spPr bwMode="auto">
          <a:xfrm>
            <a:off x="-11628" y="-5129"/>
            <a:ext cx="3840000" cy="6864000"/>
          </a:xfrm>
          <a:prstGeom prst="rect">
            <a:avLst/>
          </a:prstGeom>
          <a:solidFill>
            <a:srgbClr val="0E57A2"/>
          </a:solidFill>
          <a:ln w="12700" cap="flat" cmpd="sng" algn="ctr">
            <a:noFill/>
            <a:prstDash val="solid"/>
            <a:miter lim="400000"/>
            <a:headEnd type="none" w="med" len="med"/>
            <a:tailEnd type="none" w="med" len="med"/>
          </a:ln>
        </p:spPr>
        <p:txBody>
          <a:bodyPr vert="horz" wrap="square" lIns="60960" tIns="60960" rIns="60960" bIns="60960" numCol="1" rtlCol="0" anchor="ctr" anchorCtr="0" compatLnSpc="1">
            <a:noAutofit/>
          </a:bodyPr>
          <a:lstStyle/>
          <a:p>
            <a:pPr marL="0" marR="0" indent="0" algn="l" defTabSz="2435799" rtl="0" eaLnBrk="1" fontAlgn="base" latinLnBrk="0" hangingPunct="0">
              <a:lnSpc>
                <a:spcPct val="100000"/>
              </a:lnSpc>
              <a:spcBef>
                <a:spcPct val="0"/>
              </a:spcBef>
              <a:spcAft>
                <a:spcPct val="0"/>
              </a:spcAft>
              <a:buClrTx/>
              <a:buSzTx/>
              <a:buFontTx/>
              <a:buNone/>
            </a:pPr>
            <a:endParaRPr kumimoji="0" lang="zh-CN" altLang="en-US" sz="4800" b="0" i="0" u="none" strike="noStrike" cap="none" normalizeH="0" baseline="0" dirty="0">
              <a:ln>
                <a:noFill/>
              </a:ln>
              <a:solidFill>
                <a:srgbClr val="7F7F7F"/>
              </a:solidFill>
              <a:effectLst/>
              <a:latin typeface="Helvetica" charset="0"/>
              <a:ea typeface="Helvetica" charset="0"/>
              <a:cs typeface="Helvetica" charset="0"/>
              <a:sym typeface="Helvetica" charset="0"/>
            </a:endParaRPr>
          </a:p>
        </p:txBody>
      </p:sp>
      <p:sp>
        <p:nvSpPr>
          <p:cNvPr id="31" name="文本占位符 29">
            <a:extLst>
              <a:ext uri="{FF2B5EF4-FFF2-40B4-BE49-F238E27FC236}">
                <a16:creationId xmlns:a16="http://schemas.microsoft.com/office/drawing/2014/main" id="{47328F60-3DD1-994C-9B88-24FEEB68E81F}"/>
              </a:ext>
            </a:extLst>
          </p:cNvPr>
          <p:cNvSpPr>
            <a:spLocks noGrp="1"/>
          </p:cNvSpPr>
          <p:nvPr>
            <p:ph type="body" sz="quarter" idx="11" hasCustomPrompt="1"/>
          </p:nvPr>
        </p:nvSpPr>
        <p:spPr>
          <a:xfrm>
            <a:off x="5320103" y="2463740"/>
            <a:ext cx="6031069" cy="386281"/>
          </a:xfrm>
          <a:prstGeom prst="rect">
            <a:avLst/>
          </a:prstGeom>
          <a:noFill/>
        </p:spPr>
        <p:txBody>
          <a:bodyPr wrap="square" tIns="54000" bIns="36000" rtlCol="0" anchor="ctr">
            <a:spAutoFit/>
          </a:bodyPr>
          <a:lstStyle>
            <a:lvl1pPr marL="0" indent="0">
              <a:buFontTx/>
              <a:buNone/>
              <a:defRPr lang="zh-CN" altLang="en-US" sz="2133" b="1">
                <a:solidFill>
                  <a:srgbClr val="7F7F7F"/>
                </a:solidFill>
                <a:latin typeface="微软雅黑" panose="020B0503020204020204" pitchFamily="34" charset="-122"/>
                <a:ea typeface="微软雅黑" panose="020B0503020204020204" pitchFamily="34" charset="-122"/>
              </a:defRPr>
            </a:lvl1pPr>
          </a:lstStyle>
          <a:p>
            <a:pPr marL="0" lvl="0"/>
            <a:r>
              <a:rPr kumimoji="1" lang="zh-CN" altLang="en-US" dirty="0"/>
              <a:t>标题</a:t>
            </a:r>
            <a:r>
              <a:rPr kumimoji="1" lang="en-US" altLang="zh-CN" dirty="0"/>
              <a:t>2</a:t>
            </a:r>
            <a:endParaRPr kumimoji="1" lang="zh-CN" altLang="en-US" dirty="0"/>
          </a:p>
        </p:txBody>
      </p:sp>
      <p:sp>
        <p:nvSpPr>
          <p:cNvPr id="32" name="文本占位符 29">
            <a:extLst>
              <a:ext uri="{FF2B5EF4-FFF2-40B4-BE49-F238E27FC236}">
                <a16:creationId xmlns:a16="http://schemas.microsoft.com/office/drawing/2014/main" id="{D4FD2BB2-D71E-E34D-BD2D-0F6D71F573EB}"/>
              </a:ext>
            </a:extLst>
          </p:cNvPr>
          <p:cNvSpPr>
            <a:spLocks noGrp="1"/>
          </p:cNvSpPr>
          <p:nvPr>
            <p:ph type="body" sz="quarter" idx="12" hasCustomPrompt="1"/>
          </p:nvPr>
        </p:nvSpPr>
        <p:spPr>
          <a:xfrm>
            <a:off x="5320102" y="3332594"/>
            <a:ext cx="6031069" cy="386281"/>
          </a:xfrm>
          <a:prstGeom prst="rect">
            <a:avLst/>
          </a:prstGeom>
          <a:noFill/>
        </p:spPr>
        <p:txBody>
          <a:bodyPr wrap="square" tIns="54000" bIns="36000" rtlCol="0" anchor="ctr">
            <a:spAutoFit/>
          </a:bodyPr>
          <a:lstStyle>
            <a:lvl1pPr marL="0" indent="0">
              <a:buFontTx/>
              <a:buNone/>
              <a:defRPr lang="zh-CN" altLang="en-US" sz="2133" b="1">
                <a:solidFill>
                  <a:srgbClr val="7F7F7F"/>
                </a:solidFill>
                <a:latin typeface="微软雅黑" panose="020B0503020204020204" pitchFamily="34" charset="-122"/>
                <a:ea typeface="微软雅黑" panose="020B0503020204020204" pitchFamily="34" charset="-122"/>
              </a:defRPr>
            </a:lvl1pPr>
          </a:lstStyle>
          <a:p>
            <a:pPr marL="0" lvl="0"/>
            <a:r>
              <a:rPr kumimoji="1" lang="zh-CN" altLang="en-US" dirty="0"/>
              <a:t>标题</a:t>
            </a:r>
            <a:r>
              <a:rPr kumimoji="1" lang="en-US" altLang="zh-CN" dirty="0"/>
              <a:t>3</a:t>
            </a:r>
            <a:endParaRPr kumimoji="1" lang="zh-CN" altLang="en-US" dirty="0"/>
          </a:p>
        </p:txBody>
      </p:sp>
      <p:sp>
        <p:nvSpPr>
          <p:cNvPr id="33" name="文本占位符 29">
            <a:extLst>
              <a:ext uri="{FF2B5EF4-FFF2-40B4-BE49-F238E27FC236}">
                <a16:creationId xmlns:a16="http://schemas.microsoft.com/office/drawing/2014/main" id="{8E5ECFC4-92C9-8C4C-8454-26B37C8F880C}"/>
              </a:ext>
            </a:extLst>
          </p:cNvPr>
          <p:cNvSpPr>
            <a:spLocks noGrp="1"/>
          </p:cNvSpPr>
          <p:nvPr>
            <p:ph type="body" sz="quarter" idx="13" hasCustomPrompt="1"/>
          </p:nvPr>
        </p:nvSpPr>
        <p:spPr>
          <a:xfrm>
            <a:off x="5320100" y="4201449"/>
            <a:ext cx="6031069" cy="386281"/>
          </a:xfrm>
          <a:prstGeom prst="rect">
            <a:avLst/>
          </a:prstGeom>
          <a:noFill/>
        </p:spPr>
        <p:txBody>
          <a:bodyPr wrap="square" tIns="54000" bIns="36000" rtlCol="0" anchor="ctr">
            <a:spAutoFit/>
          </a:bodyPr>
          <a:lstStyle>
            <a:lvl1pPr marL="0" indent="0">
              <a:buFontTx/>
              <a:buNone/>
              <a:defRPr lang="zh-CN" altLang="en-US" sz="2133" b="1">
                <a:solidFill>
                  <a:srgbClr val="7F7F7F"/>
                </a:solidFill>
                <a:latin typeface="微软雅黑" panose="020B0503020204020204" pitchFamily="34" charset="-122"/>
                <a:ea typeface="微软雅黑" panose="020B0503020204020204" pitchFamily="34" charset="-122"/>
              </a:defRPr>
            </a:lvl1pPr>
          </a:lstStyle>
          <a:p>
            <a:pPr marL="0" lvl="0"/>
            <a:r>
              <a:rPr kumimoji="1" lang="zh-CN" altLang="en-US" dirty="0"/>
              <a:t>标题</a:t>
            </a:r>
            <a:r>
              <a:rPr kumimoji="1" lang="en-US" altLang="zh-CN" dirty="0"/>
              <a:t>4</a:t>
            </a:r>
            <a:endParaRPr kumimoji="1" lang="zh-CN" altLang="en-US" dirty="0"/>
          </a:p>
        </p:txBody>
      </p:sp>
      <p:sp>
        <p:nvSpPr>
          <p:cNvPr id="34" name="文本占位符 29">
            <a:extLst>
              <a:ext uri="{FF2B5EF4-FFF2-40B4-BE49-F238E27FC236}">
                <a16:creationId xmlns:a16="http://schemas.microsoft.com/office/drawing/2014/main" id="{53343F92-09C5-304F-BCE9-1128F1A2238C}"/>
              </a:ext>
            </a:extLst>
          </p:cNvPr>
          <p:cNvSpPr>
            <a:spLocks noGrp="1"/>
          </p:cNvSpPr>
          <p:nvPr>
            <p:ph type="body" sz="quarter" idx="14" hasCustomPrompt="1"/>
          </p:nvPr>
        </p:nvSpPr>
        <p:spPr>
          <a:xfrm>
            <a:off x="5320103" y="1600710"/>
            <a:ext cx="6031069" cy="386281"/>
          </a:xfrm>
          <a:prstGeom prst="rect">
            <a:avLst/>
          </a:prstGeom>
          <a:noFill/>
        </p:spPr>
        <p:txBody>
          <a:bodyPr wrap="square" tIns="54000" bIns="36000" rtlCol="0" anchor="ctr">
            <a:spAutoFit/>
          </a:bodyPr>
          <a:lstStyle>
            <a:lvl1pPr marL="0" indent="0">
              <a:buFontTx/>
              <a:buNone/>
              <a:defRPr lang="zh-CN" altLang="en-US" sz="2133" b="1">
                <a:solidFill>
                  <a:srgbClr val="7F7F7F"/>
                </a:solidFill>
                <a:latin typeface="微软雅黑" panose="020B0503020204020204" pitchFamily="34" charset="-122"/>
                <a:ea typeface="微软雅黑" panose="020B0503020204020204" pitchFamily="34" charset="-122"/>
              </a:defRPr>
            </a:lvl1pPr>
          </a:lstStyle>
          <a:p>
            <a:pPr marL="0" lvl="0"/>
            <a:r>
              <a:rPr kumimoji="1" lang="zh-CN" altLang="en-US" dirty="0"/>
              <a:t>标题</a:t>
            </a:r>
            <a:r>
              <a:rPr kumimoji="1" lang="en-US" altLang="zh-CN" dirty="0"/>
              <a:t>1</a:t>
            </a:r>
            <a:endParaRPr kumimoji="1" lang="zh-CN" altLang="en-US" dirty="0"/>
          </a:p>
        </p:txBody>
      </p:sp>
      <p:pic>
        <p:nvPicPr>
          <p:cNvPr id="22" name="图片 21">
            <a:extLst>
              <a:ext uri="{FF2B5EF4-FFF2-40B4-BE49-F238E27FC236}">
                <a16:creationId xmlns:a16="http://schemas.microsoft.com/office/drawing/2014/main" id="{A49E3901-2997-2E4C-A97B-944772F833F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7964" b="35682"/>
          <a:stretch/>
        </p:blipFill>
        <p:spPr>
          <a:xfrm>
            <a:off x="10099900" y="318489"/>
            <a:ext cx="1780269" cy="389851"/>
          </a:xfrm>
          <a:prstGeom prst="rect">
            <a:avLst/>
          </a:prstGeom>
        </p:spPr>
      </p:pic>
      <p:sp>
        <p:nvSpPr>
          <p:cNvPr id="26" name="页脚占位符 3">
            <a:extLst>
              <a:ext uri="{FF2B5EF4-FFF2-40B4-BE49-F238E27FC236}">
                <a16:creationId xmlns:a16="http://schemas.microsoft.com/office/drawing/2014/main" id="{6DF4E0A5-A8AA-3646-8001-C56C14BDE213}"/>
              </a:ext>
            </a:extLst>
          </p:cNvPr>
          <p:cNvSpPr txBox="1">
            <a:spLocks/>
          </p:cNvSpPr>
          <p:nvPr userDrawn="1"/>
        </p:nvSpPr>
        <p:spPr>
          <a:xfrm>
            <a:off x="6020173" y="6356351"/>
            <a:ext cx="4114800" cy="365125"/>
          </a:xfrm>
          <a:prstGeom prst="rect">
            <a:avLst/>
          </a:prstGeom>
        </p:spPr>
        <p:txBody>
          <a:bodyPr vert="horz" lIns="121920" tIns="60960" rIns="121920" bIns="60960" rtlCol="0" anchor="ctr"/>
          <a:lstStyle>
            <a:defPPr>
              <a:defRPr lang="zh-CN"/>
            </a:defPPr>
            <a:lvl1pPr marL="0" algn="ctr" defTabSz="685800" rtl="0" eaLnBrk="1" latinLnBrk="0" hangingPunct="1">
              <a:defRPr sz="900" kern="1200">
                <a:solidFill>
                  <a:srgbClr val="7F7F7F"/>
                </a:solidFill>
                <a:latin typeface="Microsoft YaHei" panose="020B0503020204020204" pitchFamily="34" charset="-122"/>
                <a:ea typeface="Microsoft YaHei" panose="020B0503020204020204" pitchFamily="34" charset="-122"/>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kumimoji="1" lang="zh-CN" altLang="en-US" sz="800" dirty="0">
                <a:solidFill>
                  <a:srgbClr val="7F7F7F">
                    <a:alpha val="50000"/>
                  </a:srgbClr>
                </a:solidFill>
              </a:rPr>
              <a:t>保密信息</a:t>
            </a:r>
          </a:p>
        </p:txBody>
      </p:sp>
      <p:sp>
        <p:nvSpPr>
          <p:cNvPr id="6" name="文本占位符 5">
            <a:extLst>
              <a:ext uri="{FF2B5EF4-FFF2-40B4-BE49-F238E27FC236}">
                <a16:creationId xmlns:a16="http://schemas.microsoft.com/office/drawing/2014/main" id="{DFD3E784-4003-9E4B-8B11-5ED184C1D9BB}"/>
              </a:ext>
            </a:extLst>
          </p:cNvPr>
          <p:cNvSpPr>
            <a:spLocks noGrp="1"/>
          </p:cNvSpPr>
          <p:nvPr>
            <p:ph type="body" sz="quarter" idx="16" hasCustomPrompt="1"/>
          </p:nvPr>
        </p:nvSpPr>
        <p:spPr>
          <a:xfrm>
            <a:off x="5320714" y="5071090"/>
            <a:ext cx="6030485" cy="386281"/>
          </a:xfrm>
          <a:prstGeom prst="rect">
            <a:avLst/>
          </a:prstGeom>
          <a:noFill/>
        </p:spPr>
        <p:txBody>
          <a:bodyPr wrap="square" tIns="54000" bIns="36000" rtlCol="0" anchor="ctr">
            <a:spAutoFit/>
          </a:bodyPr>
          <a:lstStyle>
            <a:lvl1pPr marL="0" indent="0">
              <a:buNone/>
              <a:defRPr kumimoji="1" lang="zh-CN" altLang="en-US" sz="2133" b="1" dirty="0">
                <a:solidFill>
                  <a:srgbClr val="7F7F7F"/>
                </a:solidFill>
                <a:latin typeface="微软雅黑" panose="020B0503020204020204" pitchFamily="34" charset="-122"/>
                <a:ea typeface="微软雅黑" panose="020B0503020204020204" pitchFamily="34" charset="-122"/>
              </a:defRPr>
            </a:lvl1pPr>
          </a:lstStyle>
          <a:p>
            <a:pPr marL="228594" lvl="0" indent="-228594"/>
            <a:r>
              <a:rPr kumimoji="1" lang="zh-CN" altLang="en-US" dirty="0"/>
              <a:t>标题</a:t>
            </a:r>
            <a:r>
              <a:rPr kumimoji="1" lang="en-US" altLang="zh-CN" dirty="0"/>
              <a:t>5</a:t>
            </a:r>
            <a:endParaRPr kumimoji="1" lang="zh-CN" altLang="en-US" dirty="0"/>
          </a:p>
        </p:txBody>
      </p:sp>
      <p:grpSp>
        <p:nvGrpSpPr>
          <p:cNvPr id="20" name="组合 19">
            <a:extLst>
              <a:ext uri="{FF2B5EF4-FFF2-40B4-BE49-F238E27FC236}">
                <a16:creationId xmlns:a16="http://schemas.microsoft.com/office/drawing/2014/main" id="{70DD88D0-DF49-FB43-BB97-54E4AF65AF30}"/>
              </a:ext>
            </a:extLst>
          </p:cNvPr>
          <p:cNvGrpSpPr/>
          <p:nvPr userDrawn="1"/>
        </p:nvGrpSpPr>
        <p:grpSpPr>
          <a:xfrm>
            <a:off x="51697" y="2581402"/>
            <a:ext cx="2972801" cy="1664421"/>
            <a:chOff x="261275" y="1864138"/>
            <a:chExt cx="2229601" cy="1248316"/>
          </a:xfrm>
        </p:grpSpPr>
        <p:sp>
          <p:nvSpPr>
            <p:cNvPr id="21" name="矩形 20">
              <a:extLst>
                <a:ext uri="{FF2B5EF4-FFF2-40B4-BE49-F238E27FC236}">
                  <a16:creationId xmlns:a16="http://schemas.microsoft.com/office/drawing/2014/main" id="{3A9F5D29-ACC6-084E-AF57-7B0A382632F2}"/>
                </a:ext>
              </a:extLst>
            </p:cNvPr>
            <p:cNvSpPr/>
            <p:nvPr userDrawn="1"/>
          </p:nvSpPr>
          <p:spPr>
            <a:xfrm>
              <a:off x="261275" y="2489206"/>
              <a:ext cx="2229601" cy="623248"/>
            </a:xfrm>
            <a:prstGeom prst="rect">
              <a:avLst/>
            </a:prstGeom>
          </p:spPr>
          <p:txBody>
            <a:bodyPr wrap="none">
              <a:spAutoFit/>
            </a:bodyPr>
            <a:lstStyle/>
            <a:p>
              <a:r>
                <a:rPr lang="en-US" altLang="zh-CN" sz="4800" b="1" dirty="0">
                  <a:solidFill>
                    <a:schemeClr val="bg1">
                      <a:alpha val="9804"/>
                    </a:schemeClr>
                  </a:solidFill>
                  <a:latin typeface="Microsoft YaHei" panose="020B0503020204020204" pitchFamily="34" charset="-122"/>
                  <a:ea typeface="Microsoft YaHei" panose="020B0503020204020204" pitchFamily="34" charset="-122"/>
                </a:rPr>
                <a:t>Contents</a:t>
              </a:r>
            </a:p>
          </p:txBody>
        </p:sp>
        <p:sp>
          <p:nvSpPr>
            <p:cNvPr id="23" name="TextBox 1">
              <a:extLst>
                <a:ext uri="{FF2B5EF4-FFF2-40B4-BE49-F238E27FC236}">
                  <a16:creationId xmlns:a16="http://schemas.microsoft.com/office/drawing/2014/main" id="{46039577-236A-8D42-B364-9D2D8F1C1818}"/>
                </a:ext>
              </a:extLst>
            </p:cNvPr>
            <p:cNvSpPr txBox="1"/>
            <p:nvPr userDrawn="1"/>
          </p:nvSpPr>
          <p:spPr>
            <a:xfrm>
              <a:off x="1222628" y="1864138"/>
              <a:ext cx="1266212" cy="711782"/>
            </a:xfrm>
            <a:prstGeom prst="rect">
              <a:avLst/>
            </a:prstGeom>
            <a:noFill/>
          </p:spPr>
          <p:txBody>
            <a:bodyPr wrap="none" tIns="0" rtlCol="0">
              <a:spAutoFit/>
            </a:bodyPr>
            <a:lstStyle/>
            <a:p>
              <a:r>
                <a:rPr lang="zh-CN" altLang="en-US" sz="5867" b="1" dirty="0">
                  <a:solidFill>
                    <a:schemeClr val="bg1"/>
                  </a:solidFill>
                  <a:latin typeface="微软雅黑" pitchFamily="34" charset="-122"/>
                  <a:ea typeface="微软雅黑" pitchFamily="34" charset="-122"/>
                </a:rPr>
                <a:t>目录</a:t>
              </a:r>
            </a:p>
          </p:txBody>
        </p:sp>
      </p:grpSp>
    </p:spTree>
    <p:extLst>
      <p:ext uri="{BB962C8B-B14F-4D97-AF65-F5344CB8AC3E}">
        <p14:creationId xmlns:p14="http://schemas.microsoft.com/office/powerpoint/2010/main" val="3872958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ACE6C65-8C64-F14C-A94A-542C6A906C48}"/>
              </a:ext>
            </a:extLst>
          </p:cNvPr>
          <p:cNvSpPr>
            <a:spLocks noGrp="1"/>
          </p:cNvSpPr>
          <p:nvPr>
            <p:ph type="dt" sz="half" idx="10"/>
          </p:nvPr>
        </p:nvSpPr>
        <p:spPr/>
        <p:txBody>
          <a:bodyPr/>
          <a:lstStyle/>
          <a:p>
            <a:endParaRPr kumimoji="1" lang="zh-CN" altLang="en-US"/>
          </a:p>
        </p:txBody>
      </p:sp>
      <p:sp>
        <p:nvSpPr>
          <p:cNvPr id="7" name="标题 6">
            <a:extLst>
              <a:ext uri="{FF2B5EF4-FFF2-40B4-BE49-F238E27FC236}">
                <a16:creationId xmlns:a16="http://schemas.microsoft.com/office/drawing/2014/main" id="{AACFF344-36FF-C242-AB45-2EA499263D3D}"/>
              </a:ext>
            </a:extLst>
          </p:cNvPr>
          <p:cNvSpPr>
            <a:spLocks noGrp="1"/>
          </p:cNvSpPr>
          <p:nvPr>
            <p:ph type="title" hasCustomPrompt="1"/>
          </p:nvPr>
        </p:nvSpPr>
        <p:spPr>
          <a:xfrm>
            <a:off x="474436" y="297251"/>
            <a:ext cx="9625465" cy="480000"/>
          </a:xfrm>
          <a:prstGeom prst="rect">
            <a:avLst/>
          </a:prstGeom>
        </p:spPr>
        <p:txBody>
          <a:bodyPr tIns="72000" anchor="ctr" anchorCtr="0"/>
          <a:lstStyle/>
          <a:p>
            <a:r>
              <a:rPr kumimoji="1" lang="zh-CN" altLang="en-US" dirty="0"/>
              <a:t>标题文案</a:t>
            </a:r>
          </a:p>
        </p:txBody>
      </p:sp>
      <p:pic>
        <p:nvPicPr>
          <p:cNvPr id="6" name="图片 5">
            <a:extLst>
              <a:ext uri="{FF2B5EF4-FFF2-40B4-BE49-F238E27FC236}">
                <a16:creationId xmlns:a16="http://schemas.microsoft.com/office/drawing/2014/main" id="{AC174E0C-8C1E-8E46-9E92-98D113F24CB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7964" b="35682"/>
          <a:stretch/>
        </p:blipFill>
        <p:spPr>
          <a:xfrm>
            <a:off x="10099900" y="318489"/>
            <a:ext cx="1780269" cy="389851"/>
          </a:xfrm>
          <a:prstGeom prst="rect">
            <a:avLst/>
          </a:prstGeom>
        </p:spPr>
      </p:pic>
      <p:sp>
        <p:nvSpPr>
          <p:cNvPr id="8" name="圆角矩形 3">
            <a:extLst>
              <a:ext uri="{FF2B5EF4-FFF2-40B4-BE49-F238E27FC236}">
                <a16:creationId xmlns:a16="http://schemas.microsoft.com/office/drawing/2014/main" id="{7A213D56-17CD-4641-949F-4FEBE5457C09}"/>
              </a:ext>
            </a:extLst>
          </p:cNvPr>
          <p:cNvSpPr/>
          <p:nvPr userDrawn="1"/>
        </p:nvSpPr>
        <p:spPr>
          <a:xfrm>
            <a:off x="387552" y="328560"/>
            <a:ext cx="74813" cy="342000"/>
          </a:xfrm>
          <a:prstGeom prst="roundRect">
            <a:avLst>
              <a:gd name="adj" fmla="val 0"/>
            </a:avLst>
          </a:prstGeom>
          <a:solidFill>
            <a:srgbClr val="0C57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544">
              <a:solidFill>
                <a:schemeClr val="bg1"/>
              </a:solidFill>
            </a:endParaRPr>
          </a:p>
        </p:txBody>
      </p:sp>
      <p:sp>
        <p:nvSpPr>
          <p:cNvPr id="9" name="页脚占位符 3">
            <a:extLst>
              <a:ext uri="{FF2B5EF4-FFF2-40B4-BE49-F238E27FC236}">
                <a16:creationId xmlns:a16="http://schemas.microsoft.com/office/drawing/2014/main" id="{EAB931F0-147F-F040-B3C3-94A40B12640C}"/>
              </a:ext>
            </a:extLst>
          </p:cNvPr>
          <p:cNvSpPr txBox="1">
            <a:spLocks/>
          </p:cNvSpPr>
          <p:nvPr userDrawn="1"/>
        </p:nvSpPr>
        <p:spPr>
          <a:xfrm>
            <a:off x="4038600" y="6356351"/>
            <a:ext cx="4114800" cy="365125"/>
          </a:xfrm>
          <a:prstGeom prst="rect">
            <a:avLst/>
          </a:prstGeom>
        </p:spPr>
        <p:txBody>
          <a:bodyPr vert="horz" lIns="121920" tIns="60960" rIns="121920" bIns="60960" rtlCol="0" anchor="ctr"/>
          <a:lstStyle>
            <a:defPPr>
              <a:defRPr lang="zh-CN"/>
            </a:defPPr>
            <a:lvl1pPr marL="0" algn="ctr" defTabSz="685800" rtl="0" eaLnBrk="1" latinLnBrk="0" hangingPunct="1">
              <a:defRPr sz="900" kern="1200">
                <a:solidFill>
                  <a:srgbClr val="7F7F7F"/>
                </a:solidFill>
                <a:latin typeface="Microsoft YaHei" panose="020B0503020204020204" pitchFamily="34" charset="-122"/>
                <a:ea typeface="Microsoft YaHei" panose="020B0503020204020204" pitchFamily="34" charset="-122"/>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kumimoji="1" lang="zh-CN" altLang="en-US" sz="800" dirty="0">
                <a:solidFill>
                  <a:srgbClr val="7F7F7F">
                    <a:alpha val="50000"/>
                  </a:srgbClr>
                </a:solidFill>
              </a:rPr>
              <a:t>保密信息</a:t>
            </a:r>
          </a:p>
        </p:txBody>
      </p:sp>
      <p:sp>
        <p:nvSpPr>
          <p:cNvPr id="10" name="灯片编号占位符 3">
            <a:extLst>
              <a:ext uri="{FF2B5EF4-FFF2-40B4-BE49-F238E27FC236}">
                <a16:creationId xmlns:a16="http://schemas.microsoft.com/office/drawing/2014/main" id="{3F6D2A0B-DFBD-954A-8DCC-595FF0B2B772}"/>
              </a:ext>
            </a:extLst>
          </p:cNvPr>
          <p:cNvSpPr txBox="1">
            <a:spLocks/>
          </p:cNvSpPr>
          <p:nvPr userDrawn="1"/>
        </p:nvSpPr>
        <p:spPr>
          <a:xfrm>
            <a:off x="11261213" y="6356351"/>
            <a:ext cx="618956" cy="365125"/>
          </a:xfrm>
          <a:prstGeom prst="rect">
            <a:avLst/>
          </a:prstGeom>
        </p:spPr>
        <p:txBody>
          <a:bodyPr vert="horz" lIns="121920" tIns="60960" rIns="121920" bIns="60960" rtlCol="0" anchor="ctr"/>
          <a:lstStyle>
            <a:defPPr>
              <a:defRPr lang="zh-CN"/>
            </a:defPPr>
            <a:lvl1pPr marL="0" algn="r" defTabSz="685800" rtl="0" eaLnBrk="1" latinLnBrk="0" hangingPunct="1">
              <a:defRPr sz="1200" kern="1200">
                <a:solidFill>
                  <a:srgbClr val="BFBFBF"/>
                </a:solidFill>
                <a:latin typeface="Helvetica" pitchFamily="2" charset="0"/>
                <a:ea typeface="Microsoft YaHei" panose="020B0503020204020204" pitchFamily="34" charset="-122"/>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1C9D3935-6455-5445-8730-ACFDBD97B8A3}" type="slidenum">
              <a:rPr kumimoji="1" lang="zh-CN" altLang="en-US" sz="800" smtClean="0">
                <a:solidFill>
                  <a:srgbClr val="BFBFBF">
                    <a:alpha val="50000"/>
                  </a:srgbClr>
                </a:solidFill>
              </a:rPr>
              <a:pPr/>
              <a:t>‹#›</a:t>
            </a:fld>
            <a:endParaRPr kumimoji="1" lang="zh-CN" altLang="en-US" sz="800" dirty="0">
              <a:solidFill>
                <a:srgbClr val="BFBFBF">
                  <a:alpha val="50000"/>
                </a:srgbClr>
              </a:solidFill>
            </a:endParaRPr>
          </a:p>
        </p:txBody>
      </p:sp>
    </p:spTree>
    <p:extLst>
      <p:ext uri="{BB962C8B-B14F-4D97-AF65-F5344CB8AC3E}">
        <p14:creationId xmlns:p14="http://schemas.microsoft.com/office/powerpoint/2010/main" val="3008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12510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52590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113750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112940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261790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14687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5901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CE0DE6F-8152-4AB0-B0F9-9E348593BAA4}" type="datetimeFigureOut">
              <a:rPr lang="zh-CN" altLang="en-US" smtClean="0"/>
              <a:t>2021/3/4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399448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0DE6F-8152-4AB0-B0F9-9E348593BAA4}" type="datetimeFigureOut">
              <a:rPr lang="zh-CN" altLang="en-US" smtClean="0"/>
              <a:t>2021/3/4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8AFC3-CBA6-4BDB-BC35-0E3D349EAFC0}" type="slidenum">
              <a:rPr lang="zh-CN" altLang="en-US" smtClean="0"/>
              <a:t>‹#›</a:t>
            </a:fld>
            <a:endParaRPr lang="zh-CN" altLang="en-US"/>
          </a:p>
        </p:txBody>
      </p:sp>
    </p:spTree>
    <p:extLst>
      <p:ext uri="{BB962C8B-B14F-4D97-AF65-F5344CB8AC3E}">
        <p14:creationId xmlns:p14="http://schemas.microsoft.com/office/powerpoint/2010/main" val="69240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78FD8-A7BF-0A43-A351-1A65092E7506}"/>
              </a:ext>
            </a:extLst>
          </p:cNvPr>
          <p:cNvSpPr>
            <a:spLocks noGrp="1"/>
          </p:cNvSpPr>
          <p:nvPr>
            <p:ph type="title"/>
          </p:nvPr>
        </p:nvSpPr>
        <p:spPr/>
        <p:txBody>
          <a:bodyPr/>
          <a:lstStyle/>
          <a:p>
            <a:r>
              <a:rPr kumimoji="1" lang="zh-CN" altLang="en-US"/>
              <a:t>链       接</a:t>
            </a:r>
            <a:endParaRPr kumimoji="1" lang="zh-CN" altLang="en-US" dirty="0"/>
          </a:p>
        </p:txBody>
      </p:sp>
      <p:sp>
        <p:nvSpPr>
          <p:cNvPr id="3" name="副标题 2">
            <a:extLst>
              <a:ext uri="{FF2B5EF4-FFF2-40B4-BE49-F238E27FC236}">
                <a16:creationId xmlns:a16="http://schemas.microsoft.com/office/drawing/2014/main" id="{FCB71CB6-0524-E54C-8350-D608FC1F58E6}"/>
              </a:ext>
            </a:extLst>
          </p:cNvPr>
          <p:cNvSpPr>
            <a:spLocks noGrp="1"/>
          </p:cNvSpPr>
          <p:nvPr>
            <p:ph type="subTitle" idx="1"/>
          </p:nvPr>
        </p:nvSpPr>
        <p:spPr/>
        <p:txBody>
          <a:bodyPr/>
          <a:lstStyle/>
          <a:p>
            <a:r>
              <a:rPr kumimoji="1" lang="zh-CN" altLang="en-US" dirty="0"/>
              <a:t>沈鹏，闫润</a:t>
            </a:r>
          </a:p>
        </p:txBody>
      </p:sp>
      <p:sp>
        <p:nvSpPr>
          <p:cNvPr id="5" name="文本占位符 4">
            <a:extLst>
              <a:ext uri="{FF2B5EF4-FFF2-40B4-BE49-F238E27FC236}">
                <a16:creationId xmlns:a16="http://schemas.microsoft.com/office/drawing/2014/main" id="{B9E92E40-9C5A-3246-94A5-1190B5E064B0}"/>
              </a:ext>
            </a:extLst>
          </p:cNvPr>
          <p:cNvSpPr>
            <a:spLocks noGrp="1"/>
          </p:cNvSpPr>
          <p:nvPr>
            <p:ph type="body" sz="quarter" idx="11"/>
          </p:nvPr>
        </p:nvSpPr>
        <p:spPr/>
        <p:txBody>
          <a:bodyPr/>
          <a:lstStyle/>
          <a:p>
            <a:r>
              <a:rPr lang="en-US" altLang="zh-CN" dirty="0"/>
              <a:t>2021</a:t>
            </a:r>
            <a:r>
              <a:rPr lang="zh-CN" altLang="en-US" dirty="0"/>
              <a:t>年</a:t>
            </a:r>
            <a:r>
              <a:rPr lang="en-US" altLang="zh-CN" dirty="0"/>
              <a:t>3</a:t>
            </a:r>
            <a:r>
              <a:rPr lang="zh-CN" altLang="en-US" dirty="0"/>
              <a:t>月</a:t>
            </a:r>
            <a:r>
              <a:rPr lang="en-US" altLang="zh-CN" dirty="0"/>
              <a:t>04</a:t>
            </a:r>
            <a:r>
              <a:rPr lang="zh-CN" altLang="en-US" dirty="0"/>
              <a:t>日</a:t>
            </a:r>
          </a:p>
        </p:txBody>
      </p:sp>
      <p:pic>
        <p:nvPicPr>
          <p:cNvPr id="6" name="图片 5">
            <a:extLst>
              <a:ext uri="{FF2B5EF4-FFF2-40B4-BE49-F238E27FC236}">
                <a16:creationId xmlns:a16="http://schemas.microsoft.com/office/drawing/2014/main" id="{37241B6E-EFF0-8D43-ABBC-7D2B83D29F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8245" y="3429000"/>
            <a:ext cx="2334344" cy="927389"/>
          </a:xfrm>
          <a:prstGeom prst="rect">
            <a:avLst/>
          </a:prstGeom>
        </p:spPr>
      </p:pic>
    </p:spTree>
    <p:extLst>
      <p:ext uri="{BB962C8B-B14F-4D97-AF65-F5344CB8AC3E}">
        <p14:creationId xmlns:p14="http://schemas.microsoft.com/office/powerpoint/2010/main" val="3570872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en-US" altLang="zh-CN" sz="3200" dirty="0">
                <a:latin typeface="宋体" panose="02010600030101010101" pitchFamily="2" charset="-122"/>
                <a:ea typeface="宋体" panose="02010600030101010101" pitchFamily="2" charset="-122"/>
              </a:rPr>
              <a:t>ELF</a:t>
            </a:r>
            <a:r>
              <a:rPr kumimoji="1" lang="zh-CN" altLang="en-US" sz="3200" dirty="0">
                <a:latin typeface="宋体" panose="02010600030101010101" pitchFamily="2" charset="-122"/>
                <a:ea typeface="宋体" panose="02010600030101010101" pitchFamily="2" charset="-122"/>
              </a:rPr>
              <a:t>格式可重定位目标文件</a:t>
            </a:r>
          </a:p>
        </p:txBody>
      </p:sp>
      <p:pic>
        <p:nvPicPr>
          <p:cNvPr id="4" name="图片 3">
            <a:extLst>
              <a:ext uri="{FF2B5EF4-FFF2-40B4-BE49-F238E27FC236}">
                <a16:creationId xmlns:a16="http://schemas.microsoft.com/office/drawing/2014/main" id="{3550E888-40DA-45CF-B7FC-528014F4DAAF}"/>
              </a:ext>
            </a:extLst>
          </p:cNvPr>
          <p:cNvPicPr>
            <a:picLocks noChangeAspect="1"/>
          </p:cNvPicPr>
          <p:nvPr/>
        </p:nvPicPr>
        <p:blipFill>
          <a:blip r:embed="rId2"/>
          <a:stretch>
            <a:fillRect/>
          </a:stretch>
        </p:blipFill>
        <p:spPr>
          <a:xfrm>
            <a:off x="1843637" y="720159"/>
            <a:ext cx="8245555" cy="5730737"/>
          </a:xfrm>
          <a:prstGeom prst="rect">
            <a:avLst/>
          </a:prstGeom>
        </p:spPr>
      </p:pic>
    </p:spTree>
    <p:extLst>
      <p:ext uri="{BB962C8B-B14F-4D97-AF65-F5344CB8AC3E}">
        <p14:creationId xmlns:p14="http://schemas.microsoft.com/office/powerpoint/2010/main" val="29522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2B845C9-EF76-4BDE-8A6B-7C3D4113E170}"/>
              </a:ext>
            </a:extLst>
          </p:cNvPr>
          <p:cNvPicPr>
            <a:picLocks noChangeAspect="1"/>
          </p:cNvPicPr>
          <p:nvPr/>
        </p:nvPicPr>
        <p:blipFill>
          <a:blip r:embed="rId2"/>
          <a:stretch>
            <a:fillRect/>
          </a:stretch>
        </p:blipFill>
        <p:spPr>
          <a:xfrm>
            <a:off x="2098632" y="780572"/>
            <a:ext cx="7719729" cy="5723116"/>
          </a:xfrm>
          <a:prstGeom prst="rect">
            <a:avLst/>
          </a:prstGeom>
        </p:spPr>
      </p:pic>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en-US" altLang="zh-CN" sz="3200" dirty="0">
                <a:latin typeface="宋体" panose="02010600030101010101" pitchFamily="2" charset="-122"/>
                <a:ea typeface="宋体" panose="02010600030101010101" pitchFamily="2" charset="-122"/>
              </a:rPr>
              <a:t>ELF</a:t>
            </a:r>
            <a:r>
              <a:rPr kumimoji="1" lang="zh-CN" altLang="en-US" sz="3200" dirty="0">
                <a:latin typeface="宋体" panose="02010600030101010101" pitchFamily="2" charset="-122"/>
                <a:ea typeface="宋体" panose="02010600030101010101" pitchFamily="2" charset="-122"/>
              </a:rPr>
              <a:t>格式可执行目标文件</a:t>
            </a:r>
          </a:p>
        </p:txBody>
      </p:sp>
    </p:spTree>
    <p:extLst>
      <p:ext uri="{BB962C8B-B14F-4D97-AF65-F5344CB8AC3E}">
        <p14:creationId xmlns:p14="http://schemas.microsoft.com/office/powerpoint/2010/main" val="379500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可执行文件的存储器映射</a:t>
            </a:r>
          </a:p>
        </p:txBody>
      </p:sp>
      <p:pic>
        <p:nvPicPr>
          <p:cNvPr id="5" name="图片 4">
            <a:extLst>
              <a:ext uri="{FF2B5EF4-FFF2-40B4-BE49-F238E27FC236}">
                <a16:creationId xmlns:a16="http://schemas.microsoft.com/office/drawing/2014/main" id="{26F7B929-48E4-409E-AD71-E3EADAF7C65E}"/>
              </a:ext>
            </a:extLst>
          </p:cNvPr>
          <p:cNvPicPr>
            <a:picLocks noChangeAspect="1"/>
          </p:cNvPicPr>
          <p:nvPr/>
        </p:nvPicPr>
        <p:blipFill>
          <a:blip r:embed="rId2"/>
          <a:stretch>
            <a:fillRect/>
          </a:stretch>
        </p:blipFill>
        <p:spPr>
          <a:xfrm>
            <a:off x="1912091" y="775934"/>
            <a:ext cx="8230313" cy="5677392"/>
          </a:xfrm>
          <a:prstGeom prst="rect">
            <a:avLst/>
          </a:prstGeom>
        </p:spPr>
      </p:pic>
    </p:spTree>
    <p:extLst>
      <p:ext uri="{BB962C8B-B14F-4D97-AF65-F5344CB8AC3E}">
        <p14:creationId xmlns:p14="http://schemas.microsoft.com/office/powerpoint/2010/main" val="263284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46051-448E-7F4F-9843-B45261D9068F}"/>
              </a:ext>
            </a:extLst>
          </p:cNvPr>
          <p:cNvSpPr>
            <a:spLocks noGrp="1"/>
          </p:cNvSpPr>
          <p:nvPr>
            <p:ph type="body" sz="quarter" idx="11"/>
          </p:nvPr>
        </p:nvSpPr>
        <p:spPr/>
        <p:txBody>
          <a:bodyPr/>
          <a:lstStyle/>
          <a:p>
            <a:r>
              <a:rPr kumimoji="1" lang="en-US" altLang="zh-CN" dirty="0"/>
              <a:t>ELF</a:t>
            </a:r>
            <a:r>
              <a:rPr kumimoji="1" lang="zh-CN" altLang="en-US" dirty="0"/>
              <a:t>格式目标文件</a:t>
            </a:r>
          </a:p>
        </p:txBody>
      </p:sp>
      <p:sp>
        <p:nvSpPr>
          <p:cNvPr id="3" name="文本占位符 2">
            <a:extLst>
              <a:ext uri="{FF2B5EF4-FFF2-40B4-BE49-F238E27FC236}">
                <a16:creationId xmlns:a16="http://schemas.microsoft.com/office/drawing/2014/main" id="{F501CEB7-B5C7-B141-AAA5-9D14894FA2AD}"/>
              </a:ext>
            </a:extLst>
          </p:cNvPr>
          <p:cNvSpPr>
            <a:spLocks noGrp="1"/>
          </p:cNvSpPr>
          <p:nvPr>
            <p:ph type="body" sz="quarter" idx="12"/>
          </p:nvPr>
        </p:nvSpPr>
        <p:spPr/>
        <p:txBody>
          <a:bodyPr/>
          <a:lstStyle/>
          <a:p>
            <a:r>
              <a:rPr kumimoji="1" lang="zh-CN" altLang="en-US" dirty="0">
                <a:solidFill>
                  <a:srgbClr val="C00000"/>
                </a:solidFill>
              </a:rPr>
              <a:t>符号解析和重定位</a:t>
            </a:r>
          </a:p>
        </p:txBody>
      </p:sp>
      <p:sp>
        <p:nvSpPr>
          <p:cNvPr id="4"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p:txBody>
          <a:bodyPr/>
          <a:lstStyle/>
          <a:p>
            <a:r>
              <a:rPr lang="zh-CN" altLang="en-US" dirty="0"/>
              <a:t>静态链接</a:t>
            </a:r>
          </a:p>
        </p:txBody>
      </p:sp>
      <p:sp>
        <p:nvSpPr>
          <p:cNvPr id="5" name="文本占位符 4">
            <a:extLst>
              <a:ext uri="{FF2B5EF4-FFF2-40B4-BE49-F238E27FC236}">
                <a16:creationId xmlns:a16="http://schemas.microsoft.com/office/drawing/2014/main" id="{C704829B-230C-1244-A04A-E331B64A9EB5}"/>
              </a:ext>
            </a:extLst>
          </p:cNvPr>
          <p:cNvSpPr>
            <a:spLocks noGrp="1"/>
          </p:cNvSpPr>
          <p:nvPr>
            <p:ph type="body" sz="quarter" idx="14"/>
          </p:nvPr>
        </p:nvSpPr>
        <p:spPr/>
        <p:txBody>
          <a:bodyPr/>
          <a:lstStyle/>
          <a:p>
            <a:r>
              <a:rPr kumimoji="1" lang="zh-CN" altLang="en-US" dirty="0"/>
              <a:t>基础概念</a:t>
            </a:r>
          </a:p>
        </p:txBody>
      </p:sp>
      <p:grpSp>
        <p:nvGrpSpPr>
          <p:cNvPr id="24" name="组合 23">
            <a:extLst>
              <a:ext uri="{FF2B5EF4-FFF2-40B4-BE49-F238E27FC236}">
                <a16:creationId xmlns:a16="http://schemas.microsoft.com/office/drawing/2014/main" id="{06AC7A56-DCEB-3F42-8BC8-AA1F53518080}"/>
              </a:ext>
            </a:extLst>
          </p:cNvPr>
          <p:cNvGrpSpPr/>
          <p:nvPr/>
        </p:nvGrpSpPr>
        <p:grpSpPr>
          <a:xfrm>
            <a:off x="4644639" y="1579215"/>
            <a:ext cx="447443" cy="447442"/>
            <a:chOff x="3483479" y="1184411"/>
            <a:chExt cx="335582" cy="335582"/>
          </a:xfrm>
        </p:grpSpPr>
        <p:sp>
          <p:nvSpPr>
            <p:cNvPr id="8" name="流程图: 联系 43">
              <a:extLst>
                <a:ext uri="{FF2B5EF4-FFF2-40B4-BE49-F238E27FC236}">
                  <a16:creationId xmlns:a16="http://schemas.microsoft.com/office/drawing/2014/main" id="{A0D90EBF-C0F5-354E-ABF5-E74AD3789286}"/>
                </a:ext>
              </a:extLst>
            </p:cNvPr>
            <p:cNvSpPr/>
            <p:nvPr/>
          </p:nvSpPr>
          <p:spPr bwMode="auto">
            <a:xfrm rot="5400000">
              <a:off x="3483479" y="1184411"/>
              <a:ext cx="335582" cy="335582"/>
            </a:xfrm>
            <a:prstGeom prst="flowChartConnector">
              <a:avLst/>
            </a:prstGeom>
            <a:solidFill>
              <a:srgbClr val="0E57A2"/>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2A2A99D5-25AF-BF4E-B55A-F8A6BEF6328F}"/>
                </a:ext>
              </a:extLst>
            </p:cNvPr>
            <p:cNvSpPr txBox="1"/>
            <p:nvPr/>
          </p:nvSpPr>
          <p:spPr>
            <a:xfrm>
              <a:off x="3510125" y="1198314"/>
              <a:ext cx="281754" cy="284742"/>
            </a:xfrm>
            <a:prstGeom prst="rect">
              <a:avLst/>
            </a:prstGeom>
            <a:noFill/>
          </p:spPr>
          <p:txBody>
            <a:bodyPr wrap="square" rtlCol="0">
              <a:spAutoFit/>
            </a:bodyPr>
            <a:lstStyle/>
            <a:p>
              <a:pPr algn="ctr"/>
              <a:r>
                <a:rPr lang="en-US" altLang="zh-CN" sz="1867" b="1" dirty="0">
                  <a:solidFill>
                    <a:schemeClr val="bg1"/>
                  </a:solidFill>
                  <a:latin typeface="+mj-lt"/>
                  <a:ea typeface="微软雅黑" panose="020B0503020204020204" pitchFamily="34" charset="-122"/>
                </a:rPr>
                <a:t>1</a:t>
              </a:r>
              <a:endParaRPr lang="zh-CN" altLang="en-US" sz="1867" b="1" dirty="0">
                <a:solidFill>
                  <a:schemeClr val="bg1"/>
                </a:solidFill>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BBF6B1B4-BAD8-0A4C-9AA4-3EBC25EC44D7}"/>
              </a:ext>
            </a:extLst>
          </p:cNvPr>
          <p:cNvGrpSpPr/>
          <p:nvPr/>
        </p:nvGrpSpPr>
        <p:grpSpPr>
          <a:xfrm>
            <a:off x="4644639" y="2441180"/>
            <a:ext cx="447443" cy="447442"/>
            <a:chOff x="3483479" y="1830886"/>
            <a:chExt cx="335582" cy="335582"/>
          </a:xfrm>
        </p:grpSpPr>
        <p:sp>
          <p:nvSpPr>
            <p:cNvPr id="11" name="流程图: 联系 49">
              <a:extLst>
                <a:ext uri="{FF2B5EF4-FFF2-40B4-BE49-F238E27FC236}">
                  <a16:creationId xmlns:a16="http://schemas.microsoft.com/office/drawing/2014/main" id="{605F0FAD-4011-714F-8961-B89C480C4D01}"/>
                </a:ext>
              </a:extLst>
            </p:cNvPr>
            <p:cNvSpPr/>
            <p:nvPr userDrawn="1"/>
          </p:nvSpPr>
          <p:spPr bwMode="auto">
            <a:xfrm rot="5400000">
              <a:off x="3483479" y="1830886"/>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50349E17-B2D0-014F-9BEB-6A85FCA44570}"/>
                </a:ext>
              </a:extLst>
            </p:cNvPr>
            <p:cNvSpPr txBox="1"/>
            <p:nvPr userDrawn="1"/>
          </p:nvSpPr>
          <p:spPr>
            <a:xfrm>
              <a:off x="3507746" y="1844789"/>
              <a:ext cx="290322"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2</a:t>
              </a:r>
              <a:endParaRPr lang="zh-CN" altLang="en-US" sz="1867" dirty="0">
                <a:latin typeface="+mj-lt"/>
              </a:endParaRPr>
            </a:p>
          </p:txBody>
        </p:sp>
      </p:grpSp>
      <p:grpSp>
        <p:nvGrpSpPr>
          <p:cNvPr id="26" name="组合 25">
            <a:extLst>
              <a:ext uri="{FF2B5EF4-FFF2-40B4-BE49-F238E27FC236}">
                <a16:creationId xmlns:a16="http://schemas.microsoft.com/office/drawing/2014/main" id="{44508665-2576-CD43-88BA-C99AC64E4772}"/>
              </a:ext>
            </a:extLst>
          </p:cNvPr>
          <p:cNvGrpSpPr/>
          <p:nvPr/>
        </p:nvGrpSpPr>
        <p:grpSpPr>
          <a:xfrm>
            <a:off x="4644639" y="3303147"/>
            <a:ext cx="447443" cy="447442"/>
            <a:chOff x="3483479" y="2477362"/>
            <a:chExt cx="335582" cy="335582"/>
          </a:xfrm>
        </p:grpSpPr>
        <p:sp>
          <p:nvSpPr>
            <p:cNvPr id="14" name="流程图: 联系 49">
              <a:extLst>
                <a:ext uri="{FF2B5EF4-FFF2-40B4-BE49-F238E27FC236}">
                  <a16:creationId xmlns:a16="http://schemas.microsoft.com/office/drawing/2014/main" id="{E86C38D1-A5D8-7848-A441-C987A20E61A5}"/>
                </a:ext>
              </a:extLst>
            </p:cNvPr>
            <p:cNvSpPr/>
            <p:nvPr userDrawn="1"/>
          </p:nvSpPr>
          <p:spPr bwMode="auto">
            <a:xfrm rot="5400000">
              <a:off x="3483479" y="2477362"/>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C8BFC3E5-BB9E-1540-AF9A-180E8C1FACEC}"/>
                </a:ext>
              </a:extLst>
            </p:cNvPr>
            <p:cNvSpPr txBox="1"/>
            <p:nvPr userDrawn="1"/>
          </p:nvSpPr>
          <p:spPr>
            <a:xfrm>
              <a:off x="3507746" y="2491265"/>
              <a:ext cx="284133"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3</a:t>
              </a:r>
              <a:endParaRPr lang="zh-CN" altLang="en-US" sz="1867" dirty="0">
                <a:latin typeface="+mj-lt"/>
              </a:endParaRPr>
            </a:p>
          </p:txBody>
        </p:sp>
      </p:grpSp>
      <p:grpSp>
        <p:nvGrpSpPr>
          <p:cNvPr id="27" name="组合 26">
            <a:extLst>
              <a:ext uri="{FF2B5EF4-FFF2-40B4-BE49-F238E27FC236}">
                <a16:creationId xmlns:a16="http://schemas.microsoft.com/office/drawing/2014/main" id="{127706DF-B343-334F-8FC7-1374281EB56A}"/>
              </a:ext>
            </a:extLst>
          </p:cNvPr>
          <p:cNvGrpSpPr/>
          <p:nvPr/>
        </p:nvGrpSpPr>
        <p:grpSpPr>
          <a:xfrm>
            <a:off x="4644639" y="4175447"/>
            <a:ext cx="447443" cy="447443"/>
            <a:chOff x="3483479" y="3131584"/>
            <a:chExt cx="335582" cy="335582"/>
          </a:xfrm>
        </p:grpSpPr>
        <p:sp>
          <p:nvSpPr>
            <p:cNvPr id="17"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4</a:t>
              </a:r>
              <a:endParaRPr lang="zh-CN" altLang="en-US" sz="2000" b="1" dirty="0">
                <a:solidFill>
                  <a:schemeClr val="bg1"/>
                </a:solidFill>
                <a:latin typeface="+mj-lt"/>
                <a:ea typeface="微软雅黑" panose="020B0503020204020204" pitchFamily="34" charset="-122"/>
              </a:endParaRPr>
            </a:p>
          </p:txBody>
        </p:sp>
      </p:grpSp>
      <p:sp>
        <p:nvSpPr>
          <p:cNvPr id="19"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a:xfrm>
            <a:off x="5330211" y="5129083"/>
            <a:ext cx="6031069" cy="386281"/>
          </a:xfrm>
        </p:spPr>
        <p:txBody>
          <a:bodyPr/>
          <a:lstStyle/>
          <a:p>
            <a:r>
              <a:rPr lang="zh-CN" altLang="en-US" dirty="0"/>
              <a:t>动态链接</a:t>
            </a:r>
          </a:p>
        </p:txBody>
      </p:sp>
      <p:grpSp>
        <p:nvGrpSpPr>
          <p:cNvPr id="20" name="组合 19">
            <a:extLst>
              <a:ext uri="{FF2B5EF4-FFF2-40B4-BE49-F238E27FC236}">
                <a16:creationId xmlns:a16="http://schemas.microsoft.com/office/drawing/2014/main" id="{127706DF-B343-334F-8FC7-1374281EB56A}"/>
              </a:ext>
            </a:extLst>
          </p:cNvPr>
          <p:cNvGrpSpPr/>
          <p:nvPr/>
        </p:nvGrpSpPr>
        <p:grpSpPr>
          <a:xfrm>
            <a:off x="4654750" y="5103081"/>
            <a:ext cx="447443" cy="447443"/>
            <a:chOff x="3483479" y="3131584"/>
            <a:chExt cx="335582" cy="335582"/>
          </a:xfrm>
        </p:grpSpPr>
        <p:sp>
          <p:nvSpPr>
            <p:cNvPr id="21"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5</a:t>
              </a:r>
              <a:endParaRPr lang="zh-CN" altLang="en-US" sz="20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223763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Times New Roman" panose="02020603050405020304" pitchFamily="18" charset="0"/>
                <a:ea typeface="宋体" panose="02010600030101010101" pitchFamily="2" charset="-122"/>
                <a:cs typeface="Times New Roman" panose="02020603050405020304" pitchFamily="18" charset="0"/>
              </a:rPr>
              <a:t>符号</a:t>
            </a:r>
          </a:p>
        </p:txBody>
      </p:sp>
      <p:sp>
        <p:nvSpPr>
          <p:cNvPr id="2" name="文本框 1">
            <a:extLst>
              <a:ext uri="{FF2B5EF4-FFF2-40B4-BE49-F238E27FC236}">
                <a16:creationId xmlns:a16="http://schemas.microsoft.com/office/drawing/2014/main" id="{E26F2EAF-E23B-4769-8AF6-9883F54441D4}"/>
              </a:ext>
            </a:extLst>
          </p:cNvPr>
          <p:cNvSpPr txBox="1"/>
          <p:nvPr/>
        </p:nvSpPr>
        <p:spPr>
          <a:xfrm>
            <a:off x="623427" y="898325"/>
            <a:ext cx="3279979" cy="461665"/>
          </a:xfrm>
          <a:prstGeom prst="rect">
            <a:avLst/>
          </a:prstGeom>
          <a:noFill/>
        </p:spPr>
        <p:txBody>
          <a:bodyPr wrap="square" rtlCol="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链接器符号可分为三种</a:t>
            </a:r>
          </a:p>
        </p:txBody>
      </p:sp>
      <p:sp>
        <p:nvSpPr>
          <p:cNvPr id="22" name="文本框 21">
            <a:extLst>
              <a:ext uri="{FF2B5EF4-FFF2-40B4-BE49-F238E27FC236}">
                <a16:creationId xmlns:a16="http://schemas.microsoft.com/office/drawing/2014/main" id="{902840EF-B167-4D4C-9264-A654BAEC423D}"/>
              </a:ext>
            </a:extLst>
          </p:cNvPr>
          <p:cNvSpPr txBox="1"/>
          <p:nvPr/>
        </p:nvSpPr>
        <p:spPr>
          <a:xfrm>
            <a:off x="764861" y="4575978"/>
            <a:ext cx="10991710" cy="369332"/>
          </a:xfrm>
          <a:prstGeom prst="rect">
            <a:avLst/>
          </a:prstGeom>
          <a:noFill/>
        </p:spPr>
        <p:txBody>
          <a:bodyPr wrap="square">
            <a:spAutoFit/>
          </a:bodyPr>
          <a:lstStyle/>
          <a:p>
            <a:pPr algn="l"/>
            <a:r>
              <a:rPr lang="zh-CN" altLang="en-US" sz="1800" b="0" i="0" u="none" strike="noStrike" baseline="0" dirty="0">
                <a:latin typeface="宋体" panose="02010600030101010101" pitchFamily="2" charset="-122"/>
                <a:ea typeface="宋体" panose="02010600030101010101" pitchFamily="2" charset="-122"/>
              </a:rPr>
              <a:t>注意：链接器局部符号不是指程序中的局部变量（分配在栈中的临时性变量）</a:t>
            </a:r>
            <a:r>
              <a:rPr lang="en-US" altLang="zh-CN" sz="1800" b="0" i="0" u="none" strike="noStrike" baseline="0" dirty="0">
                <a:latin typeface="宋体" panose="02010600030101010101" pitchFamily="2" charset="-122"/>
                <a:ea typeface="宋体" panose="02010600030101010101" pitchFamily="2" charset="-122"/>
              </a:rPr>
              <a:t>,</a:t>
            </a:r>
            <a:r>
              <a:rPr lang="zh-CN" altLang="en-US" sz="1800" b="0" i="0" u="none" strike="noStrike" baseline="0" dirty="0">
                <a:latin typeface="宋体" panose="02010600030101010101" pitchFamily="2" charset="-122"/>
                <a:ea typeface="宋体" panose="02010600030101010101" pitchFamily="2" charset="-122"/>
              </a:rPr>
              <a:t>链接器不关心这种局部变量</a:t>
            </a:r>
            <a:endParaRPr lang="zh-CN" altLang="en-US" dirty="0">
              <a:latin typeface="宋体" panose="02010600030101010101" pitchFamily="2" charset="-122"/>
              <a:ea typeface="宋体" panose="02010600030101010101" pitchFamily="2" charset="-122"/>
            </a:endParaRPr>
          </a:p>
        </p:txBody>
      </p:sp>
      <p:graphicFrame>
        <p:nvGraphicFramePr>
          <p:cNvPr id="25" name="表格 25">
            <a:extLst>
              <a:ext uri="{FF2B5EF4-FFF2-40B4-BE49-F238E27FC236}">
                <a16:creationId xmlns:a16="http://schemas.microsoft.com/office/drawing/2014/main" id="{E890EFB9-87E6-453F-B89B-02B62339A602}"/>
              </a:ext>
            </a:extLst>
          </p:cNvPr>
          <p:cNvGraphicFramePr>
            <a:graphicFrameLocks noGrp="1"/>
          </p:cNvGraphicFramePr>
          <p:nvPr>
            <p:extLst>
              <p:ext uri="{D42A27DB-BD31-4B8C-83A1-F6EECF244321}">
                <p14:modId xmlns:p14="http://schemas.microsoft.com/office/powerpoint/2010/main" val="3138980193"/>
              </p:ext>
            </p:extLst>
          </p:nvPr>
        </p:nvGraphicFramePr>
        <p:xfrm>
          <a:off x="1204874" y="1704443"/>
          <a:ext cx="10258450" cy="2367294"/>
        </p:xfrm>
        <a:graphic>
          <a:graphicData uri="http://schemas.openxmlformats.org/drawingml/2006/table">
            <a:tbl>
              <a:tblPr firstRow="1" bandRow="1">
                <a:tableStyleId>{5C22544A-7EE6-4342-B048-85BDC9FD1C3A}</a:tableStyleId>
              </a:tblPr>
              <a:tblGrid>
                <a:gridCol w="2433396">
                  <a:extLst>
                    <a:ext uri="{9D8B030D-6E8A-4147-A177-3AD203B41FA5}">
                      <a16:colId xmlns:a16="http://schemas.microsoft.com/office/drawing/2014/main" val="1023773923"/>
                    </a:ext>
                  </a:extLst>
                </a:gridCol>
                <a:gridCol w="3572829">
                  <a:extLst>
                    <a:ext uri="{9D8B030D-6E8A-4147-A177-3AD203B41FA5}">
                      <a16:colId xmlns:a16="http://schemas.microsoft.com/office/drawing/2014/main" val="514457370"/>
                    </a:ext>
                  </a:extLst>
                </a:gridCol>
                <a:gridCol w="4252225">
                  <a:extLst>
                    <a:ext uri="{9D8B030D-6E8A-4147-A177-3AD203B41FA5}">
                      <a16:colId xmlns:a16="http://schemas.microsoft.com/office/drawing/2014/main" val="209538116"/>
                    </a:ext>
                  </a:extLst>
                </a:gridCol>
              </a:tblGrid>
              <a:tr h="789098">
                <a:tc>
                  <a:txBody>
                    <a:bodyPr/>
                    <a:lstStyle/>
                    <a:p>
                      <a:pPr algn="ctr">
                        <a:lnSpc>
                          <a:spcPct val="200000"/>
                        </a:lnSpc>
                      </a:pPr>
                      <a:r>
                        <a:rPr lang="en-US" altLang="zh-CN"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Global symbols</a:t>
                      </a:r>
                      <a:endParaRPr lang="zh-CN" altLang="en-US" dirty="0"/>
                    </a:p>
                  </a:txBody>
                  <a:tcPr/>
                </a:tc>
                <a:tc>
                  <a:txBody>
                    <a:bodyPr/>
                    <a:lstStyle/>
                    <a:p>
                      <a:pPr algn="ctr">
                        <a:lnSpc>
                          <a:spcPct val="200000"/>
                        </a:lnSpc>
                      </a:pPr>
                      <a:r>
                        <a:rPr lang="zh-CN" altLang="en-US" b="0" i="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模块内部</a:t>
                      </a:r>
                      <a:r>
                        <a:rPr lang="zh-CN" altLang="en-US"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定义的全局符号</a:t>
                      </a:r>
                      <a:endParaRPr lang="zh-CN" altLang="en-US" b="0" dirty="0">
                        <a:solidFill>
                          <a:schemeClr val="tx1"/>
                        </a:solidFill>
                      </a:endParaRPr>
                    </a:p>
                  </a:txBody>
                  <a:tcPr/>
                </a:tc>
                <a:tc>
                  <a:txBody>
                    <a:bodyPr/>
                    <a:lstStyle/>
                    <a:p>
                      <a:pPr algn="ctr">
                        <a:lnSpc>
                          <a:spcPct val="200000"/>
                        </a:lnSpc>
                      </a:pP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定义在本模块的非</a:t>
                      </a:r>
                      <a:r>
                        <a:rPr lang="en-US" altLang="zh-CN" b="0" i="0" dirty="0" err="1">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staticC</a:t>
                      </a: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函数和全局变量</a:t>
                      </a:r>
                      <a:endParaRPr lang="zh-CN" altLang="en-US" dirty="0"/>
                    </a:p>
                  </a:txBody>
                  <a:tcPr/>
                </a:tc>
                <a:extLst>
                  <a:ext uri="{0D108BD9-81ED-4DB2-BD59-A6C34878D82A}">
                    <a16:rowId xmlns:a16="http://schemas.microsoft.com/office/drawing/2014/main" val="1892939083"/>
                  </a:ext>
                </a:extLst>
              </a:tr>
              <a:tr h="789098">
                <a:tc>
                  <a:txBody>
                    <a:bodyPr/>
                    <a:lstStyle/>
                    <a:p>
                      <a:pPr algn="ctr">
                        <a:lnSpc>
                          <a:spcPct val="200000"/>
                        </a:lnSpc>
                      </a:pPr>
                      <a:r>
                        <a:rPr lang="en-US" altLang="zh-CN"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External symbols</a:t>
                      </a:r>
                      <a:endParaRPr lang="zh-CN" altLang="en-US" dirty="0"/>
                    </a:p>
                  </a:txBody>
                  <a:tcPr/>
                </a:tc>
                <a:tc>
                  <a:txBody>
                    <a:bodyPr/>
                    <a:lstStyle/>
                    <a:p>
                      <a:pPr algn="ctr">
                        <a:lnSpc>
                          <a:spcPct val="200000"/>
                        </a:lnSpc>
                      </a:pP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外部定义的全局符号</a:t>
                      </a:r>
                      <a:endParaRPr lang="zh-CN" altLang="en-US" dirty="0"/>
                    </a:p>
                  </a:txBody>
                  <a:tcPr/>
                </a:tc>
                <a:tc>
                  <a:txBody>
                    <a:bodyPr/>
                    <a:lstStyle/>
                    <a:p>
                      <a:pPr algn="ctr">
                        <a:lnSpc>
                          <a:spcPct val="200000"/>
                        </a:lnSpc>
                      </a:pP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定义在其他模块中的</a:t>
                      </a:r>
                      <a:r>
                        <a:rPr lang="en-US" altLang="zh-CN"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函数和全局变量</a:t>
                      </a:r>
                      <a:endParaRPr lang="zh-CN" altLang="en-US" dirty="0"/>
                    </a:p>
                  </a:txBody>
                  <a:tcPr/>
                </a:tc>
                <a:extLst>
                  <a:ext uri="{0D108BD9-81ED-4DB2-BD59-A6C34878D82A}">
                    <a16:rowId xmlns:a16="http://schemas.microsoft.com/office/drawing/2014/main" val="279581346"/>
                  </a:ext>
                </a:extLst>
              </a:tr>
              <a:tr h="789098">
                <a:tc>
                  <a:txBody>
                    <a:bodyPr/>
                    <a:lstStyle/>
                    <a:p>
                      <a:pPr algn="ctr">
                        <a:lnSpc>
                          <a:spcPct val="200000"/>
                        </a:lnSpc>
                      </a:pPr>
                      <a:r>
                        <a:rPr lang="en-US" altLang="zh-CN"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Local symbols</a:t>
                      </a:r>
                      <a:endParaRPr lang="zh-CN" altLang="en-US" dirty="0"/>
                    </a:p>
                  </a:txBody>
                  <a:tcPr/>
                </a:tc>
                <a:tc>
                  <a:txBody>
                    <a:bodyPr/>
                    <a:lstStyle/>
                    <a:p>
                      <a:pPr algn="ctr">
                        <a:lnSpc>
                          <a:spcPct val="200000"/>
                        </a:lnSpc>
                      </a:pP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本模块的局部符号</a:t>
                      </a:r>
                      <a:endParaRPr lang="zh-CN" altLang="en-US" dirty="0"/>
                    </a:p>
                  </a:txBody>
                  <a:tcPr/>
                </a:tc>
                <a:tc>
                  <a:txBody>
                    <a:bodyPr/>
                    <a:lstStyle/>
                    <a:p>
                      <a:pPr algn="ctr">
                        <a:lnSpc>
                          <a:spcPct val="200000"/>
                        </a:lnSpc>
                      </a:pP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带</a:t>
                      </a:r>
                      <a:r>
                        <a:rPr lang="en-US" altLang="zh-CN"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static</a:t>
                      </a: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属性的</a:t>
                      </a:r>
                      <a:r>
                        <a:rPr lang="en-US" altLang="zh-CN"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函数和</a:t>
                      </a:r>
                      <a:r>
                        <a:rPr lang="zh-CN" altLang="en-US" b="0" i="0" dirty="0">
                          <a:effectLst/>
                          <a:latin typeface="Times New Roman" panose="02020603050405020304" pitchFamily="18" charset="0"/>
                          <a:ea typeface="宋体" panose="02010600030101010101" pitchFamily="2" charset="-122"/>
                          <a:cs typeface="Times New Roman" panose="02020603050405020304" pitchFamily="18" charset="0"/>
                        </a:rPr>
                        <a:t>全局</a:t>
                      </a:r>
                      <a:r>
                        <a:rPr lang="zh-CN" altLang="en-US" b="0" i="0" dirty="0">
                          <a:solidFill>
                            <a:srgbClr val="172B4D"/>
                          </a:solidFill>
                          <a:effectLst/>
                          <a:latin typeface="Times New Roman" panose="02020603050405020304" pitchFamily="18" charset="0"/>
                          <a:ea typeface="宋体" panose="02010600030101010101" pitchFamily="2" charset="-122"/>
                          <a:cs typeface="Times New Roman" panose="02020603050405020304" pitchFamily="18" charset="0"/>
                        </a:rPr>
                        <a:t>变量</a:t>
                      </a:r>
                      <a:endParaRPr lang="zh-CN" altLang="en-US" dirty="0"/>
                    </a:p>
                  </a:txBody>
                  <a:tcPr/>
                </a:tc>
                <a:extLst>
                  <a:ext uri="{0D108BD9-81ED-4DB2-BD59-A6C34878D82A}">
                    <a16:rowId xmlns:a16="http://schemas.microsoft.com/office/drawing/2014/main" val="2239073871"/>
                  </a:ext>
                </a:extLst>
              </a:tr>
            </a:tbl>
          </a:graphicData>
        </a:graphic>
      </p:graphicFrame>
    </p:spTree>
    <p:extLst>
      <p:ext uri="{BB962C8B-B14F-4D97-AF65-F5344CB8AC3E}">
        <p14:creationId xmlns:p14="http://schemas.microsoft.com/office/powerpoint/2010/main" val="54868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符号</a:t>
            </a:r>
          </a:p>
        </p:txBody>
      </p:sp>
      <p:pic>
        <p:nvPicPr>
          <p:cNvPr id="5" name="图片 4">
            <a:extLst>
              <a:ext uri="{FF2B5EF4-FFF2-40B4-BE49-F238E27FC236}">
                <a16:creationId xmlns:a16="http://schemas.microsoft.com/office/drawing/2014/main" id="{A4193847-340D-4043-A9D9-8CEA390AF015}"/>
              </a:ext>
            </a:extLst>
          </p:cNvPr>
          <p:cNvPicPr>
            <a:picLocks noChangeAspect="1"/>
          </p:cNvPicPr>
          <p:nvPr/>
        </p:nvPicPr>
        <p:blipFill>
          <a:blip r:embed="rId2"/>
          <a:stretch>
            <a:fillRect/>
          </a:stretch>
        </p:blipFill>
        <p:spPr>
          <a:xfrm>
            <a:off x="1871143" y="854439"/>
            <a:ext cx="7849280" cy="4511431"/>
          </a:xfrm>
          <a:prstGeom prst="rect">
            <a:avLst/>
          </a:prstGeom>
        </p:spPr>
      </p:pic>
      <p:sp>
        <p:nvSpPr>
          <p:cNvPr id="6" name="文本框 5">
            <a:extLst>
              <a:ext uri="{FF2B5EF4-FFF2-40B4-BE49-F238E27FC236}">
                <a16:creationId xmlns:a16="http://schemas.microsoft.com/office/drawing/2014/main" id="{68EF1A3A-36F2-4C6E-A76F-746F4771799D}"/>
              </a:ext>
            </a:extLst>
          </p:cNvPr>
          <p:cNvSpPr txBox="1"/>
          <p:nvPr/>
        </p:nvSpPr>
        <p:spPr>
          <a:xfrm>
            <a:off x="3561347" y="5500150"/>
            <a:ext cx="1571092" cy="461665"/>
          </a:xfrm>
          <a:prstGeom prst="rect">
            <a:avLst/>
          </a:prstGeom>
          <a:noFill/>
        </p:spPr>
        <p:txBody>
          <a:bodyPr wrap="square" rtlCol="0">
            <a:spAutoFit/>
          </a:bodyPr>
          <a:lstStyle/>
          <a:p>
            <a:r>
              <a:rPr lang="zh-CN" altLang="en-US" sz="2400" dirty="0"/>
              <a:t>全局符号</a:t>
            </a:r>
          </a:p>
        </p:txBody>
      </p:sp>
      <p:sp>
        <p:nvSpPr>
          <p:cNvPr id="7" name="文本框 6">
            <a:extLst>
              <a:ext uri="{FF2B5EF4-FFF2-40B4-BE49-F238E27FC236}">
                <a16:creationId xmlns:a16="http://schemas.microsoft.com/office/drawing/2014/main" id="{7F7FFF52-16CE-4A66-9E8B-9FD517FD101C}"/>
              </a:ext>
            </a:extLst>
          </p:cNvPr>
          <p:cNvSpPr txBox="1"/>
          <p:nvPr/>
        </p:nvSpPr>
        <p:spPr>
          <a:xfrm>
            <a:off x="5726514" y="5494235"/>
            <a:ext cx="1571092" cy="461665"/>
          </a:xfrm>
          <a:prstGeom prst="rect">
            <a:avLst/>
          </a:prstGeom>
          <a:noFill/>
        </p:spPr>
        <p:txBody>
          <a:bodyPr wrap="square" rtlCol="0">
            <a:spAutoFit/>
          </a:bodyPr>
          <a:lstStyle/>
          <a:p>
            <a:r>
              <a:rPr lang="zh-CN" altLang="en-US" sz="2400" dirty="0"/>
              <a:t>外部符号</a:t>
            </a:r>
          </a:p>
        </p:txBody>
      </p:sp>
      <p:sp>
        <p:nvSpPr>
          <p:cNvPr id="9" name="文本框 8">
            <a:extLst>
              <a:ext uri="{FF2B5EF4-FFF2-40B4-BE49-F238E27FC236}">
                <a16:creationId xmlns:a16="http://schemas.microsoft.com/office/drawing/2014/main" id="{791F948B-0E22-4991-90EA-D0C04C9C6C15}"/>
              </a:ext>
            </a:extLst>
          </p:cNvPr>
          <p:cNvSpPr txBox="1"/>
          <p:nvPr/>
        </p:nvSpPr>
        <p:spPr>
          <a:xfrm>
            <a:off x="7891681" y="5494234"/>
            <a:ext cx="1488292" cy="461665"/>
          </a:xfrm>
          <a:prstGeom prst="rect">
            <a:avLst/>
          </a:prstGeom>
          <a:noFill/>
        </p:spPr>
        <p:txBody>
          <a:bodyPr wrap="square" rtlCol="0">
            <a:spAutoFit/>
          </a:bodyPr>
          <a:lstStyle/>
          <a:p>
            <a:r>
              <a:rPr lang="zh-CN" altLang="en-US" sz="2400" dirty="0"/>
              <a:t>局部符号</a:t>
            </a:r>
          </a:p>
        </p:txBody>
      </p:sp>
    </p:spTree>
    <p:extLst>
      <p:ext uri="{BB962C8B-B14F-4D97-AF65-F5344CB8AC3E}">
        <p14:creationId xmlns:p14="http://schemas.microsoft.com/office/powerpoint/2010/main" val="1491122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符号解析</a:t>
            </a:r>
          </a:p>
        </p:txBody>
      </p:sp>
      <p:sp>
        <p:nvSpPr>
          <p:cNvPr id="11" name="文本框 10">
            <a:extLst>
              <a:ext uri="{FF2B5EF4-FFF2-40B4-BE49-F238E27FC236}">
                <a16:creationId xmlns:a16="http://schemas.microsoft.com/office/drawing/2014/main" id="{D9752A66-B625-4BA2-B727-FDACADE64F81}"/>
              </a:ext>
            </a:extLst>
          </p:cNvPr>
          <p:cNvSpPr txBox="1"/>
          <p:nvPr/>
        </p:nvSpPr>
        <p:spPr>
          <a:xfrm>
            <a:off x="578993" y="3862870"/>
            <a:ext cx="3274217" cy="461665"/>
          </a:xfrm>
          <a:prstGeom prst="rect">
            <a:avLst/>
          </a:prstGeom>
          <a:noFill/>
        </p:spPr>
        <p:txBody>
          <a:bodyPr wrap="square" rtlCol="0">
            <a:spAutoFit/>
          </a:bodyPr>
          <a:lstStyle/>
          <a:p>
            <a:r>
              <a:rPr lang="zh-CN" altLang="en-US" sz="2400" dirty="0"/>
              <a:t>全局符号的强弱特性：</a:t>
            </a:r>
            <a:endParaRPr lang="en-US" altLang="zh-CN" sz="2400" dirty="0"/>
          </a:p>
        </p:txBody>
      </p:sp>
      <p:sp>
        <p:nvSpPr>
          <p:cNvPr id="12" name="文本框 11">
            <a:extLst>
              <a:ext uri="{FF2B5EF4-FFF2-40B4-BE49-F238E27FC236}">
                <a16:creationId xmlns:a16="http://schemas.microsoft.com/office/drawing/2014/main" id="{552BFAA5-356D-40A1-AD7F-AA221BDEC8E5}"/>
              </a:ext>
            </a:extLst>
          </p:cNvPr>
          <p:cNvSpPr txBox="1"/>
          <p:nvPr/>
        </p:nvSpPr>
        <p:spPr>
          <a:xfrm>
            <a:off x="3853210" y="3875466"/>
            <a:ext cx="6331606" cy="461665"/>
          </a:xfrm>
          <a:prstGeom prst="rect">
            <a:avLst/>
          </a:prstGeom>
          <a:noFill/>
        </p:spPr>
        <p:txBody>
          <a:bodyPr wrap="square" rtlCol="0">
            <a:spAutoFit/>
          </a:bodyPr>
          <a:lstStyle/>
          <a:p>
            <a:r>
              <a:rPr lang="zh-CN" altLang="en-US" sz="2400" dirty="0" smtClean="0"/>
              <a:t>函数名和</a:t>
            </a:r>
            <a:r>
              <a:rPr lang="zh-CN" altLang="en-US" sz="2400" dirty="0"/>
              <a:t>已初始化的全局变量名是</a:t>
            </a:r>
            <a:r>
              <a:rPr lang="zh-CN" altLang="en-US" sz="2400" dirty="0">
                <a:solidFill>
                  <a:srgbClr val="C00000"/>
                </a:solidFill>
              </a:rPr>
              <a:t>强符号</a:t>
            </a:r>
          </a:p>
        </p:txBody>
      </p:sp>
      <p:sp>
        <p:nvSpPr>
          <p:cNvPr id="13" name="文本框 12">
            <a:extLst>
              <a:ext uri="{FF2B5EF4-FFF2-40B4-BE49-F238E27FC236}">
                <a16:creationId xmlns:a16="http://schemas.microsoft.com/office/drawing/2014/main" id="{45BF1EE8-0060-4962-8106-1C7469E8E8A7}"/>
              </a:ext>
            </a:extLst>
          </p:cNvPr>
          <p:cNvSpPr txBox="1"/>
          <p:nvPr/>
        </p:nvSpPr>
        <p:spPr>
          <a:xfrm>
            <a:off x="3853210" y="4853137"/>
            <a:ext cx="5210729" cy="461665"/>
          </a:xfrm>
          <a:prstGeom prst="rect">
            <a:avLst/>
          </a:prstGeom>
          <a:noFill/>
        </p:spPr>
        <p:txBody>
          <a:bodyPr wrap="square" rtlCol="0">
            <a:spAutoFit/>
          </a:bodyPr>
          <a:lstStyle/>
          <a:p>
            <a:r>
              <a:rPr lang="zh-CN" altLang="en-US" sz="2400" dirty="0"/>
              <a:t>未初始化的全局变量名是</a:t>
            </a:r>
            <a:r>
              <a:rPr lang="zh-CN" altLang="en-US" sz="2400" dirty="0">
                <a:solidFill>
                  <a:srgbClr val="C00000"/>
                </a:solidFill>
              </a:rPr>
              <a:t>弱符号</a:t>
            </a:r>
          </a:p>
        </p:txBody>
      </p:sp>
      <p:sp>
        <p:nvSpPr>
          <p:cNvPr id="14" name="文本框 13">
            <a:extLst>
              <a:ext uri="{FF2B5EF4-FFF2-40B4-BE49-F238E27FC236}">
                <a16:creationId xmlns:a16="http://schemas.microsoft.com/office/drawing/2014/main" id="{5FD98175-7B1E-489F-A936-2E91EBCB8ADC}"/>
              </a:ext>
            </a:extLst>
          </p:cNvPr>
          <p:cNvSpPr txBox="1"/>
          <p:nvPr/>
        </p:nvSpPr>
        <p:spPr>
          <a:xfrm>
            <a:off x="578993" y="1305145"/>
            <a:ext cx="10295484" cy="461665"/>
          </a:xfrm>
          <a:prstGeom prst="rect">
            <a:avLst/>
          </a:prstGeom>
          <a:noFill/>
        </p:spPr>
        <p:txBody>
          <a:bodyPr wrap="square" rtlCol="0">
            <a:spAutoFit/>
          </a:bodyPr>
          <a:lstStyle/>
          <a:p>
            <a:r>
              <a:rPr lang="zh-CN" altLang="en-US" sz="2400" dirty="0"/>
              <a:t>目的：将每个模块中的引用的符号与某个目标模块中的定义符号建立关联</a:t>
            </a:r>
          </a:p>
        </p:txBody>
      </p:sp>
      <p:sp>
        <p:nvSpPr>
          <p:cNvPr id="15" name="文本框 14">
            <a:extLst>
              <a:ext uri="{FF2B5EF4-FFF2-40B4-BE49-F238E27FC236}">
                <a16:creationId xmlns:a16="http://schemas.microsoft.com/office/drawing/2014/main" id="{6BE21882-EB5E-4BBB-8582-4E1F36AC9E32}"/>
              </a:ext>
            </a:extLst>
          </p:cNvPr>
          <p:cNvSpPr txBox="1"/>
          <p:nvPr/>
        </p:nvSpPr>
        <p:spPr>
          <a:xfrm>
            <a:off x="1150004" y="2282816"/>
            <a:ext cx="9596654" cy="707886"/>
          </a:xfrm>
          <a:prstGeom prst="rect">
            <a:avLst/>
          </a:prstGeom>
          <a:noFill/>
        </p:spPr>
        <p:txBody>
          <a:bodyPr wrap="square" rtlCol="0">
            <a:spAutoFit/>
          </a:bodyPr>
          <a:lstStyle/>
          <a:p>
            <a:r>
              <a:rPr lang="zh-CN" altLang="en-US" sz="2000" dirty="0" smtClean="0"/>
              <a:t>      每个</a:t>
            </a:r>
            <a:r>
              <a:rPr lang="zh-CN" altLang="en-US" sz="2000" dirty="0">
                <a:solidFill>
                  <a:srgbClr val="C00000"/>
                </a:solidFill>
              </a:rPr>
              <a:t>定义符号</a:t>
            </a:r>
            <a:r>
              <a:rPr lang="zh-CN" altLang="en-US" sz="2000" dirty="0"/>
              <a:t>在代码段或数据段中都</a:t>
            </a:r>
            <a:r>
              <a:rPr lang="zh-CN" altLang="en-US" sz="2000" dirty="0">
                <a:solidFill>
                  <a:srgbClr val="C00000"/>
                </a:solidFill>
              </a:rPr>
              <a:t>被分配了存储空间</a:t>
            </a:r>
            <a:r>
              <a:rPr lang="zh-CN" altLang="en-US" sz="2000" dirty="0"/>
              <a:t>，将引用符号与定义符号</a:t>
            </a:r>
            <a:r>
              <a:rPr lang="zh-CN" altLang="en-US" sz="2000" dirty="0">
                <a:solidFill>
                  <a:srgbClr val="C00000"/>
                </a:solidFill>
              </a:rPr>
              <a:t>建立关联</a:t>
            </a:r>
            <a:r>
              <a:rPr lang="zh-CN" altLang="en-US" sz="2000" dirty="0"/>
              <a:t>后，就可在重定位时将</a:t>
            </a:r>
            <a:r>
              <a:rPr lang="zh-CN" altLang="en-US" sz="2000" dirty="0">
                <a:solidFill>
                  <a:srgbClr val="C00000"/>
                </a:solidFill>
              </a:rPr>
              <a:t>引用符号的地址重定位为相关联的定义符号的地址</a:t>
            </a:r>
            <a:r>
              <a:rPr lang="zh-CN" altLang="en-US" sz="2000" dirty="0"/>
              <a:t>。</a:t>
            </a:r>
          </a:p>
        </p:txBody>
      </p:sp>
    </p:spTree>
    <p:extLst>
      <p:ext uri="{BB962C8B-B14F-4D97-AF65-F5344CB8AC3E}">
        <p14:creationId xmlns:p14="http://schemas.microsoft.com/office/powerpoint/2010/main" val="3559489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符号解析和重定位</a:t>
            </a:r>
          </a:p>
        </p:txBody>
      </p:sp>
      <p:pic>
        <p:nvPicPr>
          <p:cNvPr id="8" name="图片 7">
            <a:extLst>
              <a:ext uri="{FF2B5EF4-FFF2-40B4-BE49-F238E27FC236}">
                <a16:creationId xmlns:a16="http://schemas.microsoft.com/office/drawing/2014/main" id="{93DB2657-E730-4ABA-AA20-6D34DECE3A45}"/>
              </a:ext>
            </a:extLst>
          </p:cNvPr>
          <p:cNvPicPr>
            <a:picLocks noChangeAspect="1"/>
          </p:cNvPicPr>
          <p:nvPr/>
        </p:nvPicPr>
        <p:blipFill>
          <a:blip r:embed="rId2"/>
          <a:stretch>
            <a:fillRect/>
          </a:stretch>
        </p:blipFill>
        <p:spPr>
          <a:xfrm>
            <a:off x="2700057" y="1582632"/>
            <a:ext cx="7910245" cy="4701947"/>
          </a:xfrm>
          <a:prstGeom prst="rect">
            <a:avLst/>
          </a:prstGeom>
        </p:spPr>
      </p:pic>
      <p:sp>
        <p:nvSpPr>
          <p:cNvPr id="2" name="文本框 1">
            <a:extLst>
              <a:ext uri="{FF2B5EF4-FFF2-40B4-BE49-F238E27FC236}">
                <a16:creationId xmlns:a16="http://schemas.microsoft.com/office/drawing/2014/main" id="{FF4149C3-88B4-4DBB-8665-9CC0C0EE50A5}"/>
              </a:ext>
            </a:extLst>
          </p:cNvPr>
          <p:cNvSpPr txBox="1"/>
          <p:nvPr/>
        </p:nvSpPr>
        <p:spPr>
          <a:xfrm>
            <a:off x="4750755" y="1065655"/>
            <a:ext cx="1237090" cy="461665"/>
          </a:xfrm>
          <a:prstGeom prst="rect">
            <a:avLst/>
          </a:prstGeom>
          <a:noFill/>
        </p:spPr>
        <p:txBody>
          <a:bodyPr wrap="square" rtlCol="0">
            <a:spAutoFit/>
          </a:bodyPr>
          <a:lstStyle/>
          <a:p>
            <a:r>
              <a:rPr lang="zh-CN" altLang="en-US" sz="2400" dirty="0"/>
              <a:t>强符号</a:t>
            </a:r>
          </a:p>
        </p:txBody>
      </p:sp>
      <p:sp>
        <p:nvSpPr>
          <p:cNvPr id="9" name="文本框 8">
            <a:extLst>
              <a:ext uri="{FF2B5EF4-FFF2-40B4-BE49-F238E27FC236}">
                <a16:creationId xmlns:a16="http://schemas.microsoft.com/office/drawing/2014/main" id="{E430414E-D0C8-4FE3-B8F1-8C509BD7C83C}"/>
              </a:ext>
            </a:extLst>
          </p:cNvPr>
          <p:cNvSpPr txBox="1"/>
          <p:nvPr/>
        </p:nvSpPr>
        <p:spPr>
          <a:xfrm>
            <a:off x="6727815" y="1065655"/>
            <a:ext cx="1237090" cy="461665"/>
          </a:xfrm>
          <a:prstGeom prst="rect">
            <a:avLst/>
          </a:prstGeom>
          <a:noFill/>
        </p:spPr>
        <p:txBody>
          <a:bodyPr wrap="square" rtlCol="0">
            <a:spAutoFit/>
          </a:bodyPr>
          <a:lstStyle/>
          <a:p>
            <a:r>
              <a:rPr lang="zh-CN" altLang="en-US" sz="2400" dirty="0"/>
              <a:t>弱符号</a:t>
            </a:r>
          </a:p>
        </p:txBody>
      </p:sp>
    </p:spTree>
    <p:extLst>
      <p:ext uri="{BB962C8B-B14F-4D97-AF65-F5344CB8AC3E}">
        <p14:creationId xmlns:p14="http://schemas.microsoft.com/office/powerpoint/2010/main" val="216017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符号解析和重定位</a:t>
            </a:r>
          </a:p>
        </p:txBody>
      </p:sp>
      <p:sp>
        <p:nvSpPr>
          <p:cNvPr id="4" name="文本框 3">
            <a:extLst>
              <a:ext uri="{FF2B5EF4-FFF2-40B4-BE49-F238E27FC236}">
                <a16:creationId xmlns:a16="http://schemas.microsoft.com/office/drawing/2014/main" id="{A9C68102-FFD0-4960-9A1B-1A6D713919EE}"/>
              </a:ext>
            </a:extLst>
          </p:cNvPr>
          <p:cNvSpPr txBox="1"/>
          <p:nvPr/>
        </p:nvSpPr>
        <p:spPr>
          <a:xfrm>
            <a:off x="463727" y="1377769"/>
            <a:ext cx="3921225" cy="461665"/>
          </a:xfrm>
          <a:prstGeom prst="rect">
            <a:avLst/>
          </a:prstGeom>
          <a:noFill/>
        </p:spPr>
        <p:txBody>
          <a:bodyPr wrap="square" rtlCol="0">
            <a:spAutoFit/>
          </a:bodyPr>
          <a:lstStyle/>
          <a:p>
            <a:r>
              <a:rPr lang="zh-CN" altLang="en-US" sz="2400" dirty="0"/>
              <a:t>多重定义符号的处理规则</a:t>
            </a:r>
          </a:p>
        </p:txBody>
      </p:sp>
      <p:sp>
        <p:nvSpPr>
          <p:cNvPr id="5" name="文本框 4">
            <a:extLst>
              <a:ext uri="{FF2B5EF4-FFF2-40B4-BE49-F238E27FC236}">
                <a16:creationId xmlns:a16="http://schemas.microsoft.com/office/drawing/2014/main" id="{520B4024-94D0-482D-BCE7-3D6C13A142C7}"/>
              </a:ext>
            </a:extLst>
          </p:cNvPr>
          <p:cNvSpPr txBox="1"/>
          <p:nvPr/>
        </p:nvSpPr>
        <p:spPr>
          <a:xfrm>
            <a:off x="1326910" y="2266211"/>
            <a:ext cx="5679782" cy="461665"/>
          </a:xfrm>
          <a:prstGeom prst="rect">
            <a:avLst/>
          </a:prstGeom>
          <a:noFill/>
        </p:spPr>
        <p:txBody>
          <a:bodyPr wrap="square" rtlCol="0">
            <a:spAutoFit/>
          </a:bodyPr>
          <a:lstStyle/>
          <a:p>
            <a:r>
              <a:rPr lang="en-US" altLang="zh-CN" sz="2400" dirty="0"/>
              <a:t>1.</a:t>
            </a:r>
            <a:r>
              <a:rPr lang="zh-CN" altLang="en-US" sz="2400" dirty="0"/>
              <a:t>强符号不能被多次定义</a:t>
            </a:r>
          </a:p>
        </p:txBody>
      </p:sp>
      <p:sp>
        <p:nvSpPr>
          <p:cNvPr id="6" name="文本框 5">
            <a:extLst>
              <a:ext uri="{FF2B5EF4-FFF2-40B4-BE49-F238E27FC236}">
                <a16:creationId xmlns:a16="http://schemas.microsoft.com/office/drawing/2014/main" id="{7B2CB7B8-0788-4162-97A4-7404F101C6DF}"/>
              </a:ext>
            </a:extLst>
          </p:cNvPr>
          <p:cNvSpPr txBox="1"/>
          <p:nvPr/>
        </p:nvSpPr>
        <p:spPr>
          <a:xfrm>
            <a:off x="1326910" y="3325331"/>
            <a:ext cx="9400085" cy="461665"/>
          </a:xfrm>
          <a:prstGeom prst="rect">
            <a:avLst/>
          </a:prstGeom>
          <a:noFill/>
        </p:spPr>
        <p:txBody>
          <a:bodyPr wrap="square" rtlCol="0">
            <a:spAutoFit/>
          </a:bodyPr>
          <a:lstStyle/>
          <a:p>
            <a:r>
              <a:rPr lang="en-US" altLang="zh-CN" sz="2400" dirty="0"/>
              <a:t>2.</a:t>
            </a:r>
            <a:r>
              <a:rPr lang="zh-CN" altLang="en-US" sz="2400" dirty="0"/>
              <a:t>若一个符号被定义为一次强符号和多次弱符号，则选择强符号</a:t>
            </a:r>
          </a:p>
        </p:txBody>
      </p:sp>
      <p:sp>
        <p:nvSpPr>
          <p:cNvPr id="7" name="文本框 6">
            <a:extLst>
              <a:ext uri="{FF2B5EF4-FFF2-40B4-BE49-F238E27FC236}">
                <a16:creationId xmlns:a16="http://schemas.microsoft.com/office/drawing/2014/main" id="{44FBA024-8BC7-4E73-80DC-A4047F9D5E3A}"/>
              </a:ext>
            </a:extLst>
          </p:cNvPr>
          <p:cNvSpPr txBox="1"/>
          <p:nvPr/>
        </p:nvSpPr>
        <p:spPr>
          <a:xfrm>
            <a:off x="1326910" y="4384452"/>
            <a:ext cx="6050007" cy="461665"/>
          </a:xfrm>
          <a:prstGeom prst="rect">
            <a:avLst/>
          </a:prstGeom>
          <a:noFill/>
        </p:spPr>
        <p:txBody>
          <a:bodyPr wrap="square" rtlCol="0">
            <a:spAutoFit/>
          </a:bodyPr>
          <a:lstStyle/>
          <a:p>
            <a:r>
              <a:rPr lang="en-US" altLang="zh-CN" sz="2400" dirty="0"/>
              <a:t>3.</a:t>
            </a:r>
            <a:r>
              <a:rPr lang="zh-CN" altLang="en-US" sz="2400" dirty="0"/>
              <a:t>若有多个弱符号定义，则任选其中一个</a:t>
            </a:r>
          </a:p>
        </p:txBody>
      </p:sp>
    </p:spTree>
    <p:extLst>
      <p:ext uri="{BB962C8B-B14F-4D97-AF65-F5344CB8AC3E}">
        <p14:creationId xmlns:p14="http://schemas.microsoft.com/office/powerpoint/2010/main" val="287422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重定位</a:t>
            </a:r>
          </a:p>
        </p:txBody>
      </p:sp>
      <p:sp>
        <p:nvSpPr>
          <p:cNvPr id="2" name="文本框 1">
            <a:extLst>
              <a:ext uri="{FF2B5EF4-FFF2-40B4-BE49-F238E27FC236}">
                <a16:creationId xmlns:a16="http://schemas.microsoft.com/office/drawing/2014/main" id="{C262BAC9-F734-4D8A-AF0F-CF3D50BC2E25}"/>
              </a:ext>
            </a:extLst>
          </p:cNvPr>
          <p:cNvSpPr txBox="1"/>
          <p:nvPr/>
        </p:nvSpPr>
        <p:spPr>
          <a:xfrm>
            <a:off x="770020" y="1158436"/>
            <a:ext cx="1897551" cy="461665"/>
          </a:xfrm>
          <a:prstGeom prst="rect">
            <a:avLst/>
          </a:prstGeom>
          <a:noFill/>
        </p:spPr>
        <p:txBody>
          <a:bodyPr wrap="square" rtlCol="0">
            <a:spAutoFit/>
          </a:bodyPr>
          <a:lstStyle/>
          <a:p>
            <a:r>
              <a:rPr lang="zh-CN" altLang="en-US" sz="2400" dirty="0"/>
              <a:t>重定位工作</a:t>
            </a:r>
          </a:p>
        </p:txBody>
      </p:sp>
      <p:sp>
        <p:nvSpPr>
          <p:cNvPr id="4" name="文本框 3">
            <a:extLst>
              <a:ext uri="{FF2B5EF4-FFF2-40B4-BE49-F238E27FC236}">
                <a16:creationId xmlns:a16="http://schemas.microsoft.com/office/drawing/2014/main" id="{4D5CCF95-E730-4B7C-830B-F13952D7D0D1}"/>
              </a:ext>
            </a:extLst>
          </p:cNvPr>
          <p:cNvSpPr txBox="1"/>
          <p:nvPr/>
        </p:nvSpPr>
        <p:spPr>
          <a:xfrm>
            <a:off x="2854237" y="2332513"/>
            <a:ext cx="7304999" cy="400110"/>
          </a:xfrm>
          <a:prstGeom prst="rect">
            <a:avLst/>
          </a:prstGeom>
          <a:noFill/>
        </p:spPr>
        <p:txBody>
          <a:bodyPr wrap="square" rtlCol="0">
            <a:spAutoFit/>
          </a:bodyPr>
          <a:lstStyle/>
          <a:p>
            <a:r>
              <a:rPr lang="zh-CN" altLang="en-US" sz="2000" dirty="0"/>
              <a:t>将多个代码段与数据段分别合并为一个单独的代码段和数据段</a:t>
            </a:r>
          </a:p>
        </p:txBody>
      </p:sp>
      <p:sp>
        <p:nvSpPr>
          <p:cNvPr id="5" name="文本框 4">
            <a:extLst>
              <a:ext uri="{FF2B5EF4-FFF2-40B4-BE49-F238E27FC236}">
                <a16:creationId xmlns:a16="http://schemas.microsoft.com/office/drawing/2014/main" id="{EA3F0257-FC87-46D5-8991-AE2FBBC49366}"/>
              </a:ext>
            </a:extLst>
          </p:cNvPr>
          <p:cNvSpPr txBox="1"/>
          <p:nvPr/>
        </p:nvSpPr>
        <p:spPr>
          <a:xfrm>
            <a:off x="2851725" y="3748293"/>
            <a:ext cx="5793492" cy="400110"/>
          </a:xfrm>
          <a:prstGeom prst="rect">
            <a:avLst/>
          </a:prstGeom>
          <a:noFill/>
        </p:spPr>
        <p:txBody>
          <a:bodyPr wrap="square" rtlCol="0">
            <a:spAutoFit/>
          </a:bodyPr>
          <a:lstStyle/>
          <a:p>
            <a:r>
              <a:rPr lang="zh-CN" altLang="en-US" sz="2000" dirty="0"/>
              <a:t>计算每个定义的符号在虚拟地址空间中的绝对地址</a:t>
            </a:r>
          </a:p>
        </p:txBody>
      </p:sp>
      <p:sp>
        <p:nvSpPr>
          <p:cNvPr id="6" name="文本框 5">
            <a:extLst>
              <a:ext uri="{FF2B5EF4-FFF2-40B4-BE49-F238E27FC236}">
                <a16:creationId xmlns:a16="http://schemas.microsoft.com/office/drawing/2014/main" id="{201C8E54-68AA-40EB-9E62-C4F2FAFAB030}"/>
              </a:ext>
            </a:extLst>
          </p:cNvPr>
          <p:cNvSpPr txBox="1"/>
          <p:nvPr/>
        </p:nvSpPr>
        <p:spPr>
          <a:xfrm>
            <a:off x="2851725" y="5341693"/>
            <a:ext cx="7445311" cy="400110"/>
          </a:xfrm>
          <a:prstGeom prst="rect">
            <a:avLst/>
          </a:prstGeom>
          <a:noFill/>
        </p:spPr>
        <p:txBody>
          <a:bodyPr wrap="square" rtlCol="0">
            <a:spAutoFit/>
          </a:bodyPr>
          <a:lstStyle/>
          <a:p>
            <a:r>
              <a:rPr lang="zh-CN" altLang="en-US" sz="2000" dirty="0"/>
              <a:t>将可执行文件中的符号引用处的地址修改为重定位后的地址信息</a:t>
            </a:r>
          </a:p>
        </p:txBody>
      </p:sp>
      <p:sp>
        <p:nvSpPr>
          <p:cNvPr id="7" name="文本框 6">
            <a:extLst>
              <a:ext uri="{FF2B5EF4-FFF2-40B4-BE49-F238E27FC236}">
                <a16:creationId xmlns:a16="http://schemas.microsoft.com/office/drawing/2014/main" id="{0A474AF0-8C66-4049-8AF9-D601590FE8F2}"/>
              </a:ext>
            </a:extLst>
          </p:cNvPr>
          <p:cNvSpPr txBox="1"/>
          <p:nvPr/>
        </p:nvSpPr>
        <p:spPr>
          <a:xfrm>
            <a:off x="1969112" y="1772212"/>
            <a:ext cx="2543893" cy="461665"/>
          </a:xfrm>
          <a:prstGeom prst="rect">
            <a:avLst/>
          </a:prstGeom>
          <a:noFill/>
        </p:spPr>
        <p:txBody>
          <a:bodyPr wrap="square" rtlCol="0">
            <a:spAutoFit/>
          </a:bodyPr>
          <a:lstStyle/>
          <a:p>
            <a:r>
              <a:rPr lang="en-US" altLang="zh-CN" sz="2400" dirty="0">
                <a:solidFill>
                  <a:srgbClr val="C00000"/>
                </a:solidFill>
              </a:rPr>
              <a:t>1.</a:t>
            </a:r>
            <a:r>
              <a:rPr lang="zh-CN" altLang="en-US" sz="2400" dirty="0">
                <a:solidFill>
                  <a:srgbClr val="C00000"/>
                </a:solidFill>
              </a:rPr>
              <a:t>合并相同的节</a:t>
            </a:r>
          </a:p>
        </p:txBody>
      </p:sp>
      <p:sp>
        <p:nvSpPr>
          <p:cNvPr id="8" name="文本框 7">
            <a:extLst>
              <a:ext uri="{FF2B5EF4-FFF2-40B4-BE49-F238E27FC236}">
                <a16:creationId xmlns:a16="http://schemas.microsoft.com/office/drawing/2014/main" id="{666D6012-825A-486A-A3A1-18678ED1B4B0}"/>
              </a:ext>
            </a:extLst>
          </p:cNvPr>
          <p:cNvSpPr txBox="1"/>
          <p:nvPr/>
        </p:nvSpPr>
        <p:spPr>
          <a:xfrm>
            <a:off x="1969112" y="3184319"/>
            <a:ext cx="4126887" cy="461665"/>
          </a:xfrm>
          <a:prstGeom prst="rect">
            <a:avLst/>
          </a:prstGeom>
          <a:noFill/>
        </p:spPr>
        <p:txBody>
          <a:bodyPr wrap="square" rtlCol="0">
            <a:spAutoFit/>
          </a:bodyPr>
          <a:lstStyle/>
          <a:p>
            <a:r>
              <a:rPr lang="en-US" altLang="zh-CN" sz="2400" dirty="0">
                <a:solidFill>
                  <a:srgbClr val="C00000"/>
                </a:solidFill>
              </a:rPr>
              <a:t>2.</a:t>
            </a:r>
            <a:r>
              <a:rPr lang="zh-CN" altLang="en-US" sz="2400" dirty="0">
                <a:solidFill>
                  <a:srgbClr val="C00000"/>
                </a:solidFill>
              </a:rPr>
              <a:t>对定义的符号进行重定位</a:t>
            </a:r>
          </a:p>
        </p:txBody>
      </p:sp>
      <p:sp>
        <p:nvSpPr>
          <p:cNvPr id="9" name="文本框 8">
            <a:extLst>
              <a:ext uri="{FF2B5EF4-FFF2-40B4-BE49-F238E27FC236}">
                <a16:creationId xmlns:a16="http://schemas.microsoft.com/office/drawing/2014/main" id="{E11F0749-3EAD-4296-9A6A-BE7C58880B51}"/>
              </a:ext>
            </a:extLst>
          </p:cNvPr>
          <p:cNvSpPr txBox="1"/>
          <p:nvPr/>
        </p:nvSpPr>
        <p:spPr>
          <a:xfrm>
            <a:off x="1969112" y="4753808"/>
            <a:ext cx="4126886" cy="461665"/>
          </a:xfrm>
          <a:prstGeom prst="rect">
            <a:avLst/>
          </a:prstGeom>
          <a:noFill/>
        </p:spPr>
        <p:txBody>
          <a:bodyPr wrap="square" rtlCol="0">
            <a:spAutoFit/>
          </a:bodyPr>
          <a:lstStyle/>
          <a:p>
            <a:r>
              <a:rPr lang="en-US" altLang="zh-CN" sz="2400" dirty="0">
                <a:solidFill>
                  <a:srgbClr val="C00000"/>
                </a:solidFill>
              </a:rPr>
              <a:t>3.</a:t>
            </a:r>
            <a:r>
              <a:rPr lang="zh-CN" altLang="en-US" sz="2400" dirty="0">
                <a:solidFill>
                  <a:srgbClr val="C00000"/>
                </a:solidFill>
              </a:rPr>
              <a:t>对引用的符号进行重定位</a:t>
            </a:r>
          </a:p>
        </p:txBody>
      </p:sp>
      <p:sp>
        <p:nvSpPr>
          <p:cNvPr id="10" name="文本框 9">
            <a:extLst>
              <a:ext uri="{FF2B5EF4-FFF2-40B4-BE49-F238E27FC236}">
                <a16:creationId xmlns:a16="http://schemas.microsoft.com/office/drawing/2014/main" id="{A2976F8D-B9F7-4463-9C48-972B663D5F4B}"/>
              </a:ext>
            </a:extLst>
          </p:cNvPr>
          <p:cNvSpPr txBox="1"/>
          <p:nvPr/>
        </p:nvSpPr>
        <p:spPr>
          <a:xfrm>
            <a:off x="3411794" y="2754699"/>
            <a:ext cx="7121068" cy="369332"/>
          </a:xfrm>
          <a:prstGeom prst="rect">
            <a:avLst/>
          </a:prstGeom>
          <a:noFill/>
        </p:spPr>
        <p:txBody>
          <a:bodyPr wrap="square" rtlCol="0">
            <a:spAutoFit/>
          </a:bodyPr>
          <a:lstStyle/>
          <a:p>
            <a:r>
              <a:rPr lang="zh-CN" altLang="en-US" dirty="0"/>
              <a:t>例如：将所有</a:t>
            </a:r>
            <a:r>
              <a:rPr lang="en-US" altLang="zh-CN" dirty="0"/>
              <a:t>.txt</a:t>
            </a:r>
            <a:r>
              <a:rPr lang="zh-CN" altLang="en-US" dirty="0"/>
              <a:t>节合并为可执行文件中的</a:t>
            </a:r>
            <a:r>
              <a:rPr lang="en-US" altLang="zh-CN" dirty="0"/>
              <a:t>.txt</a:t>
            </a:r>
            <a:r>
              <a:rPr lang="zh-CN" altLang="en-US" dirty="0"/>
              <a:t>节</a:t>
            </a:r>
          </a:p>
        </p:txBody>
      </p:sp>
      <p:sp>
        <p:nvSpPr>
          <p:cNvPr id="11" name="文本框 10">
            <a:extLst>
              <a:ext uri="{FF2B5EF4-FFF2-40B4-BE49-F238E27FC236}">
                <a16:creationId xmlns:a16="http://schemas.microsoft.com/office/drawing/2014/main" id="{3F603F84-8661-4D58-983D-80DE06B7CEEE}"/>
              </a:ext>
            </a:extLst>
          </p:cNvPr>
          <p:cNvSpPr txBox="1"/>
          <p:nvPr/>
        </p:nvSpPr>
        <p:spPr>
          <a:xfrm>
            <a:off x="3411794" y="4191050"/>
            <a:ext cx="8190271" cy="369332"/>
          </a:xfrm>
          <a:prstGeom prst="rect">
            <a:avLst/>
          </a:prstGeom>
          <a:noFill/>
        </p:spPr>
        <p:txBody>
          <a:bodyPr wrap="square" rtlCol="0">
            <a:spAutoFit/>
          </a:bodyPr>
          <a:lstStyle/>
          <a:p>
            <a:r>
              <a:rPr lang="zh-CN" altLang="en-US" dirty="0"/>
              <a:t>例如：为函数确定首地址，进而确定每条指定的地址，为变量确定首地址</a:t>
            </a:r>
          </a:p>
        </p:txBody>
      </p:sp>
    </p:spTree>
    <p:extLst>
      <p:ext uri="{BB962C8B-B14F-4D97-AF65-F5344CB8AC3E}">
        <p14:creationId xmlns:p14="http://schemas.microsoft.com/office/powerpoint/2010/main" val="62711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46051-448E-7F4F-9843-B45261D9068F}"/>
              </a:ext>
            </a:extLst>
          </p:cNvPr>
          <p:cNvSpPr>
            <a:spLocks noGrp="1"/>
          </p:cNvSpPr>
          <p:nvPr>
            <p:ph type="body" sz="quarter" idx="11"/>
          </p:nvPr>
        </p:nvSpPr>
        <p:spPr/>
        <p:txBody>
          <a:bodyPr/>
          <a:lstStyle/>
          <a:p>
            <a:r>
              <a:rPr kumimoji="1" lang="en-US" altLang="zh-CN" dirty="0"/>
              <a:t>ELF</a:t>
            </a:r>
            <a:r>
              <a:rPr kumimoji="1" lang="zh-CN" altLang="en-US" dirty="0"/>
              <a:t>格式目标文件</a:t>
            </a:r>
          </a:p>
        </p:txBody>
      </p:sp>
      <p:sp>
        <p:nvSpPr>
          <p:cNvPr id="3" name="文本占位符 2">
            <a:extLst>
              <a:ext uri="{FF2B5EF4-FFF2-40B4-BE49-F238E27FC236}">
                <a16:creationId xmlns:a16="http://schemas.microsoft.com/office/drawing/2014/main" id="{F501CEB7-B5C7-B141-AAA5-9D14894FA2AD}"/>
              </a:ext>
            </a:extLst>
          </p:cNvPr>
          <p:cNvSpPr>
            <a:spLocks noGrp="1"/>
          </p:cNvSpPr>
          <p:nvPr>
            <p:ph type="body" sz="quarter" idx="12"/>
          </p:nvPr>
        </p:nvSpPr>
        <p:spPr/>
        <p:txBody>
          <a:bodyPr/>
          <a:lstStyle/>
          <a:p>
            <a:r>
              <a:rPr kumimoji="1" lang="zh-CN" altLang="en-US" dirty="0"/>
              <a:t>符号解析和重定位</a:t>
            </a:r>
          </a:p>
        </p:txBody>
      </p:sp>
      <p:sp>
        <p:nvSpPr>
          <p:cNvPr id="4"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p:txBody>
          <a:bodyPr/>
          <a:lstStyle/>
          <a:p>
            <a:r>
              <a:rPr lang="zh-CN" altLang="en-US" dirty="0"/>
              <a:t>静态链接</a:t>
            </a:r>
          </a:p>
        </p:txBody>
      </p:sp>
      <p:sp>
        <p:nvSpPr>
          <p:cNvPr id="5" name="文本占位符 4">
            <a:extLst>
              <a:ext uri="{FF2B5EF4-FFF2-40B4-BE49-F238E27FC236}">
                <a16:creationId xmlns:a16="http://schemas.microsoft.com/office/drawing/2014/main" id="{C704829B-230C-1244-A04A-E331B64A9EB5}"/>
              </a:ext>
            </a:extLst>
          </p:cNvPr>
          <p:cNvSpPr>
            <a:spLocks noGrp="1"/>
          </p:cNvSpPr>
          <p:nvPr>
            <p:ph type="body" sz="quarter" idx="14"/>
          </p:nvPr>
        </p:nvSpPr>
        <p:spPr/>
        <p:txBody>
          <a:bodyPr/>
          <a:lstStyle/>
          <a:p>
            <a:r>
              <a:rPr kumimoji="1" lang="zh-CN" altLang="en-US" dirty="0">
                <a:solidFill>
                  <a:srgbClr val="C00000"/>
                </a:solidFill>
              </a:rPr>
              <a:t>基础概念</a:t>
            </a:r>
          </a:p>
        </p:txBody>
      </p:sp>
      <p:grpSp>
        <p:nvGrpSpPr>
          <p:cNvPr id="24" name="组合 23">
            <a:extLst>
              <a:ext uri="{FF2B5EF4-FFF2-40B4-BE49-F238E27FC236}">
                <a16:creationId xmlns:a16="http://schemas.microsoft.com/office/drawing/2014/main" id="{06AC7A56-DCEB-3F42-8BC8-AA1F53518080}"/>
              </a:ext>
            </a:extLst>
          </p:cNvPr>
          <p:cNvGrpSpPr/>
          <p:nvPr/>
        </p:nvGrpSpPr>
        <p:grpSpPr>
          <a:xfrm>
            <a:off x="4644639" y="1579215"/>
            <a:ext cx="447443" cy="447442"/>
            <a:chOff x="3483479" y="1184411"/>
            <a:chExt cx="335582" cy="335582"/>
          </a:xfrm>
        </p:grpSpPr>
        <p:sp>
          <p:nvSpPr>
            <p:cNvPr id="8" name="流程图: 联系 43">
              <a:extLst>
                <a:ext uri="{FF2B5EF4-FFF2-40B4-BE49-F238E27FC236}">
                  <a16:creationId xmlns:a16="http://schemas.microsoft.com/office/drawing/2014/main" id="{A0D90EBF-C0F5-354E-ABF5-E74AD3789286}"/>
                </a:ext>
              </a:extLst>
            </p:cNvPr>
            <p:cNvSpPr/>
            <p:nvPr/>
          </p:nvSpPr>
          <p:spPr bwMode="auto">
            <a:xfrm rot="5400000">
              <a:off x="3483479" y="1184411"/>
              <a:ext cx="335582" cy="335582"/>
            </a:xfrm>
            <a:prstGeom prst="flowChartConnector">
              <a:avLst/>
            </a:prstGeom>
            <a:solidFill>
              <a:srgbClr val="0E57A2"/>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2A2A99D5-25AF-BF4E-B55A-F8A6BEF6328F}"/>
                </a:ext>
              </a:extLst>
            </p:cNvPr>
            <p:cNvSpPr txBox="1"/>
            <p:nvPr/>
          </p:nvSpPr>
          <p:spPr>
            <a:xfrm>
              <a:off x="3510125" y="1198314"/>
              <a:ext cx="281754" cy="284742"/>
            </a:xfrm>
            <a:prstGeom prst="rect">
              <a:avLst/>
            </a:prstGeom>
            <a:noFill/>
          </p:spPr>
          <p:txBody>
            <a:bodyPr wrap="square" rtlCol="0">
              <a:spAutoFit/>
            </a:bodyPr>
            <a:lstStyle/>
            <a:p>
              <a:pPr algn="ctr"/>
              <a:r>
                <a:rPr lang="en-US" altLang="zh-CN" sz="1867" b="1" dirty="0">
                  <a:solidFill>
                    <a:schemeClr val="bg1"/>
                  </a:solidFill>
                  <a:latin typeface="+mj-lt"/>
                  <a:ea typeface="微软雅黑" panose="020B0503020204020204" pitchFamily="34" charset="-122"/>
                </a:rPr>
                <a:t>1</a:t>
              </a:r>
              <a:endParaRPr lang="zh-CN" altLang="en-US" sz="1867" b="1" dirty="0">
                <a:solidFill>
                  <a:schemeClr val="bg1"/>
                </a:solidFill>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BBF6B1B4-BAD8-0A4C-9AA4-3EBC25EC44D7}"/>
              </a:ext>
            </a:extLst>
          </p:cNvPr>
          <p:cNvGrpSpPr/>
          <p:nvPr/>
        </p:nvGrpSpPr>
        <p:grpSpPr>
          <a:xfrm>
            <a:off x="4644639" y="2441180"/>
            <a:ext cx="447443" cy="447442"/>
            <a:chOff x="3483479" y="1830886"/>
            <a:chExt cx="335582" cy="335582"/>
          </a:xfrm>
        </p:grpSpPr>
        <p:sp>
          <p:nvSpPr>
            <p:cNvPr id="11" name="流程图: 联系 49">
              <a:extLst>
                <a:ext uri="{FF2B5EF4-FFF2-40B4-BE49-F238E27FC236}">
                  <a16:creationId xmlns:a16="http://schemas.microsoft.com/office/drawing/2014/main" id="{605F0FAD-4011-714F-8961-B89C480C4D01}"/>
                </a:ext>
              </a:extLst>
            </p:cNvPr>
            <p:cNvSpPr/>
            <p:nvPr userDrawn="1"/>
          </p:nvSpPr>
          <p:spPr bwMode="auto">
            <a:xfrm rot="5400000">
              <a:off x="3483479" y="1830886"/>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50349E17-B2D0-014F-9BEB-6A85FCA44570}"/>
                </a:ext>
              </a:extLst>
            </p:cNvPr>
            <p:cNvSpPr txBox="1"/>
            <p:nvPr userDrawn="1"/>
          </p:nvSpPr>
          <p:spPr>
            <a:xfrm>
              <a:off x="3507746" y="1844789"/>
              <a:ext cx="290322"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2</a:t>
              </a:r>
              <a:endParaRPr lang="zh-CN" altLang="en-US" sz="1867" dirty="0">
                <a:latin typeface="+mj-lt"/>
              </a:endParaRPr>
            </a:p>
          </p:txBody>
        </p:sp>
      </p:grpSp>
      <p:grpSp>
        <p:nvGrpSpPr>
          <p:cNvPr id="26" name="组合 25">
            <a:extLst>
              <a:ext uri="{FF2B5EF4-FFF2-40B4-BE49-F238E27FC236}">
                <a16:creationId xmlns:a16="http://schemas.microsoft.com/office/drawing/2014/main" id="{44508665-2576-CD43-88BA-C99AC64E4772}"/>
              </a:ext>
            </a:extLst>
          </p:cNvPr>
          <p:cNvGrpSpPr/>
          <p:nvPr/>
        </p:nvGrpSpPr>
        <p:grpSpPr>
          <a:xfrm>
            <a:off x="4644639" y="3303147"/>
            <a:ext cx="447443" cy="447442"/>
            <a:chOff x="3483479" y="2477362"/>
            <a:chExt cx="335582" cy="335582"/>
          </a:xfrm>
        </p:grpSpPr>
        <p:sp>
          <p:nvSpPr>
            <p:cNvPr id="14" name="流程图: 联系 49">
              <a:extLst>
                <a:ext uri="{FF2B5EF4-FFF2-40B4-BE49-F238E27FC236}">
                  <a16:creationId xmlns:a16="http://schemas.microsoft.com/office/drawing/2014/main" id="{E86C38D1-A5D8-7848-A441-C987A20E61A5}"/>
                </a:ext>
              </a:extLst>
            </p:cNvPr>
            <p:cNvSpPr/>
            <p:nvPr userDrawn="1"/>
          </p:nvSpPr>
          <p:spPr bwMode="auto">
            <a:xfrm rot="5400000">
              <a:off x="3483479" y="2477362"/>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C8BFC3E5-BB9E-1540-AF9A-180E8C1FACEC}"/>
                </a:ext>
              </a:extLst>
            </p:cNvPr>
            <p:cNvSpPr txBox="1"/>
            <p:nvPr userDrawn="1"/>
          </p:nvSpPr>
          <p:spPr>
            <a:xfrm>
              <a:off x="3507746" y="2491265"/>
              <a:ext cx="284133"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3</a:t>
              </a:r>
              <a:endParaRPr lang="zh-CN" altLang="en-US" sz="1867" dirty="0">
                <a:latin typeface="+mj-lt"/>
              </a:endParaRPr>
            </a:p>
          </p:txBody>
        </p:sp>
      </p:grpSp>
      <p:grpSp>
        <p:nvGrpSpPr>
          <p:cNvPr id="27" name="组合 26">
            <a:extLst>
              <a:ext uri="{FF2B5EF4-FFF2-40B4-BE49-F238E27FC236}">
                <a16:creationId xmlns:a16="http://schemas.microsoft.com/office/drawing/2014/main" id="{127706DF-B343-334F-8FC7-1374281EB56A}"/>
              </a:ext>
            </a:extLst>
          </p:cNvPr>
          <p:cNvGrpSpPr/>
          <p:nvPr/>
        </p:nvGrpSpPr>
        <p:grpSpPr>
          <a:xfrm>
            <a:off x="4644639" y="4175447"/>
            <a:ext cx="447443" cy="447443"/>
            <a:chOff x="3483479" y="3131584"/>
            <a:chExt cx="335582" cy="335582"/>
          </a:xfrm>
        </p:grpSpPr>
        <p:sp>
          <p:nvSpPr>
            <p:cNvPr id="17"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4</a:t>
              </a:r>
              <a:endParaRPr lang="zh-CN" altLang="en-US" sz="2000" b="1" dirty="0">
                <a:solidFill>
                  <a:schemeClr val="bg1"/>
                </a:solidFill>
                <a:latin typeface="+mj-lt"/>
                <a:ea typeface="微软雅黑" panose="020B0503020204020204" pitchFamily="34" charset="-122"/>
              </a:endParaRPr>
            </a:p>
          </p:txBody>
        </p:sp>
      </p:grpSp>
      <p:sp>
        <p:nvSpPr>
          <p:cNvPr id="19"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a:xfrm>
            <a:off x="5330211" y="5129083"/>
            <a:ext cx="6031069" cy="386281"/>
          </a:xfrm>
        </p:spPr>
        <p:txBody>
          <a:bodyPr/>
          <a:lstStyle/>
          <a:p>
            <a:r>
              <a:rPr lang="zh-CN" altLang="en-US" dirty="0"/>
              <a:t>动态链接</a:t>
            </a:r>
          </a:p>
        </p:txBody>
      </p:sp>
      <p:grpSp>
        <p:nvGrpSpPr>
          <p:cNvPr id="20" name="组合 19">
            <a:extLst>
              <a:ext uri="{FF2B5EF4-FFF2-40B4-BE49-F238E27FC236}">
                <a16:creationId xmlns:a16="http://schemas.microsoft.com/office/drawing/2014/main" id="{127706DF-B343-334F-8FC7-1374281EB56A}"/>
              </a:ext>
            </a:extLst>
          </p:cNvPr>
          <p:cNvGrpSpPr/>
          <p:nvPr/>
        </p:nvGrpSpPr>
        <p:grpSpPr>
          <a:xfrm>
            <a:off x="4654750" y="5103081"/>
            <a:ext cx="447443" cy="447443"/>
            <a:chOff x="3483479" y="3131584"/>
            <a:chExt cx="335582" cy="335582"/>
          </a:xfrm>
        </p:grpSpPr>
        <p:sp>
          <p:nvSpPr>
            <p:cNvPr id="21"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5</a:t>
              </a:r>
              <a:endParaRPr lang="zh-CN" altLang="en-US" sz="20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2584058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84353" y="251169"/>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重定位</a:t>
            </a:r>
          </a:p>
        </p:txBody>
      </p:sp>
      <p:pic>
        <p:nvPicPr>
          <p:cNvPr id="4" name="图片 3">
            <a:extLst>
              <a:ext uri="{FF2B5EF4-FFF2-40B4-BE49-F238E27FC236}">
                <a16:creationId xmlns:a16="http://schemas.microsoft.com/office/drawing/2014/main" id="{59028CB9-8514-4B69-95F0-8CD42F4D19F2}"/>
              </a:ext>
            </a:extLst>
          </p:cNvPr>
          <p:cNvPicPr>
            <a:picLocks noChangeAspect="1"/>
          </p:cNvPicPr>
          <p:nvPr/>
        </p:nvPicPr>
        <p:blipFill>
          <a:blip r:embed="rId2"/>
          <a:stretch>
            <a:fillRect/>
          </a:stretch>
        </p:blipFill>
        <p:spPr>
          <a:xfrm>
            <a:off x="2041559" y="767732"/>
            <a:ext cx="7902625" cy="5212532"/>
          </a:xfrm>
          <a:prstGeom prst="rect">
            <a:avLst/>
          </a:prstGeom>
        </p:spPr>
      </p:pic>
    </p:spTree>
    <p:extLst>
      <p:ext uri="{BB962C8B-B14F-4D97-AF65-F5344CB8AC3E}">
        <p14:creationId xmlns:p14="http://schemas.microsoft.com/office/powerpoint/2010/main" val="978795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84353" y="251169"/>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重定位</a:t>
            </a:r>
          </a:p>
        </p:txBody>
      </p:sp>
      <p:sp>
        <p:nvSpPr>
          <p:cNvPr id="9" name="文本框 8">
            <a:extLst>
              <a:ext uri="{FF2B5EF4-FFF2-40B4-BE49-F238E27FC236}">
                <a16:creationId xmlns:a16="http://schemas.microsoft.com/office/drawing/2014/main" id="{23FFFB4D-138B-4413-9E26-15969D0E9E70}"/>
              </a:ext>
            </a:extLst>
          </p:cNvPr>
          <p:cNvSpPr txBox="1"/>
          <p:nvPr/>
        </p:nvSpPr>
        <p:spPr>
          <a:xfrm>
            <a:off x="688258" y="1042427"/>
            <a:ext cx="6096000" cy="461665"/>
          </a:xfrm>
          <a:prstGeom prst="rect">
            <a:avLst/>
          </a:prstGeom>
          <a:noFill/>
        </p:spPr>
        <p:txBody>
          <a:bodyPr wrap="square">
            <a:spAutoFit/>
          </a:bodyPr>
          <a:lstStyle/>
          <a:p>
            <a:r>
              <a:rPr lang="zh-CN" altLang="en-US" sz="2400" dirty="0">
                <a:solidFill>
                  <a:srgbClr val="C00000"/>
                </a:solidFill>
              </a:rPr>
              <a:t>汇编器</a:t>
            </a:r>
            <a:r>
              <a:rPr lang="zh-CN" altLang="en-US" sz="2400" dirty="0"/>
              <a:t>遇到</a:t>
            </a:r>
            <a:r>
              <a:rPr lang="zh-CN" altLang="en-US" sz="2400" dirty="0">
                <a:solidFill>
                  <a:srgbClr val="C00000"/>
                </a:solidFill>
              </a:rPr>
              <a:t>引用</a:t>
            </a:r>
            <a:r>
              <a:rPr lang="zh-CN" altLang="en-US" sz="2400" dirty="0"/>
              <a:t>时，生成一个重定位条目</a:t>
            </a:r>
          </a:p>
        </p:txBody>
      </p:sp>
      <p:sp>
        <p:nvSpPr>
          <p:cNvPr id="11" name="文本框 10">
            <a:extLst>
              <a:ext uri="{FF2B5EF4-FFF2-40B4-BE49-F238E27FC236}">
                <a16:creationId xmlns:a16="http://schemas.microsoft.com/office/drawing/2014/main" id="{DFB2B776-7D84-4FDD-B603-B3759E46CECF}"/>
              </a:ext>
            </a:extLst>
          </p:cNvPr>
          <p:cNvSpPr txBox="1"/>
          <p:nvPr/>
        </p:nvSpPr>
        <p:spPr>
          <a:xfrm>
            <a:off x="2084438" y="1688072"/>
            <a:ext cx="6096000" cy="461665"/>
          </a:xfrm>
          <a:prstGeom prst="rect">
            <a:avLst/>
          </a:prstGeom>
          <a:noFill/>
        </p:spPr>
        <p:txBody>
          <a:bodyPr wrap="square">
            <a:spAutoFit/>
          </a:bodyPr>
          <a:lstStyle/>
          <a:p>
            <a:r>
              <a:rPr lang="en-US" altLang="zh-CN" sz="2400" dirty="0"/>
              <a:t>1.</a:t>
            </a:r>
            <a:r>
              <a:rPr lang="zh-CN" altLang="en-US" sz="2400" dirty="0"/>
              <a:t>数据引用的重定位条目在</a:t>
            </a:r>
            <a:r>
              <a:rPr lang="en-US" altLang="zh-CN" sz="2400" dirty="0"/>
              <a:t>.</a:t>
            </a:r>
            <a:r>
              <a:rPr lang="en-US" altLang="zh-CN" sz="2400" dirty="0" err="1"/>
              <a:t>rel_data</a:t>
            </a:r>
            <a:r>
              <a:rPr lang="zh-CN" altLang="en-US" sz="2400" dirty="0"/>
              <a:t>节中</a:t>
            </a:r>
          </a:p>
        </p:txBody>
      </p:sp>
      <p:sp>
        <p:nvSpPr>
          <p:cNvPr id="13" name="文本框 12">
            <a:extLst>
              <a:ext uri="{FF2B5EF4-FFF2-40B4-BE49-F238E27FC236}">
                <a16:creationId xmlns:a16="http://schemas.microsoft.com/office/drawing/2014/main" id="{1FD06600-76AA-4926-9326-A5D727B6E362}"/>
              </a:ext>
            </a:extLst>
          </p:cNvPr>
          <p:cNvSpPr txBox="1"/>
          <p:nvPr/>
        </p:nvSpPr>
        <p:spPr>
          <a:xfrm>
            <a:off x="2084438" y="2327532"/>
            <a:ext cx="6096000" cy="461665"/>
          </a:xfrm>
          <a:prstGeom prst="rect">
            <a:avLst/>
          </a:prstGeom>
          <a:noFill/>
        </p:spPr>
        <p:txBody>
          <a:bodyPr wrap="square">
            <a:spAutoFit/>
          </a:bodyPr>
          <a:lstStyle/>
          <a:p>
            <a:r>
              <a:rPr lang="en-US" altLang="zh-CN" sz="2400" dirty="0"/>
              <a:t>2.</a:t>
            </a:r>
            <a:r>
              <a:rPr lang="zh-CN" altLang="en-US" sz="2400" dirty="0"/>
              <a:t>指令中引用的重定位条目在</a:t>
            </a:r>
            <a:r>
              <a:rPr lang="en-US" altLang="zh-CN" sz="2400" dirty="0"/>
              <a:t>.</a:t>
            </a:r>
            <a:r>
              <a:rPr lang="en-US" altLang="zh-CN" sz="2400" dirty="0" err="1"/>
              <a:t>rel_text</a:t>
            </a:r>
            <a:r>
              <a:rPr lang="zh-CN" altLang="en-US" sz="2400" dirty="0"/>
              <a:t>节中</a:t>
            </a:r>
          </a:p>
        </p:txBody>
      </p:sp>
      <p:sp>
        <p:nvSpPr>
          <p:cNvPr id="15" name="文本框 14">
            <a:extLst>
              <a:ext uri="{FF2B5EF4-FFF2-40B4-BE49-F238E27FC236}">
                <a16:creationId xmlns:a16="http://schemas.microsoft.com/office/drawing/2014/main" id="{E3F0EE6C-6425-415D-8C5A-72946CBCCE41}"/>
              </a:ext>
            </a:extLst>
          </p:cNvPr>
          <p:cNvSpPr txBox="1"/>
          <p:nvPr/>
        </p:nvSpPr>
        <p:spPr>
          <a:xfrm>
            <a:off x="688258" y="3219978"/>
            <a:ext cx="6096000" cy="461665"/>
          </a:xfrm>
          <a:prstGeom prst="rect">
            <a:avLst/>
          </a:prstGeom>
          <a:noFill/>
        </p:spPr>
        <p:txBody>
          <a:bodyPr wrap="square">
            <a:spAutoFit/>
          </a:bodyPr>
          <a:lstStyle/>
          <a:p>
            <a:r>
              <a:rPr lang="en-US" altLang="zh-CN" sz="2400" dirty="0"/>
              <a:t>ELF</a:t>
            </a:r>
            <a:r>
              <a:rPr lang="zh-CN" altLang="en-US" sz="2400" dirty="0"/>
              <a:t>中重定位条目格式如下</a:t>
            </a:r>
          </a:p>
        </p:txBody>
      </p:sp>
      <p:pic>
        <p:nvPicPr>
          <p:cNvPr id="2" name="图片 1"/>
          <p:cNvPicPr>
            <a:picLocks noChangeAspect="1"/>
          </p:cNvPicPr>
          <p:nvPr/>
        </p:nvPicPr>
        <p:blipFill>
          <a:blip r:embed="rId3"/>
          <a:stretch>
            <a:fillRect/>
          </a:stretch>
        </p:blipFill>
        <p:spPr>
          <a:xfrm>
            <a:off x="1726774" y="3949137"/>
            <a:ext cx="8831291" cy="2207823"/>
          </a:xfrm>
          <a:prstGeom prst="rect">
            <a:avLst/>
          </a:prstGeom>
        </p:spPr>
      </p:pic>
    </p:spTree>
    <p:extLst>
      <p:ext uri="{BB962C8B-B14F-4D97-AF65-F5344CB8AC3E}">
        <p14:creationId xmlns:p14="http://schemas.microsoft.com/office/powerpoint/2010/main" val="516616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84353" y="251169"/>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重定位</a:t>
            </a:r>
          </a:p>
        </p:txBody>
      </p:sp>
      <p:sp>
        <p:nvSpPr>
          <p:cNvPr id="2" name="文本框 1">
            <a:extLst>
              <a:ext uri="{FF2B5EF4-FFF2-40B4-BE49-F238E27FC236}">
                <a16:creationId xmlns:a16="http://schemas.microsoft.com/office/drawing/2014/main" id="{6106D32A-1667-4B75-A2C7-26EF6E32F9D5}"/>
              </a:ext>
            </a:extLst>
          </p:cNvPr>
          <p:cNvSpPr txBox="1"/>
          <p:nvPr/>
        </p:nvSpPr>
        <p:spPr>
          <a:xfrm>
            <a:off x="457123" y="1102354"/>
            <a:ext cx="3258839" cy="461665"/>
          </a:xfrm>
          <a:prstGeom prst="rect">
            <a:avLst/>
          </a:prstGeom>
          <a:noFill/>
        </p:spPr>
        <p:txBody>
          <a:bodyPr wrap="square" rtlCol="0">
            <a:spAutoFit/>
          </a:bodyPr>
          <a:lstStyle/>
          <a:p>
            <a:r>
              <a:rPr lang="zh-CN" altLang="en-US" sz="2400" dirty="0"/>
              <a:t>两种最基本重定位类型</a:t>
            </a:r>
          </a:p>
        </p:txBody>
      </p:sp>
      <p:sp>
        <p:nvSpPr>
          <p:cNvPr id="4" name="文本框 3">
            <a:extLst>
              <a:ext uri="{FF2B5EF4-FFF2-40B4-BE49-F238E27FC236}">
                <a16:creationId xmlns:a16="http://schemas.microsoft.com/office/drawing/2014/main" id="{37DDC4AF-C4FE-4AF6-98D9-C3CFA37B63EB}"/>
              </a:ext>
            </a:extLst>
          </p:cNvPr>
          <p:cNvSpPr txBox="1"/>
          <p:nvPr/>
        </p:nvSpPr>
        <p:spPr>
          <a:xfrm>
            <a:off x="1046431" y="1973952"/>
            <a:ext cx="2407969" cy="461665"/>
          </a:xfrm>
          <a:prstGeom prst="rect">
            <a:avLst/>
          </a:prstGeom>
          <a:noFill/>
        </p:spPr>
        <p:txBody>
          <a:bodyPr wrap="square" rtlCol="0">
            <a:spAutoFit/>
          </a:bodyPr>
          <a:lstStyle/>
          <a:p>
            <a:r>
              <a:rPr lang="en-US" altLang="zh-CN" sz="2400" dirty="0" smtClean="0"/>
              <a:t>R_X86_64_PC32</a:t>
            </a:r>
            <a:endParaRPr lang="zh-CN" altLang="en-US" sz="2400" dirty="0"/>
          </a:p>
        </p:txBody>
      </p:sp>
      <p:sp>
        <p:nvSpPr>
          <p:cNvPr id="5" name="文本框 4">
            <a:extLst>
              <a:ext uri="{FF2B5EF4-FFF2-40B4-BE49-F238E27FC236}">
                <a16:creationId xmlns:a16="http://schemas.microsoft.com/office/drawing/2014/main" id="{BF3504D5-8418-4317-AF76-0DDC5004CCBB}"/>
              </a:ext>
            </a:extLst>
          </p:cNvPr>
          <p:cNvSpPr txBox="1"/>
          <p:nvPr/>
        </p:nvSpPr>
        <p:spPr>
          <a:xfrm>
            <a:off x="1046431" y="2845550"/>
            <a:ext cx="2170207" cy="461665"/>
          </a:xfrm>
          <a:prstGeom prst="rect">
            <a:avLst/>
          </a:prstGeom>
          <a:noFill/>
        </p:spPr>
        <p:txBody>
          <a:bodyPr wrap="square" rtlCol="0">
            <a:spAutoFit/>
          </a:bodyPr>
          <a:lstStyle/>
          <a:p>
            <a:r>
              <a:rPr lang="en-US" altLang="zh-CN" sz="2400" dirty="0" smtClean="0"/>
              <a:t>R_X86_64_32</a:t>
            </a:r>
            <a:endParaRPr lang="zh-CN" altLang="en-US" sz="2400" dirty="0"/>
          </a:p>
        </p:txBody>
      </p:sp>
      <p:sp>
        <p:nvSpPr>
          <p:cNvPr id="6" name="文本框 5">
            <a:extLst>
              <a:ext uri="{FF2B5EF4-FFF2-40B4-BE49-F238E27FC236}">
                <a16:creationId xmlns:a16="http://schemas.microsoft.com/office/drawing/2014/main" id="{872A956A-2C55-44BD-8C00-C81878B69DE4}"/>
              </a:ext>
            </a:extLst>
          </p:cNvPr>
          <p:cNvSpPr txBox="1"/>
          <p:nvPr/>
        </p:nvSpPr>
        <p:spPr>
          <a:xfrm>
            <a:off x="3216638" y="1973952"/>
            <a:ext cx="4484642" cy="461665"/>
          </a:xfrm>
          <a:prstGeom prst="rect">
            <a:avLst/>
          </a:prstGeom>
          <a:noFill/>
        </p:spPr>
        <p:txBody>
          <a:bodyPr wrap="square" rtlCol="0">
            <a:spAutoFit/>
          </a:bodyPr>
          <a:lstStyle/>
          <a:p>
            <a:r>
              <a:rPr lang="zh-CN" altLang="en-US" sz="2400" dirty="0"/>
              <a:t>转移目标地址</a:t>
            </a:r>
            <a:r>
              <a:rPr lang="en-US" altLang="zh-CN" sz="2400" dirty="0"/>
              <a:t>=</a:t>
            </a:r>
            <a:r>
              <a:rPr lang="en-US" altLang="zh-CN" sz="2400" dirty="0" smtClean="0"/>
              <a:t>PC</a:t>
            </a:r>
            <a:r>
              <a:rPr lang="zh-CN" altLang="en-US" sz="2400" dirty="0" smtClean="0"/>
              <a:t>值</a:t>
            </a:r>
            <a:r>
              <a:rPr lang="en-US" altLang="zh-CN" sz="2400" dirty="0" smtClean="0"/>
              <a:t>+</a:t>
            </a:r>
            <a:r>
              <a:rPr lang="zh-CN" altLang="en-US" sz="2400" dirty="0"/>
              <a:t>偏移地址</a:t>
            </a:r>
          </a:p>
        </p:txBody>
      </p:sp>
      <p:sp>
        <p:nvSpPr>
          <p:cNvPr id="7" name="文本框 6">
            <a:extLst>
              <a:ext uri="{FF2B5EF4-FFF2-40B4-BE49-F238E27FC236}">
                <a16:creationId xmlns:a16="http://schemas.microsoft.com/office/drawing/2014/main" id="{0536A25C-A1D8-4B87-8BC6-481614C95180}"/>
              </a:ext>
            </a:extLst>
          </p:cNvPr>
          <p:cNvSpPr txBox="1"/>
          <p:nvPr/>
        </p:nvSpPr>
        <p:spPr>
          <a:xfrm>
            <a:off x="3216638" y="2845549"/>
            <a:ext cx="9303167" cy="461665"/>
          </a:xfrm>
          <a:prstGeom prst="rect">
            <a:avLst/>
          </a:prstGeom>
          <a:noFill/>
        </p:spPr>
        <p:txBody>
          <a:bodyPr wrap="square" rtlCol="0">
            <a:spAutoFit/>
          </a:bodyPr>
          <a:lstStyle/>
          <a:p>
            <a:r>
              <a:rPr lang="zh-CN" altLang="en-US" sz="2400" dirty="0"/>
              <a:t>通过绝对寻址，</a:t>
            </a:r>
            <a:r>
              <a:rPr lang="en-US" altLang="zh-CN" sz="2400" dirty="0"/>
              <a:t>CPU</a:t>
            </a:r>
            <a:r>
              <a:rPr lang="zh-CN" altLang="en-US" sz="2400" dirty="0"/>
              <a:t>直接使用在指令编码中的</a:t>
            </a:r>
            <a:r>
              <a:rPr lang="en-US" altLang="zh-CN" sz="2400" dirty="0"/>
              <a:t>32</a:t>
            </a:r>
            <a:r>
              <a:rPr lang="zh-CN" altLang="en-US" sz="2400" dirty="0"/>
              <a:t>位值作为有效地址</a:t>
            </a:r>
          </a:p>
        </p:txBody>
      </p:sp>
    </p:spTree>
    <p:extLst>
      <p:ext uri="{BB962C8B-B14F-4D97-AF65-F5344CB8AC3E}">
        <p14:creationId xmlns:p14="http://schemas.microsoft.com/office/powerpoint/2010/main" val="2200682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84353" y="251169"/>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重定位</a:t>
            </a:r>
          </a:p>
        </p:txBody>
      </p:sp>
      <p:sp>
        <p:nvSpPr>
          <p:cNvPr id="2" name="文本框 1">
            <a:extLst>
              <a:ext uri="{FF2B5EF4-FFF2-40B4-BE49-F238E27FC236}">
                <a16:creationId xmlns:a16="http://schemas.microsoft.com/office/drawing/2014/main" id="{6106D32A-1667-4B75-A2C7-26EF6E32F9D5}"/>
              </a:ext>
            </a:extLst>
          </p:cNvPr>
          <p:cNvSpPr txBox="1"/>
          <p:nvPr/>
        </p:nvSpPr>
        <p:spPr>
          <a:xfrm>
            <a:off x="457123" y="1102354"/>
            <a:ext cx="3258839" cy="461665"/>
          </a:xfrm>
          <a:prstGeom prst="rect">
            <a:avLst/>
          </a:prstGeom>
          <a:noFill/>
        </p:spPr>
        <p:txBody>
          <a:bodyPr wrap="square" rtlCol="0">
            <a:spAutoFit/>
          </a:bodyPr>
          <a:lstStyle/>
          <a:p>
            <a:r>
              <a:rPr lang="en-US" altLang="zh-CN" sz="2400" dirty="0"/>
              <a:t>R_X86_64_PC32</a:t>
            </a:r>
            <a:endParaRPr lang="zh-CN" altLang="en-US" sz="2400" dirty="0"/>
          </a:p>
        </p:txBody>
      </p:sp>
      <p:pic>
        <p:nvPicPr>
          <p:cNvPr id="8" name="图片 7"/>
          <p:cNvPicPr/>
          <p:nvPr/>
        </p:nvPicPr>
        <p:blipFill>
          <a:blip r:embed="rId2"/>
          <a:stretch>
            <a:fillRect/>
          </a:stretch>
        </p:blipFill>
        <p:spPr>
          <a:xfrm>
            <a:off x="2026285" y="1776730"/>
            <a:ext cx="7290436" cy="3059430"/>
          </a:xfrm>
          <a:prstGeom prst="rect">
            <a:avLst/>
          </a:prstGeom>
        </p:spPr>
      </p:pic>
    </p:spTree>
    <p:extLst>
      <p:ext uri="{BB962C8B-B14F-4D97-AF65-F5344CB8AC3E}">
        <p14:creationId xmlns:p14="http://schemas.microsoft.com/office/powerpoint/2010/main" val="123323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84353" y="251169"/>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重定位</a:t>
            </a:r>
          </a:p>
        </p:txBody>
      </p:sp>
      <p:pic>
        <p:nvPicPr>
          <p:cNvPr id="5" name="图片 4"/>
          <p:cNvPicPr/>
          <p:nvPr/>
        </p:nvPicPr>
        <p:blipFill>
          <a:blip r:embed="rId2"/>
          <a:stretch>
            <a:fillRect/>
          </a:stretch>
        </p:blipFill>
        <p:spPr>
          <a:xfrm>
            <a:off x="2534284" y="1022984"/>
            <a:ext cx="8103235" cy="4514215"/>
          </a:xfrm>
          <a:prstGeom prst="rect">
            <a:avLst/>
          </a:prstGeom>
        </p:spPr>
      </p:pic>
    </p:spTree>
    <p:extLst>
      <p:ext uri="{BB962C8B-B14F-4D97-AF65-F5344CB8AC3E}">
        <p14:creationId xmlns:p14="http://schemas.microsoft.com/office/powerpoint/2010/main" val="346628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46051-448E-7F4F-9843-B45261D9068F}"/>
              </a:ext>
            </a:extLst>
          </p:cNvPr>
          <p:cNvSpPr>
            <a:spLocks noGrp="1"/>
          </p:cNvSpPr>
          <p:nvPr>
            <p:ph type="body" sz="quarter" idx="11"/>
          </p:nvPr>
        </p:nvSpPr>
        <p:spPr/>
        <p:txBody>
          <a:bodyPr/>
          <a:lstStyle/>
          <a:p>
            <a:r>
              <a:rPr kumimoji="1" lang="en-US" altLang="zh-CN" dirty="0"/>
              <a:t>ELF</a:t>
            </a:r>
            <a:r>
              <a:rPr kumimoji="1" lang="zh-CN" altLang="en-US" dirty="0"/>
              <a:t>格式目标文件</a:t>
            </a:r>
          </a:p>
        </p:txBody>
      </p:sp>
      <p:sp>
        <p:nvSpPr>
          <p:cNvPr id="3" name="文本占位符 2">
            <a:extLst>
              <a:ext uri="{FF2B5EF4-FFF2-40B4-BE49-F238E27FC236}">
                <a16:creationId xmlns:a16="http://schemas.microsoft.com/office/drawing/2014/main" id="{F501CEB7-B5C7-B141-AAA5-9D14894FA2AD}"/>
              </a:ext>
            </a:extLst>
          </p:cNvPr>
          <p:cNvSpPr>
            <a:spLocks noGrp="1"/>
          </p:cNvSpPr>
          <p:nvPr>
            <p:ph type="body" sz="quarter" idx="12"/>
          </p:nvPr>
        </p:nvSpPr>
        <p:spPr/>
        <p:txBody>
          <a:bodyPr/>
          <a:lstStyle/>
          <a:p>
            <a:r>
              <a:rPr kumimoji="1" lang="zh-CN" altLang="en-US" dirty="0"/>
              <a:t>符号解析和重定位</a:t>
            </a:r>
          </a:p>
        </p:txBody>
      </p:sp>
      <p:sp>
        <p:nvSpPr>
          <p:cNvPr id="4"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p:txBody>
          <a:bodyPr/>
          <a:lstStyle/>
          <a:p>
            <a:r>
              <a:rPr lang="zh-CN" altLang="en-US" dirty="0">
                <a:solidFill>
                  <a:srgbClr val="C00000"/>
                </a:solidFill>
              </a:rPr>
              <a:t>静态链接</a:t>
            </a:r>
          </a:p>
        </p:txBody>
      </p:sp>
      <p:sp>
        <p:nvSpPr>
          <p:cNvPr id="5" name="文本占位符 4">
            <a:extLst>
              <a:ext uri="{FF2B5EF4-FFF2-40B4-BE49-F238E27FC236}">
                <a16:creationId xmlns:a16="http://schemas.microsoft.com/office/drawing/2014/main" id="{C704829B-230C-1244-A04A-E331B64A9EB5}"/>
              </a:ext>
            </a:extLst>
          </p:cNvPr>
          <p:cNvSpPr>
            <a:spLocks noGrp="1"/>
          </p:cNvSpPr>
          <p:nvPr>
            <p:ph type="body" sz="quarter" idx="14"/>
          </p:nvPr>
        </p:nvSpPr>
        <p:spPr/>
        <p:txBody>
          <a:bodyPr/>
          <a:lstStyle/>
          <a:p>
            <a:r>
              <a:rPr kumimoji="1" lang="zh-CN" altLang="en-US" dirty="0"/>
              <a:t>基础概念</a:t>
            </a:r>
          </a:p>
        </p:txBody>
      </p:sp>
      <p:grpSp>
        <p:nvGrpSpPr>
          <p:cNvPr id="24" name="组合 23">
            <a:extLst>
              <a:ext uri="{FF2B5EF4-FFF2-40B4-BE49-F238E27FC236}">
                <a16:creationId xmlns:a16="http://schemas.microsoft.com/office/drawing/2014/main" id="{06AC7A56-DCEB-3F42-8BC8-AA1F53518080}"/>
              </a:ext>
            </a:extLst>
          </p:cNvPr>
          <p:cNvGrpSpPr/>
          <p:nvPr/>
        </p:nvGrpSpPr>
        <p:grpSpPr>
          <a:xfrm>
            <a:off x="4644639" y="1579215"/>
            <a:ext cx="447443" cy="447442"/>
            <a:chOff x="3483479" y="1184411"/>
            <a:chExt cx="335582" cy="335582"/>
          </a:xfrm>
        </p:grpSpPr>
        <p:sp>
          <p:nvSpPr>
            <p:cNvPr id="8" name="流程图: 联系 43">
              <a:extLst>
                <a:ext uri="{FF2B5EF4-FFF2-40B4-BE49-F238E27FC236}">
                  <a16:creationId xmlns:a16="http://schemas.microsoft.com/office/drawing/2014/main" id="{A0D90EBF-C0F5-354E-ABF5-E74AD3789286}"/>
                </a:ext>
              </a:extLst>
            </p:cNvPr>
            <p:cNvSpPr/>
            <p:nvPr/>
          </p:nvSpPr>
          <p:spPr bwMode="auto">
            <a:xfrm rot="5400000">
              <a:off x="3483479" y="1184411"/>
              <a:ext cx="335582" cy="335582"/>
            </a:xfrm>
            <a:prstGeom prst="flowChartConnector">
              <a:avLst/>
            </a:prstGeom>
            <a:solidFill>
              <a:srgbClr val="0E57A2"/>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2A2A99D5-25AF-BF4E-B55A-F8A6BEF6328F}"/>
                </a:ext>
              </a:extLst>
            </p:cNvPr>
            <p:cNvSpPr txBox="1"/>
            <p:nvPr/>
          </p:nvSpPr>
          <p:spPr>
            <a:xfrm>
              <a:off x="3510125" y="1198314"/>
              <a:ext cx="281754" cy="284742"/>
            </a:xfrm>
            <a:prstGeom prst="rect">
              <a:avLst/>
            </a:prstGeom>
            <a:noFill/>
          </p:spPr>
          <p:txBody>
            <a:bodyPr wrap="square" rtlCol="0">
              <a:spAutoFit/>
            </a:bodyPr>
            <a:lstStyle/>
            <a:p>
              <a:pPr algn="ctr"/>
              <a:r>
                <a:rPr lang="en-US" altLang="zh-CN" sz="1867" b="1" dirty="0">
                  <a:solidFill>
                    <a:schemeClr val="bg1"/>
                  </a:solidFill>
                  <a:latin typeface="+mj-lt"/>
                  <a:ea typeface="微软雅黑" panose="020B0503020204020204" pitchFamily="34" charset="-122"/>
                </a:rPr>
                <a:t>1</a:t>
              </a:r>
              <a:endParaRPr lang="zh-CN" altLang="en-US" sz="1867" b="1" dirty="0">
                <a:solidFill>
                  <a:schemeClr val="bg1"/>
                </a:solidFill>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BBF6B1B4-BAD8-0A4C-9AA4-3EBC25EC44D7}"/>
              </a:ext>
            </a:extLst>
          </p:cNvPr>
          <p:cNvGrpSpPr/>
          <p:nvPr/>
        </p:nvGrpSpPr>
        <p:grpSpPr>
          <a:xfrm>
            <a:off x="4644639" y="2441180"/>
            <a:ext cx="447443" cy="447442"/>
            <a:chOff x="3483479" y="1830886"/>
            <a:chExt cx="335582" cy="335582"/>
          </a:xfrm>
        </p:grpSpPr>
        <p:sp>
          <p:nvSpPr>
            <p:cNvPr id="11" name="流程图: 联系 49">
              <a:extLst>
                <a:ext uri="{FF2B5EF4-FFF2-40B4-BE49-F238E27FC236}">
                  <a16:creationId xmlns:a16="http://schemas.microsoft.com/office/drawing/2014/main" id="{605F0FAD-4011-714F-8961-B89C480C4D01}"/>
                </a:ext>
              </a:extLst>
            </p:cNvPr>
            <p:cNvSpPr/>
            <p:nvPr userDrawn="1"/>
          </p:nvSpPr>
          <p:spPr bwMode="auto">
            <a:xfrm rot="5400000">
              <a:off x="3483479" y="1830886"/>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50349E17-B2D0-014F-9BEB-6A85FCA44570}"/>
                </a:ext>
              </a:extLst>
            </p:cNvPr>
            <p:cNvSpPr txBox="1"/>
            <p:nvPr userDrawn="1"/>
          </p:nvSpPr>
          <p:spPr>
            <a:xfrm>
              <a:off x="3507746" y="1844789"/>
              <a:ext cx="290322"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2</a:t>
              </a:r>
              <a:endParaRPr lang="zh-CN" altLang="en-US" sz="1867" dirty="0">
                <a:latin typeface="+mj-lt"/>
              </a:endParaRPr>
            </a:p>
          </p:txBody>
        </p:sp>
      </p:grpSp>
      <p:grpSp>
        <p:nvGrpSpPr>
          <p:cNvPr id="26" name="组合 25">
            <a:extLst>
              <a:ext uri="{FF2B5EF4-FFF2-40B4-BE49-F238E27FC236}">
                <a16:creationId xmlns:a16="http://schemas.microsoft.com/office/drawing/2014/main" id="{44508665-2576-CD43-88BA-C99AC64E4772}"/>
              </a:ext>
            </a:extLst>
          </p:cNvPr>
          <p:cNvGrpSpPr/>
          <p:nvPr/>
        </p:nvGrpSpPr>
        <p:grpSpPr>
          <a:xfrm>
            <a:off x="4644639" y="3303147"/>
            <a:ext cx="447443" cy="447442"/>
            <a:chOff x="3483479" y="2477362"/>
            <a:chExt cx="335582" cy="335582"/>
          </a:xfrm>
        </p:grpSpPr>
        <p:sp>
          <p:nvSpPr>
            <p:cNvPr id="14" name="流程图: 联系 49">
              <a:extLst>
                <a:ext uri="{FF2B5EF4-FFF2-40B4-BE49-F238E27FC236}">
                  <a16:creationId xmlns:a16="http://schemas.microsoft.com/office/drawing/2014/main" id="{E86C38D1-A5D8-7848-A441-C987A20E61A5}"/>
                </a:ext>
              </a:extLst>
            </p:cNvPr>
            <p:cNvSpPr/>
            <p:nvPr userDrawn="1"/>
          </p:nvSpPr>
          <p:spPr bwMode="auto">
            <a:xfrm rot="5400000">
              <a:off x="3483479" y="2477362"/>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C8BFC3E5-BB9E-1540-AF9A-180E8C1FACEC}"/>
                </a:ext>
              </a:extLst>
            </p:cNvPr>
            <p:cNvSpPr txBox="1"/>
            <p:nvPr userDrawn="1"/>
          </p:nvSpPr>
          <p:spPr>
            <a:xfrm>
              <a:off x="3507746" y="2491265"/>
              <a:ext cx="284133"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3</a:t>
              </a:r>
              <a:endParaRPr lang="zh-CN" altLang="en-US" sz="1867" dirty="0">
                <a:latin typeface="+mj-lt"/>
              </a:endParaRPr>
            </a:p>
          </p:txBody>
        </p:sp>
      </p:grpSp>
      <p:grpSp>
        <p:nvGrpSpPr>
          <p:cNvPr id="27" name="组合 26">
            <a:extLst>
              <a:ext uri="{FF2B5EF4-FFF2-40B4-BE49-F238E27FC236}">
                <a16:creationId xmlns:a16="http://schemas.microsoft.com/office/drawing/2014/main" id="{127706DF-B343-334F-8FC7-1374281EB56A}"/>
              </a:ext>
            </a:extLst>
          </p:cNvPr>
          <p:cNvGrpSpPr/>
          <p:nvPr/>
        </p:nvGrpSpPr>
        <p:grpSpPr>
          <a:xfrm>
            <a:off x="4644639" y="4175447"/>
            <a:ext cx="447443" cy="447443"/>
            <a:chOff x="3483479" y="3131584"/>
            <a:chExt cx="335582" cy="335582"/>
          </a:xfrm>
        </p:grpSpPr>
        <p:sp>
          <p:nvSpPr>
            <p:cNvPr id="17"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4</a:t>
              </a:r>
              <a:endParaRPr lang="zh-CN" altLang="en-US" sz="2000" b="1" dirty="0">
                <a:solidFill>
                  <a:schemeClr val="bg1"/>
                </a:solidFill>
                <a:latin typeface="+mj-lt"/>
                <a:ea typeface="微软雅黑" panose="020B0503020204020204" pitchFamily="34" charset="-122"/>
              </a:endParaRPr>
            </a:p>
          </p:txBody>
        </p:sp>
      </p:grpSp>
      <p:sp>
        <p:nvSpPr>
          <p:cNvPr id="19"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a:xfrm>
            <a:off x="5330211" y="5129083"/>
            <a:ext cx="6031069" cy="386281"/>
          </a:xfrm>
        </p:spPr>
        <p:txBody>
          <a:bodyPr/>
          <a:lstStyle/>
          <a:p>
            <a:r>
              <a:rPr lang="zh-CN" altLang="en-US" dirty="0"/>
              <a:t>动态链接</a:t>
            </a:r>
          </a:p>
        </p:txBody>
      </p:sp>
      <p:grpSp>
        <p:nvGrpSpPr>
          <p:cNvPr id="20" name="组合 19">
            <a:extLst>
              <a:ext uri="{FF2B5EF4-FFF2-40B4-BE49-F238E27FC236}">
                <a16:creationId xmlns:a16="http://schemas.microsoft.com/office/drawing/2014/main" id="{127706DF-B343-334F-8FC7-1374281EB56A}"/>
              </a:ext>
            </a:extLst>
          </p:cNvPr>
          <p:cNvGrpSpPr/>
          <p:nvPr/>
        </p:nvGrpSpPr>
        <p:grpSpPr>
          <a:xfrm>
            <a:off x="4654750" y="5103081"/>
            <a:ext cx="447443" cy="447443"/>
            <a:chOff x="3483479" y="3131584"/>
            <a:chExt cx="335582" cy="335582"/>
          </a:xfrm>
        </p:grpSpPr>
        <p:sp>
          <p:nvSpPr>
            <p:cNvPr id="21"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5</a:t>
              </a:r>
              <a:endParaRPr lang="zh-CN" altLang="en-US" sz="20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1503339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静态链接</a:t>
            </a:r>
          </a:p>
        </p:txBody>
      </p:sp>
      <p:sp>
        <p:nvSpPr>
          <p:cNvPr id="2" name="文本框 1">
            <a:extLst>
              <a:ext uri="{FF2B5EF4-FFF2-40B4-BE49-F238E27FC236}">
                <a16:creationId xmlns:a16="http://schemas.microsoft.com/office/drawing/2014/main" id="{AED76E86-D58A-41B3-90B7-D9B794B096D7}"/>
              </a:ext>
            </a:extLst>
          </p:cNvPr>
          <p:cNvSpPr txBox="1"/>
          <p:nvPr/>
        </p:nvSpPr>
        <p:spPr>
          <a:xfrm>
            <a:off x="568718" y="1067192"/>
            <a:ext cx="3718146" cy="461665"/>
          </a:xfrm>
          <a:prstGeom prst="rect">
            <a:avLst/>
          </a:prstGeom>
          <a:noFill/>
        </p:spPr>
        <p:txBody>
          <a:bodyPr wrap="square" rtlCol="0">
            <a:spAutoFit/>
          </a:bodyPr>
          <a:lstStyle/>
          <a:p>
            <a:r>
              <a:rPr lang="zh-CN" altLang="en-US" sz="2400" dirty="0"/>
              <a:t>静态库（</a:t>
            </a:r>
            <a:r>
              <a:rPr lang="en-US" altLang="zh-CN" sz="2400" dirty="0"/>
              <a:t>.a , archive files</a:t>
            </a:r>
            <a:r>
              <a:rPr lang="zh-CN" altLang="en-US" sz="2400" dirty="0"/>
              <a:t>）</a:t>
            </a:r>
          </a:p>
        </p:txBody>
      </p:sp>
      <p:sp>
        <p:nvSpPr>
          <p:cNvPr id="7" name="文本框 6">
            <a:extLst>
              <a:ext uri="{FF2B5EF4-FFF2-40B4-BE49-F238E27FC236}">
                <a16:creationId xmlns:a16="http://schemas.microsoft.com/office/drawing/2014/main" id="{F02EF160-70F3-49CC-8066-F28B7DE52E12}"/>
              </a:ext>
            </a:extLst>
          </p:cNvPr>
          <p:cNvSpPr txBox="1"/>
          <p:nvPr/>
        </p:nvSpPr>
        <p:spPr>
          <a:xfrm>
            <a:off x="1296470" y="1661745"/>
            <a:ext cx="10738214" cy="369332"/>
          </a:xfrm>
          <a:prstGeom prst="rect">
            <a:avLst/>
          </a:prstGeom>
          <a:noFill/>
        </p:spPr>
        <p:txBody>
          <a:bodyPr wrap="square" rtlCol="0">
            <a:spAutoFit/>
          </a:bodyPr>
          <a:lstStyle/>
          <a:p>
            <a:r>
              <a:rPr lang="zh-CN" altLang="en-US" dirty="0"/>
              <a:t>将所有相关的目标模块（</a:t>
            </a:r>
            <a:r>
              <a:rPr lang="en-US" altLang="zh-CN" dirty="0"/>
              <a:t>.o</a:t>
            </a:r>
            <a:r>
              <a:rPr lang="zh-CN" altLang="en-US" dirty="0"/>
              <a:t>）打包为一个单独的库文件（</a:t>
            </a:r>
            <a:r>
              <a:rPr lang="en-US" altLang="zh-CN" dirty="0"/>
              <a:t>.a</a:t>
            </a:r>
            <a:r>
              <a:rPr lang="zh-CN" altLang="en-US" dirty="0"/>
              <a:t>），称为静态库文件，也成存档文件（</a:t>
            </a:r>
            <a:r>
              <a:rPr lang="en-US" altLang="zh-CN" dirty="0"/>
              <a:t>archive</a:t>
            </a:r>
            <a:r>
              <a:rPr lang="zh-CN" altLang="en-US" dirty="0"/>
              <a:t>）</a:t>
            </a:r>
          </a:p>
        </p:txBody>
      </p:sp>
      <p:sp>
        <p:nvSpPr>
          <p:cNvPr id="8" name="文本框 7">
            <a:extLst>
              <a:ext uri="{FF2B5EF4-FFF2-40B4-BE49-F238E27FC236}">
                <a16:creationId xmlns:a16="http://schemas.microsoft.com/office/drawing/2014/main" id="{05BCB112-498E-4B75-8FA1-BAED300AEA90}"/>
              </a:ext>
            </a:extLst>
          </p:cNvPr>
          <p:cNvSpPr txBox="1"/>
          <p:nvPr/>
        </p:nvSpPr>
        <p:spPr>
          <a:xfrm>
            <a:off x="1296470" y="2250052"/>
            <a:ext cx="9137125" cy="369332"/>
          </a:xfrm>
          <a:prstGeom prst="rect">
            <a:avLst/>
          </a:prstGeom>
          <a:noFill/>
        </p:spPr>
        <p:txBody>
          <a:bodyPr wrap="square" rtlCol="0">
            <a:spAutoFit/>
          </a:bodyPr>
          <a:lstStyle/>
          <a:p>
            <a:r>
              <a:rPr lang="zh-CN" altLang="en-US" dirty="0"/>
              <a:t>使用静态库，可增强链接器功能，使其能通过查找一个或多个库文件中的定义来解析符号</a:t>
            </a:r>
          </a:p>
        </p:txBody>
      </p:sp>
      <p:sp>
        <p:nvSpPr>
          <p:cNvPr id="9" name="文本框 8">
            <a:extLst>
              <a:ext uri="{FF2B5EF4-FFF2-40B4-BE49-F238E27FC236}">
                <a16:creationId xmlns:a16="http://schemas.microsoft.com/office/drawing/2014/main" id="{AFADA90E-6D41-42FB-95DD-99E1FAE8CEB0}"/>
              </a:ext>
            </a:extLst>
          </p:cNvPr>
          <p:cNvSpPr txBox="1"/>
          <p:nvPr/>
        </p:nvSpPr>
        <p:spPr>
          <a:xfrm>
            <a:off x="1296470" y="2835486"/>
            <a:ext cx="9833646" cy="646331"/>
          </a:xfrm>
          <a:prstGeom prst="rect">
            <a:avLst/>
          </a:prstGeom>
          <a:noFill/>
        </p:spPr>
        <p:txBody>
          <a:bodyPr wrap="square" rtlCol="0">
            <a:spAutoFit/>
          </a:bodyPr>
          <a:lstStyle/>
          <a:p>
            <a:r>
              <a:rPr lang="zh-CN" altLang="en-US" dirty="0"/>
              <a:t>在构建可执行文件时，只需指定库文件名，链接器自动到库中寻找那些应用程序到目标模块，并且</a:t>
            </a:r>
            <a:r>
              <a:rPr lang="zh-CN" altLang="en-US" dirty="0">
                <a:solidFill>
                  <a:srgbClr val="C00000"/>
                </a:solidFill>
              </a:rPr>
              <a:t>只把用到的模块从库从拷贝出来</a:t>
            </a:r>
          </a:p>
        </p:txBody>
      </p:sp>
      <p:pic>
        <p:nvPicPr>
          <p:cNvPr id="11" name="图片 10">
            <a:extLst>
              <a:ext uri="{FF2B5EF4-FFF2-40B4-BE49-F238E27FC236}">
                <a16:creationId xmlns:a16="http://schemas.microsoft.com/office/drawing/2014/main" id="{61BDAE5B-8292-4AA7-9A18-A159BC780B2A}"/>
              </a:ext>
            </a:extLst>
          </p:cNvPr>
          <p:cNvPicPr>
            <a:picLocks noChangeAspect="1"/>
          </p:cNvPicPr>
          <p:nvPr/>
        </p:nvPicPr>
        <p:blipFill>
          <a:blip r:embed="rId2"/>
          <a:stretch>
            <a:fillRect/>
          </a:stretch>
        </p:blipFill>
        <p:spPr>
          <a:xfrm>
            <a:off x="2511901" y="5034211"/>
            <a:ext cx="6552664" cy="461664"/>
          </a:xfrm>
          <a:prstGeom prst="rect">
            <a:avLst/>
          </a:prstGeom>
        </p:spPr>
      </p:pic>
      <p:sp>
        <p:nvSpPr>
          <p:cNvPr id="4" name="文本框 3">
            <a:extLst>
              <a:ext uri="{FF2B5EF4-FFF2-40B4-BE49-F238E27FC236}">
                <a16:creationId xmlns:a16="http://schemas.microsoft.com/office/drawing/2014/main" id="{4D3876A7-B575-4E05-AEBB-831C93FDA2C1}"/>
              </a:ext>
            </a:extLst>
          </p:cNvPr>
          <p:cNvSpPr txBox="1"/>
          <p:nvPr/>
        </p:nvSpPr>
        <p:spPr>
          <a:xfrm>
            <a:off x="1296470" y="3651671"/>
            <a:ext cx="6636774" cy="369332"/>
          </a:xfrm>
          <a:prstGeom prst="rect">
            <a:avLst/>
          </a:prstGeom>
          <a:noFill/>
        </p:spPr>
        <p:txBody>
          <a:bodyPr wrap="square" rtlCol="0">
            <a:spAutoFit/>
          </a:bodyPr>
          <a:lstStyle/>
          <a:p>
            <a:r>
              <a:rPr lang="zh-CN" altLang="en-US" dirty="0"/>
              <a:t>在</a:t>
            </a:r>
            <a:r>
              <a:rPr lang="en-US" altLang="zh-CN" dirty="0" err="1"/>
              <a:t>gcc</a:t>
            </a:r>
            <a:r>
              <a:rPr lang="zh-CN" altLang="en-US" dirty="0"/>
              <a:t>命令行中无需明显指定</a:t>
            </a:r>
            <a:r>
              <a:rPr lang="en-US" altLang="zh-CN" dirty="0"/>
              <a:t>C</a:t>
            </a:r>
            <a:r>
              <a:rPr lang="zh-CN" altLang="en-US" dirty="0"/>
              <a:t>标准库</a:t>
            </a:r>
            <a:r>
              <a:rPr lang="en-US" altLang="zh-CN" dirty="0" err="1"/>
              <a:t>lib.a</a:t>
            </a:r>
            <a:r>
              <a:rPr lang="zh-CN" altLang="en-US" dirty="0"/>
              <a:t>（默认库）</a:t>
            </a:r>
          </a:p>
        </p:txBody>
      </p:sp>
      <p:sp>
        <p:nvSpPr>
          <p:cNvPr id="5" name="文本框 4">
            <a:extLst>
              <a:ext uri="{FF2B5EF4-FFF2-40B4-BE49-F238E27FC236}">
                <a16:creationId xmlns:a16="http://schemas.microsoft.com/office/drawing/2014/main" id="{0290188E-91BC-442E-A805-9CB6CB7BBA99}"/>
              </a:ext>
            </a:extLst>
          </p:cNvPr>
          <p:cNvSpPr txBox="1"/>
          <p:nvPr/>
        </p:nvSpPr>
        <p:spPr>
          <a:xfrm>
            <a:off x="568718" y="4286226"/>
            <a:ext cx="2802193" cy="461665"/>
          </a:xfrm>
          <a:prstGeom prst="rect">
            <a:avLst/>
          </a:prstGeom>
          <a:noFill/>
        </p:spPr>
        <p:txBody>
          <a:bodyPr wrap="square" rtlCol="0">
            <a:spAutoFit/>
          </a:bodyPr>
          <a:lstStyle/>
          <a:p>
            <a:r>
              <a:rPr lang="zh-CN" altLang="en-US" sz="2400" dirty="0"/>
              <a:t>静态库构建命令</a:t>
            </a:r>
          </a:p>
        </p:txBody>
      </p:sp>
    </p:spTree>
    <p:extLst>
      <p:ext uri="{BB962C8B-B14F-4D97-AF65-F5344CB8AC3E}">
        <p14:creationId xmlns:p14="http://schemas.microsoft.com/office/powerpoint/2010/main" val="3418982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静态链接符号解析过程</a:t>
            </a:r>
          </a:p>
        </p:txBody>
      </p:sp>
      <p:sp>
        <p:nvSpPr>
          <p:cNvPr id="8" name="文本框 7">
            <a:extLst>
              <a:ext uri="{FF2B5EF4-FFF2-40B4-BE49-F238E27FC236}">
                <a16:creationId xmlns:a16="http://schemas.microsoft.com/office/drawing/2014/main" id="{38BFB63A-7B1E-4348-9AD4-BF76736B9049}"/>
              </a:ext>
            </a:extLst>
          </p:cNvPr>
          <p:cNvSpPr txBox="1"/>
          <p:nvPr/>
        </p:nvSpPr>
        <p:spPr>
          <a:xfrm>
            <a:off x="1448504" y="1989324"/>
            <a:ext cx="7460473" cy="1200329"/>
          </a:xfrm>
          <a:prstGeom prst="rect">
            <a:avLst/>
          </a:prstGeom>
          <a:noFill/>
        </p:spPr>
        <p:txBody>
          <a:bodyPr wrap="square" rtlCol="0">
            <a:spAutoFit/>
          </a:bodyPr>
          <a:lstStyle/>
          <a:p>
            <a:pPr algn="l"/>
            <a:r>
              <a:rPr lang="en-US" altLang="zh-CN" sz="2400" b="0" i="0" u="none" strike="noStrike" baseline="0" dirty="0">
                <a:solidFill>
                  <a:srgbClr val="C00000"/>
                </a:solidFill>
                <a:latin typeface="CIDFont+F4"/>
              </a:rPr>
              <a:t>E </a:t>
            </a:r>
            <a:r>
              <a:rPr lang="zh-CN" altLang="en-US" sz="2400" b="0" i="0" u="none" strike="noStrike" baseline="0" dirty="0">
                <a:solidFill>
                  <a:srgbClr val="C00000"/>
                </a:solidFill>
                <a:latin typeface="CIDFont+F4"/>
              </a:rPr>
              <a:t>：</a:t>
            </a:r>
            <a:r>
              <a:rPr lang="zh-CN" altLang="en-US" sz="2400" b="0" i="0" u="none" strike="noStrike" baseline="0" dirty="0">
                <a:latin typeface="CIDFont+F4"/>
              </a:rPr>
              <a:t>将被合并以组成可执行文件的所有目标文件集合</a:t>
            </a:r>
          </a:p>
          <a:p>
            <a:pPr algn="l"/>
            <a:r>
              <a:rPr lang="en-US" altLang="zh-CN" sz="2400" b="0" i="0" u="none" strike="noStrike" baseline="0" dirty="0">
                <a:solidFill>
                  <a:srgbClr val="C00000"/>
                </a:solidFill>
                <a:latin typeface="CIDFont+F4"/>
              </a:rPr>
              <a:t>U</a:t>
            </a:r>
            <a:r>
              <a:rPr lang="zh-CN" altLang="en-US" sz="2400" b="0" i="0" u="none" strike="noStrike" baseline="0" dirty="0">
                <a:solidFill>
                  <a:srgbClr val="C00000"/>
                </a:solidFill>
                <a:latin typeface="CIDFont+F4"/>
              </a:rPr>
              <a:t>：</a:t>
            </a:r>
            <a:r>
              <a:rPr lang="zh-CN" altLang="en-US" sz="2400" b="0" i="0" u="none" strike="noStrike" baseline="0" dirty="0">
                <a:latin typeface="CIDFont+F4"/>
              </a:rPr>
              <a:t>当前所有未解析的引用符号的集合</a:t>
            </a:r>
          </a:p>
          <a:p>
            <a:pPr algn="l"/>
            <a:r>
              <a:rPr lang="en-US" altLang="zh-CN" sz="2400" b="0" i="0" u="none" strike="noStrike" baseline="0" dirty="0">
                <a:solidFill>
                  <a:srgbClr val="C00000"/>
                </a:solidFill>
                <a:latin typeface="CIDFont+F4"/>
              </a:rPr>
              <a:t>D </a:t>
            </a:r>
            <a:r>
              <a:rPr lang="zh-CN" altLang="en-US" sz="2400" b="0" i="0" u="none" strike="noStrike" baseline="0" dirty="0">
                <a:solidFill>
                  <a:srgbClr val="C00000"/>
                </a:solidFill>
                <a:latin typeface="CIDFont+F4"/>
              </a:rPr>
              <a:t>：</a:t>
            </a:r>
            <a:r>
              <a:rPr lang="zh-CN" altLang="en-US" sz="2400" b="0" i="0" u="none" strike="noStrike" baseline="0" dirty="0">
                <a:latin typeface="CIDFont+F4"/>
              </a:rPr>
              <a:t>当前所有定义符号的集合</a:t>
            </a:r>
            <a:endParaRPr lang="zh-CN" altLang="en-US" sz="2400" dirty="0"/>
          </a:p>
        </p:txBody>
      </p:sp>
      <p:sp>
        <p:nvSpPr>
          <p:cNvPr id="9" name="矩形 8"/>
          <p:cNvSpPr/>
          <p:nvPr/>
        </p:nvSpPr>
        <p:spPr>
          <a:xfrm>
            <a:off x="1034658" y="3993495"/>
            <a:ext cx="9369182" cy="707886"/>
          </a:xfrm>
          <a:prstGeom prst="rect">
            <a:avLst/>
          </a:prstGeom>
        </p:spPr>
        <p:txBody>
          <a:bodyPr wrap="square">
            <a:spAutoFit/>
          </a:bodyPr>
          <a:lstStyle/>
          <a:p>
            <a:r>
              <a:rPr lang="zh-CN" altLang="en-US" b="1" dirty="0" smtClean="0">
                <a:solidFill>
                  <a:srgbClr val="C00000"/>
                </a:solidFill>
                <a:latin typeface="-apple-system"/>
              </a:rPr>
              <a:t>    </a:t>
            </a:r>
            <a:r>
              <a:rPr lang="zh-CN" altLang="en-US" sz="2000" b="1" dirty="0" smtClean="0">
                <a:solidFill>
                  <a:srgbClr val="C00000"/>
                </a:solidFill>
                <a:latin typeface="-apple-system"/>
              </a:rPr>
              <a:t>命令行</a:t>
            </a:r>
            <a:r>
              <a:rPr lang="zh-CN" altLang="en-US" sz="2000" b="1" dirty="0">
                <a:solidFill>
                  <a:srgbClr val="C00000"/>
                </a:solidFill>
                <a:latin typeface="-apple-system"/>
              </a:rPr>
              <a:t>上的库和目标文件的顺序非常重要</a:t>
            </a:r>
            <a:r>
              <a:rPr lang="zh-CN" altLang="en-US" sz="2000" dirty="0">
                <a:solidFill>
                  <a:srgbClr val="172B4D"/>
                </a:solidFill>
                <a:latin typeface="-apple-system"/>
              </a:rPr>
              <a:t>。在命令行中，如果定义一个符号的库出现在引用这个符号的目标文件之前，那么引用就不能解析，链接会</a:t>
            </a:r>
            <a:r>
              <a:rPr lang="zh-CN" altLang="en-US" sz="2000" dirty="0" smtClean="0">
                <a:solidFill>
                  <a:srgbClr val="172B4D"/>
                </a:solidFill>
                <a:latin typeface="-apple-system"/>
              </a:rPr>
              <a:t>失败</a:t>
            </a:r>
            <a:endParaRPr lang="zh-CN" altLang="en-US" dirty="0"/>
          </a:p>
        </p:txBody>
      </p:sp>
      <p:sp>
        <p:nvSpPr>
          <p:cNvPr id="10" name="文本框 9"/>
          <p:cNvSpPr txBox="1"/>
          <p:nvPr/>
        </p:nvSpPr>
        <p:spPr>
          <a:xfrm>
            <a:off x="579120" y="1126958"/>
            <a:ext cx="3495040" cy="461665"/>
          </a:xfrm>
          <a:prstGeom prst="rect">
            <a:avLst/>
          </a:prstGeom>
          <a:noFill/>
        </p:spPr>
        <p:txBody>
          <a:bodyPr wrap="square" rtlCol="0">
            <a:spAutoFit/>
          </a:bodyPr>
          <a:lstStyle/>
          <a:p>
            <a:r>
              <a:rPr lang="zh-CN" altLang="en-US" sz="2400" dirty="0" smtClean="0"/>
              <a:t>符号解析时有三个集合</a:t>
            </a:r>
            <a:endParaRPr lang="zh-CN" altLang="en-US" sz="2400" dirty="0"/>
          </a:p>
        </p:txBody>
      </p:sp>
    </p:spTree>
    <p:extLst>
      <p:ext uri="{BB962C8B-B14F-4D97-AF65-F5344CB8AC3E}">
        <p14:creationId xmlns:p14="http://schemas.microsoft.com/office/powerpoint/2010/main" val="2209148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15E49C6-829C-4CC0-AF5E-F2FC6AA60117}"/>
              </a:ext>
            </a:extLst>
          </p:cNvPr>
          <p:cNvPicPr>
            <a:picLocks noChangeAspect="1"/>
          </p:cNvPicPr>
          <p:nvPr/>
        </p:nvPicPr>
        <p:blipFill>
          <a:blip r:embed="rId2"/>
          <a:stretch>
            <a:fillRect/>
          </a:stretch>
        </p:blipFill>
        <p:spPr>
          <a:xfrm>
            <a:off x="1959721" y="632217"/>
            <a:ext cx="8451312" cy="5593565"/>
          </a:xfrm>
          <a:prstGeom prst="rect">
            <a:avLst/>
          </a:prstGeom>
        </p:spPr>
      </p:pic>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静态链接示例</a:t>
            </a:r>
          </a:p>
        </p:txBody>
      </p:sp>
      <p:pic>
        <p:nvPicPr>
          <p:cNvPr id="4" name="图片 3">
            <a:extLst>
              <a:ext uri="{FF2B5EF4-FFF2-40B4-BE49-F238E27FC236}">
                <a16:creationId xmlns:a16="http://schemas.microsoft.com/office/drawing/2014/main" id="{01117215-1A8D-4621-B29F-00D439590793}"/>
              </a:ext>
            </a:extLst>
          </p:cNvPr>
          <p:cNvPicPr>
            <a:picLocks noChangeAspect="1"/>
          </p:cNvPicPr>
          <p:nvPr/>
        </p:nvPicPr>
        <p:blipFill>
          <a:blip r:embed="rId3"/>
          <a:stretch>
            <a:fillRect/>
          </a:stretch>
        </p:blipFill>
        <p:spPr>
          <a:xfrm>
            <a:off x="5092631" y="5637181"/>
            <a:ext cx="3333614" cy="480102"/>
          </a:xfrm>
          <a:prstGeom prst="rect">
            <a:avLst/>
          </a:prstGeom>
        </p:spPr>
      </p:pic>
    </p:spTree>
    <p:extLst>
      <p:ext uri="{BB962C8B-B14F-4D97-AF65-F5344CB8AC3E}">
        <p14:creationId xmlns:p14="http://schemas.microsoft.com/office/powerpoint/2010/main" val="2978789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静态链接示例</a:t>
            </a:r>
          </a:p>
        </p:txBody>
      </p:sp>
      <p:sp>
        <p:nvSpPr>
          <p:cNvPr id="11" name="矩形 10">
            <a:extLst>
              <a:ext uri="{FF2B5EF4-FFF2-40B4-BE49-F238E27FC236}">
                <a16:creationId xmlns:a16="http://schemas.microsoft.com/office/drawing/2014/main" id="{79B0BA26-889C-4A59-B8AA-853FF9CABADC}"/>
              </a:ext>
            </a:extLst>
          </p:cNvPr>
          <p:cNvSpPr/>
          <p:nvPr/>
        </p:nvSpPr>
        <p:spPr>
          <a:xfrm>
            <a:off x="855933" y="2249750"/>
            <a:ext cx="2234437" cy="558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i="0" u="none" strike="noStrike" baseline="0" dirty="0">
                <a:solidFill>
                  <a:schemeClr val="bg1"/>
                </a:solidFill>
                <a:latin typeface="CIDFont+F4"/>
              </a:rPr>
              <a:t>开始时</a:t>
            </a:r>
            <a:r>
              <a:rPr lang="en-US" altLang="zh-CN" sz="1800" b="0" i="0" u="none" strike="noStrike" baseline="0" dirty="0">
                <a:solidFill>
                  <a:schemeClr val="bg1"/>
                </a:solidFill>
                <a:latin typeface="CIDFont+F4"/>
              </a:rPr>
              <a:t>E</a:t>
            </a:r>
            <a:r>
              <a:rPr lang="zh-CN" altLang="en-US" sz="1800" b="0" i="0" u="none" strike="noStrike" baseline="0" dirty="0">
                <a:solidFill>
                  <a:schemeClr val="bg1"/>
                </a:solidFill>
                <a:latin typeface="CIDFont+F4"/>
              </a:rPr>
              <a:t>、</a:t>
            </a:r>
            <a:r>
              <a:rPr lang="en-US" altLang="zh-CN" sz="1800" b="0" i="0" u="none" strike="noStrike" baseline="0" dirty="0">
                <a:solidFill>
                  <a:schemeClr val="bg1"/>
                </a:solidFill>
                <a:latin typeface="CIDFont+F4"/>
              </a:rPr>
              <a:t>U</a:t>
            </a:r>
            <a:r>
              <a:rPr lang="zh-CN" altLang="en-US" sz="1800" b="0" i="0" u="none" strike="noStrike" baseline="0" dirty="0">
                <a:solidFill>
                  <a:schemeClr val="bg1"/>
                </a:solidFill>
                <a:latin typeface="CIDFont+F4"/>
              </a:rPr>
              <a:t>、</a:t>
            </a:r>
            <a:r>
              <a:rPr lang="en-US" altLang="zh-CN" sz="1800" b="0" i="0" u="none" strike="noStrike" baseline="0" dirty="0">
                <a:solidFill>
                  <a:schemeClr val="bg1"/>
                </a:solidFill>
                <a:latin typeface="CIDFont+F4"/>
              </a:rPr>
              <a:t>D</a:t>
            </a:r>
            <a:r>
              <a:rPr lang="zh-CN" altLang="en-US" sz="1800" b="0" i="0" u="none" strike="noStrike" baseline="0" dirty="0">
                <a:solidFill>
                  <a:schemeClr val="bg1"/>
                </a:solidFill>
                <a:latin typeface="CIDFont+F4"/>
              </a:rPr>
              <a:t>为空</a:t>
            </a:r>
            <a:endParaRPr lang="en-US" altLang="zh-CN" sz="1800" b="0" i="0" u="none" strike="noStrike" baseline="0" dirty="0">
              <a:solidFill>
                <a:schemeClr val="bg1"/>
              </a:solidFill>
              <a:latin typeface="CIDFont+F4"/>
            </a:endParaRPr>
          </a:p>
        </p:txBody>
      </p:sp>
      <p:sp>
        <p:nvSpPr>
          <p:cNvPr id="13" name="矩形 12">
            <a:extLst>
              <a:ext uri="{FF2B5EF4-FFF2-40B4-BE49-F238E27FC236}">
                <a16:creationId xmlns:a16="http://schemas.microsoft.com/office/drawing/2014/main" id="{B2BA71C9-9588-428F-B878-FCBCDDA69569}"/>
              </a:ext>
            </a:extLst>
          </p:cNvPr>
          <p:cNvSpPr/>
          <p:nvPr/>
        </p:nvSpPr>
        <p:spPr>
          <a:xfrm>
            <a:off x="4159241" y="1988202"/>
            <a:ext cx="2234436" cy="1081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0" i="0" u="none" strike="noStrike" baseline="0" dirty="0">
                <a:solidFill>
                  <a:schemeClr val="bg1"/>
                </a:solidFill>
                <a:latin typeface="CIDFont+F4"/>
              </a:rPr>
              <a:t>扫描</a:t>
            </a:r>
            <a:r>
              <a:rPr lang="en-US" altLang="zh-CN" sz="1800" b="0" i="0" u="none" strike="noStrike" baseline="0" dirty="0" err="1">
                <a:solidFill>
                  <a:schemeClr val="bg1"/>
                </a:solidFill>
                <a:latin typeface="CIDFont+F4"/>
              </a:rPr>
              <a:t>main.o</a:t>
            </a:r>
            <a:r>
              <a:rPr lang="zh-CN" altLang="en-US" sz="1800" b="0" i="0" u="none" strike="noStrike" baseline="0" dirty="0">
                <a:solidFill>
                  <a:schemeClr val="bg1"/>
                </a:solidFill>
                <a:latin typeface="CIDFont+F4"/>
              </a:rPr>
              <a:t>，把它加入</a:t>
            </a:r>
            <a:r>
              <a:rPr lang="en-US" altLang="zh-CN" sz="1800" b="0" i="0" u="none" strike="noStrike" baseline="0" dirty="0">
                <a:solidFill>
                  <a:schemeClr val="bg1"/>
                </a:solidFill>
                <a:latin typeface="CIDFont+F4"/>
              </a:rPr>
              <a:t>E</a:t>
            </a:r>
            <a:r>
              <a:rPr lang="zh-CN" altLang="en-US" sz="1800" b="0" i="0" u="none" strike="noStrike" baseline="0" dirty="0">
                <a:solidFill>
                  <a:schemeClr val="bg1"/>
                </a:solidFill>
                <a:latin typeface="CIDFont+F4"/>
              </a:rPr>
              <a:t>，同时把</a:t>
            </a:r>
            <a:r>
              <a:rPr lang="en-US" altLang="zh-CN" sz="1800" b="0" i="0" u="none" strike="noStrike" baseline="0" dirty="0">
                <a:solidFill>
                  <a:schemeClr val="bg1"/>
                </a:solidFill>
                <a:latin typeface="CIDFont+F4"/>
              </a:rPr>
              <a:t>myfun1</a:t>
            </a:r>
            <a:r>
              <a:rPr lang="zh-CN" altLang="en-US" sz="1800" b="0" i="0" u="none" strike="noStrike" baseline="0" dirty="0">
                <a:solidFill>
                  <a:schemeClr val="bg1"/>
                </a:solidFill>
                <a:latin typeface="CIDFont+F4"/>
              </a:rPr>
              <a:t>加入</a:t>
            </a:r>
            <a:r>
              <a:rPr lang="en-US" altLang="zh-CN" sz="1800" b="0" i="0" u="none" strike="noStrike" baseline="0" dirty="0">
                <a:solidFill>
                  <a:schemeClr val="bg1"/>
                </a:solidFill>
                <a:latin typeface="CIDFont+F4"/>
              </a:rPr>
              <a:t>U</a:t>
            </a:r>
            <a:r>
              <a:rPr lang="zh-CN" altLang="en-US" sz="1800" b="0" i="0" u="none" strike="noStrike" baseline="0" dirty="0">
                <a:solidFill>
                  <a:schemeClr val="bg1"/>
                </a:solidFill>
                <a:latin typeface="CIDFont+F4"/>
              </a:rPr>
              <a:t>，</a:t>
            </a:r>
            <a:r>
              <a:rPr lang="en-US" altLang="zh-CN" sz="1800" b="0" i="0" u="none" strike="noStrike" baseline="0" dirty="0">
                <a:solidFill>
                  <a:schemeClr val="bg1"/>
                </a:solidFill>
                <a:latin typeface="CIDFont+F4"/>
              </a:rPr>
              <a:t>main</a:t>
            </a:r>
            <a:r>
              <a:rPr lang="zh-CN" altLang="en-US" sz="1800" b="0" i="0" u="none" strike="noStrike" baseline="0" dirty="0">
                <a:solidFill>
                  <a:schemeClr val="bg1"/>
                </a:solidFill>
                <a:latin typeface="CIDFont+F4"/>
              </a:rPr>
              <a:t>加入</a:t>
            </a:r>
            <a:r>
              <a:rPr lang="en-US" altLang="zh-CN" sz="1800" b="0" i="0" u="none" strike="noStrike" baseline="0" dirty="0">
                <a:solidFill>
                  <a:schemeClr val="bg1"/>
                </a:solidFill>
                <a:latin typeface="CIDFont+F4"/>
              </a:rPr>
              <a:t>D</a:t>
            </a:r>
          </a:p>
        </p:txBody>
      </p:sp>
      <p:sp>
        <p:nvSpPr>
          <p:cNvPr id="14" name="矩形 13">
            <a:extLst>
              <a:ext uri="{FF2B5EF4-FFF2-40B4-BE49-F238E27FC236}">
                <a16:creationId xmlns:a16="http://schemas.microsoft.com/office/drawing/2014/main" id="{F4C81B46-128E-4D9E-AD6C-255EF3C6DAAA}"/>
              </a:ext>
            </a:extLst>
          </p:cNvPr>
          <p:cNvSpPr/>
          <p:nvPr/>
        </p:nvSpPr>
        <p:spPr>
          <a:xfrm>
            <a:off x="7787093" y="1948685"/>
            <a:ext cx="4141357" cy="1737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0" i="0" u="none" strike="noStrike" baseline="0" dirty="0">
                <a:solidFill>
                  <a:schemeClr val="bg1"/>
                </a:solidFill>
                <a:latin typeface="CIDFont+F4"/>
              </a:rPr>
              <a:t>到</a:t>
            </a:r>
            <a:r>
              <a:rPr lang="en-US" altLang="zh-CN" sz="1800" b="0" i="0" u="none" strike="noStrike" baseline="0" dirty="0" err="1">
                <a:solidFill>
                  <a:schemeClr val="bg1"/>
                </a:solidFill>
                <a:latin typeface="CIDFont+F4"/>
              </a:rPr>
              <a:t>mylib.a</a:t>
            </a:r>
            <a:r>
              <a:rPr lang="zh-CN" altLang="en-US" sz="1800" b="0" i="0" u="none" strike="noStrike" baseline="0" dirty="0">
                <a:solidFill>
                  <a:schemeClr val="bg1"/>
                </a:solidFill>
                <a:latin typeface="CIDFont+F4"/>
              </a:rPr>
              <a:t>，将</a:t>
            </a:r>
            <a:r>
              <a:rPr lang="en-US" altLang="zh-CN" sz="1800" b="0" i="0" u="none" strike="noStrike" baseline="0" dirty="0">
                <a:solidFill>
                  <a:schemeClr val="bg1"/>
                </a:solidFill>
                <a:latin typeface="CIDFont+F4"/>
              </a:rPr>
              <a:t>U</a:t>
            </a:r>
            <a:r>
              <a:rPr lang="zh-CN" altLang="en-US" sz="1800" b="0" i="0" u="none" strike="noStrike" baseline="0" dirty="0">
                <a:solidFill>
                  <a:schemeClr val="bg1"/>
                </a:solidFill>
                <a:latin typeface="CIDFont+F4"/>
              </a:rPr>
              <a:t>中所有符号（本例中为</a:t>
            </a:r>
            <a:r>
              <a:rPr lang="en-US" altLang="zh-CN" sz="1800" b="0" i="0" u="none" strike="noStrike" baseline="0" dirty="0">
                <a:solidFill>
                  <a:schemeClr val="bg1"/>
                </a:solidFill>
                <a:latin typeface="CIDFont+F4"/>
              </a:rPr>
              <a:t>myfunc1</a:t>
            </a:r>
            <a:r>
              <a:rPr lang="zh-CN" altLang="en-US" sz="1800" b="0" i="0" u="none" strike="noStrike" baseline="0" dirty="0">
                <a:solidFill>
                  <a:schemeClr val="bg1"/>
                </a:solidFill>
                <a:latin typeface="CIDFont+F4"/>
              </a:rPr>
              <a:t>）与</a:t>
            </a:r>
            <a:r>
              <a:rPr lang="en-US" altLang="zh-CN" sz="1800" b="0" i="0" u="none" strike="noStrike" baseline="0" dirty="0" err="1">
                <a:solidFill>
                  <a:schemeClr val="bg1"/>
                </a:solidFill>
                <a:latin typeface="CIDFont+F4"/>
              </a:rPr>
              <a:t>mylib.a</a:t>
            </a:r>
            <a:r>
              <a:rPr lang="zh-CN" altLang="en-US" sz="1800" b="0" i="0" u="none" strike="noStrike" baseline="0" dirty="0">
                <a:solidFill>
                  <a:schemeClr val="bg1"/>
                </a:solidFill>
                <a:latin typeface="CIDFont+F4"/>
              </a:rPr>
              <a:t>中所有目标模块（</a:t>
            </a:r>
            <a:r>
              <a:rPr lang="en-US" altLang="zh-CN" sz="1800" b="0" i="0" u="none" strike="noStrike" baseline="0" dirty="0">
                <a:solidFill>
                  <a:schemeClr val="bg1"/>
                </a:solidFill>
                <a:latin typeface="CIDFont+F4"/>
              </a:rPr>
              <a:t>myproc1.o</a:t>
            </a:r>
            <a:r>
              <a:rPr lang="zh-CN" altLang="en-US" sz="1800" b="0" i="0" u="none" strike="noStrike" baseline="0" dirty="0">
                <a:solidFill>
                  <a:schemeClr val="bg1"/>
                </a:solidFill>
                <a:latin typeface="CIDFont+F4"/>
              </a:rPr>
              <a:t>和</a:t>
            </a:r>
            <a:r>
              <a:rPr lang="en-US" altLang="zh-CN" sz="1800" b="0" i="0" u="none" strike="noStrike" baseline="0" dirty="0">
                <a:solidFill>
                  <a:schemeClr val="bg1"/>
                </a:solidFill>
                <a:latin typeface="CIDFont+F4"/>
              </a:rPr>
              <a:t>myproc2.o</a:t>
            </a:r>
            <a:r>
              <a:rPr lang="zh-CN" altLang="en-US" sz="1800" b="0" i="0" u="none" strike="noStrike" baseline="0" dirty="0">
                <a:solidFill>
                  <a:schemeClr val="bg1"/>
                </a:solidFill>
                <a:latin typeface="CIDFont+F4"/>
              </a:rPr>
              <a:t>）依次匹配，发现在</a:t>
            </a:r>
            <a:r>
              <a:rPr lang="en-US" altLang="zh-CN" sz="1800" b="0" i="0" u="none" strike="noStrike" baseline="0" dirty="0">
                <a:solidFill>
                  <a:schemeClr val="bg1"/>
                </a:solidFill>
                <a:latin typeface="CIDFont+F4"/>
              </a:rPr>
              <a:t>myproc1.o</a:t>
            </a:r>
            <a:r>
              <a:rPr lang="zh-CN" altLang="en-US" sz="1800" b="0" i="0" u="none" strike="noStrike" baseline="0" dirty="0">
                <a:solidFill>
                  <a:schemeClr val="bg1"/>
                </a:solidFill>
                <a:latin typeface="CIDFont+F4"/>
              </a:rPr>
              <a:t>中定义了</a:t>
            </a:r>
            <a:r>
              <a:rPr lang="en-US" altLang="zh-CN" sz="1800" b="0" i="0" u="none" strike="noStrike" baseline="0" dirty="0">
                <a:solidFill>
                  <a:schemeClr val="bg1"/>
                </a:solidFill>
                <a:latin typeface="CIDFont+F4"/>
              </a:rPr>
              <a:t>myfunc1</a:t>
            </a:r>
            <a:r>
              <a:rPr lang="zh-CN" altLang="en-US" sz="1800" b="0" i="0" u="none" strike="noStrike" baseline="0" dirty="0">
                <a:solidFill>
                  <a:schemeClr val="bg1"/>
                </a:solidFill>
                <a:latin typeface="CIDFont+F4"/>
              </a:rPr>
              <a:t>，故</a:t>
            </a:r>
            <a:r>
              <a:rPr lang="en-US" altLang="zh-CN" sz="1800" b="0" i="0" u="none" strike="noStrike" baseline="0" dirty="0">
                <a:solidFill>
                  <a:schemeClr val="bg1"/>
                </a:solidFill>
                <a:latin typeface="CIDFont+F4"/>
              </a:rPr>
              <a:t>myproc1.o</a:t>
            </a:r>
            <a:r>
              <a:rPr lang="zh-CN" altLang="en-US" sz="1800" b="0" i="0" u="none" strike="noStrike" baseline="0" dirty="0">
                <a:solidFill>
                  <a:schemeClr val="bg1"/>
                </a:solidFill>
                <a:latin typeface="CIDFont+F4"/>
              </a:rPr>
              <a:t>加入</a:t>
            </a:r>
            <a:r>
              <a:rPr lang="en-US" altLang="zh-CN" sz="1800" b="0" i="0" u="none" strike="noStrike" baseline="0" dirty="0">
                <a:solidFill>
                  <a:schemeClr val="bg1"/>
                </a:solidFill>
                <a:latin typeface="CIDFont+F4"/>
              </a:rPr>
              <a:t>E</a:t>
            </a:r>
            <a:r>
              <a:rPr lang="zh-CN" altLang="en-US" sz="1800" b="0" i="0" u="none" strike="noStrike" baseline="0" dirty="0">
                <a:solidFill>
                  <a:schemeClr val="bg1"/>
                </a:solidFill>
                <a:latin typeface="CIDFont+F4"/>
              </a:rPr>
              <a:t>，</a:t>
            </a:r>
            <a:r>
              <a:rPr lang="en-US" altLang="zh-CN" sz="1800" b="0" i="0" u="none" strike="noStrike" baseline="0" dirty="0">
                <a:solidFill>
                  <a:schemeClr val="bg1"/>
                </a:solidFill>
                <a:latin typeface="CIDFont+F4"/>
              </a:rPr>
              <a:t>myfunc1</a:t>
            </a:r>
            <a:r>
              <a:rPr lang="zh-CN" altLang="en-US" sz="1800" b="0" i="0" u="none" strike="noStrike" baseline="0" dirty="0">
                <a:solidFill>
                  <a:schemeClr val="bg1"/>
                </a:solidFill>
                <a:latin typeface="CIDFont+F4"/>
              </a:rPr>
              <a:t>从</a:t>
            </a:r>
            <a:r>
              <a:rPr lang="en-US" altLang="zh-CN" sz="1800" b="0" i="0" u="none" strike="noStrike" baseline="0" dirty="0">
                <a:solidFill>
                  <a:schemeClr val="bg1"/>
                </a:solidFill>
                <a:latin typeface="CIDFont+F4"/>
              </a:rPr>
              <a:t>U</a:t>
            </a:r>
            <a:r>
              <a:rPr lang="zh-CN" altLang="en-US" sz="1800" b="0" i="0" u="none" strike="noStrike" baseline="0" dirty="0">
                <a:solidFill>
                  <a:schemeClr val="bg1"/>
                </a:solidFill>
                <a:latin typeface="CIDFont+F4"/>
              </a:rPr>
              <a:t>转移到</a:t>
            </a:r>
            <a:r>
              <a:rPr lang="en-US" altLang="zh-CN" sz="1800" b="0" i="0" u="none" strike="noStrike" baseline="0" dirty="0">
                <a:solidFill>
                  <a:schemeClr val="bg1"/>
                </a:solidFill>
                <a:latin typeface="CIDFont+F4"/>
              </a:rPr>
              <a:t>D</a:t>
            </a:r>
          </a:p>
        </p:txBody>
      </p:sp>
      <p:sp>
        <p:nvSpPr>
          <p:cNvPr id="15" name="矩形 14">
            <a:extLst>
              <a:ext uri="{FF2B5EF4-FFF2-40B4-BE49-F238E27FC236}">
                <a16:creationId xmlns:a16="http://schemas.microsoft.com/office/drawing/2014/main" id="{F25013A8-93ED-40C9-8192-056C0BF5A14D}"/>
              </a:ext>
            </a:extLst>
          </p:cNvPr>
          <p:cNvSpPr/>
          <p:nvPr/>
        </p:nvSpPr>
        <p:spPr>
          <a:xfrm>
            <a:off x="4936385" y="4297525"/>
            <a:ext cx="2983832" cy="8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0" i="0" u="none" strike="noStrike" baseline="0" dirty="0">
                <a:solidFill>
                  <a:schemeClr val="bg1"/>
                </a:solidFill>
                <a:latin typeface="CIDFont+F4"/>
              </a:rPr>
              <a:t>在</a:t>
            </a:r>
            <a:r>
              <a:rPr lang="en-US" altLang="zh-CN" sz="1800" b="0" i="0" u="none" strike="noStrike" baseline="0" dirty="0">
                <a:solidFill>
                  <a:schemeClr val="bg1"/>
                </a:solidFill>
                <a:latin typeface="CIDFont+F4"/>
              </a:rPr>
              <a:t>myproc1.o</a:t>
            </a:r>
            <a:r>
              <a:rPr lang="zh-CN" altLang="en-US" sz="1800" b="0" i="0" u="none" strike="noStrike" baseline="0" dirty="0">
                <a:solidFill>
                  <a:schemeClr val="bg1"/>
                </a:solidFill>
                <a:latin typeface="CIDFont+F4"/>
              </a:rPr>
              <a:t>中发现还有未解析符号</a:t>
            </a:r>
            <a:r>
              <a:rPr lang="en-US" altLang="zh-CN" sz="1800" b="0" i="0" u="none" strike="noStrike" baseline="0" dirty="0" err="1">
                <a:solidFill>
                  <a:schemeClr val="bg1"/>
                </a:solidFill>
                <a:latin typeface="CIDFont+F4"/>
              </a:rPr>
              <a:t>printf</a:t>
            </a:r>
            <a:r>
              <a:rPr lang="zh-CN" altLang="en-US" sz="1800" b="0" i="0" u="none" strike="noStrike" baseline="0" dirty="0">
                <a:solidFill>
                  <a:schemeClr val="bg1"/>
                </a:solidFill>
                <a:latin typeface="CIDFont+F4"/>
              </a:rPr>
              <a:t>，将其加到</a:t>
            </a:r>
            <a:r>
              <a:rPr lang="en-US" altLang="zh-CN" sz="1800" b="0" i="0" u="none" strike="noStrike" baseline="0" dirty="0">
                <a:solidFill>
                  <a:schemeClr val="bg1"/>
                </a:solidFill>
                <a:latin typeface="CIDFont+F4"/>
              </a:rPr>
              <a:t>U</a:t>
            </a:r>
          </a:p>
        </p:txBody>
      </p:sp>
      <p:sp>
        <p:nvSpPr>
          <p:cNvPr id="16" name="矩形 15">
            <a:extLst>
              <a:ext uri="{FF2B5EF4-FFF2-40B4-BE49-F238E27FC236}">
                <a16:creationId xmlns:a16="http://schemas.microsoft.com/office/drawing/2014/main" id="{E4B3745D-A86A-4790-9F1D-8A81809ECDBA}"/>
              </a:ext>
            </a:extLst>
          </p:cNvPr>
          <p:cNvSpPr/>
          <p:nvPr/>
        </p:nvSpPr>
        <p:spPr>
          <a:xfrm>
            <a:off x="855933" y="4297525"/>
            <a:ext cx="2666604" cy="8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0" i="0" u="none" strike="noStrike" baseline="0" dirty="0">
                <a:solidFill>
                  <a:schemeClr val="bg1"/>
                </a:solidFill>
                <a:latin typeface="CIDFont+F4"/>
              </a:rPr>
              <a:t>不断在</a:t>
            </a:r>
            <a:r>
              <a:rPr lang="en-US" altLang="zh-CN" sz="1800" b="0" i="0" u="none" strike="noStrike" baseline="0" dirty="0" err="1">
                <a:solidFill>
                  <a:schemeClr val="bg1"/>
                </a:solidFill>
                <a:latin typeface="CIDFont+F4"/>
              </a:rPr>
              <a:t>mylib.a</a:t>
            </a:r>
            <a:r>
              <a:rPr lang="zh-CN" altLang="en-US" sz="1800" b="0" i="0" u="none" strike="noStrike" baseline="0" dirty="0">
                <a:solidFill>
                  <a:schemeClr val="bg1"/>
                </a:solidFill>
                <a:latin typeface="CIDFont+F4"/>
              </a:rPr>
              <a:t>的模块进行迭代以匹配</a:t>
            </a:r>
            <a:r>
              <a:rPr lang="en-US" altLang="zh-CN" sz="1800" b="0" i="0" u="none" strike="noStrike" baseline="0" dirty="0">
                <a:solidFill>
                  <a:schemeClr val="bg1"/>
                </a:solidFill>
                <a:latin typeface="CIDFont+F4"/>
              </a:rPr>
              <a:t>U</a:t>
            </a:r>
            <a:r>
              <a:rPr lang="zh-CN" altLang="en-US" sz="1800" b="0" i="0" u="none" strike="noStrike" baseline="0" dirty="0">
                <a:solidFill>
                  <a:schemeClr val="bg1"/>
                </a:solidFill>
                <a:latin typeface="CIDFont+F4"/>
              </a:rPr>
              <a:t>的符号，直到</a:t>
            </a:r>
            <a:r>
              <a:rPr lang="en-US" altLang="zh-CN" sz="1800" b="0" i="0" u="none" strike="noStrike" baseline="0" dirty="0">
                <a:solidFill>
                  <a:schemeClr val="bg1"/>
                </a:solidFill>
                <a:latin typeface="CIDFont+F4"/>
              </a:rPr>
              <a:t>U</a:t>
            </a:r>
            <a:r>
              <a:rPr lang="zh-CN" altLang="en-US" sz="1800" b="0" i="0" u="none" strike="noStrike" baseline="0" dirty="0">
                <a:solidFill>
                  <a:schemeClr val="bg1"/>
                </a:solidFill>
                <a:latin typeface="CIDFont+F4"/>
              </a:rPr>
              <a:t>、</a:t>
            </a:r>
            <a:r>
              <a:rPr lang="en-US" altLang="zh-CN" sz="1800" b="0" i="0" u="none" strike="noStrike" baseline="0" dirty="0">
                <a:solidFill>
                  <a:schemeClr val="bg1"/>
                </a:solidFill>
                <a:latin typeface="CIDFont+F4"/>
              </a:rPr>
              <a:t>D</a:t>
            </a:r>
            <a:r>
              <a:rPr lang="zh-CN" altLang="en-US" sz="1800" b="0" i="0" u="none" strike="noStrike" baseline="0" dirty="0">
                <a:solidFill>
                  <a:schemeClr val="bg1"/>
                </a:solidFill>
                <a:latin typeface="CIDFont+F4"/>
              </a:rPr>
              <a:t>都不再变化</a:t>
            </a:r>
            <a:endParaRPr lang="en-US" altLang="zh-CN" sz="1800" b="0" i="0" u="none" strike="noStrike" baseline="0" dirty="0">
              <a:solidFill>
                <a:schemeClr val="bg1"/>
              </a:solidFill>
              <a:latin typeface="CIDFont+F4"/>
            </a:endParaRPr>
          </a:p>
        </p:txBody>
      </p:sp>
      <p:cxnSp>
        <p:nvCxnSpPr>
          <p:cNvPr id="18" name="直接箭头连接符 17">
            <a:extLst>
              <a:ext uri="{FF2B5EF4-FFF2-40B4-BE49-F238E27FC236}">
                <a16:creationId xmlns:a16="http://schemas.microsoft.com/office/drawing/2014/main" id="{EED17FE7-B531-49C2-9589-984569999AC7}"/>
              </a:ext>
            </a:extLst>
          </p:cNvPr>
          <p:cNvCxnSpPr>
            <a:stCxn id="11" idx="3"/>
            <a:endCxn id="13" idx="1"/>
          </p:cNvCxnSpPr>
          <p:nvPr/>
        </p:nvCxnSpPr>
        <p:spPr>
          <a:xfrm>
            <a:off x="3090370" y="2528958"/>
            <a:ext cx="10688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D10F3801-92B8-4720-8E30-2592314FF29C}"/>
              </a:ext>
            </a:extLst>
          </p:cNvPr>
          <p:cNvCxnSpPr/>
          <p:nvPr/>
        </p:nvCxnSpPr>
        <p:spPr>
          <a:xfrm>
            <a:off x="6393677" y="2503100"/>
            <a:ext cx="1393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B4D61F28-B184-41F8-A22E-03A19040A46D}"/>
              </a:ext>
            </a:extLst>
          </p:cNvPr>
          <p:cNvCxnSpPr>
            <a:stCxn id="14" idx="2"/>
            <a:endCxn id="15" idx="3"/>
          </p:cNvCxnSpPr>
          <p:nvPr/>
        </p:nvCxnSpPr>
        <p:spPr>
          <a:xfrm rot="5400000">
            <a:off x="8373837" y="3232976"/>
            <a:ext cx="1030317" cy="19375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0037190B-E3CE-4B72-82F5-852F4B45D26F}"/>
              </a:ext>
            </a:extLst>
          </p:cNvPr>
          <p:cNvCxnSpPr>
            <a:stCxn id="15" idx="1"/>
            <a:endCxn id="16" idx="3"/>
          </p:cNvCxnSpPr>
          <p:nvPr/>
        </p:nvCxnSpPr>
        <p:spPr>
          <a:xfrm flipH="1">
            <a:off x="3522537" y="4716912"/>
            <a:ext cx="14138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12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Times New Roman" panose="02020603050405020304" pitchFamily="18" charset="0"/>
                <a:ea typeface="宋体" panose="02010600030101010101" pitchFamily="2" charset="-122"/>
                <a:cs typeface="Times New Roman" panose="02020603050405020304" pitchFamily="18" charset="0"/>
              </a:rPr>
              <a:t>基础概念</a:t>
            </a:r>
          </a:p>
        </p:txBody>
      </p:sp>
      <p:sp>
        <p:nvSpPr>
          <p:cNvPr id="5" name="矩形 4">
            <a:extLst>
              <a:ext uri="{FF2B5EF4-FFF2-40B4-BE49-F238E27FC236}">
                <a16:creationId xmlns:a16="http://schemas.microsoft.com/office/drawing/2014/main" id="{B2E0027C-363E-489C-97B7-EB3FF65494FC}"/>
              </a:ext>
            </a:extLst>
          </p:cNvPr>
          <p:cNvSpPr/>
          <p:nvPr/>
        </p:nvSpPr>
        <p:spPr>
          <a:xfrm>
            <a:off x="2241309" y="2021305"/>
            <a:ext cx="996903" cy="6462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预处理</a:t>
            </a:r>
          </a:p>
        </p:txBody>
      </p:sp>
      <p:sp>
        <p:nvSpPr>
          <p:cNvPr id="6" name="矩形 5">
            <a:extLst>
              <a:ext uri="{FF2B5EF4-FFF2-40B4-BE49-F238E27FC236}">
                <a16:creationId xmlns:a16="http://schemas.microsoft.com/office/drawing/2014/main" id="{2DBD3B4E-9CFD-4096-8E6F-32C159C7F0E3}"/>
              </a:ext>
            </a:extLst>
          </p:cNvPr>
          <p:cNvSpPr/>
          <p:nvPr/>
        </p:nvSpPr>
        <p:spPr>
          <a:xfrm>
            <a:off x="4277511" y="2021305"/>
            <a:ext cx="996903" cy="6462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编译</a:t>
            </a:r>
          </a:p>
        </p:txBody>
      </p:sp>
      <p:sp>
        <p:nvSpPr>
          <p:cNvPr id="7" name="矩形 6">
            <a:extLst>
              <a:ext uri="{FF2B5EF4-FFF2-40B4-BE49-F238E27FC236}">
                <a16:creationId xmlns:a16="http://schemas.microsoft.com/office/drawing/2014/main" id="{0569F375-3E58-40BB-AC5D-01B0FB9A67B5}"/>
              </a:ext>
            </a:extLst>
          </p:cNvPr>
          <p:cNvSpPr/>
          <p:nvPr/>
        </p:nvSpPr>
        <p:spPr>
          <a:xfrm>
            <a:off x="6313713" y="2021305"/>
            <a:ext cx="996903" cy="6462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汇编</a:t>
            </a:r>
          </a:p>
        </p:txBody>
      </p:sp>
      <p:sp>
        <p:nvSpPr>
          <p:cNvPr id="8" name="矩形 7">
            <a:extLst>
              <a:ext uri="{FF2B5EF4-FFF2-40B4-BE49-F238E27FC236}">
                <a16:creationId xmlns:a16="http://schemas.microsoft.com/office/drawing/2014/main" id="{34350FD9-55D1-4458-9FA1-1661C7DE0EAD}"/>
              </a:ext>
            </a:extLst>
          </p:cNvPr>
          <p:cNvSpPr/>
          <p:nvPr/>
        </p:nvSpPr>
        <p:spPr>
          <a:xfrm>
            <a:off x="8349915" y="2021305"/>
            <a:ext cx="996903" cy="64626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rPr>
              <a:t>链接</a:t>
            </a:r>
          </a:p>
        </p:txBody>
      </p:sp>
      <p:cxnSp>
        <p:nvCxnSpPr>
          <p:cNvPr id="10" name="直接箭头连接符 9">
            <a:extLst>
              <a:ext uri="{FF2B5EF4-FFF2-40B4-BE49-F238E27FC236}">
                <a16:creationId xmlns:a16="http://schemas.microsoft.com/office/drawing/2014/main" id="{F947BBEB-11DC-4461-830D-82D727D9DF73}"/>
              </a:ext>
            </a:extLst>
          </p:cNvPr>
          <p:cNvCxnSpPr>
            <a:stCxn id="5" idx="3"/>
            <a:endCxn id="6" idx="1"/>
          </p:cNvCxnSpPr>
          <p:nvPr/>
        </p:nvCxnSpPr>
        <p:spPr>
          <a:xfrm>
            <a:off x="3238212" y="2344439"/>
            <a:ext cx="1039299" cy="0"/>
          </a:xfrm>
          <a:prstGeom prst="straightConnector1">
            <a:avLst/>
          </a:prstGeom>
          <a:ln w="50800">
            <a:solidFill>
              <a:schemeClr val="dk1">
                <a:alpha val="80000"/>
              </a:schemeClr>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0A48932A-1A57-4E69-9667-C04FF98C801D}"/>
              </a:ext>
            </a:extLst>
          </p:cNvPr>
          <p:cNvCxnSpPr/>
          <p:nvPr/>
        </p:nvCxnSpPr>
        <p:spPr>
          <a:xfrm>
            <a:off x="5274414" y="2393711"/>
            <a:ext cx="1039299" cy="0"/>
          </a:xfrm>
          <a:prstGeom prst="straightConnector1">
            <a:avLst/>
          </a:prstGeom>
          <a:ln w="50800">
            <a:solidFill>
              <a:schemeClr val="dk1">
                <a:alpha val="80000"/>
              </a:schemeClr>
            </a:solidFill>
            <a:tailEnd type="triangle"/>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E1A3A3DE-6A7F-4789-B55F-CE48C75BBA02}"/>
              </a:ext>
            </a:extLst>
          </p:cNvPr>
          <p:cNvCxnSpPr/>
          <p:nvPr/>
        </p:nvCxnSpPr>
        <p:spPr>
          <a:xfrm>
            <a:off x="7310616" y="2381106"/>
            <a:ext cx="1039299" cy="0"/>
          </a:xfrm>
          <a:prstGeom prst="straightConnector1">
            <a:avLst/>
          </a:prstGeom>
          <a:ln w="50800">
            <a:solidFill>
              <a:schemeClr val="tx1">
                <a:alpha val="80000"/>
              </a:schemeClr>
            </a:solidFill>
            <a:tailEnd type="triangle"/>
          </a:ln>
        </p:spPr>
        <p:style>
          <a:lnRef idx="3">
            <a:schemeClr val="dk1"/>
          </a:lnRef>
          <a:fillRef idx="0">
            <a:schemeClr val="dk1"/>
          </a:fillRef>
          <a:effectRef idx="2">
            <a:schemeClr val="dk1"/>
          </a:effectRef>
          <a:fontRef idx="minor">
            <a:schemeClr val="tx1"/>
          </a:fontRef>
        </p:style>
      </p:cxnSp>
      <p:sp>
        <p:nvSpPr>
          <p:cNvPr id="14" name="文本框 13">
            <a:extLst>
              <a:ext uri="{FF2B5EF4-FFF2-40B4-BE49-F238E27FC236}">
                <a16:creationId xmlns:a16="http://schemas.microsoft.com/office/drawing/2014/main" id="{73F39531-ACA0-40A3-9E57-C73D90C4AF3A}"/>
              </a:ext>
            </a:extLst>
          </p:cNvPr>
          <p:cNvSpPr txBox="1"/>
          <p:nvPr/>
        </p:nvSpPr>
        <p:spPr>
          <a:xfrm>
            <a:off x="1291959" y="2756951"/>
            <a:ext cx="859399"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源文件</a:t>
            </a:r>
          </a:p>
        </p:txBody>
      </p:sp>
      <p:cxnSp>
        <p:nvCxnSpPr>
          <p:cNvPr id="17" name="直接箭头连接符 16">
            <a:extLst>
              <a:ext uri="{FF2B5EF4-FFF2-40B4-BE49-F238E27FC236}">
                <a16:creationId xmlns:a16="http://schemas.microsoft.com/office/drawing/2014/main" id="{256F0D21-8913-45E3-9FDA-608689F700AC}"/>
              </a:ext>
            </a:extLst>
          </p:cNvPr>
          <p:cNvCxnSpPr/>
          <p:nvPr/>
        </p:nvCxnSpPr>
        <p:spPr>
          <a:xfrm>
            <a:off x="1202010" y="2361626"/>
            <a:ext cx="1039299" cy="0"/>
          </a:xfrm>
          <a:prstGeom prst="straightConnector1">
            <a:avLst/>
          </a:prstGeom>
          <a:ln w="50800">
            <a:solidFill>
              <a:schemeClr val="dk1">
                <a:alpha val="80000"/>
              </a:schemeClr>
            </a:solidFill>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D4370EBA-011F-4403-8BE3-008857C96A92}"/>
              </a:ext>
            </a:extLst>
          </p:cNvPr>
          <p:cNvCxnSpPr/>
          <p:nvPr/>
        </p:nvCxnSpPr>
        <p:spPr>
          <a:xfrm>
            <a:off x="9346818" y="2381106"/>
            <a:ext cx="1039299" cy="0"/>
          </a:xfrm>
          <a:prstGeom prst="straightConnector1">
            <a:avLst/>
          </a:prstGeom>
          <a:ln w="50800">
            <a:solidFill>
              <a:schemeClr val="dk1">
                <a:alpha val="80000"/>
              </a:schemeClr>
            </a:solidFill>
            <a:tailEnd type="triangle"/>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9F5C3F84-0CC5-4149-B36A-0A98A152E30F}"/>
              </a:ext>
            </a:extLst>
          </p:cNvPr>
          <p:cNvSpPr txBox="1"/>
          <p:nvPr/>
        </p:nvSpPr>
        <p:spPr>
          <a:xfrm>
            <a:off x="1120653" y="1972395"/>
            <a:ext cx="1120656" cy="369332"/>
          </a:xfrm>
          <a:prstGeom prst="rect">
            <a:avLst/>
          </a:prstGeom>
          <a:noFill/>
        </p:spPr>
        <p:txBody>
          <a:bodyPr wrap="square" rtlCol="0">
            <a:spAutoFit/>
          </a:bodyPr>
          <a:lstStyle/>
          <a:p>
            <a:pPr algn="ct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hello.c</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1F4D45CF-5344-42FF-8AFE-E841D0AB9EC0}"/>
              </a:ext>
            </a:extLst>
          </p:cNvPr>
          <p:cNvSpPr txBox="1"/>
          <p:nvPr/>
        </p:nvSpPr>
        <p:spPr>
          <a:xfrm>
            <a:off x="3135657" y="1972395"/>
            <a:ext cx="1120656" cy="369332"/>
          </a:xfrm>
          <a:prstGeom prst="rect">
            <a:avLst/>
          </a:prstGeom>
          <a:noFill/>
        </p:spPr>
        <p:txBody>
          <a:bodyPr wrap="square" rtlCol="0">
            <a:spAutoFit/>
          </a:bodyPr>
          <a:lstStyle/>
          <a:p>
            <a:pPr algn="ct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hello.i</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437ECAFE-8EFA-4CCE-B122-3B84F35D0824}"/>
              </a:ext>
            </a:extLst>
          </p:cNvPr>
          <p:cNvSpPr txBox="1"/>
          <p:nvPr/>
        </p:nvSpPr>
        <p:spPr>
          <a:xfrm>
            <a:off x="5164411" y="2021305"/>
            <a:ext cx="1120656" cy="369332"/>
          </a:xfrm>
          <a:prstGeom prst="rect">
            <a:avLst/>
          </a:prstGeom>
          <a:noFill/>
        </p:spPr>
        <p:txBody>
          <a:bodyPr wrap="square" rtlCol="0">
            <a:spAutoFit/>
          </a:bodyPr>
          <a:lstStyle/>
          <a:p>
            <a:pPr algn="ct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hello.s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924A8894-1BED-4C2F-BEE0-DAEEB937B283}"/>
              </a:ext>
            </a:extLst>
          </p:cNvPr>
          <p:cNvSpPr txBox="1"/>
          <p:nvPr/>
        </p:nvSpPr>
        <p:spPr>
          <a:xfrm>
            <a:off x="7200613" y="2021305"/>
            <a:ext cx="1120656" cy="369332"/>
          </a:xfrm>
          <a:prstGeom prst="rect">
            <a:avLst/>
          </a:prstGeom>
          <a:noFill/>
        </p:spPr>
        <p:txBody>
          <a:bodyPr wrap="square" rtlCol="0">
            <a:spAutoFit/>
          </a:bodyPr>
          <a:lstStyle/>
          <a:p>
            <a:pPr algn="ctr"/>
            <a:r>
              <a:rPr lang="en-US" altLang="zh-CN" dirty="0" err="1">
                <a:latin typeface="Times New Roman" panose="02020603050405020304" pitchFamily="18" charset="0"/>
                <a:ea typeface="宋体" panose="02010600030101010101" pitchFamily="2" charset="-122"/>
                <a:cs typeface="Times New Roman" panose="02020603050405020304" pitchFamily="18" charset="0"/>
              </a:rPr>
              <a:t>hello.o</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a:extLst>
              <a:ext uri="{FF2B5EF4-FFF2-40B4-BE49-F238E27FC236}">
                <a16:creationId xmlns:a16="http://schemas.microsoft.com/office/drawing/2014/main" id="{FD217430-0AF6-41B9-A937-F5C23CAFE84A}"/>
              </a:ext>
            </a:extLst>
          </p:cNvPr>
          <p:cNvSpPr txBox="1"/>
          <p:nvPr/>
        </p:nvSpPr>
        <p:spPr>
          <a:xfrm>
            <a:off x="9223065" y="2021305"/>
            <a:ext cx="1120656" cy="369332"/>
          </a:xfrm>
          <a:prstGeom prst="rect">
            <a:avLst/>
          </a:prstGeom>
          <a:noFill/>
        </p:spPr>
        <p:txBody>
          <a:bodyPr wrap="square" rtlCol="0">
            <a:spAutoFit/>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hello</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EBBAEE5F-AC88-45EE-8310-7D6E43017996}"/>
              </a:ext>
            </a:extLst>
          </p:cNvPr>
          <p:cNvSpPr txBox="1"/>
          <p:nvPr/>
        </p:nvSpPr>
        <p:spPr>
          <a:xfrm>
            <a:off x="2805935" y="2752678"/>
            <a:ext cx="1822495"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ASCII</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码中间文件</a:t>
            </a:r>
          </a:p>
        </p:txBody>
      </p:sp>
      <p:sp>
        <p:nvSpPr>
          <p:cNvPr id="27" name="文本框 26">
            <a:extLst>
              <a:ext uri="{FF2B5EF4-FFF2-40B4-BE49-F238E27FC236}">
                <a16:creationId xmlns:a16="http://schemas.microsoft.com/office/drawing/2014/main" id="{56373F75-BF34-46FC-B7ED-EAC643D6E22D}"/>
              </a:ext>
            </a:extLst>
          </p:cNvPr>
          <p:cNvSpPr txBox="1"/>
          <p:nvPr/>
        </p:nvSpPr>
        <p:spPr>
          <a:xfrm>
            <a:off x="5052401" y="2752678"/>
            <a:ext cx="1483324"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汇编语言文件</a:t>
            </a:r>
          </a:p>
        </p:txBody>
      </p:sp>
      <p:sp>
        <p:nvSpPr>
          <p:cNvPr id="28" name="文本框 27">
            <a:extLst>
              <a:ext uri="{FF2B5EF4-FFF2-40B4-BE49-F238E27FC236}">
                <a16:creationId xmlns:a16="http://schemas.microsoft.com/office/drawing/2014/main" id="{173E2A89-D7E3-412C-BCCD-76CE9F0ACBEC}"/>
              </a:ext>
            </a:extLst>
          </p:cNvPr>
          <p:cNvSpPr txBox="1"/>
          <p:nvPr/>
        </p:nvSpPr>
        <p:spPr>
          <a:xfrm>
            <a:off x="6919017" y="2752678"/>
            <a:ext cx="1822495"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可重定位目标文件</a:t>
            </a:r>
          </a:p>
        </p:txBody>
      </p:sp>
      <p:sp>
        <p:nvSpPr>
          <p:cNvPr id="29" name="文本框 28">
            <a:extLst>
              <a:ext uri="{FF2B5EF4-FFF2-40B4-BE49-F238E27FC236}">
                <a16:creationId xmlns:a16="http://schemas.microsoft.com/office/drawing/2014/main" id="{227C31DE-9A4C-4313-9E1E-0A7EDAF60FC3}"/>
              </a:ext>
            </a:extLst>
          </p:cNvPr>
          <p:cNvSpPr txBox="1"/>
          <p:nvPr/>
        </p:nvSpPr>
        <p:spPr>
          <a:xfrm>
            <a:off x="9255861" y="2752678"/>
            <a:ext cx="1666662"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可执行目标文件</a:t>
            </a:r>
          </a:p>
        </p:txBody>
      </p:sp>
      <p:sp>
        <p:nvSpPr>
          <p:cNvPr id="30" name="文本框 29">
            <a:extLst>
              <a:ext uri="{FF2B5EF4-FFF2-40B4-BE49-F238E27FC236}">
                <a16:creationId xmlns:a16="http://schemas.microsoft.com/office/drawing/2014/main" id="{5F427604-4F4F-4788-89B1-0C6D548D39BC}"/>
              </a:ext>
            </a:extLst>
          </p:cNvPr>
          <p:cNvSpPr txBox="1"/>
          <p:nvPr/>
        </p:nvSpPr>
        <p:spPr>
          <a:xfrm>
            <a:off x="845647" y="932187"/>
            <a:ext cx="3025084" cy="461665"/>
          </a:xfrm>
          <a:prstGeom prst="rect">
            <a:avLst/>
          </a:prstGeom>
          <a:noFill/>
        </p:spPr>
        <p:txBody>
          <a:bodyPr wrap="square" rtlCol="0">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可执行文件生成流程</a:t>
            </a:r>
          </a:p>
        </p:txBody>
      </p:sp>
      <p:sp>
        <p:nvSpPr>
          <p:cNvPr id="31" name="文本框 30">
            <a:extLst>
              <a:ext uri="{FF2B5EF4-FFF2-40B4-BE49-F238E27FC236}">
                <a16:creationId xmlns:a16="http://schemas.microsoft.com/office/drawing/2014/main" id="{548D4559-F701-4114-80E4-A3C225415A9A}"/>
              </a:ext>
            </a:extLst>
          </p:cNvPr>
          <p:cNvSpPr txBox="1"/>
          <p:nvPr/>
        </p:nvSpPr>
        <p:spPr>
          <a:xfrm>
            <a:off x="1436914" y="3808856"/>
            <a:ext cx="996903" cy="369332"/>
          </a:xfrm>
          <a:prstGeom prst="rect">
            <a:avLst/>
          </a:prstGeom>
          <a:noFill/>
        </p:spPr>
        <p:txBody>
          <a:bodyPr wrap="square" rtlCol="0">
            <a:spAutoFit/>
          </a:bodyPr>
          <a:lstStyle/>
          <a:p>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预处理</a:t>
            </a:r>
          </a:p>
        </p:txBody>
      </p:sp>
      <p:sp>
        <p:nvSpPr>
          <p:cNvPr id="32" name="文本框 31">
            <a:extLst>
              <a:ext uri="{FF2B5EF4-FFF2-40B4-BE49-F238E27FC236}">
                <a16:creationId xmlns:a16="http://schemas.microsoft.com/office/drawing/2014/main" id="{00994AAB-F5E2-4D45-8F76-D181431632B7}"/>
              </a:ext>
            </a:extLst>
          </p:cNvPr>
          <p:cNvSpPr txBox="1"/>
          <p:nvPr/>
        </p:nvSpPr>
        <p:spPr>
          <a:xfrm>
            <a:off x="1436914" y="4322952"/>
            <a:ext cx="996903" cy="369332"/>
          </a:xfrm>
          <a:prstGeom prst="rect">
            <a:avLst/>
          </a:prstGeom>
          <a:noFill/>
        </p:spPr>
        <p:txBody>
          <a:bodyPr wrap="square" rtlCol="0">
            <a:spAutoFit/>
          </a:bodyPr>
          <a:lstStyle/>
          <a:p>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编译</a:t>
            </a:r>
          </a:p>
        </p:txBody>
      </p:sp>
      <p:sp>
        <p:nvSpPr>
          <p:cNvPr id="33" name="文本框 32">
            <a:extLst>
              <a:ext uri="{FF2B5EF4-FFF2-40B4-BE49-F238E27FC236}">
                <a16:creationId xmlns:a16="http://schemas.microsoft.com/office/drawing/2014/main" id="{7DD59B0D-D2AB-43CB-826A-53D5EB54EAFD}"/>
              </a:ext>
            </a:extLst>
          </p:cNvPr>
          <p:cNvSpPr txBox="1"/>
          <p:nvPr/>
        </p:nvSpPr>
        <p:spPr>
          <a:xfrm>
            <a:off x="1436914" y="4909721"/>
            <a:ext cx="996903" cy="369332"/>
          </a:xfrm>
          <a:prstGeom prst="rect">
            <a:avLst/>
          </a:prstGeom>
          <a:noFill/>
        </p:spPr>
        <p:txBody>
          <a:bodyPr wrap="square" rtlCol="0">
            <a:spAutoFit/>
          </a:bodyPr>
          <a:lstStyle/>
          <a:p>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汇编</a:t>
            </a:r>
          </a:p>
        </p:txBody>
      </p:sp>
      <p:sp>
        <p:nvSpPr>
          <p:cNvPr id="34" name="文本框 33">
            <a:extLst>
              <a:ext uri="{FF2B5EF4-FFF2-40B4-BE49-F238E27FC236}">
                <a16:creationId xmlns:a16="http://schemas.microsoft.com/office/drawing/2014/main" id="{57018EDA-7374-49E3-85B6-F014D10AC2B2}"/>
              </a:ext>
            </a:extLst>
          </p:cNvPr>
          <p:cNvSpPr txBox="1"/>
          <p:nvPr/>
        </p:nvSpPr>
        <p:spPr>
          <a:xfrm>
            <a:off x="1436913" y="5496490"/>
            <a:ext cx="996903" cy="369332"/>
          </a:xfrm>
          <a:prstGeom prst="rect">
            <a:avLst/>
          </a:prstGeom>
          <a:noFill/>
        </p:spPr>
        <p:txBody>
          <a:bodyPr wrap="square" rtlCol="0">
            <a:spAutoFit/>
          </a:bodyPr>
          <a:lstStyle/>
          <a:p>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链接</a:t>
            </a:r>
          </a:p>
        </p:txBody>
      </p:sp>
      <p:sp>
        <p:nvSpPr>
          <p:cNvPr id="35" name="文本框 34">
            <a:extLst>
              <a:ext uri="{FF2B5EF4-FFF2-40B4-BE49-F238E27FC236}">
                <a16:creationId xmlns:a16="http://schemas.microsoft.com/office/drawing/2014/main" id="{7F32BA55-DCAE-4431-8B9A-23A0B5DF4576}"/>
              </a:ext>
            </a:extLst>
          </p:cNvPr>
          <p:cNvSpPr txBox="1"/>
          <p:nvPr/>
        </p:nvSpPr>
        <p:spPr>
          <a:xfrm>
            <a:off x="2372797" y="3808856"/>
            <a:ext cx="889563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处理</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开头的预处理指令；删掉注释；添加行号和文件名标识；保留</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#pragma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编译指令</a:t>
            </a:r>
          </a:p>
        </p:txBody>
      </p:sp>
      <p:sp>
        <p:nvSpPr>
          <p:cNvPr id="36" name="文本框 35">
            <a:extLst>
              <a:ext uri="{FF2B5EF4-FFF2-40B4-BE49-F238E27FC236}">
                <a16:creationId xmlns:a16="http://schemas.microsoft.com/office/drawing/2014/main" id="{1165CA7F-E9D8-44FD-8AF5-E3DE664F1D1A}"/>
              </a:ext>
            </a:extLst>
          </p:cNvPr>
          <p:cNvSpPr txBox="1"/>
          <p:nvPr/>
        </p:nvSpPr>
        <p:spPr>
          <a:xfrm>
            <a:off x="2372796" y="4322952"/>
            <a:ext cx="889563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词法分析、语法分析、语义分析、优化</a:t>
            </a:r>
          </a:p>
        </p:txBody>
      </p:sp>
      <p:sp>
        <p:nvSpPr>
          <p:cNvPr id="37" name="文本框 36">
            <a:extLst>
              <a:ext uri="{FF2B5EF4-FFF2-40B4-BE49-F238E27FC236}">
                <a16:creationId xmlns:a16="http://schemas.microsoft.com/office/drawing/2014/main" id="{7C5DE249-6066-40CC-BAAC-ED41A20ABADC}"/>
              </a:ext>
            </a:extLst>
          </p:cNvPr>
          <p:cNvSpPr txBox="1"/>
          <p:nvPr/>
        </p:nvSpPr>
        <p:spPr>
          <a:xfrm>
            <a:off x="2372795" y="4915460"/>
            <a:ext cx="889563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将汇编语言源程序转换成机器语言程序</a:t>
            </a:r>
          </a:p>
        </p:txBody>
      </p:sp>
      <p:sp>
        <p:nvSpPr>
          <p:cNvPr id="38" name="文本框 37">
            <a:extLst>
              <a:ext uri="{FF2B5EF4-FFF2-40B4-BE49-F238E27FC236}">
                <a16:creationId xmlns:a16="http://schemas.microsoft.com/office/drawing/2014/main" id="{93AEACDA-43A3-4458-9FF1-3E55F27AEB0E}"/>
              </a:ext>
            </a:extLst>
          </p:cNvPr>
          <p:cNvSpPr txBox="1"/>
          <p:nvPr/>
        </p:nvSpPr>
        <p:spPr>
          <a:xfrm>
            <a:off x="2372794" y="5496490"/>
            <a:ext cx="8895635"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将多个可重定位目标文件链接成可执行目标文件</a:t>
            </a:r>
          </a:p>
        </p:txBody>
      </p:sp>
    </p:spTree>
    <p:extLst>
      <p:ext uri="{BB962C8B-B14F-4D97-AF65-F5344CB8AC3E}">
        <p14:creationId xmlns:p14="http://schemas.microsoft.com/office/powerpoint/2010/main" val="3559400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46051-448E-7F4F-9843-B45261D9068F}"/>
              </a:ext>
            </a:extLst>
          </p:cNvPr>
          <p:cNvSpPr>
            <a:spLocks noGrp="1"/>
          </p:cNvSpPr>
          <p:nvPr>
            <p:ph type="body" sz="quarter" idx="11"/>
          </p:nvPr>
        </p:nvSpPr>
        <p:spPr/>
        <p:txBody>
          <a:bodyPr/>
          <a:lstStyle/>
          <a:p>
            <a:r>
              <a:rPr kumimoji="1" lang="en-US" altLang="zh-CN" dirty="0"/>
              <a:t>ELF</a:t>
            </a:r>
            <a:r>
              <a:rPr kumimoji="1" lang="zh-CN" altLang="en-US" dirty="0"/>
              <a:t>格式目标文件</a:t>
            </a:r>
          </a:p>
        </p:txBody>
      </p:sp>
      <p:sp>
        <p:nvSpPr>
          <p:cNvPr id="3" name="文本占位符 2">
            <a:extLst>
              <a:ext uri="{FF2B5EF4-FFF2-40B4-BE49-F238E27FC236}">
                <a16:creationId xmlns:a16="http://schemas.microsoft.com/office/drawing/2014/main" id="{F501CEB7-B5C7-B141-AAA5-9D14894FA2AD}"/>
              </a:ext>
            </a:extLst>
          </p:cNvPr>
          <p:cNvSpPr>
            <a:spLocks noGrp="1"/>
          </p:cNvSpPr>
          <p:nvPr>
            <p:ph type="body" sz="quarter" idx="12"/>
          </p:nvPr>
        </p:nvSpPr>
        <p:spPr/>
        <p:txBody>
          <a:bodyPr/>
          <a:lstStyle/>
          <a:p>
            <a:r>
              <a:rPr kumimoji="1" lang="zh-CN" altLang="en-US" dirty="0"/>
              <a:t>符号解析和重定位</a:t>
            </a:r>
          </a:p>
        </p:txBody>
      </p:sp>
      <p:sp>
        <p:nvSpPr>
          <p:cNvPr id="4"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p:txBody>
          <a:bodyPr/>
          <a:lstStyle/>
          <a:p>
            <a:r>
              <a:rPr lang="zh-CN" altLang="en-US" dirty="0"/>
              <a:t>静态链接</a:t>
            </a:r>
          </a:p>
        </p:txBody>
      </p:sp>
      <p:sp>
        <p:nvSpPr>
          <p:cNvPr id="5" name="文本占位符 4">
            <a:extLst>
              <a:ext uri="{FF2B5EF4-FFF2-40B4-BE49-F238E27FC236}">
                <a16:creationId xmlns:a16="http://schemas.microsoft.com/office/drawing/2014/main" id="{C704829B-230C-1244-A04A-E331B64A9EB5}"/>
              </a:ext>
            </a:extLst>
          </p:cNvPr>
          <p:cNvSpPr>
            <a:spLocks noGrp="1"/>
          </p:cNvSpPr>
          <p:nvPr>
            <p:ph type="body" sz="quarter" idx="14"/>
          </p:nvPr>
        </p:nvSpPr>
        <p:spPr/>
        <p:txBody>
          <a:bodyPr/>
          <a:lstStyle/>
          <a:p>
            <a:r>
              <a:rPr kumimoji="1" lang="zh-CN" altLang="en-US" dirty="0"/>
              <a:t>基础概念</a:t>
            </a:r>
          </a:p>
        </p:txBody>
      </p:sp>
      <p:grpSp>
        <p:nvGrpSpPr>
          <p:cNvPr id="24" name="组合 23">
            <a:extLst>
              <a:ext uri="{FF2B5EF4-FFF2-40B4-BE49-F238E27FC236}">
                <a16:creationId xmlns:a16="http://schemas.microsoft.com/office/drawing/2014/main" id="{06AC7A56-DCEB-3F42-8BC8-AA1F53518080}"/>
              </a:ext>
            </a:extLst>
          </p:cNvPr>
          <p:cNvGrpSpPr/>
          <p:nvPr/>
        </p:nvGrpSpPr>
        <p:grpSpPr>
          <a:xfrm>
            <a:off x="4644639" y="1579215"/>
            <a:ext cx="447443" cy="447442"/>
            <a:chOff x="3483479" y="1184411"/>
            <a:chExt cx="335582" cy="335582"/>
          </a:xfrm>
        </p:grpSpPr>
        <p:sp>
          <p:nvSpPr>
            <p:cNvPr id="8" name="流程图: 联系 43">
              <a:extLst>
                <a:ext uri="{FF2B5EF4-FFF2-40B4-BE49-F238E27FC236}">
                  <a16:creationId xmlns:a16="http://schemas.microsoft.com/office/drawing/2014/main" id="{A0D90EBF-C0F5-354E-ABF5-E74AD3789286}"/>
                </a:ext>
              </a:extLst>
            </p:cNvPr>
            <p:cNvSpPr/>
            <p:nvPr/>
          </p:nvSpPr>
          <p:spPr bwMode="auto">
            <a:xfrm rot="5400000">
              <a:off x="3483479" y="1184411"/>
              <a:ext cx="335582" cy="335582"/>
            </a:xfrm>
            <a:prstGeom prst="flowChartConnector">
              <a:avLst/>
            </a:prstGeom>
            <a:solidFill>
              <a:srgbClr val="0E57A2"/>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2A2A99D5-25AF-BF4E-B55A-F8A6BEF6328F}"/>
                </a:ext>
              </a:extLst>
            </p:cNvPr>
            <p:cNvSpPr txBox="1"/>
            <p:nvPr/>
          </p:nvSpPr>
          <p:spPr>
            <a:xfrm>
              <a:off x="3510125" y="1198314"/>
              <a:ext cx="281754" cy="284742"/>
            </a:xfrm>
            <a:prstGeom prst="rect">
              <a:avLst/>
            </a:prstGeom>
            <a:noFill/>
          </p:spPr>
          <p:txBody>
            <a:bodyPr wrap="square" rtlCol="0">
              <a:spAutoFit/>
            </a:bodyPr>
            <a:lstStyle/>
            <a:p>
              <a:pPr algn="ctr"/>
              <a:r>
                <a:rPr lang="en-US" altLang="zh-CN" sz="1867" b="1" dirty="0">
                  <a:solidFill>
                    <a:schemeClr val="bg1"/>
                  </a:solidFill>
                  <a:latin typeface="+mj-lt"/>
                  <a:ea typeface="微软雅黑" panose="020B0503020204020204" pitchFamily="34" charset="-122"/>
                </a:rPr>
                <a:t>1</a:t>
              </a:r>
              <a:endParaRPr lang="zh-CN" altLang="en-US" sz="1867" b="1" dirty="0">
                <a:solidFill>
                  <a:schemeClr val="bg1"/>
                </a:solidFill>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BBF6B1B4-BAD8-0A4C-9AA4-3EBC25EC44D7}"/>
              </a:ext>
            </a:extLst>
          </p:cNvPr>
          <p:cNvGrpSpPr/>
          <p:nvPr/>
        </p:nvGrpSpPr>
        <p:grpSpPr>
          <a:xfrm>
            <a:off x="4644639" y="2441180"/>
            <a:ext cx="447443" cy="447442"/>
            <a:chOff x="3483479" y="1830886"/>
            <a:chExt cx="335582" cy="335582"/>
          </a:xfrm>
        </p:grpSpPr>
        <p:sp>
          <p:nvSpPr>
            <p:cNvPr id="11" name="流程图: 联系 49">
              <a:extLst>
                <a:ext uri="{FF2B5EF4-FFF2-40B4-BE49-F238E27FC236}">
                  <a16:creationId xmlns:a16="http://schemas.microsoft.com/office/drawing/2014/main" id="{605F0FAD-4011-714F-8961-B89C480C4D01}"/>
                </a:ext>
              </a:extLst>
            </p:cNvPr>
            <p:cNvSpPr/>
            <p:nvPr userDrawn="1"/>
          </p:nvSpPr>
          <p:spPr bwMode="auto">
            <a:xfrm rot="5400000">
              <a:off x="3483479" y="1830886"/>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50349E17-B2D0-014F-9BEB-6A85FCA44570}"/>
                </a:ext>
              </a:extLst>
            </p:cNvPr>
            <p:cNvSpPr txBox="1"/>
            <p:nvPr userDrawn="1"/>
          </p:nvSpPr>
          <p:spPr>
            <a:xfrm>
              <a:off x="3507746" y="1844789"/>
              <a:ext cx="290322"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2</a:t>
              </a:r>
              <a:endParaRPr lang="zh-CN" altLang="en-US" sz="1867" dirty="0">
                <a:latin typeface="+mj-lt"/>
              </a:endParaRPr>
            </a:p>
          </p:txBody>
        </p:sp>
      </p:grpSp>
      <p:grpSp>
        <p:nvGrpSpPr>
          <p:cNvPr id="26" name="组合 25">
            <a:extLst>
              <a:ext uri="{FF2B5EF4-FFF2-40B4-BE49-F238E27FC236}">
                <a16:creationId xmlns:a16="http://schemas.microsoft.com/office/drawing/2014/main" id="{44508665-2576-CD43-88BA-C99AC64E4772}"/>
              </a:ext>
            </a:extLst>
          </p:cNvPr>
          <p:cNvGrpSpPr/>
          <p:nvPr/>
        </p:nvGrpSpPr>
        <p:grpSpPr>
          <a:xfrm>
            <a:off x="4644639" y="3303147"/>
            <a:ext cx="447443" cy="447442"/>
            <a:chOff x="3483479" y="2477362"/>
            <a:chExt cx="335582" cy="335582"/>
          </a:xfrm>
        </p:grpSpPr>
        <p:sp>
          <p:nvSpPr>
            <p:cNvPr id="14" name="流程图: 联系 49">
              <a:extLst>
                <a:ext uri="{FF2B5EF4-FFF2-40B4-BE49-F238E27FC236}">
                  <a16:creationId xmlns:a16="http://schemas.microsoft.com/office/drawing/2014/main" id="{E86C38D1-A5D8-7848-A441-C987A20E61A5}"/>
                </a:ext>
              </a:extLst>
            </p:cNvPr>
            <p:cNvSpPr/>
            <p:nvPr userDrawn="1"/>
          </p:nvSpPr>
          <p:spPr bwMode="auto">
            <a:xfrm rot="5400000">
              <a:off x="3483479" y="2477362"/>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C8BFC3E5-BB9E-1540-AF9A-180E8C1FACEC}"/>
                </a:ext>
              </a:extLst>
            </p:cNvPr>
            <p:cNvSpPr txBox="1"/>
            <p:nvPr userDrawn="1"/>
          </p:nvSpPr>
          <p:spPr>
            <a:xfrm>
              <a:off x="3507746" y="2491265"/>
              <a:ext cx="284133"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3</a:t>
              </a:r>
              <a:endParaRPr lang="zh-CN" altLang="en-US" sz="1867" dirty="0">
                <a:latin typeface="+mj-lt"/>
              </a:endParaRPr>
            </a:p>
          </p:txBody>
        </p:sp>
      </p:grpSp>
      <p:grpSp>
        <p:nvGrpSpPr>
          <p:cNvPr id="27" name="组合 26">
            <a:extLst>
              <a:ext uri="{FF2B5EF4-FFF2-40B4-BE49-F238E27FC236}">
                <a16:creationId xmlns:a16="http://schemas.microsoft.com/office/drawing/2014/main" id="{127706DF-B343-334F-8FC7-1374281EB56A}"/>
              </a:ext>
            </a:extLst>
          </p:cNvPr>
          <p:cNvGrpSpPr/>
          <p:nvPr/>
        </p:nvGrpSpPr>
        <p:grpSpPr>
          <a:xfrm>
            <a:off x="4644639" y="4175447"/>
            <a:ext cx="447443" cy="447443"/>
            <a:chOff x="3483479" y="3131584"/>
            <a:chExt cx="335582" cy="335582"/>
          </a:xfrm>
        </p:grpSpPr>
        <p:sp>
          <p:nvSpPr>
            <p:cNvPr id="17"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4</a:t>
              </a:r>
              <a:endParaRPr lang="zh-CN" altLang="en-US" sz="2000" b="1" dirty="0">
                <a:solidFill>
                  <a:schemeClr val="bg1"/>
                </a:solidFill>
                <a:latin typeface="+mj-lt"/>
                <a:ea typeface="微软雅黑" panose="020B0503020204020204" pitchFamily="34" charset="-122"/>
              </a:endParaRPr>
            </a:p>
          </p:txBody>
        </p:sp>
      </p:grpSp>
      <p:sp>
        <p:nvSpPr>
          <p:cNvPr id="19"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a:xfrm>
            <a:off x="5330211" y="5129083"/>
            <a:ext cx="6031069" cy="386281"/>
          </a:xfrm>
        </p:spPr>
        <p:txBody>
          <a:bodyPr/>
          <a:lstStyle/>
          <a:p>
            <a:r>
              <a:rPr lang="zh-CN" altLang="en-US" dirty="0">
                <a:solidFill>
                  <a:srgbClr val="C00000"/>
                </a:solidFill>
              </a:rPr>
              <a:t>动态链接</a:t>
            </a:r>
          </a:p>
        </p:txBody>
      </p:sp>
      <p:grpSp>
        <p:nvGrpSpPr>
          <p:cNvPr id="20" name="组合 19">
            <a:extLst>
              <a:ext uri="{FF2B5EF4-FFF2-40B4-BE49-F238E27FC236}">
                <a16:creationId xmlns:a16="http://schemas.microsoft.com/office/drawing/2014/main" id="{127706DF-B343-334F-8FC7-1374281EB56A}"/>
              </a:ext>
            </a:extLst>
          </p:cNvPr>
          <p:cNvGrpSpPr/>
          <p:nvPr/>
        </p:nvGrpSpPr>
        <p:grpSpPr>
          <a:xfrm>
            <a:off x="4654750" y="5103081"/>
            <a:ext cx="447443" cy="447443"/>
            <a:chOff x="3483479" y="3131584"/>
            <a:chExt cx="335582" cy="335582"/>
          </a:xfrm>
        </p:grpSpPr>
        <p:sp>
          <p:nvSpPr>
            <p:cNvPr id="21"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5</a:t>
              </a:r>
              <a:endParaRPr lang="zh-CN" altLang="en-US" sz="20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3948366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动态链接</a:t>
            </a:r>
          </a:p>
        </p:txBody>
      </p:sp>
      <p:sp>
        <p:nvSpPr>
          <p:cNvPr id="8" name="文本框 7">
            <a:extLst>
              <a:ext uri="{FF2B5EF4-FFF2-40B4-BE49-F238E27FC236}">
                <a16:creationId xmlns:a16="http://schemas.microsoft.com/office/drawing/2014/main" id="{9E2E3438-1EB4-4E31-847A-3C53D263696B}"/>
              </a:ext>
            </a:extLst>
          </p:cNvPr>
          <p:cNvSpPr txBox="1"/>
          <p:nvPr/>
        </p:nvSpPr>
        <p:spPr>
          <a:xfrm>
            <a:off x="503607" y="949859"/>
            <a:ext cx="2377096" cy="461665"/>
          </a:xfrm>
          <a:prstGeom prst="rect">
            <a:avLst/>
          </a:prstGeom>
          <a:noFill/>
        </p:spPr>
        <p:txBody>
          <a:bodyPr wrap="square">
            <a:spAutoFit/>
          </a:bodyPr>
          <a:lstStyle/>
          <a:p>
            <a:r>
              <a:rPr lang="zh-CN" altLang="en-US" sz="2400" b="0" i="0" u="none" strike="noStrike" baseline="0" dirty="0">
                <a:latin typeface="CIDFont+F4"/>
              </a:rPr>
              <a:t>静态库缺点</a:t>
            </a:r>
            <a:endParaRPr lang="zh-CN" altLang="en-US" sz="2400" dirty="0"/>
          </a:p>
        </p:txBody>
      </p:sp>
      <p:sp>
        <p:nvSpPr>
          <p:cNvPr id="9" name="文本框 8">
            <a:extLst>
              <a:ext uri="{FF2B5EF4-FFF2-40B4-BE49-F238E27FC236}">
                <a16:creationId xmlns:a16="http://schemas.microsoft.com/office/drawing/2014/main" id="{C5275742-CF9F-4BE5-A753-99C471BD9F29}"/>
              </a:ext>
            </a:extLst>
          </p:cNvPr>
          <p:cNvSpPr txBox="1"/>
          <p:nvPr/>
        </p:nvSpPr>
        <p:spPr>
          <a:xfrm>
            <a:off x="1402625" y="1458143"/>
            <a:ext cx="9088394" cy="646331"/>
          </a:xfrm>
          <a:prstGeom prst="rect">
            <a:avLst/>
          </a:prstGeom>
          <a:noFill/>
        </p:spPr>
        <p:txBody>
          <a:bodyPr wrap="square" rtlCol="0">
            <a:spAutoFit/>
          </a:bodyPr>
          <a:lstStyle/>
          <a:p>
            <a:pPr algn="l"/>
            <a:r>
              <a:rPr lang="en-US" altLang="zh-CN" sz="1800" b="0" i="0" u="none" strike="noStrike" baseline="0" dirty="0" smtClean="0">
                <a:latin typeface="CIDFont+F4"/>
              </a:rPr>
              <a:t>1.</a:t>
            </a:r>
            <a:r>
              <a:rPr lang="zh-CN" altLang="en-US" sz="1800" b="0" i="0" u="none" strike="noStrike" baseline="0" dirty="0" smtClean="0">
                <a:latin typeface="CIDFont+F4"/>
              </a:rPr>
              <a:t>库</a:t>
            </a:r>
            <a:r>
              <a:rPr lang="zh-CN" altLang="en-US" sz="1800" b="0" i="0" u="none" strike="noStrike" baseline="0" dirty="0">
                <a:latin typeface="CIDFont+F4"/>
              </a:rPr>
              <a:t>函数（如</a:t>
            </a:r>
            <a:r>
              <a:rPr lang="en-US" altLang="zh-CN" sz="1800" b="0" i="0" u="none" strike="noStrike" baseline="0" dirty="0" err="1">
                <a:latin typeface="CIDFont+F4"/>
              </a:rPr>
              <a:t>printf</a:t>
            </a:r>
            <a:r>
              <a:rPr lang="zh-CN" altLang="en-US" sz="1800" b="0" i="0" u="none" strike="noStrike" baseline="0" dirty="0">
                <a:latin typeface="CIDFont+F4"/>
              </a:rPr>
              <a:t>）被包含在每个运行进程的代码段中，对于并发运行上百个进程的系统，造成极大的</a:t>
            </a:r>
            <a:r>
              <a:rPr lang="zh-CN" altLang="en-US" sz="1800" b="0" i="0" u="none" strike="noStrike" baseline="0" dirty="0">
                <a:solidFill>
                  <a:srgbClr val="CD3300"/>
                </a:solidFill>
                <a:latin typeface="CIDFont+F4"/>
              </a:rPr>
              <a:t>主存资源浪费</a:t>
            </a:r>
            <a:endParaRPr lang="zh-CN" altLang="en-US" dirty="0"/>
          </a:p>
        </p:txBody>
      </p:sp>
      <p:sp>
        <p:nvSpPr>
          <p:cNvPr id="10" name="文本框 9">
            <a:extLst>
              <a:ext uri="{FF2B5EF4-FFF2-40B4-BE49-F238E27FC236}">
                <a16:creationId xmlns:a16="http://schemas.microsoft.com/office/drawing/2014/main" id="{0CFB36BC-C6EB-45A8-B66D-943B92412032}"/>
              </a:ext>
            </a:extLst>
          </p:cNvPr>
          <p:cNvSpPr txBox="1"/>
          <p:nvPr/>
        </p:nvSpPr>
        <p:spPr>
          <a:xfrm>
            <a:off x="1402626" y="2263177"/>
            <a:ext cx="9088393" cy="646331"/>
          </a:xfrm>
          <a:prstGeom prst="rect">
            <a:avLst/>
          </a:prstGeom>
          <a:noFill/>
        </p:spPr>
        <p:txBody>
          <a:bodyPr wrap="square" rtlCol="0">
            <a:spAutoFit/>
          </a:bodyPr>
          <a:lstStyle/>
          <a:p>
            <a:pPr algn="l"/>
            <a:r>
              <a:rPr lang="en-US" altLang="zh-CN" sz="1800" b="0" i="0" u="none" strike="noStrike" baseline="0" dirty="0" smtClean="0">
                <a:latin typeface="CIDFont+F4"/>
              </a:rPr>
              <a:t>2.</a:t>
            </a:r>
            <a:r>
              <a:rPr lang="zh-CN" altLang="en-US" sz="1800" b="0" i="0" u="none" strike="noStrike" baseline="0" dirty="0" smtClean="0">
                <a:latin typeface="CIDFont+F4"/>
              </a:rPr>
              <a:t>库</a:t>
            </a:r>
            <a:r>
              <a:rPr lang="zh-CN" altLang="en-US" sz="1800" b="0" i="0" u="none" strike="noStrike" baseline="0" dirty="0">
                <a:latin typeface="CIDFont+F4"/>
              </a:rPr>
              <a:t>函数（如</a:t>
            </a:r>
            <a:r>
              <a:rPr lang="en-US" altLang="zh-CN" sz="1800" b="0" i="0" u="none" strike="noStrike" baseline="0" dirty="0" err="1">
                <a:latin typeface="CIDFont+F4"/>
              </a:rPr>
              <a:t>printf</a:t>
            </a:r>
            <a:r>
              <a:rPr lang="zh-CN" altLang="en-US" sz="1800" b="0" i="0" u="none" strike="noStrike" baseline="0" dirty="0">
                <a:latin typeface="CIDFont+F4"/>
              </a:rPr>
              <a:t>）被合并在可执行目标中，磁盘上存放着数千个可执行文件，造成</a:t>
            </a:r>
            <a:r>
              <a:rPr lang="zh-CN" altLang="en-US" sz="1800" b="0" i="0" u="none" strike="noStrike" baseline="0" dirty="0">
                <a:solidFill>
                  <a:srgbClr val="CD3300"/>
                </a:solidFill>
                <a:latin typeface="CIDFont+F4"/>
              </a:rPr>
              <a:t>磁盘空间的极大浪费</a:t>
            </a:r>
            <a:endParaRPr lang="zh-CN" altLang="en-US" dirty="0"/>
          </a:p>
        </p:txBody>
      </p:sp>
      <p:sp>
        <p:nvSpPr>
          <p:cNvPr id="11" name="文本框 10">
            <a:extLst>
              <a:ext uri="{FF2B5EF4-FFF2-40B4-BE49-F238E27FC236}">
                <a16:creationId xmlns:a16="http://schemas.microsoft.com/office/drawing/2014/main" id="{21FEA99C-3865-4655-8505-4B37593625E0}"/>
              </a:ext>
            </a:extLst>
          </p:cNvPr>
          <p:cNvSpPr txBox="1"/>
          <p:nvPr/>
        </p:nvSpPr>
        <p:spPr>
          <a:xfrm>
            <a:off x="1366530" y="3084439"/>
            <a:ext cx="9088393" cy="646331"/>
          </a:xfrm>
          <a:prstGeom prst="rect">
            <a:avLst/>
          </a:prstGeom>
          <a:noFill/>
        </p:spPr>
        <p:txBody>
          <a:bodyPr wrap="square" rtlCol="0">
            <a:spAutoFit/>
          </a:bodyPr>
          <a:lstStyle/>
          <a:p>
            <a:pPr algn="l"/>
            <a:r>
              <a:rPr lang="en-US" altLang="zh-CN" sz="1800" b="0" i="0" u="none" strike="noStrike" baseline="0" dirty="0" smtClean="0">
                <a:latin typeface="CIDFont+F4"/>
              </a:rPr>
              <a:t>3.</a:t>
            </a:r>
            <a:r>
              <a:rPr lang="zh-CN" altLang="en-US" sz="1800" b="0" i="0" u="none" strike="noStrike" baseline="0" dirty="0" smtClean="0">
                <a:latin typeface="CIDFont+F4"/>
              </a:rPr>
              <a:t>程序员</a:t>
            </a:r>
            <a:r>
              <a:rPr lang="zh-CN" altLang="en-US" sz="1800" b="0" i="0" u="none" strike="noStrike" baseline="0" dirty="0">
                <a:latin typeface="CIDFont+F4"/>
              </a:rPr>
              <a:t>需关注是否有函数库的新版本出现，并须定期下载、重新编译和链接</a:t>
            </a:r>
            <a:r>
              <a:rPr lang="zh-CN" altLang="en-US" sz="1800" b="0" i="0" u="none" strike="noStrike" baseline="0" dirty="0">
                <a:solidFill>
                  <a:srgbClr val="0000CD"/>
                </a:solidFill>
                <a:latin typeface="CIDFont+F4"/>
              </a:rPr>
              <a:t>，</a:t>
            </a:r>
            <a:r>
              <a:rPr lang="zh-CN" altLang="en-US" sz="1800" b="0" i="0" u="none" strike="noStrike" baseline="0" dirty="0">
                <a:solidFill>
                  <a:srgbClr val="CD3300"/>
                </a:solidFill>
                <a:latin typeface="CIDFont+F4"/>
              </a:rPr>
              <a:t>更新困难、使用不便</a:t>
            </a:r>
            <a:endParaRPr lang="zh-CN" altLang="en-US" dirty="0"/>
          </a:p>
        </p:txBody>
      </p:sp>
      <p:sp>
        <p:nvSpPr>
          <p:cNvPr id="12" name="文本框 11">
            <a:extLst>
              <a:ext uri="{FF2B5EF4-FFF2-40B4-BE49-F238E27FC236}">
                <a16:creationId xmlns:a16="http://schemas.microsoft.com/office/drawing/2014/main" id="{B5A26930-8998-4819-AD6A-A67E8C517046}"/>
              </a:ext>
            </a:extLst>
          </p:cNvPr>
          <p:cNvSpPr txBox="1"/>
          <p:nvPr/>
        </p:nvSpPr>
        <p:spPr>
          <a:xfrm>
            <a:off x="463727" y="3762494"/>
            <a:ext cx="5278312" cy="461665"/>
          </a:xfrm>
          <a:prstGeom prst="rect">
            <a:avLst/>
          </a:prstGeom>
          <a:noFill/>
        </p:spPr>
        <p:txBody>
          <a:bodyPr wrap="square" rtlCol="0">
            <a:spAutoFit/>
          </a:bodyPr>
          <a:lstStyle/>
          <a:p>
            <a:r>
              <a:rPr lang="zh-CN" altLang="en-US" sz="2400" dirty="0"/>
              <a:t>解决方案：</a:t>
            </a:r>
            <a:r>
              <a:rPr lang="en-US" altLang="zh-CN" sz="2400" dirty="0"/>
              <a:t>Shared Libraries</a:t>
            </a:r>
            <a:r>
              <a:rPr lang="zh-CN" altLang="en-US" sz="2400" dirty="0"/>
              <a:t>（共享库）</a:t>
            </a:r>
          </a:p>
        </p:txBody>
      </p:sp>
      <p:sp>
        <p:nvSpPr>
          <p:cNvPr id="13" name="文本框 12">
            <a:extLst>
              <a:ext uri="{FF2B5EF4-FFF2-40B4-BE49-F238E27FC236}">
                <a16:creationId xmlns:a16="http://schemas.microsoft.com/office/drawing/2014/main" id="{6552B4DF-3EDB-458D-98A8-00F684CF9289}"/>
              </a:ext>
            </a:extLst>
          </p:cNvPr>
          <p:cNvSpPr txBox="1"/>
          <p:nvPr/>
        </p:nvSpPr>
        <p:spPr>
          <a:xfrm>
            <a:off x="1402625" y="4352257"/>
            <a:ext cx="4228241" cy="369332"/>
          </a:xfrm>
          <a:prstGeom prst="rect">
            <a:avLst/>
          </a:prstGeom>
          <a:noFill/>
        </p:spPr>
        <p:txBody>
          <a:bodyPr wrap="square" rtlCol="0">
            <a:spAutoFit/>
          </a:bodyPr>
          <a:lstStyle/>
          <a:p>
            <a:r>
              <a:rPr lang="zh-CN" altLang="en-US" sz="1800" b="0" i="0" u="none" strike="noStrike" baseline="0" dirty="0">
                <a:latin typeface="CIDFont+F4"/>
              </a:rPr>
              <a:t>是一个目标文件，包含有代码和数据</a:t>
            </a:r>
            <a:endParaRPr lang="zh-CN" altLang="en-US" dirty="0"/>
          </a:p>
        </p:txBody>
      </p:sp>
      <p:sp>
        <p:nvSpPr>
          <p:cNvPr id="14" name="文本框 13">
            <a:extLst>
              <a:ext uri="{FF2B5EF4-FFF2-40B4-BE49-F238E27FC236}">
                <a16:creationId xmlns:a16="http://schemas.microsoft.com/office/drawing/2014/main" id="{4A294626-CE2B-402E-8724-D08825BCA70B}"/>
              </a:ext>
            </a:extLst>
          </p:cNvPr>
          <p:cNvSpPr txBox="1"/>
          <p:nvPr/>
        </p:nvSpPr>
        <p:spPr>
          <a:xfrm>
            <a:off x="1402625" y="4959468"/>
            <a:ext cx="5885161" cy="369332"/>
          </a:xfrm>
          <a:prstGeom prst="rect">
            <a:avLst/>
          </a:prstGeom>
          <a:noFill/>
        </p:spPr>
        <p:txBody>
          <a:bodyPr wrap="square" rtlCol="0">
            <a:spAutoFit/>
          </a:bodyPr>
          <a:lstStyle/>
          <a:p>
            <a:r>
              <a:rPr lang="zh-CN" altLang="en-US" sz="1800" b="0" i="0" u="none" strike="noStrike" baseline="0" dirty="0">
                <a:latin typeface="CIDFont+F4"/>
              </a:rPr>
              <a:t>从程序中分离出来，磁盘和内存中都</a:t>
            </a:r>
            <a:r>
              <a:rPr lang="zh-CN" altLang="en-US" sz="1800" b="0" i="0" u="none" strike="noStrike" baseline="0" dirty="0">
                <a:solidFill>
                  <a:srgbClr val="FF0000"/>
                </a:solidFill>
                <a:latin typeface="CIDFont+F4"/>
              </a:rPr>
              <a:t>只有一个备份</a:t>
            </a:r>
            <a:endParaRPr lang="zh-CN" altLang="en-US" dirty="0"/>
          </a:p>
        </p:txBody>
      </p:sp>
      <p:sp>
        <p:nvSpPr>
          <p:cNvPr id="16" name="文本框 15">
            <a:extLst>
              <a:ext uri="{FF2B5EF4-FFF2-40B4-BE49-F238E27FC236}">
                <a16:creationId xmlns:a16="http://schemas.microsoft.com/office/drawing/2014/main" id="{2A1B5A38-FFA3-4307-B1E0-2C260AB5E711}"/>
              </a:ext>
            </a:extLst>
          </p:cNvPr>
          <p:cNvSpPr txBox="1"/>
          <p:nvPr/>
        </p:nvSpPr>
        <p:spPr>
          <a:xfrm>
            <a:off x="1402625" y="5580955"/>
            <a:ext cx="6094854" cy="369332"/>
          </a:xfrm>
          <a:prstGeom prst="rect">
            <a:avLst/>
          </a:prstGeom>
          <a:noFill/>
        </p:spPr>
        <p:txBody>
          <a:bodyPr wrap="square">
            <a:spAutoFit/>
          </a:bodyPr>
          <a:lstStyle/>
          <a:p>
            <a:r>
              <a:rPr lang="zh-CN" altLang="en-US" sz="1800" b="0" i="0" u="none" strike="noStrike" baseline="0" dirty="0">
                <a:latin typeface="CIDFont+F4"/>
              </a:rPr>
              <a:t>可以动态地</a:t>
            </a:r>
            <a:r>
              <a:rPr lang="zh-CN" altLang="en-US" sz="1800" b="0" i="0" u="none" strike="noStrike" baseline="0" dirty="0">
                <a:solidFill>
                  <a:srgbClr val="FF0000"/>
                </a:solidFill>
                <a:latin typeface="CIDFont+F4"/>
              </a:rPr>
              <a:t>在装入时</a:t>
            </a:r>
            <a:r>
              <a:rPr lang="zh-CN" altLang="en-US" sz="1800" b="0" i="0" u="none" strike="noStrike" baseline="0" dirty="0">
                <a:latin typeface="CIDFont+F4"/>
              </a:rPr>
              <a:t>或</a:t>
            </a:r>
            <a:r>
              <a:rPr lang="zh-CN" altLang="en-US" sz="1800" b="0" i="0" u="none" strike="noStrike" baseline="0" dirty="0">
                <a:solidFill>
                  <a:srgbClr val="FF0000"/>
                </a:solidFill>
                <a:latin typeface="CIDFont+F4"/>
              </a:rPr>
              <a:t>运行时</a:t>
            </a:r>
            <a:r>
              <a:rPr lang="zh-CN" altLang="en-US" sz="1800" b="0" i="0" u="none" strike="noStrike" baseline="0" dirty="0">
                <a:latin typeface="CIDFont+F4"/>
              </a:rPr>
              <a:t>被加载并链接</a:t>
            </a:r>
            <a:endParaRPr lang="zh-CN" altLang="en-US" dirty="0"/>
          </a:p>
        </p:txBody>
      </p:sp>
    </p:spTree>
    <p:extLst>
      <p:ext uri="{BB962C8B-B14F-4D97-AF65-F5344CB8AC3E}">
        <p14:creationId xmlns:p14="http://schemas.microsoft.com/office/powerpoint/2010/main" val="261698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动态链接</a:t>
            </a:r>
          </a:p>
        </p:txBody>
      </p:sp>
      <p:sp>
        <p:nvSpPr>
          <p:cNvPr id="5" name="文本框 4">
            <a:extLst>
              <a:ext uri="{FF2B5EF4-FFF2-40B4-BE49-F238E27FC236}">
                <a16:creationId xmlns:a16="http://schemas.microsoft.com/office/drawing/2014/main" id="{C83E22FF-4A80-464F-B990-5B3330A049A1}"/>
              </a:ext>
            </a:extLst>
          </p:cNvPr>
          <p:cNvSpPr txBox="1"/>
          <p:nvPr/>
        </p:nvSpPr>
        <p:spPr>
          <a:xfrm>
            <a:off x="331950" y="1047180"/>
            <a:ext cx="4869315" cy="461665"/>
          </a:xfrm>
          <a:prstGeom prst="rect">
            <a:avLst/>
          </a:prstGeom>
          <a:noFill/>
        </p:spPr>
        <p:txBody>
          <a:bodyPr wrap="square">
            <a:spAutoFit/>
          </a:bodyPr>
          <a:lstStyle/>
          <a:p>
            <a:r>
              <a:rPr lang="zh-CN" altLang="en-US" sz="2400" b="0" i="0" u="none" strike="noStrike" baseline="0" dirty="0">
                <a:latin typeface="CIDFont+F4"/>
              </a:rPr>
              <a:t>动态链接可以按以下两种方式进行</a:t>
            </a:r>
            <a:endParaRPr lang="zh-CN" altLang="en-US" sz="2400" dirty="0"/>
          </a:p>
        </p:txBody>
      </p:sp>
      <p:sp>
        <p:nvSpPr>
          <p:cNvPr id="7" name="文本框 6">
            <a:extLst>
              <a:ext uri="{FF2B5EF4-FFF2-40B4-BE49-F238E27FC236}">
                <a16:creationId xmlns:a16="http://schemas.microsoft.com/office/drawing/2014/main" id="{13BC148D-26DE-496A-A63B-6666217F393B}"/>
              </a:ext>
            </a:extLst>
          </p:cNvPr>
          <p:cNvSpPr txBox="1"/>
          <p:nvPr/>
        </p:nvSpPr>
        <p:spPr>
          <a:xfrm>
            <a:off x="1327372" y="1617040"/>
            <a:ext cx="7521987" cy="461665"/>
          </a:xfrm>
          <a:prstGeom prst="rect">
            <a:avLst/>
          </a:prstGeom>
          <a:noFill/>
        </p:spPr>
        <p:txBody>
          <a:bodyPr wrap="square">
            <a:spAutoFit/>
          </a:bodyPr>
          <a:lstStyle/>
          <a:p>
            <a:r>
              <a:rPr lang="en-US" altLang="zh-CN" sz="2400" b="0" i="0" u="none" strike="noStrike" baseline="0" dirty="0" smtClean="0">
                <a:latin typeface="CIDFont+F4"/>
              </a:rPr>
              <a:t>1.</a:t>
            </a:r>
            <a:r>
              <a:rPr lang="zh-CN" altLang="en-US" sz="2400" b="0" i="0" u="none" strike="noStrike" baseline="0" dirty="0" smtClean="0">
                <a:latin typeface="CIDFont+F4"/>
              </a:rPr>
              <a:t>在</a:t>
            </a:r>
            <a:r>
              <a:rPr lang="zh-CN" altLang="en-US" sz="2400" b="0" i="0" u="none" strike="noStrike" baseline="0" dirty="0">
                <a:latin typeface="CIDFont+F4"/>
              </a:rPr>
              <a:t>第一次加载并运行时进行</a:t>
            </a:r>
            <a:r>
              <a:rPr lang="en-US" altLang="zh-CN" sz="2400" b="0" i="0" u="none" strike="noStrike" baseline="0" dirty="0">
                <a:solidFill>
                  <a:srgbClr val="FF0000"/>
                </a:solidFill>
                <a:latin typeface="CIDFont+F4"/>
              </a:rPr>
              <a:t>(load-time linking)</a:t>
            </a:r>
            <a:endParaRPr lang="zh-CN" altLang="en-US" sz="2400" dirty="0"/>
          </a:p>
        </p:txBody>
      </p:sp>
      <p:sp>
        <p:nvSpPr>
          <p:cNvPr id="9" name="文本框 8">
            <a:extLst>
              <a:ext uri="{FF2B5EF4-FFF2-40B4-BE49-F238E27FC236}">
                <a16:creationId xmlns:a16="http://schemas.microsoft.com/office/drawing/2014/main" id="{F35B614F-8F82-428F-A919-2A45344F6D68}"/>
              </a:ext>
            </a:extLst>
          </p:cNvPr>
          <p:cNvSpPr txBox="1"/>
          <p:nvPr/>
        </p:nvSpPr>
        <p:spPr>
          <a:xfrm>
            <a:off x="1449292" y="3998819"/>
            <a:ext cx="6749827" cy="461665"/>
          </a:xfrm>
          <a:prstGeom prst="rect">
            <a:avLst/>
          </a:prstGeom>
          <a:noFill/>
        </p:spPr>
        <p:txBody>
          <a:bodyPr wrap="square">
            <a:spAutoFit/>
          </a:bodyPr>
          <a:lstStyle/>
          <a:p>
            <a:r>
              <a:rPr lang="en-US" altLang="zh-CN" sz="2400" b="0" i="0" u="none" strike="noStrike" baseline="0" dirty="0" smtClean="0">
                <a:latin typeface="CIDFont+F4"/>
              </a:rPr>
              <a:t>2.</a:t>
            </a:r>
            <a:r>
              <a:rPr lang="zh-CN" altLang="en-US" sz="2400" b="0" i="0" u="none" strike="noStrike" baseline="0" dirty="0" smtClean="0">
                <a:latin typeface="CIDFont+F4"/>
              </a:rPr>
              <a:t>在</a:t>
            </a:r>
            <a:r>
              <a:rPr lang="zh-CN" altLang="en-US" sz="2400" b="0" i="0" u="none" strike="noStrike" baseline="0" dirty="0">
                <a:latin typeface="CIDFont+F4"/>
              </a:rPr>
              <a:t>已经开始运行后进行</a:t>
            </a:r>
            <a:r>
              <a:rPr lang="en-US" altLang="zh-CN" sz="2400" b="0" i="0" u="none" strike="noStrike" baseline="0" dirty="0">
                <a:solidFill>
                  <a:srgbClr val="FF0000"/>
                </a:solidFill>
                <a:latin typeface="CIDFont+F4"/>
              </a:rPr>
              <a:t>(run-time linking)</a:t>
            </a:r>
            <a:endParaRPr lang="zh-CN" altLang="en-US" sz="2400" dirty="0"/>
          </a:p>
        </p:txBody>
      </p:sp>
      <p:sp>
        <p:nvSpPr>
          <p:cNvPr id="11" name="文本框 10">
            <a:extLst>
              <a:ext uri="{FF2B5EF4-FFF2-40B4-BE49-F238E27FC236}">
                <a16:creationId xmlns:a16="http://schemas.microsoft.com/office/drawing/2014/main" id="{498F0DB2-F24B-45C4-A5E9-D6BF13536D6A}"/>
              </a:ext>
            </a:extLst>
          </p:cNvPr>
          <p:cNvSpPr txBox="1"/>
          <p:nvPr/>
        </p:nvSpPr>
        <p:spPr>
          <a:xfrm>
            <a:off x="2582994" y="2385158"/>
            <a:ext cx="6094854" cy="369332"/>
          </a:xfrm>
          <a:prstGeom prst="rect">
            <a:avLst/>
          </a:prstGeom>
          <a:noFill/>
        </p:spPr>
        <p:txBody>
          <a:bodyPr wrap="square">
            <a:spAutoFit/>
          </a:bodyPr>
          <a:lstStyle/>
          <a:p>
            <a:r>
              <a:rPr lang="en-US" altLang="zh-CN" sz="1800" b="0" i="0" u="none" strike="noStrike" baseline="0" dirty="0">
                <a:latin typeface="CIDFont+F4"/>
              </a:rPr>
              <a:t>Linux</a:t>
            </a:r>
            <a:r>
              <a:rPr lang="zh-CN" altLang="en-US" sz="1800" b="0" i="0" u="none" strike="noStrike" baseline="0" dirty="0">
                <a:latin typeface="CIDFont+F4"/>
              </a:rPr>
              <a:t>通常由</a:t>
            </a:r>
            <a:r>
              <a:rPr lang="zh-CN" altLang="en-US" sz="1800" b="0" i="0" u="none" strike="noStrike" baseline="0" dirty="0">
                <a:solidFill>
                  <a:srgbClr val="FF0000"/>
                </a:solidFill>
                <a:latin typeface="CIDFont+F4"/>
              </a:rPr>
              <a:t>动态链接器</a:t>
            </a:r>
            <a:r>
              <a:rPr lang="en-US" altLang="zh-CN" sz="1800" b="0" i="0" u="none" strike="noStrike" baseline="0" dirty="0">
                <a:latin typeface="CIDFont+F4"/>
              </a:rPr>
              <a:t>(ld-linux.so)</a:t>
            </a:r>
            <a:r>
              <a:rPr lang="zh-CN" altLang="en-US" sz="1800" b="0" i="0" u="none" strike="noStrike" baseline="0" dirty="0">
                <a:latin typeface="CIDFont+F4"/>
              </a:rPr>
              <a:t>自动处理</a:t>
            </a:r>
            <a:endParaRPr lang="zh-CN" altLang="en-US" dirty="0"/>
          </a:p>
        </p:txBody>
      </p:sp>
      <p:sp>
        <p:nvSpPr>
          <p:cNvPr id="13" name="文本框 12">
            <a:extLst>
              <a:ext uri="{FF2B5EF4-FFF2-40B4-BE49-F238E27FC236}">
                <a16:creationId xmlns:a16="http://schemas.microsoft.com/office/drawing/2014/main" id="{7322015A-D51C-4FBD-BEA0-3D0AE50C5DAD}"/>
              </a:ext>
            </a:extLst>
          </p:cNvPr>
          <p:cNvSpPr txBox="1"/>
          <p:nvPr/>
        </p:nvSpPr>
        <p:spPr>
          <a:xfrm>
            <a:off x="2582994" y="3060943"/>
            <a:ext cx="6094854" cy="369332"/>
          </a:xfrm>
          <a:prstGeom prst="rect">
            <a:avLst/>
          </a:prstGeom>
          <a:noFill/>
        </p:spPr>
        <p:txBody>
          <a:bodyPr wrap="square">
            <a:spAutoFit/>
          </a:bodyPr>
          <a:lstStyle/>
          <a:p>
            <a:r>
              <a:rPr lang="zh-CN" altLang="en-US" sz="1800" b="0" i="0" u="none" strike="noStrike" baseline="0" dirty="0">
                <a:latin typeface="CIDFont+F4"/>
              </a:rPr>
              <a:t>标准</a:t>
            </a:r>
            <a:r>
              <a:rPr lang="en-US" altLang="zh-CN" sz="1800" b="0" i="0" u="none" strike="noStrike" baseline="0" dirty="0">
                <a:latin typeface="CIDFont+F4"/>
              </a:rPr>
              <a:t>C</a:t>
            </a:r>
            <a:r>
              <a:rPr lang="zh-CN" altLang="en-US" sz="1800" b="0" i="0" u="none" strike="noStrike" baseline="0" dirty="0">
                <a:latin typeface="CIDFont+F4"/>
              </a:rPr>
              <a:t>库</a:t>
            </a:r>
            <a:r>
              <a:rPr lang="en-US" altLang="zh-CN" sz="1800" b="0" i="0" u="none" strike="noStrike" baseline="0" dirty="0">
                <a:latin typeface="CIDFont+F4"/>
              </a:rPr>
              <a:t>(libc.so) </a:t>
            </a:r>
            <a:r>
              <a:rPr lang="zh-CN" altLang="en-US" sz="1800" b="0" i="0" u="none" strike="noStrike" baseline="0" dirty="0">
                <a:latin typeface="CIDFont+F4"/>
              </a:rPr>
              <a:t>通常按这种方式动态被链接</a:t>
            </a:r>
            <a:endParaRPr lang="zh-CN" altLang="en-US" dirty="0"/>
          </a:p>
        </p:txBody>
      </p:sp>
      <p:sp>
        <p:nvSpPr>
          <p:cNvPr id="15" name="文本框 14">
            <a:extLst>
              <a:ext uri="{FF2B5EF4-FFF2-40B4-BE49-F238E27FC236}">
                <a16:creationId xmlns:a16="http://schemas.microsoft.com/office/drawing/2014/main" id="{2F1871EE-91D2-408A-B07E-FFE4DFA3AF9E}"/>
              </a:ext>
            </a:extLst>
          </p:cNvPr>
          <p:cNvSpPr txBox="1"/>
          <p:nvPr/>
        </p:nvSpPr>
        <p:spPr>
          <a:xfrm>
            <a:off x="2582994" y="4844362"/>
            <a:ext cx="6094854" cy="369332"/>
          </a:xfrm>
          <a:prstGeom prst="rect">
            <a:avLst/>
          </a:prstGeom>
          <a:noFill/>
        </p:spPr>
        <p:txBody>
          <a:bodyPr wrap="square">
            <a:spAutoFit/>
          </a:bodyPr>
          <a:lstStyle/>
          <a:p>
            <a:r>
              <a:rPr lang="zh-CN" altLang="en-US" sz="1800" b="0" i="0" u="none" strike="noStrike" baseline="0" dirty="0">
                <a:latin typeface="CIDFont+F4"/>
              </a:rPr>
              <a:t>在</a:t>
            </a:r>
            <a:r>
              <a:rPr lang="en-US" altLang="zh-CN" sz="1800" b="0" i="0" u="none" strike="noStrike" baseline="0" dirty="0">
                <a:latin typeface="CIDFont+F4"/>
              </a:rPr>
              <a:t>Linux</a:t>
            </a:r>
            <a:r>
              <a:rPr lang="zh-CN" altLang="en-US" sz="1800" b="0" i="0" u="none" strike="noStrike" baseline="0" dirty="0">
                <a:latin typeface="CIDFont+F4"/>
              </a:rPr>
              <a:t>中，通过调用</a:t>
            </a:r>
            <a:r>
              <a:rPr lang="en-US" altLang="zh-CN" sz="1800" b="0" i="0" u="none" strike="noStrike" baseline="0" dirty="0" err="1">
                <a:latin typeface="CIDFont+F4"/>
              </a:rPr>
              <a:t>dlopen</a:t>
            </a:r>
            <a:r>
              <a:rPr lang="en-US" altLang="zh-CN" sz="1800" b="0" i="0" u="none" strike="noStrike" baseline="0" dirty="0">
                <a:latin typeface="CIDFont+F4"/>
              </a:rPr>
              <a:t>()</a:t>
            </a:r>
            <a:r>
              <a:rPr lang="zh-CN" altLang="en-US" sz="1800" b="0" i="0" u="none" strike="noStrike" baseline="0" dirty="0">
                <a:latin typeface="CIDFont+F4"/>
              </a:rPr>
              <a:t>等接口来实现</a:t>
            </a:r>
            <a:endParaRPr lang="zh-CN" altLang="en-US" dirty="0"/>
          </a:p>
        </p:txBody>
      </p:sp>
    </p:spTree>
    <p:extLst>
      <p:ext uri="{BB962C8B-B14F-4D97-AF65-F5344CB8AC3E}">
        <p14:creationId xmlns:p14="http://schemas.microsoft.com/office/powerpoint/2010/main" val="2857256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B859DD7-ED6E-4C74-94FD-E751C129FD0C}"/>
              </a:ext>
            </a:extLst>
          </p:cNvPr>
          <p:cNvPicPr>
            <a:picLocks noChangeAspect="1"/>
          </p:cNvPicPr>
          <p:nvPr/>
        </p:nvPicPr>
        <p:blipFill>
          <a:blip r:embed="rId2"/>
          <a:stretch>
            <a:fillRect/>
          </a:stretch>
        </p:blipFill>
        <p:spPr>
          <a:xfrm>
            <a:off x="1524001" y="684005"/>
            <a:ext cx="8806254" cy="5874699"/>
          </a:xfrm>
          <a:prstGeom prst="rect">
            <a:avLst/>
          </a:prstGeom>
        </p:spPr>
      </p:pic>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加载时动态链接</a:t>
            </a:r>
          </a:p>
        </p:txBody>
      </p:sp>
    </p:spTree>
    <p:extLst>
      <p:ext uri="{BB962C8B-B14F-4D97-AF65-F5344CB8AC3E}">
        <p14:creationId xmlns:p14="http://schemas.microsoft.com/office/powerpoint/2010/main" val="1505576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650D8A9-756A-4833-B449-287F1746C5EF}"/>
              </a:ext>
            </a:extLst>
          </p:cNvPr>
          <p:cNvPicPr>
            <a:picLocks noChangeAspect="1"/>
          </p:cNvPicPr>
          <p:nvPr/>
        </p:nvPicPr>
        <p:blipFill>
          <a:blip r:embed="rId2"/>
          <a:stretch>
            <a:fillRect/>
          </a:stretch>
        </p:blipFill>
        <p:spPr>
          <a:xfrm>
            <a:off x="738912" y="616731"/>
            <a:ext cx="8700645" cy="6175122"/>
          </a:xfrm>
          <a:prstGeom prst="rect">
            <a:avLst/>
          </a:prstGeom>
        </p:spPr>
      </p:pic>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3105383" cy="420863"/>
          </a:xfrm>
        </p:spPr>
        <p:txBody>
          <a:bodyPr>
            <a:noAutofit/>
          </a:bodyPr>
          <a:lstStyle/>
          <a:p>
            <a:r>
              <a:rPr kumimoji="1" lang="zh-CN" altLang="en-US" sz="3200" dirty="0">
                <a:latin typeface="宋体" panose="02010600030101010101" pitchFamily="2" charset="-122"/>
                <a:ea typeface="宋体" panose="02010600030101010101" pitchFamily="2" charset="-122"/>
              </a:rPr>
              <a:t>加载时动态链接</a:t>
            </a:r>
          </a:p>
        </p:txBody>
      </p:sp>
      <p:sp>
        <p:nvSpPr>
          <p:cNvPr id="6" name="文本框 5">
            <a:extLst>
              <a:ext uri="{FF2B5EF4-FFF2-40B4-BE49-F238E27FC236}">
                <a16:creationId xmlns:a16="http://schemas.microsoft.com/office/drawing/2014/main" id="{A0EADE78-B5BE-4805-833C-E7FB859CF555}"/>
              </a:ext>
            </a:extLst>
          </p:cNvPr>
          <p:cNvSpPr txBox="1"/>
          <p:nvPr/>
        </p:nvSpPr>
        <p:spPr>
          <a:xfrm>
            <a:off x="9439557" y="1652406"/>
            <a:ext cx="2418146" cy="2308324"/>
          </a:xfrm>
          <a:prstGeom prst="rect">
            <a:avLst/>
          </a:prstGeom>
          <a:noFill/>
        </p:spPr>
        <p:txBody>
          <a:bodyPr wrap="square" rtlCol="0">
            <a:spAutoFit/>
          </a:bodyPr>
          <a:lstStyle/>
          <a:p>
            <a:r>
              <a:rPr lang="zh-CN" altLang="en-US" sz="2400" dirty="0"/>
              <a:t>    </a:t>
            </a:r>
            <a:r>
              <a:rPr lang="zh-CN" altLang="en-US" sz="2400" dirty="0" smtClean="0"/>
              <a:t>   创建</a:t>
            </a:r>
            <a:r>
              <a:rPr lang="zh-CN" altLang="en-US" sz="2400" dirty="0"/>
              <a:t>可执行文件时，静态链接执行一些链接，然后在程序加载时，动态完成链接过程。</a:t>
            </a:r>
          </a:p>
        </p:txBody>
      </p:sp>
    </p:spTree>
    <p:extLst>
      <p:ext uri="{BB962C8B-B14F-4D97-AF65-F5344CB8AC3E}">
        <p14:creationId xmlns:p14="http://schemas.microsoft.com/office/powerpoint/2010/main" val="1311766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运行时动态链接</a:t>
            </a:r>
          </a:p>
        </p:txBody>
      </p:sp>
      <p:sp>
        <p:nvSpPr>
          <p:cNvPr id="8" name="文本框 7">
            <a:extLst>
              <a:ext uri="{FF2B5EF4-FFF2-40B4-BE49-F238E27FC236}">
                <a16:creationId xmlns:a16="http://schemas.microsoft.com/office/drawing/2014/main" id="{6BFE2207-0589-4196-8400-8FD7CFF6E0C9}"/>
              </a:ext>
            </a:extLst>
          </p:cNvPr>
          <p:cNvSpPr txBox="1"/>
          <p:nvPr/>
        </p:nvSpPr>
        <p:spPr>
          <a:xfrm>
            <a:off x="165044" y="1146201"/>
            <a:ext cx="2715807" cy="2308324"/>
          </a:xfrm>
          <a:prstGeom prst="rect">
            <a:avLst/>
          </a:prstGeom>
          <a:noFill/>
        </p:spPr>
        <p:txBody>
          <a:bodyPr wrap="square">
            <a:spAutoFit/>
          </a:bodyPr>
          <a:lstStyle/>
          <a:p>
            <a:pPr algn="l"/>
            <a:r>
              <a:rPr lang="en-US" altLang="zh-CN" sz="2400" b="0" i="0" u="none" strike="noStrike" baseline="0" dirty="0">
                <a:solidFill>
                  <a:srgbClr val="000000"/>
                </a:solidFill>
                <a:latin typeface="CIDFont+F4"/>
              </a:rPr>
              <a:t>    </a:t>
            </a:r>
            <a:r>
              <a:rPr lang="en-US" altLang="zh-CN" sz="2400" b="0" i="0" u="none" strike="noStrike" baseline="0" dirty="0" smtClean="0">
                <a:solidFill>
                  <a:srgbClr val="000000"/>
                </a:solidFill>
                <a:latin typeface="CIDFont+F4"/>
              </a:rPr>
              <a:t>Linux</a:t>
            </a:r>
            <a:r>
              <a:rPr lang="zh-CN" altLang="en-US" sz="2400" dirty="0">
                <a:solidFill>
                  <a:srgbClr val="000000"/>
                </a:solidFill>
                <a:latin typeface="CIDFont+F4"/>
              </a:rPr>
              <a:t>系统为动态链接器提供了简单的接口，允许应用 程序在运行时加载和链接共享库。</a:t>
            </a:r>
            <a:endParaRPr lang="zh-CN" altLang="en-US" sz="2400" dirty="0"/>
          </a:p>
        </p:txBody>
      </p:sp>
      <p:pic>
        <p:nvPicPr>
          <p:cNvPr id="11" name="图片 10">
            <a:extLst>
              <a:ext uri="{FF2B5EF4-FFF2-40B4-BE49-F238E27FC236}">
                <a16:creationId xmlns:a16="http://schemas.microsoft.com/office/drawing/2014/main" id="{2FB40002-8879-4CB5-811F-BE29944A43AD}"/>
              </a:ext>
            </a:extLst>
          </p:cNvPr>
          <p:cNvPicPr>
            <a:picLocks noChangeAspect="1"/>
          </p:cNvPicPr>
          <p:nvPr/>
        </p:nvPicPr>
        <p:blipFill>
          <a:blip r:embed="rId2"/>
          <a:stretch>
            <a:fillRect/>
          </a:stretch>
        </p:blipFill>
        <p:spPr>
          <a:xfrm>
            <a:off x="3075830" y="1038045"/>
            <a:ext cx="8951126" cy="5412503"/>
          </a:xfrm>
          <a:prstGeom prst="rect">
            <a:avLst/>
          </a:prstGeom>
        </p:spPr>
      </p:pic>
    </p:spTree>
    <p:extLst>
      <p:ext uri="{BB962C8B-B14F-4D97-AF65-F5344CB8AC3E}">
        <p14:creationId xmlns:p14="http://schemas.microsoft.com/office/powerpoint/2010/main" val="2996787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36CF98B-686A-4D3B-A09D-FA1523690CCB}"/>
              </a:ext>
            </a:extLst>
          </p:cNvPr>
          <p:cNvPicPr>
            <a:picLocks noChangeAspect="1"/>
          </p:cNvPicPr>
          <p:nvPr/>
        </p:nvPicPr>
        <p:blipFill>
          <a:blip r:embed="rId2"/>
          <a:stretch>
            <a:fillRect/>
          </a:stretch>
        </p:blipFill>
        <p:spPr>
          <a:xfrm>
            <a:off x="4420885" y="342632"/>
            <a:ext cx="5776461" cy="6172735"/>
          </a:xfrm>
          <a:prstGeom prst="rect">
            <a:avLst/>
          </a:prstGeom>
        </p:spPr>
      </p:pic>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运行时动态链接</a:t>
            </a:r>
          </a:p>
        </p:txBody>
      </p:sp>
      <p:pic>
        <p:nvPicPr>
          <p:cNvPr id="4" name="图片 3">
            <a:extLst>
              <a:ext uri="{FF2B5EF4-FFF2-40B4-BE49-F238E27FC236}">
                <a16:creationId xmlns:a16="http://schemas.microsoft.com/office/drawing/2014/main" id="{1BC40815-1252-4EB4-81DD-904DC632094C}"/>
              </a:ext>
            </a:extLst>
          </p:cNvPr>
          <p:cNvPicPr>
            <a:picLocks noChangeAspect="1"/>
          </p:cNvPicPr>
          <p:nvPr/>
        </p:nvPicPr>
        <p:blipFill>
          <a:blip r:embed="rId3"/>
          <a:stretch>
            <a:fillRect/>
          </a:stretch>
        </p:blipFill>
        <p:spPr>
          <a:xfrm>
            <a:off x="328013" y="2233847"/>
            <a:ext cx="4228587" cy="420863"/>
          </a:xfrm>
          <a:prstGeom prst="rect">
            <a:avLst/>
          </a:prstGeom>
        </p:spPr>
      </p:pic>
      <p:sp>
        <p:nvSpPr>
          <p:cNvPr id="5" name="文本框 4">
            <a:extLst>
              <a:ext uri="{FF2B5EF4-FFF2-40B4-BE49-F238E27FC236}">
                <a16:creationId xmlns:a16="http://schemas.microsoft.com/office/drawing/2014/main" id="{5A704224-B890-4266-BAE2-F212738F8580}"/>
              </a:ext>
            </a:extLst>
          </p:cNvPr>
          <p:cNvSpPr txBox="1"/>
          <p:nvPr/>
        </p:nvSpPr>
        <p:spPr>
          <a:xfrm>
            <a:off x="84142" y="1504336"/>
            <a:ext cx="1665999" cy="461665"/>
          </a:xfrm>
          <a:prstGeom prst="rect">
            <a:avLst/>
          </a:prstGeom>
          <a:noFill/>
        </p:spPr>
        <p:txBody>
          <a:bodyPr wrap="square" rtlCol="0">
            <a:spAutoFit/>
          </a:bodyPr>
          <a:lstStyle/>
          <a:p>
            <a:r>
              <a:rPr lang="zh-CN" altLang="en-US" sz="2400" dirty="0"/>
              <a:t>编译命令：</a:t>
            </a:r>
          </a:p>
        </p:txBody>
      </p:sp>
    </p:spTree>
    <p:extLst>
      <p:ext uri="{BB962C8B-B14F-4D97-AF65-F5344CB8AC3E}">
        <p14:creationId xmlns:p14="http://schemas.microsoft.com/office/powerpoint/2010/main" val="802236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578C3B00-A4AA-4B13-85D5-69733DA4ED1E}"/>
              </a:ext>
            </a:extLst>
          </p:cNvPr>
          <p:cNvSpPr>
            <a:spLocks noGrp="1"/>
          </p:cNvSpPr>
          <p:nvPr>
            <p:ph type="title"/>
          </p:nvPr>
        </p:nvSpPr>
        <p:spPr>
          <a:xfrm>
            <a:off x="816000" y="2552869"/>
            <a:ext cx="10560000" cy="960000"/>
          </a:xfrm>
        </p:spPr>
        <p:txBody>
          <a:bodyPr>
            <a:normAutofit/>
          </a:bodyPr>
          <a:lstStyle/>
          <a:p>
            <a:r>
              <a:rPr lang="zh-CN" altLang="en-US" sz="5400" dirty="0">
                <a:latin typeface="+mn-ea"/>
                <a:ea typeface="+mn-ea"/>
              </a:rPr>
              <a:t>谢 谢</a:t>
            </a:r>
          </a:p>
        </p:txBody>
      </p:sp>
    </p:spTree>
    <p:extLst>
      <p:ext uri="{BB962C8B-B14F-4D97-AF65-F5344CB8AC3E}">
        <p14:creationId xmlns:p14="http://schemas.microsoft.com/office/powerpoint/2010/main" val="6578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Times New Roman" panose="02020603050405020304" pitchFamily="18" charset="0"/>
                <a:ea typeface="宋体" panose="02010600030101010101" pitchFamily="2" charset="-122"/>
                <a:cs typeface="Times New Roman" panose="02020603050405020304" pitchFamily="18" charset="0"/>
              </a:rPr>
              <a:t>基础概念</a:t>
            </a:r>
          </a:p>
        </p:txBody>
      </p:sp>
      <p:sp>
        <p:nvSpPr>
          <p:cNvPr id="2" name="文本框 1">
            <a:extLst>
              <a:ext uri="{FF2B5EF4-FFF2-40B4-BE49-F238E27FC236}">
                <a16:creationId xmlns:a16="http://schemas.microsoft.com/office/drawing/2014/main" id="{4693D5F3-53DD-4CF5-BE06-624624EC21C2}"/>
              </a:ext>
            </a:extLst>
          </p:cNvPr>
          <p:cNvSpPr txBox="1"/>
          <p:nvPr/>
        </p:nvSpPr>
        <p:spPr>
          <a:xfrm>
            <a:off x="1079406" y="1016253"/>
            <a:ext cx="2076306"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gcc</a:t>
            </a:r>
            <a:r>
              <a:rPr lang="zh-CN" altLang="en-US" dirty="0">
                <a:latin typeface="Times New Roman" panose="02020603050405020304" pitchFamily="18" charset="0"/>
                <a:cs typeface="Times New Roman" panose="02020603050405020304" pitchFamily="18" charset="0"/>
              </a:rPr>
              <a:t>常用编译指令</a:t>
            </a:r>
          </a:p>
        </p:txBody>
      </p:sp>
      <p:graphicFrame>
        <p:nvGraphicFramePr>
          <p:cNvPr id="18" name="表格 18">
            <a:extLst>
              <a:ext uri="{FF2B5EF4-FFF2-40B4-BE49-F238E27FC236}">
                <a16:creationId xmlns:a16="http://schemas.microsoft.com/office/drawing/2014/main" id="{0A402049-3D0D-4C9E-88BF-32A9B2C944C4}"/>
              </a:ext>
            </a:extLst>
          </p:cNvPr>
          <p:cNvGraphicFramePr>
            <a:graphicFrameLocks noGrp="1"/>
          </p:cNvGraphicFramePr>
          <p:nvPr>
            <p:extLst>
              <p:ext uri="{D42A27DB-BD31-4B8C-83A1-F6EECF244321}">
                <p14:modId xmlns:p14="http://schemas.microsoft.com/office/powerpoint/2010/main" val="1622484457"/>
              </p:ext>
            </p:extLst>
          </p:nvPr>
        </p:nvGraphicFramePr>
        <p:xfrm>
          <a:off x="1618728" y="1681679"/>
          <a:ext cx="8780376" cy="3218028"/>
        </p:xfrm>
        <a:graphic>
          <a:graphicData uri="http://schemas.openxmlformats.org/drawingml/2006/table">
            <a:tbl>
              <a:tblPr firstRow="1" bandRow="1">
                <a:tableStyleId>{5C22544A-7EE6-4342-B048-85BDC9FD1C3A}</a:tableStyleId>
              </a:tblPr>
              <a:tblGrid>
                <a:gridCol w="1832616">
                  <a:extLst>
                    <a:ext uri="{9D8B030D-6E8A-4147-A177-3AD203B41FA5}">
                      <a16:colId xmlns:a16="http://schemas.microsoft.com/office/drawing/2014/main" val="2081994702"/>
                    </a:ext>
                  </a:extLst>
                </a:gridCol>
                <a:gridCol w="4020968">
                  <a:extLst>
                    <a:ext uri="{9D8B030D-6E8A-4147-A177-3AD203B41FA5}">
                      <a16:colId xmlns:a16="http://schemas.microsoft.com/office/drawing/2014/main" val="162553129"/>
                    </a:ext>
                  </a:extLst>
                </a:gridCol>
                <a:gridCol w="2926792">
                  <a:extLst>
                    <a:ext uri="{9D8B030D-6E8A-4147-A177-3AD203B41FA5}">
                      <a16:colId xmlns:a16="http://schemas.microsoft.com/office/drawing/2014/main" val="3496176912"/>
                    </a:ext>
                  </a:extLst>
                </a:gridCol>
              </a:tblGrid>
              <a:tr h="536338">
                <a:tc>
                  <a:txBody>
                    <a:bodyPr/>
                    <a:lstStyle/>
                    <a:p>
                      <a:pPr algn="ct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编译选项</a:t>
                      </a:r>
                    </a:p>
                  </a:txBody>
                  <a:tcPr/>
                </a:tc>
                <a:tc>
                  <a:txBody>
                    <a:bodyPr/>
                    <a:lstStyle/>
                    <a:p>
                      <a:pPr algn="ct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命令示例</a:t>
                      </a:r>
                    </a:p>
                  </a:txBody>
                  <a:tcPr/>
                </a:tc>
                <a:tc>
                  <a:txBody>
                    <a:bodyPr/>
                    <a:lstStyle/>
                    <a:p>
                      <a:pPr algn="ct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命令示例</a:t>
                      </a:r>
                    </a:p>
                  </a:txBody>
                  <a:tcPr/>
                </a:tc>
                <a:extLst>
                  <a:ext uri="{0D108BD9-81ED-4DB2-BD59-A6C34878D82A}">
                    <a16:rowId xmlns:a16="http://schemas.microsoft.com/office/drawing/2014/main" val="2569028270"/>
                  </a:ext>
                </a:extLst>
              </a:tr>
              <a:tr h="536338">
                <a:tc>
                  <a:txBody>
                    <a:bodyPr/>
                    <a:lstStyle/>
                    <a:p>
                      <a:pPr algn="ct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hello</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lnSpc>
                          <a:spcPct val="150000"/>
                        </a:lnSpc>
                      </a:pP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711101862"/>
                  </a:ext>
                </a:extLst>
              </a:tr>
              <a:tr h="536338">
                <a:tc>
                  <a:txBody>
                    <a:bodyPr/>
                    <a:lstStyle/>
                    <a:p>
                      <a:pPr algn="ct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-E</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-E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hello.i</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960557825"/>
                  </a:ext>
                </a:extLst>
              </a:tr>
              <a:tr h="536338">
                <a:tc>
                  <a:txBody>
                    <a:bodyPr/>
                    <a:lstStyle/>
                    <a:p>
                      <a:pPr algn="ct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-S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hello.s</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-S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hello.i</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hello.s</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890000834"/>
                  </a:ext>
                </a:extLst>
              </a:tr>
              <a:tr h="536338">
                <a:tc>
                  <a:txBody>
                    <a:bodyPr/>
                    <a:lstStyle/>
                    <a:p>
                      <a:pPr algn="ct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hello.o</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-c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hello.s</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hello.o</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982882459"/>
                  </a:ext>
                </a:extLst>
              </a:tr>
              <a:tr h="536338">
                <a:tc>
                  <a:txBody>
                    <a:bodyPr/>
                    <a:lstStyle/>
                    <a:p>
                      <a:pPr algn="ct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-O</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gcc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–O1 </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hello.c</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–o hello</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algn="ctr">
                        <a:lnSpc>
                          <a:spcPct val="15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043614619"/>
                  </a:ext>
                </a:extLst>
              </a:tr>
            </a:tbl>
          </a:graphicData>
        </a:graphic>
      </p:graphicFrame>
    </p:spTree>
    <p:extLst>
      <p:ext uri="{BB962C8B-B14F-4D97-AF65-F5344CB8AC3E}">
        <p14:creationId xmlns:p14="http://schemas.microsoft.com/office/powerpoint/2010/main" val="184622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基础概念</a:t>
            </a:r>
          </a:p>
        </p:txBody>
      </p:sp>
      <p:sp>
        <p:nvSpPr>
          <p:cNvPr id="2" name="文本框 1">
            <a:extLst>
              <a:ext uri="{FF2B5EF4-FFF2-40B4-BE49-F238E27FC236}">
                <a16:creationId xmlns:a16="http://schemas.microsoft.com/office/drawing/2014/main" id="{61FD52A1-E5CF-4F1E-9A70-DDA81D5610C5}"/>
              </a:ext>
            </a:extLst>
          </p:cNvPr>
          <p:cNvSpPr txBox="1"/>
          <p:nvPr/>
        </p:nvSpPr>
        <p:spPr>
          <a:xfrm>
            <a:off x="463727" y="1129651"/>
            <a:ext cx="10951525" cy="830997"/>
          </a:xfrm>
          <a:prstGeom prst="rect">
            <a:avLst/>
          </a:prstGeom>
          <a:noFill/>
        </p:spPr>
        <p:txBody>
          <a:bodyPr wrap="square" rtlCol="0">
            <a:spAutoFit/>
          </a:bodyPr>
          <a:lstStyle/>
          <a:p>
            <a:r>
              <a:rPr lang="zh-CN" altLang="en-US" sz="2400" dirty="0">
                <a:solidFill>
                  <a:srgbClr val="C00000"/>
                </a:solidFill>
              </a:rPr>
              <a:t>链接</a:t>
            </a:r>
            <a:r>
              <a:rPr lang="zh-CN" altLang="en-US" sz="2400" dirty="0"/>
              <a:t>：是将各种代码和数据片段收集并组合成一个单一文件的过程，这个文件是可以被加载到内存并执行。</a:t>
            </a:r>
          </a:p>
        </p:txBody>
      </p:sp>
      <p:sp>
        <p:nvSpPr>
          <p:cNvPr id="5" name="文本框 4">
            <a:extLst>
              <a:ext uri="{FF2B5EF4-FFF2-40B4-BE49-F238E27FC236}">
                <a16:creationId xmlns:a16="http://schemas.microsoft.com/office/drawing/2014/main" id="{4BE2AEDA-13B7-4ED8-80E3-3ABCA6CDEE6D}"/>
              </a:ext>
            </a:extLst>
          </p:cNvPr>
          <p:cNvSpPr txBox="1"/>
          <p:nvPr/>
        </p:nvSpPr>
        <p:spPr>
          <a:xfrm>
            <a:off x="463727" y="2570513"/>
            <a:ext cx="1981160" cy="461665"/>
          </a:xfrm>
          <a:prstGeom prst="rect">
            <a:avLst/>
          </a:prstGeom>
          <a:noFill/>
        </p:spPr>
        <p:txBody>
          <a:bodyPr wrap="square" rtlCol="0">
            <a:spAutoFit/>
          </a:bodyPr>
          <a:lstStyle/>
          <a:p>
            <a:r>
              <a:rPr lang="zh-CN" altLang="en-US" sz="2400" dirty="0">
                <a:solidFill>
                  <a:srgbClr val="C00000"/>
                </a:solidFill>
              </a:rPr>
              <a:t>链接的时机</a:t>
            </a:r>
            <a:r>
              <a:rPr lang="zh-CN" altLang="en-US" sz="2400" dirty="0"/>
              <a:t>：</a:t>
            </a:r>
          </a:p>
        </p:txBody>
      </p:sp>
      <p:sp>
        <p:nvSpPr>
          <p:cNvPr id="6" name="文本框 5">
            <a:extLst>
              <a:ext uri="{FF2B5EF4-FFF2-40B4-BE49-F238E27FC236}">
                <a16:creationId xmlns:a16="http://schemas.microsoft.com/office/drawing/2014/main" id="{D0EE5314-CF6D-4DAF-A8D2-7789FD1AB01D}"/>
              </a:ext>
            </a:extLst>
          </p:cNvPr>
          <p:cNvSpPr txBox="1"/>
          <p:nvPr/>
        </p:nvSpPr>
        <p:spPr>
          <a:xfrm>
            <a:off x="2009847" y="3142108"/>
            <a:ext cx="8172306" cy="461665"/>
          </a:xfrm>
          <a:prstGeom prst="rect">
            <a:avLst/>
          </a:prstGeom>
          <a:noFill/>
        </p:spPr>
        <p:txBody>
          <a:bodyPr wrap="square" rtlCol="0">
            <a:spAutoFit/>
          </a:bodyPr>
          <a:lstStyle/>
          <a:p>
            <a:r>
              <a:rPr lang="en-US" altLang="zh-CN" sz="2400" dirty="0"/>
              <a:t>1.</a:t>
            </a:r>
            <a:r>
              <a:rPr lang="zh-CN" altLang="en-US" sz="2400" dirty="0"/>
              <a:t>编译时（</a:t>
            </a:r>
            <a:r>
              <a:rPr lang="en-US" altLang="zh-CN" sz="2400" dirty="0" err="1"/>
              <a:t>complie</a:t>
            </a:r>
            <a:r>
              <a:rPr lang="en-US" altLang="zh-CN" sz="2400" dirty="0"/>
              <a:t> time</a:t>
            </a:r>
            <a:r>
              <a:rPr lang="zh-CN" altLang="en-US" sz="2400" dirty="0"/>
              <a:t>）源代码翻被译成机器代码时</a:t>
            </a:r>
          </a:p>
        </p:txBody>
      </p:sp>
      <p:sp>
        <p:nvSpPr>
          <p:cNvPr id="7" name="文本框 6">
            <a:extLst>
              <a:ext uri="{FF2B5EF4-FFF2-40B4-BE49-F238E27FC236}">
                <a16:creationId xmlns:a16="http://schemas.microsoft.com/office/drawing/2014/main" id="{8942C251-DDB0-46AC-A200-5D947E5285F2}"/>
              </a:ext>
            </a:extLst>
          </p:cNvPr>
          <p:cNvSpPr txBox="1"/>
          <p:nvPr/>
        </p:nvSpPr>
        <p:spPr>
          <a:xfrm>
            <a:off x="2009847" y="3982805"/>
            <a:ext cx="7071093" cy="461665"/>
          </a:xfrm>
          <a:prstGeom prst="rect">
            <a:avLst/>
          </a:prstGeom>
          <a:noFill/>
        </p:spPr>
        <p:txBody>
          <a:bodyPr wrap="square" rtlCol="0">
            <a:spAutoFit/>
          </a:bodyPr>
          <a:lstStyle/>
          <a:p>
            <a:r>
              <a:rPr lang="en-US" altLang="zh-CN" sz="2400" dirty="0"/>
              <a:t>2.</a:t>
            </a:r>
            <a:r>
              <a:rPr lang="zh-CN" altLang="en-US" sz="2400" dirty="0"/>
              <a:t>加载时（</a:t>
            </a:r>
            <a:r>
              <a:rPr lang="en-US" altLang="zh-CN" sz="2400" dirty="0"/>
              <a:t>load time</a:t>
            </a:r>
            <a:r>
              <a:rPr lang="zh-CN" altLang="en-US" sz="2400" dirty="0"/>
              <a:t>）程序被加载器加载到内存时</a:t>
            </a:r>
          </a:p>
        </p:txBody>
      </p:sp>
      <p:sp>
        <p:nvSpPr>
          <p:cNvPr id="8" name="文本框 7">
            <a:extLst>
              <a:ext uri="{FF2B5EF4-FFF2-40B4-BE49-F238E27FC236}">
                <a16:creationId xmlns:a16="http://schemas.microsoft.com/office/drawing/2014/main" id="{E786D222-223B-4713-B3B0-FF2747B01D98}"/>
              </a:ext>
            </a:extLst>
          </p:cNvPr>
          <p:cNvSpPr txBox="1"/>
          <p:nvPr/>
        </p:nvSpPr>
        <p:spPr>
          <a:xfrm>
            <a:off x="2009847" y="4785233"/>
            <a:ext cx="3423325" cy="461665"/>
          </a:xfrm>
          <a:prstGeom prst="rect">
            <a:avLst/>
          </a:prstGeom>
          <a:noFill/>
        </p:spPr>
        <p:txBody>
          <a:bodyPr wrap="square" rtlCol="0">
            <a:spAutoFit/>
          </a:bodyPr>
          <a:lstStyle/>
          <a:p>
            <a:r>
              <a:rPr lang="en-US" altLang="zh-CN" sz="2400" dirty="0"/>
              <a:t>3.</a:t>
            </a:r>
            <a:r>
              <a:rPr lang="zh-CN" altLang="en-US" sz="2400" dirty="0"/>
              <a:t>运行时（</a:t>
            </a:r>
            <a:r>
              <a:rPr lang="en-US" altLang="zh-CN" sz="2400" dirty="0"/>
              <a:t>tun time</a:t>
            </a:r>
            <a:r>
              <a:rPr lang="zh-CN" altLang="en-US" sz="2400" dirty="0"/>
              <a:t>）</a:t>
            </a:r>
          </a:p>
        </p:txBody>
      </p:sp>
    </p:spTree>
    <p:extLst>
      <p:ext uri="{BB962C8B-B14F-4D97-AF65-F5344CB8AC3E}">
        <p14:creationId xmlns:p14="http://schemas.microsoft.com/office/powerpoint/2010/main" val="48656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zh-CN" altLang="en-US" sz="3200" dirty="0">
                <a:latin typeface="宋体" panose="02010600030101010101" pitchFamily="2" charset="-122"/>
                <a:ea typeface="宋体" panose="02010600030101010101" pitchFamily="2" charset="-122"/>
              </a:rPr>
              <a:t>基础概念</a:t>
            </a:r>
          </a:p>
        </p:txBody>
      </p:sp>
      <p:sp>
        <p:nvSpPr>
          <p:cNvPr id="5" name="文本框 4">
            <a:extLst>
              <a:ext uri="{FF2B5EF4-FFF2-40B4-BE49-F238E27FC236}">
                <a16:creationId xmlns:a16="http://schemas.microsoft.com/office/drawing/2014/main" id="{328A1584-70AA-4540-BB91-C545F765C98C}"/>
              </a:ext>
            </a:extLst>
          </p:cNvPr>
          <p:cNvSpPr txBox="1"/>
          <p:nvPr/>
        </p:nvSpPr>
        <p:spPr>
          <a:xfrm>
            <a:off x="712727" y="2381887"/>
            <a:ext cx="2502420" cy="461665"/>
          </a:xfrm>
          <a:prstGeom prst="rect">
            <a:avLst/>
          </a:prstGeom>
          <a:noFill/>
        </p:spPr>
        <p:txBody>
          <a:bodyPr wrap="square" rtlCol="0">
            <a:spAutoFit/>
          </a:bodyPr>
          <a:lstStyle/>
          <a:p>
            <a:r>
              <a:rPr lang="zh-CN" altLang="en-US" sz="2400" dirty="0"/>
              <a:t>链接器的任务</a:t>
            </a:r>
          </a:p>
        </p:txBody>
      </p:sp>
      <p:sp>
        <p:nvSpPr>
          <p:cNvPr id="6" name="文本框 5">
            <a:extLst>
              <a:ext uri="{FF2B5EF4-FFF2-40B4-BE49-F238E27FC236}">
                <a16:creationId xmlns:a16="http://schemas.microsoft.com/office/drawing/2014/main" id="{A8AD9185-B3E0-4D95-8682-B83BE79026F5}"/>
              </a:ext>
            </a:extLst>
          </p:cNvPr>
          <p:cNvSpPr txBox="1"/>
          <p:nvPr/>
        </p:nvSpPr>
        <p:spPr>
          <a:xfrm>
            <a:off x="1702754" y="2919823"/>
            <a:ext cx="1620548" cy="461665"/>
          </a:xfrm>
          <a:prstGeom prst="rect">
            <a:avLst/>
          </a:prstGeom>
          <a:noFill/>
        </p:spPr>
        <p:txBody>
          <a:bodyPr wrap="square" rtlCol="0">
            <a:spAutoFit/>
          </a:bodyPr>
          <a:lstStyle/>
          <a:p>
            <a:r>
              <a:rPr lang="zh-CN" altLang="en-US" sz="2400" dirty="0">
                <a:solidFill>
                  <a:srgbClr val="C00000"/>
                </a:solidFill>
              </a:rPr>
              <a:t>符号解析</a:t>
            </a:r>
          </a:p>
        </p:txBody>
      </p:sp>
      <p:sp>
        <p:nvSpPr>
          <p:cNvPr id="7" name="文本框 6">
            <a:extLst>
              <a:ext uri="{FF2B5EF4-FFF2-40B4-BE49-F238E27FC236}">
                <a16:creationId xmlns:a16="http://schemas.microsoft.com/office/drawing/2014/main" id="{DCF8CDB7-0790-4E73-BBEF-515684C8F04D}"/>
              </a:ext>
            </a:extLst>
          </p:cNvPr>
          <p:cNvSpPr txBox="1"/>
          <p:nvPr/>
        </p:nvSpPr>
        <p:spPr>
          <a:xfrm>
            <a:off x="1702753" y="3951220"/>
            <a:ext cx="1155032" cy="461665"/>
          </a:xfrm>
          <a:prstGeom prst="rect">
            <a:avLst/>
          </a:prstGeom>
          <a:noFill/>
        </p:spPr>
        <p:txBody>
          <a:bodyPr wrap="square" rtlCol="0">
            <a:spAutoFit/>
          </a:bodyPr>
          <a:lstStyle/>
          <a:p>
            <a:r>
              <a:rPr lang="zh-CN" altLang="en-US" sz="2400" dirty="0">
                <a:solidFill>
                  <a:srgbClr val="C00000"/>
                </a:solidFill>
              </a:rPr>
              <a:t>重定位</a:t>
            </a:r>
          </a:p>
        </p:txBody>
      </p:sp>
      <p:sp>
        <p:nvSpPr>
          <p:cNvPr id="8" name="文本框 7">
            <a:extLst>
              <a:ext uri="{FF2B5EF4-FFF2-40B4-BE49-F238E27FC236}">
                <a16:creationId xmlns:a16="http://schemas.microsoft.com/office/drawing/2014/main" id="{A11978E4-0DD5-427A-8D43-336B854A88BE}"/>
              </a:ext>
            </a:extLst>
          </p:cNvPr>
          <p:cNvSpPr txBox="1"/>
          <p:nvPr/>
        </p:nvSpPr>
        <p:spPr>
          <a:xfrm>
            <a:off x="2585071" y="3389355"/>
            <a:ext cx="7294574" cy="646331"/>
          </a:xfrm>
          <a:prstGeom prst="rect">
            <a:avLst/>
          </a:prstGeom>
          <a:noFill/>
        </p:spPr>
        <p:txBody>
          <a:bodyPr wrap="square" rtlCol="0">
            <a:spAutoFit/>
          </a:bodyPr>
          <a:lstStyle/>
          <a:p>
            <a:r>
              <a:rPr lang="zh-CN" altLang="en-US" b="0" i="0" dirty="0">
                <a:solidFill>
                  <a:srgbClr val="172B4D"/>
                </a:solidFill>
                <a:effectLst/>
                <a:latin typeface="-apple-system"/>
              </a:rPr>
              <a:t>将每个目标模块中引用的符号与某个目标模块中的定义符号建立关联</a:t>
            </a:r>
            <a:endParaRPr lang="en-US" altLang="zh-CN" b="0" i="0" dirty="0">
              <a:solidFill>
                <a:srgbClr val="172B4D"/>
              </a:solidFill>
              <a:effectLst/>
              <a:latin typeface="-apple-system"/>
            </a:endParaRPr>
          </a:p>
          <a:p>
            <a:endParaRPr lang="zh-CN" altLang="en-US" dirty="0"/>
          </a:p>
        </p:txBody>
      </p:sp>
      <p:sp>
        <p:nvSpPr>
          <p:cNvPr id="9" name="文本框 8">
            <a:extLst>
              <a:ext uri="{FF2B5EF4-FFF2-40B4-BE49-F238E27FC236}">
                <a16:creationId xmlns:a16="http://schemas.microsoft.com/office/drawing/2014/main" id="{B399D52A-1408-40C8-BB59-574364E38CD9}"/>
              </a:ext>
            </a:extLst>
          </p:cNvPr>
          <p:cNvSpPr txBox="1"/>
          <p:nvPr/>
        </p:nvSpPr>
        <p:spPr>
          <a:xfrm>
            <a:off x="2571319" y="4540247"/>
            <a:ext cx="9127958" cy="646331"/>
          </a:xfrm>
          <a:prstGeom prst="rect">
            <a:avLst/>
          </a:prstGeom>
          <a:noFill/>
        </p:spPr>
        <p:txBody>
          <a:bodyPr wrap="square" rtlCol="0">
            <a:spAutoFit/>
          </a:bodyPr>
          <a:lstStyle/>
          <a:p>
            <a:r>
              <a:rPr lang="zh-CN" altLang="en-US" b="0" i="0" dirty="0">
                <a:solidFill>
                  <a:srgbClr val="172B4D"/>
                </a:solidFill>
                <a:effectLst/>
                <a:latin typeface="-apple-system"/>
              </a:rPr>
              <a:t>链接器通过把每个符号定义与一个存储器位置联系起来，然后修改所有对这些符号的引用</a:t>
            </a:r>
          </a:p>
          <a:p>
            <a:endParaRPr lang="zh-CN" altLang="en-US" dirty="0"/>
          </a:p>
        </p:txBody>
      </p:sp>
      <p:sp>
        <p:nvSpPr>
          <p:cNvPr id="10" name="文本框 9">
            <a:extLst>
              <a:ext uri="{FF2B5EF4-FFF2-40B4-BE49-F238E27FC236}">
                <a16:creationId xmlns:a16="http://schemas.microsoft.com/office/drawing/2014/main" id="{8D5EE38B-6219-4B01-8EDB-50F2000B7358}"/>
              </a:ext>
            </a:extLst>
          </p:cNvPr>
          <p:cNvSpPr txBox="1"/>
          <p:nvPr/>
        </p:nvSpPr>
        <p:spPr>
          <a:xfrm>
            <a:off x="712727" y="1320190"/>
            <a:ext cx="8539427" cy="461665"/>
          </a:xfrm>
          <a:prstGeom prst="rect">
            <a:avLst/>
          </a:prstGeom>
          <a:noFill/>
        </p:spPr>
        <p:txBody>
          <a:bodyPr wrap="square" rtlCol="0">
            <a:spAutoFit/>
          </a:bodyPr>
          <a:lstStyle/>
          <a:p>
            <a:r>
              <a:rPr lang="zh-CN" altLang="en-US" sz="2400" dirty="0"/>
              <a:t>现代系统中，链接是由叫</a:t>
            </a:r>
            <a:r>
              <a:rPr lang="zh-CN" altLang="en-US" sz="2400" dirty="0">
                <a:solidFill>
                  <a:srgbClr val="C00000"/>
                </a:solidFill>
              </a:rPr>
              <a:t>链接器</a:t>
            </a:r>
            <a:r>
              <a:rPr lang="zh-CN" altLang="en-US" sz="2400" dirty="0"/>
              <a:t>（</a:t>
            </a:r>
            <a:r>
              <a:rPr lang="en-US" altLang="zh-CN" sz="2400" dirty="0"/>
              <a:t>linker</a:t>
            </a:r>
            <a:r>
              <a:rPr lang="zh-CN" altLang="en-US" sz="2400" dirty="0"/>
              <a:t>）的程序自动执行的</a:t>
            </a:r>
          </a:p>
        </p:txBody>
      </p:sp>
    </p:spTree>
    <p:extLst>
      <p:ext uri="{BB962C8B-B14F-4D97-AF65-F5344CB8AC3E}">
        <p14:creationId xmlns:p14="http://schemas.microsoft.com/office/powerpoint/2010/main" val="385061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E46051-448E-7F4F-9843-B45261D9068F}"/>
              </a:ext>
            </a:extLst>
          </p:cNvPr>
          <p:cNvSpPr>
            <a:spLocks noGrp="1"/>
          </p:cNvSpPr>
          <p:nvPr>
            <p:ph type="body" sz="quarter" idx="11"/>
          </p:nvPr>
        </p:nvSpPr>
        <p:spPr/>
        <p:txBody>
          <a:bodyPr/>
          <a:lstStyle/>
          <a:p>
            <a:r>
              <a:rPr kumimoji="1" lang="en-US" altLang="zh-CN" dirty="0">
                <a:solidFill>
                  <a:srgbClr val="C00000"/>
                </a:solidFill>
              </a:rPr>
              <a:t>ELF</a:t>
            </a:r>
            <a:r>
              <a:rPr kumimoji="1" lang="zh-CN" altLang="en-US" dirty="0">
                <a:solidFill>
                  <a:srgbClr val="C00000"/>
                </a:solidFill>
              </a:rPr>
              <a:t>格式目标文件</a:t>
            </a:r>
          </a:p>
        </p:txBody>
      </p:sp>
      <p:sp>
        <p:nvSpPr>
          <p:cNvPr id="3" name="文本占位符 2">
            <a:extLst>
              <a:ext uri="{FF2B5EF4-FFF2-40B4-BE49-F238E27FC236}">
                <a16:creationId xmlns:a16="http://schemas.microsoft.com/office/drawing/2014/main" id="{F501CEB7-B5C7-B141-AAA5-9D14894FA2AD}"/>
              </a:ext>
            </a:extLst>
          </p:cNvPr>
          <p:cNvSpPr>
            <a:spLocks noGrp="1"/>
          </p:cNvSpPr>
          <p:nvPr>
            <p:ph type="body" sz="quarter" idx="12"/>
          </p:nvPr>
        </p:nvSpPr>
        <p:spPr/>
        <p:txBody>
          <a:bodyPr/>
          <a:lstStyle/>
          <a:p>
            <a:r>
              <a:rPr kumimoji="1" lang="zh-CN" altLang="en-US" dirty="0"/>
              <a:t>符号解析和重定位</a:t>
            </a:r>
          </a:p>
        </p:txBody>
      </p:sp>
      <p:sp>
        <p:nvSpPr>
          <p:cNvPr id="4"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p:txBody>
          <a:bodyPr/>
          <a:lstStyle/>
          <a:p>
            <a:r>
              <a:rPr lang="zh-CN" altLang="en-US" dirty="0"/>
              <a:t>静态链接</a:t>
            </a:r>
          </a:p>
        </p:txBody>
      </p:sp>
      <p:sp>
        <p:nvSpPr>
          <p:cNvPr id="5" name="文本占位符 4">
            <a:extLst>
              <a:ext uri="{FF2B5EF4-FFF2-40B4-BE49-F238E27FC236}">
                <a16:creationId xmlns:a16="http://schemas.microsoft.com/office/drawing/2014/main" id="{C704829B-230C-1244-A04A-E331B64A9EB5}"/>
              </a:ext>
            </a:extLst>
          </p:cNvPr>
          <p:cNvSpPr>
            <a:spLocks noGrp="1"/>
          </p:cNvSpPr>
          <p:nvPr>
            <p:ph type="body" sz="quarter" idx="14"/>
          </p:nvPr>
        </p:nvSpPr>
        <p:spPr/>
        <p:txBody>
          <a:bodyPr/>
          <a:lstStyle/>
          <a:p>
            <a:r>
              <a:rPr kumimoji="1" lang="zh-CN" altLang="en-US" dirty="0"/>
              <a:t>基础概念</a:t>
            </a:r>
          </a:p>
        </p:txBody>
      </p:sp>
      <p:grpSp>
        <p:nvGrpSpPr>
          <p:cNvPr id="24" name="组合 23">
            <a:extLst>
              <a:ext uri="{FF2B5EF4-FFF2-40B4-BE49-F238E27FC236}">
                <a16:creationId xmlns:a16="http://schemas.microsoft.com/office/drawing/2014/main" id="{06AC7A56-DCEB-3F42-8BC8-AA1F53518080}"/>
              </a:ext>
            </a:extLst>
          </p:cNvPr>
          <p:cNvGrpSpPr/>
          <p:nvPr/>
        </p:nvGrpSpPr>
        <p:grpSpPr>
          <a:xfrm>
            <a:off x="4644639" y="1579215"/>
            <a:ext cx="447443" cy="447442"/>
            <a:chOff x="3483479" y="1184411"/>
            <a:chExt cx="335582" cy="335582"/>
          </a:xfrm>
        </p:grpSpPr>
        <p:sp>
          <p:nvSpPr>
            <p:cNvPr id="8" name="流程图: 联系 43">
              <a:extLst>
                <a:ext uri="{FF2B5EF4-FFF2-40B4-BE49-F238E27FC236}">
                  <a16:creationId xmlns:a16="http://schemas.microsoft.com/office/drawing/2014/main" id="{A0D90EBF-C0F5-354E-ABF5-E74AD3789286}"/>
                </a:ext>
              </a:extLst>
            </p:cNvPr>
            <p:cNvSpPr/>
            <p:nvPr/>
          </p:nvSpPr>
          <p:spPr bwMode="auto">
            <a:xfrm rot="5400000">
              <a:off x="3483479" y="1184411"/>
              <a:ext cx="335582" cy="335582"/>
            </a:xfrm>
            <a:prstGeom prst="flowChartConnector">
              <a:avLst/>
            </a:prstGeom>
            <a:solidFill>
              <a:srgbClr val="0E57A2"/>
            </a:solidFill>
            <a:ln>
              <a:solidFill>
                <a:srgbClr val="0F5B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2A2A99D5-25AF-BF4E-B55A-F8A6BEF6328F}"/>
                </a:ext>
              </a:extLst>
            </p:cNvPr>
            <p:cNvSpPr txBox="1"/>
            <p:nvPr/>
          </p:nvSpPr>
          <p:spPr>
            <a:xfrm>
              <a:off x="3510125" y="1198314"/>
              <a:ext cx="281754" cy="284742"/>
            </a:xfrm>
            <a:prstGeom prst="rect">
              <a:avLst/>
            </a:prstGeom>
            <a:noFill/>
          </p:spPr>
          <p:txBody>
            <a:bodyPr wrap="square" rtlCol="0">
              <a:spAutoFit/>
            </a:bodyPr>
            <a:lstStyle/>
            <a:p>
              <a:pPr algn="ctr"/>
              <a:r>
                <a:rPr lang="en-US" altLang="zh-CN" sz="1867" b="1" dirty="0">
                  <a:solidFill>
                    <a:schemeClr val="bg1"/>
                  </a:solidFill>
                  <a:latin typeface="+mj-lt"/>
                  <a:ea typeface="微软雅黑" panose="020B0503020204020204" pitchFamily="34" charset="-122"/>
                </a:rPr>
                <a:t>1</a:t>
              </a:r>
              <a:endParaRPr lang="zh-CN" altLang="en-US" sz="1867" b="1" dirty="0">
                <a:solidFill>
                  <a:schemeClr val="bg1"/>
                </a:solidFill>
                <a:latin typeface="+mj-lt"/>
                <a:ea typeface="微软雅黑" panose="020B0503020204020204" pitchFamily="34" charset="-122"/>
              </a:endParaRPr>
            </a:p>
          </p:txBody>
        </p:sp>
      </p:grpSp>
      <p:grpSp>
        <p:nvGrpSpPr>
          <p:cNvPr id="25" name="组合 24">
            <a:extLst>
              <a:ext uri="{FF2B5EF4-FFF2-40B4-BE49-F238E27FC236}">
                <a16:creationId xmlns:a16="http://schemas.microsoft.com/office/drawing/2014/main" id="{BBF6B1B4-BAD8-0A4C-9AA4-3EBC25EC44D7}"/>
              </a:ext>
            </a:extLst>
          </p:cNvPr>
          <p:cNvGrpSpPr/>
          <p:nvPr/>
        </p:nvGrpSpPr>
        <p:grpSpPr>
          <a:xfrm>
            <a:off x="4644639" y="2441180"/>
            <a:ext cx="447443" cy="447442"/>
            <a:chOff x="3483479" y="1830886"/>
            <a:chExt cx="335582" cy="335582"/>
          </a:xfrm>
        </p:grpSpPr>
        <p:sp>
          <p:nvSpPr>
            <p:cNvPr id="11" name="流程图: 联系 49">
              <a:extLst>
                <a:ext uri="{FF2B5EF4-FFF2-40B4-BE49-F238E27FC236}">
                  <a16:creationId xmlns:a16="http://schemas.microsoft.com/office/drawing/2014/main" id="{605F0FAD-4011-714F-8961-B89C480C4D01}"/>
                </a:ext>
              </a:extLst>
            </p:cNvPr>
            <p:cNvSpPr/>
            <p:nvPr userDrawn="1"/>
          </p:nvSpPr>
          <p:spPr bwMode="auto">
            <a:xfrm rot="5400000">
              <a:off x="3483479" y="1830886"/>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2" name="文本框 11">
              <a:extLst>
                <a:ext uri="{FF2B5EF4-FFF2-40B4-BE49-F238E27FC236}">
                  <a16:creationId xmlns:a16="http://schemas.microsoft.com/office/drawing/2014/main" id="{50349E17-B2D0-014F-9BEB-6A85FCA44570}"/>
                </a:ext>
              </a:extLst>
            </p:cNvPr>
            <p:cNvSpPr txBox="1"/>
            <p:nvPr userDrawn="1"/>
          </p:nvSpPr>
          <p:spPr>
            <a:xfrm>
              <a:off x="3507746" y="1844789"/>
              <a:ext cx="290322"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2</a:t>
              </a:r>
              <a:endParaRPr lang="zh-CN" altLang="en-US" sz="1867" dirty="0">
                <a:latin typeface="+mj-lt"/>
              </a:endParaRPr>
            </a:p>
          </p:txBody>
        </p:sp>
      </p:grpSp>
      <p:grpSp>
        <p:nvGrpSpPr>
          <p:cNvPr id="26" name="组合 25">
            <a:extLst>
              <a:ext uri="{FF2B5EF4-FFF2-40B4-BE49-F238E27FC236}">
                <a16:creationId xmlns:a16="http://schemas.microsoft.com/office/drawing/2014/main" id="{44508665-2576-CD43-88BA-C99AC64E4772}"/>
              </a:ext>
            </a:extLst>
          </p:cNvPr>
          <p:cNvGrpSpPr/>
          <p:nvPr/>
        </p:nvGrpSpPr>
        <p:grpSpPr>
          <a:xfrm>
            <a:off x="4644639" y="3303147"/>
            <a:ext cx="447443" cy="447442"/>
            <a:chOff x="3483479" y="2477362"/>
            <a:chExt cx="335582" cy="335582"/>
          </a:xfrm>
        </p:grpSpPr>
        <p:sp>
          <p:nvSpPr>
            <p:cNvPr id="14" name="流程图: 联系 49">
              <a:extLst>
                <a:ext uri="{FF2B5EF4-FFF2-40B4-BE49-F238E27FC236}">
                  <a16:creationId xmlns:a16="http://schemas.microsoft.com/office/drawing/2014/main" id="{E86C38D1-A5D8-7848-A441-C987A20E61A5}"/>
                </a:ext>
              </a:extLst>
            </p:cNvPr>
            <p:cNvSpPr/>
            <p:nvPr userDrawn="1"/>
          </p:nvSpPr>
          <p:spPr bwMode="auto">
            <a:xfrm rot="5400000">
              <a:off x="3483479" y="2477362"/>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C8BFC3E5-BB9E-1540-AF9A-180E8C1FACEC}"/>
                </a:ext>
              </a:extLst>
            </p:cNvPr>
            <p:cNvSpPr txBox="1"/>
            <p:nvPr userDrawn="1"/>
          </p:nvSpPr>
          <p:spPr>
            <a:xfrm>
              <a:off x="3507746" y="2491265"/>
              <a:ext cx="284133" cy="284742"/>
            </a:xfrm>
            <a:prstGeom prst="rect">
              <a:avLst/>
            </a:prstGeom>
            <a:noFill/>
          </p:spPr>
          <p:txBody>
            <a:bodyPr wrap="square" rtlCol="0">
              <a:spAutoFit/>
            </a:bodyPr>
            <a:lstStyle>
              <a:defPPr>
                <a:defRPr lang="zh-CN"/>
              </a:defPPr>
              <a:lvl1pPr algn="ctr">
                <a:defRPr sz="1400" b="1">
                  <a:solidFill>
                    <a:schemeClr val="bg1"/>
                  </a:solidFill>
                  <a:latin typeface="微软雅黑" panose="020B0503020204020204" pitchFamily="34" charset="-122"/>
                  <a:ea typeface="微软雅黑" panose="020B0503020204020204" pitchFamily="34" charset="-122"/>
                </a:defRPr>
              </a:lvl1pPr>
            </a:lstStyle>
            <a:p>
              <a:r>
                <a:rPr lang="en-US" altLang="zh-CN" sz="1867" dirty="0">
                  <a:latin typeface="+mj-lt"/>
                </a:rPr>
                <a:t>3</a:t>
              </a:r>
              <a:endParaRPr lang="zh-CN" altLang="en-US" sz="1867" dirty="0">
                <a:latin typeface="+mj-lt"/>
              </a:endParaRPr>
            </a:p>
          </p:txBody>
        </p:sp>
      </p:grpSp>
      <p:grpSp>
        <p:nvGrpSpPr>
          <p:cNvPr id="27" name="组合 26">
            <a:extLst>
              <a:ext uri="{FF2B5EF4-FFF2-40B4-BE49-F238E27FC236}">
                <a16:creationId xmlns:a16="http://schemas.microsoft.com/office/drawing/2014/main" id="{127706DF-B343-334F-8FC7-1374281EB56A}"/>
              </a:ext>
            </a:extLst>
          </p:cNvPr>
          <p:cNvGrpSpPr/>
          <p:nvPr/>
        </p:nvGrpSpPr>
        <p:grpSpPr>
          <a:xfrm>
            <a:off x="4644639" y="4175447"/>
            <a:ext cx="447443" cy="447443"/>
            <a:chOff x="3483479" y="3131584"/>
            <a:chExt cx="335582" cy="335582"/>
          </a:xfrm>
        </p:grpSpPr>
        <p:sp>
          <p:nvSpPr>
            <p:cNvPr id="17"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4</a:t>
              </a:r>
              <a:endParaRPr lang="zh-CN" altLang="en-US" sz="2000" b="1" dirty="0">
                <a:solidFill>
                  <a:schemeClr val="bg1"/>
                </a:solidFill>
                <a:latin typeface="+mj-lt"/>
                <a:ea typeface="微软雅黑" panose="020B0503020204020204" pitchFamily="34" charset="-122"/>
              </a:endParaRPr>
            </a:p>
          </p:txBody>
        </p:sp>
      </p:grpSp>
      <p:sp>
        <p:nvSpPr>
          <p:cNvPr id="19" name="文本占位符 3">
            <a:extLst>
              <a:ext uri="{FF2B5EF4-FFF2-40B4-BE49-F238E27FC236}">
                <a16:creationId xmlns:a16="http://schemas.microsoft.com/office/drawing/2014/main" id="{135C3C54-8587-AD49-83A8-649DD294377E}"/>
              </a:ext>
            </a:extLst>
          </p:cNvPr>
          <p:cNvSpPr>
            <a:spLocks noGrp="1"/>
          </p:cNvSpPr>
          <p:nvPr>
            <p:ph type="body" sz="quarter" idx="13"/>
          </p:nvPr>
        </p:nvSpPr>
        <p:spPr>
          <a:xfrm>
            <a:off x="5330211" y="5129083"/>
            <a:ext cx="6031069" cy="386281"/>
          </a:xfrm>
        </p:spPr>
        <p:txBody>
          <a:bodyPr/>
          <a:lstStyle/>
          <a:p>
            <a:r>
              <a:rPr lang="zh-CN" altLang="en-US" dirty="0"/>
              <a:t>动态链接</a:t>
            </a:r>
          </a:p>
        </p:txBody>
      </p:sp>
      <p:grpSp>
        <p:nvGrpSpPr>
          <p:cNvPr id="20" name="组合 19">
            <a:extLst>
              <a:ext uri="{FF2B5EF4-FFF2-40B4-BE49-F238E27FC236}">
                <a16:creationId xmlns:a16="http://schemas.microsoft.com/office/drawing/2014/main" id="{127706DF-B343-334F-8FC7-1374281EB56A}"/>
              </a:ext>
            </a:extLst>
          </p:cNvPr>
          <p:cNvGrpSpPr/>
          <p:nvPr/>
        </p:nvGrpSpPr>
        <p:grpSpPr>
          <a:xfrm>
            <a:off x="4654750" y="5103081"/>
            <a:ext cx="447443" cy="447443"/>
            <a:chOff x="3483479" y="3131584"/>
            <a:chExt cx="335582" cy="335582"/>
          </a:xfrm>
        </p:grpSpPr>
        <p:sp>
          <p:nvSpPr>
            <p:cNvPr id="21" name="流程图: 联系 49">
              <a:extLst>
                <a:ext uri="{FF2B5EF4-FFF2-40B4-BE49-F238E27FC236}">
                  <a16:creationId xmlns:a16="http://schemas.microsoft.com/office/drawing/2014/main" id="{91014921-CBFB-3A47-B5A9-EC8702DFF4D3}"/>
                </a:ext>
              </a:extLst>
            </p:cNvPr>
            <p:cNvSpPr/>
            <p:nvPr/>
          </p:nvSpPr>
          <p:spPr bwMode="auto">
            <a:xfrm rot="5400000">
              <a:off x="3483479" y="3131584"/>
              <a:ext cx="335582" cy="335582"/>
            </a:xfrm>
            <a:prstGeom prst="flowChartConnector">
              <a:avLst/>
            </a:prstGeom>
            <a:solidFill>
              <a:srgbClr val="0E57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597" b="1">
                <a:latin typeface="微软雅黑" panose="020B0503020204020204" pitchFamily="34" charset="-122"/>
                <a:ea typeface="微软雅黑" panose="020B0503020204020204" pitchFamily="34" charset="-122"/>
                <a:cs typeface="+mn-ea"/>
                <a:sym typeface="+mn-lt"/>
              </a:endParaRPr>
            </a:p>
          </p:txBody>
        </p:sp>
        <p:sp>
          <p:nvSpPr>
            <p:cNvPr id="22" name="文本框 21">
              <a:extLst>
                <a:ext uri="{FF2B5EF4-FFF2-40B4-BE49-F238E27FC236}">
                  <a16:creationId xmlns:a16="http://schemas.microsoft.com/office/drawing/2014/main" id="{B83A3886-A376-9949-B5B1-7A2636F6D45D}"/>
                </a:ext>
              </a:extLst>
            </p:cNvPr>
            <p:cNvSpPr txBox="1"/>
            <p:nvPr/>
          </p:nvSpPr>
          <p:spPr>
            <a:xfrm>
              <a:off x="3491062" y="3137793"/>
              <a:ext cx="323682" cy="300082"/>
            </a:xfrm>
            <a:prstGeom prst="rect">
              <a:avLst/>
            </a:prstGeom>
            <a:noFill/>
          </p:spPr>
          <p:txBody>
            <a:bodyPr wrap="square" rtlCol="0">
              <a:spAutoFit/>
            </a:bodyPr>
            <a:lstStyle/>
            <a:p>
              <a:pPr algn="ctr"/>
              <a:r>
                <a:rPr lang="en-US" altLang="zh-CN" sz="2000" b="1" dirty="0">
                  <a:solidFill>
                    <a:schemeClr val="bg1"/>
                  </a:solidFill>
                  <a:latin typeface="+mj-lt"/>
                  <a:ea typeface="微软雅黑" panose="020B0503020204020204" pitchFamily="34" charset="-122"/>
                </a:rPr>
                <a:t>5</a:t>
              </a:r>
              <a:endParaRPr lang="zh-CN" altLang="en-US" sz="2000" b="1" dirty="0">
                <a:solidFill>
                  <a:schemeClr val="bg1"/>
                </a:solidFill>
                <a:latin typeface="+mj-lt"/>
                <a:ea typeface="微软雅黑" panose="020B0503020204020204" pitchFamily="34" charset="-122"/>
              </a:endParaRPr>
            </a:p>
          </p:txBody>
        </p:sp>
      </p:grpSp>
    </p:spTree>
    <p:extLst>
      <p:ext uri="{BB962C8B-B14F-4D97-AF65-F5344CB8AC3E}">
        <p14:creationId xmlns:p14="http://schemas.microsoft.com/office/powerpoint/2010/main" val="27163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en-US" altLang="zh-CN" sz="3200" dirty="0">
                <a:latin typeface="宋体" panose="02010600030101010101" pitchFamily="2" charset="-122"/>
                <a:ea typeface="宋体" panose="02010600030101010101" pitchFamily="2" charset="-122"/>
              </a:rPr>
              <a:t>ELF</a:t>
            </a:r>
            <a:r>
              <a:rPr kumimoji="1" lang="zh-CN" altLang="en-US" sz="3200" dirty="0">
                <a:latin typeface="宋体" panose="02010600030101010101" pitchFamily="2" charset="-122"/>
                <a:ea typeface="宋体" panose="02010600030101010101" pitchFamily="2" charset="-122"/>
              </a:rPr>
              <a:t>格式目标文件</a:t>
            </a:r>
          </a:p>
        </p:txBody>
      </p:sp>
      <p:sp>
        <p:nvSpPr>
          <p:cNvPr id="4" name="文本框 3">
            <a:extLst>
              <a:ext uri="{FF2B5EF4-FFF2-40B4-BE49-F238E27FC236}">
                <a16:creationId xmlns:a16="http://schemas.microsoft.com/office/drawing/2014/main" id="{4AC7DB99-D6D5-4F00-934E-F21EA7BD4A24}"/>
              </a:ext>
            </a:extLst>
          </p:cNvPr>
          <p:cNvSpPr txBox="1"/>
          <p:nvPr/>
        </p:nvSpPr>
        <p:spPr>
          <a:xfrm>
            <a:off x="288759" y="3008858"/>
            <a:ext cx="1258158" cy="369332"/>
          </a:xfrm>
          <a:prstGeom prst="rect">
            <a:avLst/>
          </a:prstGeom>
          <a:noFill/>
        </p:spPr>
        <p:txBody>
          <a:bodyPr wrap="square" rtlCol="0">
            <a:spAutoFit/>
          </a:bodyPr>
          <a:lstStyle/>
          <a:p>
            <a:r>
              <a:rPr lang="zh-CN" altLang="en-US" dirty="0"/>
              <a:t>目标文件</a:t>
            </a:r>
            <a:endParaRPr lang="en-US" altLang="zh-CN" dirty="0"/>
          </a:p>
        </p:txBody>
      </p:sp>
      <p:sp>
        <p:nvSpPr>
          <p:cNvPr id="7" name="文本框 6">
            <a:extLst>
              <a:ext uri="{FF2B5EF4-FFF2-40B4-BE49-F238E27FC236}">
                <a16:creationId xmlns:a16="http://schemas.microsoft.com/office/drawing/2014/main" id="{CE71CDAB-F890-4DF2-834D-D6F6D51804D2}"/>
              </a:ext>
            </a:extLst>
          </p:cNvPr>
          <p:cNvSpPr txBox="1"/>
          <p:nvPr/>
        </p:nvSpPr>
        <p:spPr>
          <a:xfrm>
            <a:off x="1773797" y="1051904"/>
            <a:ext cx="2715700" cy="369332"/>
          </a:xfrm>
          <a:prstGeom prst="rect">
            <a:avLst/>
          </a:prstGeom>
          <a:noFill/>
        </p:spPr>
        <p:txBody>
          <a:bodyPr wrap="square" rtlCol="0">
            <a:spAutoFit/>
          </a:bodyPr>
          <a:lstStyle/>
          <a:p>
            <a:r>
              <a:rPr lang="zh-CN" altLang="en-US" dirty="0">
                <a:solidFill>
                  <a:srgbClr val="C00000"/>
                </a:solidFill>
              </a:rPr>
              <a:t>可重定位目标文件</a:t>
            </a:r>
            <a:r>
              <a:rPr lang="en-US" altLang="zh-CN" dirty="0"/>
              <a:t>(.o)</a:t>
            </a:r>
            <a:endParaRPr lang="zh-CN" altLang="en-US" dirty="0"/>
          </a:p>
        </p:txBody>
      </p:sp>
      <p:sp>
        <p:nvSpPr>
          <p:cNvPr id="9" name="文本框 8">
            <a:extLst>
              <a:ext uri="{FF2B5EF4-FFF2-40B4-BE49-F238E27FC236}">
                <a16:creationId xmlns:a16="http://schemas.microsoft.com/office/drawing/2014/main" id="{7894A867-751F-48D0-8358-DCFB50129277}"/>
              </a:ext>
            </a:extLst>
          </p:cNvPr>
          <p:cNvSpPr txBox="1"/>
          <p:nvPr/>
        </p:nvSpPr>
        <p:spPr>
          <a:xfrm>
            <a:off x="1773797" y="2942580"/>
            <a:ext cx="3086960" cy="369332"/>
          </a:xfrm>
          <a:prstGeom prst="rect">
            <a:avLst/>
          </a:prstGeom>
          <a:noFill/>
        </p:spPr>
        <p:txBody>
          <a:bodyPr wrap="square" rtlCol="0">
            <a:spAutoFit/>
          </a:bodyPr>
          <a:lstStyle/>
          <a:p>
            <a:r>
              <a:rPr lang="zh-CN" altLang="en-US" dirty="0">
                <a:solidFill>
                  <a:srgbClr val="C00000"/>
                </a:solidFill>
              </a:rPr>
              <a:t>可执行目标文件</a:t>
            </a:r>
            <a:r>
              <a:rPr lang="en-US" altLang="zh-CN" dirty="0"/>
              <a:t>(</a:t>
            </a:r>
            <a:r>
              <a:rPr lang="zh-CN" altLang="en-US" dirty="0"/>
              <a:t>默认</a:t>
            </a:r>
            <a:r>
              <a:rPr lang="en-US" altLang="zh-CN" dirty="0" err="1"/>
              <a:t>a.out</a:t>
            </a:r>
            <a:r>
              <a:rPr lang="en-US" altLang="zh-CN" dirty="0"/>
              <a:t>)</a:t>
            </a:r>
            <a:endParaRPr lang="zh-CN" altLang="en-US" dirty="0"/>
          </a:p>
        </p:txBody>
      </p:sp>
      <p:sp>
        <p:nvSpPr>
          <p:cNvPr id="10" name="文本框 9">
            <a:extLst>
              <a:ext uri="{FF2B5EF4-FFF2-40B4-BE49-F238E27FC236}">
                <a16:creationId xmlns:a16="http://schemas.microsoft.com/office/drawing/2014/main" id="{7C737B06-AB12-4782-9BCC-974663D4763B}"/>
              </a:ext>
            </a:extLst>
          </p:cNvPr>
          <p:cNvSpPr txBox="1"/>
          <p:nvPr/>
        </p:nvSpPr>
        <p:spPr>
          <a:xfrm>
            <a:off x="1859738" y="4952094"/>
            <a:ext cx="2124433" cy="369332"/>
          </a:xfrm>
          <a:prstGeom prst="rect">
            <a:avLst/>
          </a:prstGeom>
          <a:noFill/>
        </p:spPr>
        <p:txBody>
          <a:bodyPr wrap="square" rtlCol="0">
            <a:spAutoFit/>
          </a:bodyPr>
          <a:lstStyle/>
          <a:p>
            <a:r>
              <a:rPr lang="zh-CN" altLang="en-US" dirty="0">
                <a:solidFill>
                  <a:srgbClr val="C00000"/>
                </a:solidFill>
              </a:rPr>
              <a:t>共享目标文件</a:t>
            </a:r>
            <a:r>
              <a:rPr lang="en-US" altLang="zh-CN" dirty="0"/>
              <a:t>(.so)</a:t>
            </a:r>
            <a:endParaRPr lang="zh-CN" altLang="en-US" dirty="0"/>
          </a:p>
        </p:txBody>
      </p:sp>
      <p:sp>
        <p:nvSpPr>
          <p:cNvPr id="11" name="文本框 10">
            <a:extLst>
              <a:ext uri="{FF2B5EF4-FFF2-40B4-BE49-F238E27FC236}">
                <a16:creationId xmlns:a16="http://schemas.microsoft.com/office/drawing/2014/main" id="{020BC061-85AA-416D-ACC3-1C9BF2691F88}"/>
              </a:ext>
            </a:extLst>
          </p:cNvPr>
          <p:cNvSpPr txBox="1"/>
          <p:nvPr/>
        </p:nvSpPr>
        <p:spPr>
          <a:xfrm>
            <a:off x="4698047" y="1047035"/>
            <a:ext cx="6112042" cy="369332"/>
          </a:xfrm>
          <a:prstGeom prst="rect">
            <a:avLst/>
          </a:prstGeom>
          <a:noFill/>
        </p:spPr>
        <p:txBody>
          <a:bodyPr wrap="square" rtlCol="0">
            <a:spAutoFit/>
          </a:bodyPr>
          <a:lstStyle/>
          <a:p>
            <a:r>
              <a:rPr lang="zh-CN" altLang="en-US" dirty="0"/>
              <a:t>其代码和数据可和其它可重定位文件合并成可执行文件</a:t>
            </a:r>
          </a:p>
        </p:txBody>
      </p:sp>
      <p:sp>
        <p:nvSpPr>
          <p:cNvPr id="12" name="文本框 11">
            <a:extLst>
              <a:ext uri="{FF2B5EF4-FFF2-40B4-BE49-F238E27FC236}">
                <a16:creationId xmlns:a16="http://schemas.microsoft.com/office/drawing/2014/main" id="{F2796E4A-6FEF-46BD-9FAC-6114D4F5956D}"/>
              </a:ext>
            </a:extLst>
          </p:cNvPr>
          <p:cNvSpPr txBox="1"/>
          <p:nvPr/>
        </p:nvSpPr>
        <p:spPr>
          <a:xfrm>
            <a:off x="5342021" y="1606818"/>
            <a:ext cx="4193864" cy="369332"/>
          </a:xfrm>
          <a:prstGeom prst="rect">
            <a:avLst/>
          </a:prstGeom>
          <a:noFill/>
        </p:spPr>
        <p:txBody>
          <a:bodyPr wrap="square" rtlCol="0">
            <a:spAutoFit/>
          </a:bodyPr>
          <a:lstStyle/>
          <a:p>
            <a:r>
              <a:rPr lang="zh-CN" altLang="en-US" dirty="0"/>
              <a:t>每个</a:t>
            </a:r>
            <a:r>
              <a:rPr lang="en-US" altLang="zh-CN" dirty="0"/>
              <a:t>.o</a:t>
            </a:r>
            <a:r>
              <a:rPr lang="zh-CN" altLang="en-US" dirty="0"/>
              <a:t>文件是由对应的</a:t>
            </a:r>
            <a:r>
              <a:rPr lang="en-US" altLang="zh-CN" dirty="0"/>
              <a:t>.c</a:t>
            </a:r>
            <a:r>
              <a:rPr lang="zh-CN" altLang="en-US" dirty="0"/>
              <a:t>文件生成</a:t>
            </a:r>
          </a:p>
        </p:txBody>
      </p:sp>
      <p:sp>
        <p:nvSpPr>
          <p:cNvPr id="13" name="文本框 12">
            <a:extLst>
              <a:ext uri="{FF2B5EF4-FFF2-40B4-BE49-F238E27FC236}">
                <a16:creationId xmlns:a16="http://schemas.microsoft.com/office/drawing/2014/main" id="{90AB1BA9-4CBF-4578-AFEC-D33C10808FA5}"/>
              </a:ext>
            </a:extLst>
          </p:cNvPr>
          <p:cNvSpPr txBox="1"/>
          <p:nvPr/>
        </p:nvSpPr>
        <p:spPr>
          <a:xfrm>
            <a:off x="5342021" y="2121152"/>
            <a:ext cx="4947842" cy="369332"/>
          </a:xfrm>
          <a:prstGeom prst="rect">
            <a:avLst/>
          </a:prstGeom>
          <a:noFill/>
        </p:spPr>
        <p:txBody>
          <a:bodyPr wrap="square" rtlCol="0">
            <a:spAutoFit/>
          </a:bodyPr>
          <a:lstStyle/>
          <a:p>
            <a:r>
              <a:rPr lang="zh-CN" altLang="en-US" dirty="0"/>
              <a:t>每个</a:t>
            </a:r>
            <a:r>
              <a:rPr lang="en-US" altLang="zh-CN" dirty="0"/>
              <a:t>.o</a:t>
            </a:r>
            <a:r>
              <a:rPr lang="zh-CN" altLang="en-US" dirty="0"/>
              <a:t>文件代码和数据地址都从</a:t>
            </a:r>
            <a:r>
              <a:rPr lang="en-US" altLang="zh-CN" dirty="0"/>
              <a:t>0</a:t>
            </a:r>
            <a:r>
              <a:rPr lang="zh-CN" altLang="en-US" dirty="0"/>
              <a:t>开始</a:t>
            </a:r>
          </a:p>
        </p:txBody>
      </p:sp>
      <p:sp>
        <p:nvSpPr>
          <p:cNvPr id="14" name="文本框 13">
            <a:extLst>
              <a:ext uri="{FF2B5EF4-FFF2-40B4-BE49-F238E27FC236}">
                <a16:creationId xmlns:a16="http://schemas.microsoft.com/office/drawing/2014/main" id="{1C7AB903-8FAC-4273-A870-43143F18A69B}"/>
              </a:ext>
            </a:extLst>
          </p:cNvPr>
          <p:cNvSpPr txBox="1"/>
          <p:nvPr/>
        </p:nvSpPr>
        <p:spPr>
          <a:xfrm>
            <a:off x="4698047" y="2953085"/>
            <a:ext cx="5720156" cy="369332"/>
          </a:xfrm>
          <a:prstGeom prst="rect">
            <a:avLst/>
          </a:prstGeom>
          <a:noFill/>
        </p:spPr>
        <p:txBody>
          <a:bodyPr wrap="square" rtlCol="0">
            <a:spAutoFit/>
          </a:bodyPr>
          <a:lstStyle/>
          <a:p>
            <a:r>
              <a:rPr lang="zh-CN" altLang="en-US" dirty="0"/>
              <a:t>包含的代码和数据可直接被复制到内存并执行</a:t>
            </a:r>
          </a:p>
        </p:txBody>
      </p:sp>
      <p:sp>
        <p:nvSpPr>
          <p:cNvPr id="15" name="文本框 14">
            <a:extLst>
              <a:ext uri="{FF2B5EF4-FFF2-40B4-BE49-F238E27FC236}">
                <a16:creationId xmlns:a16="http://schemas.microsoft.com/office/drawing/2014/main" id="{CDA7EED8-0B4A-421C-AD90-C1277590AF0F}"/>
              </a:ext>
            </a:extLst>
          </p:cNvPr>
          <p:cNvSpPr txBox="1"/>
          <p:nvPr/>
        </p:nvSpPr>
        <p:spPr>
          <a:xfrm>
            <a:off x="5342021" y="3535584"/>
            <a:ext cx="4451538" cy="369332"/>
          </a:xfrm>
          <a:prstGeom prst="rect">
            <a:avLst/>
          </a:prstGeom>
          <a:noFill/>
        </p:spPr>
        <p:txBody>
          <a:bodyPr wrap="square" rtlCol="0">
            <a:spAutoFit/>
          </a:bodyPr>
          <a:lstStyle/>
          <a:p>
            <a:r>
              <a:rPr lang="zh-CN" altLang="en-US" dirty="0"/>
              <a:t>代码和数据地址为虚拟地址空间中的地址</a:t>
            </a:r>
          </a:p>
        </p:txBody>
      </p:sp>
      <p:sp>
        <p:nvSpPr>
          <p:cNvPr id="16" name="文本框 15">
            <a:extLst>
              <a:ext uri="{FF2B5EF4-FFF2-40B4-BE49-F238E27FC236}">
                <a16:creationId xmlns:a16="http://schemas.microsoft.com/office/drawing/2014/main" id="{748D2AF9-96C4-4849-ACFC-4BEC4F9F14B3}"/>
              </a:ext>
            </a:extLst>
          </p:cNvPr>
          <p:cNvSpPr txBox="1"/>
          <p:nvPr/>
        </p:nvSpPr>
        <p:spPr>
          <a:xfrm>
            <a:off x="4698047" y="4983002"/>
            <a:ext cx="7679584" cy="369332"/>
          </a:xfrm>
          <a:prstGeom prst="rect">
            <a:avLst/>
          </a:prstGeom>
          <a:noFill/>
        </p:spPr>
        <p:txBody>
          <a:bodyPr wrap="square" rtlCol="0">
            <a:spAutoFit/>
          </a:bodyPr>
          <a:lstStyle/>
          <a:p>
            <a:r>
              <a:rPr lang="zh-CN" altLang="en-US" dirty="0"/>
              <a:t>特殊的可重定位目标文件，能在加载或运行时被装入到内存并自动被链接</a:t>
            </a:r>
          </a:p>
        </p:txBody>
      </p:sp>
      <p:sp>
        <p:nvSpPr>
          <p:cNvPr id="17" name="左大括号 16">
            <a:extLst>
              <a:ext uri="{FF2B5EF4-FFF2-40B4-BE49-F238E27FC236}">
                <a16:creationId xmlns:a16="http://schemas.microsoft.com/office/drawing/2014/main" id="{D16D5BEA-32DB-4035-92B7-1EE621AF4063}"/>
              </a:ext>
            </a:extLst>
          </p:cNvPr>
          <p:cNvSpPr/>
          <p:nvPr/>
        </p:nvSpPr>
        <p:spPr>
          <a:xfrm>
            <a:off x="1546917" y="1182532"/>
            <a:ext cx="116880" cy="402198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77830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F40EB0-1F32-E246-8C9A-3DEC6E85EA33}"/>
              </a:ext>
            </a:extLst>
          </p:cNvPr>
          <p:cNvSpPr>
            <a:spLocks noGrp="1"/>
          </p:cNvSpPr>
          <p:nvPr>
            <p:ph type="title"/>
          </p:nvPr>
        </p:nvSpPr>
        <p:spPr>
          <a:xfrm>
            <a:off x="463727" y="299296"/>
            <a:ext cx="9625465" cy="420863"/>
          </a:xfrm>
        </p:spPr>
        <p:txBody>
          <a:bodyPr>
            <a:noAutofit/>
          </a:bodyPr>
          <a:lstStyle/>
          <a:p>
            <a:r>
              <a:rPr kumimoji="1" lang="en-US" altLang="zh-CN" sz="3200" dirty="0">
                <a:latin typeface="宋体" panose="02010600030101010101" pitchFamily="2" charset="-122"/>
                <a:ea typeface="宋体" panose="02010600030101010101" pitchFamily="2" charset="-122"/>
              </a:rPr>
              <a:t>ELF</a:t>
            </a:r>
            <a:r>
              <a:rPr kumimoji="1" lang="zh-CN" altLang="en-US" sz="3200" dirty="0">
                <a:latin typeface="宋体" panose="02010600030101010101" pitchFamily="2" charset="-122"/>
                <a:ea typeface="宋体" panose="02010600030101010101" pitchFamily="2" charset="-122"/>
              </a:rPr>
              <a:t>格式可重定位目标文件</a:t>
            </a:r>
          </a:p>
        </p:txBody>
      </p:sp>
      <p:pic>
        <p:nvPicPr>
          <p:cNvPr id="7" name="图片 6">
            <a:extLst>
              <a:ext uri="{FF2B5EF4-FFF2-40B4-BE49-F238E27FC236}">
                <a16:creationId xmlns:a16="http://schemas.microsoft.com/office/drawing/2014/main" id="{B9156766-B37B-4303-A2A5-6A937CCAB74F}"/>
              </a:ext>
            </a:extLst>
          </p:cNvPr>
          <p:cNvPicPr>
            <a:picLocks noChangeAspect="1"/>
          </p:cNvPicPr>
          <p:nvPr/>
        </p:nvPicPr>
        <p:blipFill>
          <a:blip r:embed="rId2"/>
          <a:stretch>
            <a:fillRect/>
          </a:stretch>
        </p:blipFill>
        <p:spPr>
          <a:xfrm>
            <a:off x="1705753" y="720159"/>
            <a:ext cx="8161727" cy="5784081"/>
          </a:xfrm>
          <a:prstGeom prst="rect">
            <a:avLst/>
          </a:prstGeom>
        </p:spPr>
      </p:pic>
    </p:spTree>
    <p:extLst>
      <p:ext uri="{BB962C8B-B14F-4D97-AF65-F5344CB8AC3E}">
        <p14:creationId xmlns:p14="http://schemas.microsoft.com/office/powerpoint/2010/main" val="29101173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4938</TotalTime>
  <Words>1594</Words>
  <Application>Microsoft Office PowerPoint</Application>
  <PresentationFormat>宽屏</PresentationFormat>
  <Paragraphs>222</Paragraphs>
  <Slides>37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-apple-system</vt:lpstr>
      <vt:lpstr>CIDFont+F4</vt:lpstr>
      <vt:lpstr>等线</vt:lpstr>
      <vt:lpstr>等线 Light</vt:lpstr>
      <vt:lpstr>宋体</vt:lpstr>
      <vt:lpstr>Microsoft YaHei</vt:lpstr>
      <vt:lpstr>Microsoft YaHei</vt:lpstr>
      <vt:lpstr>Arial</vt:lpstr>
      <vt:lpstr>Helvetica</vt:lpstr>
      <vt:lpstr>Times New Roman</vt:lpstr>
      <vt:lpstr>Office 主题​​</vt:lpstr>
      <vt:lpstr>链       接</vt:lpstr>
      <vt:lpstr>PowerPoint 演示文稿</vt:lpstr>
      <vt:lpstr>基础概念</vt:lpstr>
      <vt:lpstr>基础概念</vt:lpstr>
      <vt:lpstr>基础概念</vt:lpstr>
      <vt:lpstr>基础概念</vt:lpstr>
      <vt:lpstr>PowerPoint 演示文稿</vt:lpstr>
      <vt:lpstr>ELF格式目标文件</vt:lpstr>
      <vt:lpstr>ELF格式可重定位目标文件</vt:lpstr>
      <vt:lpstr>ELF格式可重定位目标文件</vt:lpstr>
      <vt:lpstr>ELF格式可执行目标文件</vt:lpstr>
      <vt:lpstr>可执行文件的存储器映射</vt:lpstr>
      <vt:lpstr>PowerPoint 演示文稿</vt:lpstr>
      <vt:lpstr>符号</vt:lpstr>
      <vt:lpstr>符号</vt:lpstr>
      <vt:lpstr>符号解析</vt:lpstr>
      <vt:lpstr>符号解析和重定位</vt:lpstr>
      <vt:lpstr>符号解析和重定位</vt:lpstr>
      <vt:lpstr>重定位</vt:lpstr>
      <vt:lpstr>重定位</vt:lpstr>
      <vt:lpstr>重定位</vt:lpstr>
      <vt:lpstr>重定位</vt:lpstr>
      <vt:lpstr>重定位</vt:lpstr>
      <vt:lpstr>重定位</vt:lpstr>
      <vt:lpstr>PowerPoint 演示文稿</vt:lpstr>
      <vt:lpstr>静态链接</vt:lpstr>
      <vt:lpstr>静态链接符号解析过程</vt:lpstr>
      <vt:lpstr>静态链接示例</vt:lpstr>
      <vt:lpstr>静态链接示例</vt:lpstr>
      <vt:lpstr>PowerPoint 演示文稿</vt:lpstr>
      <vt:lpstr>动态链接</vt:lpstr>
      <vt:lpstr>动态链接</vt:lpstr>
      <vt:lpstr>加载时动态链接</vt:lpstr>
      <vt:lpstr>加载时动态链接</vt:lpstr>
      <vt:lpstr>运行时动态链接</vt:lpstr>
      <vt:lpstr>运行时动态链接</vt:lpstr>
      <vt:lpstr>谢 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协程的介绍、实现和应用</dc:title>
  <dc:creator>高翔</dc:creator>
  <cp:lastModifiedBy>沈鹏</cp:lastModifiedBy>
  <cp:revision>180</cp:revision>
  <dcterms:created xsi:type="dcterms:W3CDTF">2020-11-23T12:26:30Z</dcterms:created>
  <dcterms:modified xsi:type="dcterms:W3CDTF">2021-03-04T06:21:51Z</dcterms:modified>
</cp:coreProperties>
</file>