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42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Group 61"/>
          <p:cNvGrpSpPr/>
          <p:nvPr/>
        </p:nvGrpSpPr>
        <p:grpSpPr>
          <a:xfrm>
            <a:off x="988060" y="608965"/>
            <a:ext cx="8209915" cy="5305425"/>
            <a:chOff x="2760" y="879"/>
            <a:chExt cx="12929" cy="8355"/>
          </a:xfrm>
        </p:grpSpPr>
        <p:cxnSp>
          <p:nvCxnSpPr>
            <p:cNvPr id="13" name="Curved Connector 12"/>
            <p:cNvCxnSpPr>
              <a:stCxn id="5" idx="3"/>
              <a:endCxn id="6" idx="0"/>
            </p:cNvCxnSpPr>
            <p:nvPr/>
          </p:nvCxnSpPr>
          <p:spPr>
            <a:xfrm>
              <a:off x="4997" y="4510"/>
              <a:ext cx="6236" cy="2839"/>
            </a:xfrm>
            <a:prstGeom prst="curved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7" idx="0"/>
              <a:endCxn id="8" idx="1"/>
            </p:cNvCxnSpPr>
            <p:nvPr/>
          </p:nvCxnSpPr>
          <p:spPr>
            <a:xfrm rot="16200000">
              <a:off x="7656" y="1590"/>
              <a:ext cx="3580" cy="7938"/>
            </a:xfrm>
            <a:prstGeom prst="curved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9" idx="1"/>
            </p:cNvCxnSpPr>
            <p:nvPr/>
          </p:nvCxnSpPr>
          <p:spPr>
            <a:xfrm rot="10800000" flipV="1">
              <a:off x="5443" y="2134"/>
              <a:ext cx="2900" cy="5158"/>
            </a:xfrm>
            <a:prstGeom prst="curved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2760" y="3507"/>
              <a:ext cx="2130" cy="1575"/>
              <a:chOff x="2760" y="3507"/>
              <a:chExt cx="2130" cy="1575"/>
            </a:xfrm>
          </p:grpSpPr>
          <p:pic>
            <p:nvPicPr>
              <p:cNvPr id="21" name="Picture 20" descr="数据库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668" y="3507"/>
                <a:ext cx="524" cy="524"/>
              </a:xfrm>
              <a:prstGeom prst="rect">
                <a:avLst/>
              </a:prstGeom>
            </p:spPr>
          </p:pic>
          <p:pic>
            <p:nvPicPr>
              <p:cNvPr id="22" name="Picture 21" descr="CPU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2" y="4342"/>
                <a:ext cx="699" cy="699"/>
              </a:xfrm>
              <a:prstGeom prst="rect">
                <a:avLst/>
              </a:prstGeom>
            </p:spPr>
          </p:pic>
          <p:pic>
            <p:nvPicPr>
              <p:cNvPr id="23" name="Picture 22" descr="摄像头 (1)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0" y="4342"/>
                <a:ext cx="720" cy="741"/>
              </a:xfrm>
              <a:prstGeom prst="rect">
                <a:avLst/>
              </a:prstGeom>
            </p:spPr>
          </p:pic>
          <p:cxnSp>
            <p:nvCxnSpPr>
              <p:cNvPr id="29" name="Straight Connector 28"/>
              <p:cNvCxnSpPr>
                <a:stCxn id="21" idx="1"/>
                <a:endCxn id="23" idx="0"/>
              </p:cNvCxnSpPr>
              <p:nvPr/>
            </p:nvCxnSpPr>
            <p:spPr>
              <a:xfrm flipH="1">
                <a:off x="3120" y="3769"/>
                <a:ext cx="548" cy="573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3" idx="3"/>
                <a:endCxn id="22" idx="1"/>
              </p:cNvCxnSpPr>
              <p:nvPr/>
            </p:nvCxnSpPr>
            <p:spPr>
              <a:xfrm flipV="1">
                <a:off x="3480" y="4692"/>
                <a:ext cx="712" cy="21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1" idx="3"/>
                <a:endCxn id="22" idx="0"/>
              </p:cNvCxnSpPr>
              <p:nvPr/>
            </p:nvCxnSpPr>
            <p:spPr>
              <a:xfrm>
                <a:off x="4192" y="3769"/>
                <a:ext cx="350" cy="573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13559" y="2983"/>
              <a:ext cx="2130" cy="1575"/>
              <a:chOff x="2760" y="3507"/>
              <a:chExt cx="2130" cy="1575"/>
            </a:xfrm>
          </p:grpSpPr>
          <p:pic>
            <p:nvPicPr>
              <p:cNvPr id="34" name="Picture 33" descr="数据库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668" y="3507"/>
                <a:ext cx="524" cy="524"/>
              </a:xfrm>
              <a:prstGeom prst="rect">
                <a:avLst/>
              </a:prstGeom>
            </p:spPr>
          </p:pic>
          <p:pic>
            <p:nvPicPr>
              <p:cNvPr id="35" name="Picture 34" descr="CPU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2" y="4342"/>
                <a:ext cx="699" cy="699"/>
              </a:xfrm>
              <a:prstGeom prst="rect">
                <a:avLst/>
              </a:prstGeom>
            </p:spPr>
          </p:pic>
          <p:pic>
            <p:nvPicPr>
              <p:cNvPr id="36" name="Picture 35" descr="摄像头 (1)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0" y="4342"/>
                <a:ext cx="720" cy="741"/>
              </a:xfrm>
              <a:prstGeom prst="rect">
                <a:avLst/>
              </a:prstGeom>
            </p:spPr>
          </p:pic>
          <p:cxnSp>
            <p:nvCxnSpPr>
              <p:cNvPr id="37" name="Straight Connector 36"/>
              <p:cNvCxnSpPr>
                <a:stCxn id="34" idx="1"/>
                <a:endCxn id="36" idx="0"/>
              </p:cNvCxnSpPr>
              <p:nvPr/>
            </p:nvCxnSpPr>
            <p:spPr>
              <a:xfrm flipH="1">
                <a:off x="3120" y="3769"/>
                <a:ext cx="548" cy="573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6" idx="3"/>
                <a:endCxn id="35" idx="1"/>
              </p:cNvCxnSpPr>
              <p:nvPr/>
            </p:nvCxnSpPr>
            <p:spPr>
              <a:xfrm flipV="1">
                <a:off x="3480" y="4692"/>
                <a:ext cx="712" cy="21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4" idx="3"/>
                <a:endCxn id="35" idx="0"/>
              </p:cNvCxnSpPr>
              <p:nvPr/>
            </p:nvCxnSpPr>
            <p:spPr>
              <a:xfrm>
                <a:off x="4192" y="3769"/>
                <a:ext cx="350" cy="573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8430" y="879"/>
              <a:ext cx="2130" cy="1575"/>
              <a:chOff x="2760" y="3507"/>
              <a:chExt cx="2130" cy="1575"/>
            </a:xfrm>
          </p:grpSpPr>
          <p:pic>
            <p:nvPicPr>
              <p:cNvPr id="41" name="Picture 40" descr="数据库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668" y="3507"/>
                <a:ext cx="524" cy="524"/>
              </a:xfrm>
              <a:prstGeom prst="rect">
                <a:avLst/>
              </a:prstGeom>
            </p:spPr>
          </p:pic>
          <p:pic>
            <p:nvPicPr>
              <p:cNvPr id="42" name="Picture 41" descr="CPU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2" y="4342"/>
                <a:ext cx="699" cy="699"/>
              </a:xfrm>
              <a:prstGeom prst="rect">
                <a:avLst/>
              </a:prstGeom>
            </p:spPr>
          </p:pic>
          <p:pic>
            <p:nvPicPr>
              <p:cNvPr id="43" name="Picture 42" descr="摄像头 (1)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0" y="4342"/>
                <a:ext cx="720" cy="741"/>
              </a:xfrm>
              <a:prstGeom prst="rect">
                <a:avLst/>
              </a:prstGeom>
            </p:spPr>
          </p:pic>
          <p:cxnSp>
            <p:nvCxnSpPr>
              <p:cNvPr id="44" name="Straight Connector 43"/>
              <p:cNvCxnSpPr>
                <a:stCxn id="41" idx="1"/>
                <a:endCxn id="43" idx="0"/>
              </p:cNvCxnSpPr>
              <p:nvPr/>
            </p:nvCxnSpPr>
            <p:spPr>
              <a:xfrm flipH="1">
                <a:off x="3120" y="3769"/>
                <a:ext cx="548" cy="573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3" idx="3"/>
                <a:endCxn id="42" idx="1"/>
              </p:cNvCxnSpPr>
              <p:nvPr/>
            </p:nvCxnSpPr>
            <p:spPr>
              <a:xfrm flipV="1">
                <a:off x="3480" y="4692"/>
                <a:ext cx="712" cy="21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1" idx="3"/>
                <a:endCxn id="42" idx="0"/>
              </p:cNvCxnSpPr>
              <p:nvPr/>
            </p:nvCxnSpPr>
            <p:spPr>
              <a:xfrm>
                <a:off x="4192" y="3769"/>
                <a:ext cx="350" cy="573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10218" y="7660"/>
              <a:ext cx="2130" cy="1575"/>
              <a:chOff x="2760" y="3507"/>
              <a:chExt cx="2130" cy="1575"/>
            </a:xfrm>
          </p:grpSpPr>
          <p:pic>
            <p:nvPicPr>
              <p:cNvPr id="48" name="Picture 47" descr="数据库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668" y="3507"/>
                <a:ext cx="524" cy="524"/>
              </a:xfrm>
              <a:prstGeom prst="rect">
                <a:avLst/>
              </a:prstGeom>
            </p:spPr>
          </p:pic>
          <p:pic>
            <p:nvPicPr>
              <p:cNvPr id="49" name="Picture 48" descr="CPU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2" y="4342"/>
                <a:ext cx="699" cy="699"/>
              </a:xfrm>
              <a:prstGeom prst="rect">
                <a:avLst/>
              </a:prstGeom>
            </p:spPr>
          </p:pic>
          <p:pic>
            <p:nvPicPr>
              <p:cNvPr id="50" name="Picture 49" descr="摄像头 (1)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0" y="4342"/>
                <a:ext cx="720" cy="741"/>
              </a:xfrm>
              <a:prstGeom prst="rect">
                <a:avLst/>
              </a:prstGeom>
            </p:spPr>
          </p:pic>
          <p:cxnSp>
            <p:nvCxnSpPr>
              <p:cNvPr id="51" name="Straight Connector 50"/>
              <p:cNvCxnSpPr>
                <a:stCxn id="48" idx="1"/>
                <a:endCxn id="50" idx="0"/>
              </p:cNvCxnSpPr>
              <p:nvPr/>
            </p:nvCxnSpPr>
            <p:spPr>
              <a:xfrm flipH="1">
                <a:off x="3120" y="3769"/>
                <a:ext cx="548" cy="573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50" idx="3"/>
                <a:endCxn id="49" idx="1"/>
              </p:cNvCxnSpPr>
              <p:nvPr/>
            </p:nvCxnSpPr>
            <p:spPr>
              <a:xfrm flipV="1">
                <a:off x="3480" y="4692"/>
                <a:ext cx="712" cy="21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48" idx="3"/>
                <a:endCxn id="49" idx="0"/>
              </p:cNvCxnSpPr>
              <p:nvPr/>
            </p:nvCxnSpPr>
            <p:spPr>
              <a:xfrm>
                <a:off x="4192" y="3769"/>
                <a:ext cx="350" cy="573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4322" y="7660"/>
              <a:ext cx="2130" cy="1575"/>
              <a:chOff x="2760" y="3507"/>
              <a:chExt cx="2130" cy="1575"/>
            </a:xfrm>
          </p:grpSpPr>
          <p:pic>
            <p:nvPicPr>
              <p:cNvPr id="55" name="Picture 54" descr="数据库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668" y="3507"/>
                <a:ext cx="524" cy="524"/>
              </a:xfrm>
              <a:prstGeom prst="rect">
                <a:avLst/>
              </a:prstGeom>
            </p:spPr>
          </p:pic>
          <p:pic>
            <p:nvPicPr>
              <p:cNvPr id="56" name="Picture 55" descr="CPU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2" y="4342"/>
                <a:ext cx="699" cy="699"/>
              </a:xfrm>
              <a:prstGeom prst="rect">
                <a:avLst/>
              </a:prstGeom>
            </p:spPr>
          </p:pic>
          <p:pic>
            <p:nvPicPr>
              <p:cNvPr id="57" name="Picture 56" descr="摄像头 (1)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0" y="4342"/>
                <a:ext cx="720" cy="741"/>
              </a:xfrm>
              <a:prstGeom prst="rect">
                <a:avLst/>
              </a:prstGeom>
            </p:spPr>
          </p:pic>
          <p:cxnSp>
            <p:nvCxnSpPr>
              <p:cNvPr id="58" name="Straight Connector 57"/>
              <p:cNvCxnSpPr>
                <a:stCxn id="55" idx="1"/>
                <a:endCxn id="57" idx="0"/>
              </p:cNvCxnSpPr>
              <p:nvPr/>
            </p:nvCxnSpPr>
            <p:spPr>
              <a:xfrm flipH="1">
                <a:off x="3120" y="3769"/>
                <a:ext cx="548" cy="573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7" idx="3"/>
                <a:endCxn id="56" idx="1"/>
              </p:cNvCxnSpPr>
              <p:nvPr/>
            </p:nvCxnSpPr>
            <p:spPr>
              <a:xfrm flipV="1">
                <a:off x="3480" y="4692"/>
                <a:ext cx="712" cy="21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5" idx="3"/>
                <a:endCxn id="56" idx="0"/>
              </p:cNvCxnSpPr>
              <p:nvPr/>
            </p:nvCxnSpPr>
            <p:spPr>
              <a:xfrm>
                <a:off x="4192" y="3769"/>
                <a:ext cx="350" cy="573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Text Box 70"/>
          <p:cNvSpPr txBox="1"/>
          <p:nvPr/>
        </p:nvSpPr>
        <p:spPr>
          <a:xfrm>
            <a:off x="10149840" y="5567045"/>
            <a:ext cx="20294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Edge computing device</a:t>
            </a:r>
            <a:endParaRPr lang="en-US" sz="1200"/>
          </a:p>
        </p:txBody>
      </p:sp>
      <p:grpSp>
        <p:nvGrpSpPr>
          <p:cNvPr id="73" name="Group 72"/>
          <p:cNvGrpSpPr/>
          <p:nvPr/>
        </p:nvGrpSpPr>
        <p:grpSpPr>
          <a:xfrm>
            <a:off x="9716135" y="4990465"/>
            <a:ext cx="2315845" cy="1465580"/>
            <a:chOff x="15301" y="7859"/>
            <a:chExt cx="3647" cy="2308"/>
          </a:xfrm>
        </p:grpSpPr>
        <p:pic>
          <p:nvPicPr>
            <p:cNvPr id="63" name="Picture 62" descr="CPU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1" y="8651"/>
              <a:ext cx="665" cy="665"/>
            </a:xfrm>
            <a:prstGeom prst="rect">
              <a:avLst/>
            </a:prstGeom>
          </p:spPr>
        </p:pic>
        <p:pic>
          <p:nvPicPr>
            <p:cNvPr id="64" name="Picture 63" descr="数据库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431" y="9615"/>
              <a:ext cx="553" cy="553"/>
            </a:xfrm>
            <a:prstGeom prst="rect">
              <a:avLst/>
            </a:prstGeom>
          </p:spPr>
        </p:pic>
        <p:pic>
          <p:nvPicPr>
            <p:cNvPr id="68" name="Picture 67" descr="摄像头 (1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01" y="7859"/>
              <a:ext cx="578" cy="578"/>
            </a:xfrm>
            <a:prstGeom prst="rect">
              <a:avLst/>
            </a:prstGeom>
          </p:spPr>
        </p:pic>
        <p:sp>
          <p:nvSpPr>
            <p:cNvPr id="70" name="Text Box 69"/>
            <p:cNvSpPr txBox="1"/>
            <p:nvPr/>
          </p:nvSpPr>
          <p:spPr>
            <a:xfrm>
              <a:off x="15984" y="7967"/>
              <a:ext cx="296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Surveillance cameras</a:t>
              </a:r>
              <a:endParaRPr lang="en-US" sz="1200"/>
            </a:p>
          </p:txBody>
        </p:sp>
        <p:sp>
          <p:nvSpPr>
            <p:cNvPr id="72" name="Text Box 71"/>
            <p:cNvSpPr txBox="1"/>
            <p:nvPr/>
          </p:nvSpPr>
          <p:spPr>
            <a:xfrm>
              <a:off x="16033" y="9675"/>
              <a:ext cx="286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Local database</a:t>
              </a:r>
              <a:endParaRPr lang="en-US" sz="12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Group 30"/>
          <p:cNvGrpSpPr/>
          <p:nvPr/>
        </p:nvGrpSpPr>
        <p:grpSpPr>
          <a:xfrm>
            <a:off x="1084580" y="1069975"/>
            <a:ext cx="8745220" cy="3196590"/>
            <a:chOff x="1708" y="1685"/>
            <a:chExt cx="13772" cy="5034"/>
          </a:xfrm>
        </p:grpSpPr>
        <p:sp>
          <p:nvSpPr>
            <p:cNvPr id="4" name="Cube 3"/>
            <p:cNvSpPr/>
            <p:nvPr/>
          </p:nvSpPr>
          <p:spPr>
            <a:xfrm>
              <a:off x="1870" y="1685"/>
              <a:ext cx="1596" cy="5034"/>
            </a:xfrm>
            <a:prstGeom prst="cube">
              <a:avLst>
                <a:gd name="adj" fmla="val 71176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  <p:sp>
          <p:nvSpPr>
            <p:cNvPr id="5" name="Cube 4"/>
            <p:cNvSpPr/>
            <p:nvPr/>
          </p:nvSpPr>
          <p:spPr>
            <a:xfrm>
              <a:off x="2633" y="2722"/>
              <a:ext cx="1609" cy="2960"/>
            </a:xfrm>
            <a:prstGeom prst="cube">
              <a:avLst>
                <a:gd name="adj" fmla="val 57613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924" y="3205"/>
              <a:ext cx="4505" cy="1994"/>
              <a:chOff x="5123" y="3204"/>
              <a:chExt cx="4505" cy="1994"/>
            </a:xfrm>
          </p:grpSpPr>
          <p:sp>
            <p:nvSpPr>
              <p:cNvPr id="6" name="Cube 5"/>
              <p:cNvSpPr/>
              <p:nvPr/>
            </p:nvSpPr>
            <p:spPr>
              <a:xfrm>
                <a:off x="5123" y="3204"/>
                <a:ext cx="2667" cy="1995"/>
              </a:xfrm>
              <a:prstGeom prst="cube">
                <a:avLst>
                  <a:gd name="adj" fmla="val 31351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Cube 6"/>
              <p:cNvSpPr/>
              <p:nvPr/>
            </p:nvSpPr>
            <p:spPr>
              <a:xfrm>
                <a:off x="7482" y="3544"/>
                <a:ext cx="2146" cy="1315"/>
              </a:xfrm>
              <a:prstGeom prst="cube">
                <a:avLst>
                  <a:gd name="adj" fmla="val 31351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0" name="Right Arrow 9"/>
            <p:cNvSpPr/>
            <p:nvPr/>
          </p:nvSpPr>
          <p:spPr>
            <a:xfrm>
              <a:off x="4242" y="4061"/>
              <a:ext cx="682" cy="283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9429" y="4061"/>
              <a:ext cx="628" cy="283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057" y="2722"/>
              <a:ext cx="388" cy="3279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0445" y="4061"/>
              <a:ext cx="628" cy="283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073" y="2722"/>
              <a:ext cx="388" cy="3279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1461" y="4061"/>
              <a:ext cx="628" cy="283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089" y="2722"/>
              <a:ext cx="388" cy="3279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2477" y="4060"/>
              <a:ext cx="628" cy="283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3098" y="3652"/>
              <a:ext cx="2382" cy="1312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tx1"/>
                  </a:solidFill>
                  <a:latin typeface="FreeMono" panose="020F0409020205020404" charset="0"/>
                  <a:cs typeface="FreeMono" panose="020F0409020205020404" charset="0"/>
                </a:rPr>
                <a:t>softmax</a:t>
              </a:r>
              <a:endParaRPr lang="en-US" altLang="en-US">
                <a:solidFill>
                  <a:schemeClr val="tx1"/>
                </a:solidFill>
                <a:latin typeface="FreeMono" panose="020F0409020205020404" charset="0"/>
                <a:cs typeface="FreeMono" panose="020F0409020205020404" charset="0"/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 rot="10800000">
              <a:off x="1708" y="4061"/>
              <a:ext cx="724" cy="11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>
                  <a:latin typeface="FreeMono" panose="020F0409020205020404" charset="0"/>
                  <a:cs typeface="FreeMono" panose="020F0409020205020404" charset="0"/>
                </a:rPr>
                <a:t>conv</a:t>
              </a:r>
              <a:endParaRPr lang="en-US" altLang="en-US">
                <a:latin typeface="FreeMono" panose="020F0409020205020404" charset="0"/>
                <a:cs typeface="FreeMono" panose="020F0409020205020404" charset="0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 rot="10800000">
              <a:off x="2545" y="4061"/>
              <a:ext cx="724" cy="11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>
                  <a:latin typeface="FreeMono" panose="020F0409020205020404" charset="0"/>
                  <a:cs typeface="FreeMono" panose="020F0409020205020404" charset="0"/>
                </a:rPr>
                <a:t>conv</a:t>
              </a:r>
              <a:endParaRPr lang="en-US" altLang="en-US">
                <a:latin typeface="FreeMono" panose="020F0409020205020404" charset="0"/>
                <a:cs typeface="FreeMono" panose="020F0409020205020404" charset="0"/>
              </a:endParaRP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5255" y="4155"/>
              <a:ext cx="14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>
                  <a:latin typeface="FreeMono" panose="020F0409020205020404" charset="0"/>
                  <a:cs typeface="FreeMono" panose="020F0409020205020404" charset="0"/>
                </a:rPr>
                <a:t>conv</a:t>
              </a:r>
              <a:endParaRPr lang="en-US" altLang="en-US">
                <a:latin typeface="FreeMono" panose="020F0409020205020404" charset="0"/>
                <a:cs typeface="FreeMono" panose="020F0409020205020404" charset="0"/>
              </a:endParaRPr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7509" y="4155"/>
              <a:ext cx="14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>
                  <a:latin typeface="FreeMono" panose="020F0409020205020404" charset="0"/>
                  <a:cs typeface="FreeMono" panose="020F0409020205020404" charset="0"/>
                </a:rPr>
                <a:t>conv</a:t>
              </a:r>
              <a:endParaRPr lang="en-US" altLang="en-US">
                <a:latin typeface="FreeMono" panose="020F0409020205020404" charset="0"/>
                <a:cs typeface="FreeMono" panose="020F0409020205020404" charset="0"/>
              </a:endParaRPr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9914" y="3350"/>
              <a:ext cx="675" cy="202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 sz="1600">
                  <a:latin typeface="FreeMono" panose="020F0409020205020404" charset="0"/>
                  <a:cs typeface="FreeMono" panose="020F0409020205020404" charset="0"/>
                </a:rPr>
                <a:t>pooling-5</a:t>
              </a:r>
              <a:endParaRPr lang="en-US" altLang="en-US" sz="1600">
                <a:latin typeface="FreeMono" panose="020F0409020205020404" charset="0"/>
                <a:cs typeface="FreeMono" panose="020F0409020205020404" charset="0"/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 rot="10800000">
              <a:off x="10905" y="3305"/>
              <a:ext cx="724" cy="179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>
                  <a:latin typeface="FreeMono" panose="020F0409020205020404" charset="0"/>
                  <a:cs typeface="FreeMono" panose="020F0409020205020404" charset="0"/>
                </a:rPr>
                <a:t>FC-4096</a:t>
              </a:r>
              <a:endParaRPr lang="en-US" altLang="en-US">
                <a:latin typeface="FreeMono" panose="020F0409020205020404" charset="0"/>
                <a:cs typeface="FreeMono" panose="020F0409020205020404" charset="0"/>
              </a:endParaRPr>
            </a:p>
          </p:txBody>
        </p:sp>
        <p:sp>
          <p:nvSpPr>
            <p:cNvPr id="30" name="Text Box 29"/>
            <p:cNvSpPr txBox="1"/>
            <p:nvPr/>
          </p:nvSpPr>
          <p:spPr>
            <a:xfrm rot="10800000">
              <a:off x="11921" y="2581"/>
              <a:ext cx="724" cy="32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>
                  <a:latin typeface="FreeMono" panose="020F0409020205020404" charset="0"/>
                  <a:cs typeface="FreeMono" panose="020F0409020205020404" charset="0"/>
                </a:rPr>
                <a:t>FC-trackletID</a:t>
              </a:r>
              <a:endParaRPr lang="en-US" altLang="en-US">
                <a:latin typeface="FreeMono" panose="020F0409020205020404" charset="0"/>
                <a:cs typeface="FreeMono" panose="020F04090202050204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7364730" y="1087755"/>
            <a:ext cx="2141220" cy="4682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64730" y="1715770"/>
            <a:ext cx="2141220" cy="45021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64095" y="2322195"/>
            <a:ext cx="2141220" cy="45021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64730" y="3997325"/>
            <a:ext cx="2141220" cy="45021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776210" y="1180465"/>
            <a:ext cx="1317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latin typeface="Dyuthi" panose="02000603000000000000" charset="0"/>
                <a:cs typeface="Dyuthi" panose="02000603000000000000" charset="0"/>
              </a:rPr>
              <a:t>memoryBank</a:t>
            </a:r>
            <a:endParaRPr lang="en-US" altLang="en-US" sz="16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205470" y="3185795"/>
            <a:ext cx="459740" cy="620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......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205470" y="4752340"/>
            <a:ext cx="459740" cy="620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......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7364730" y="1087755"/>
            <a:ext cx="2141220" cy="4682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64730" y="1715770"/>
            <a:ext cx="2141220" cy="45021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  <a:sym typeface="+mn-ea"/>
              </a:rPr>
              <a:t>n_m1</a:t>
            </a:r>
            <a:endParaRPr lang="en-US" altLang="en-US" sz="1600">
              <a:solidFill>
                <a:schemeClr val="tx1"/>
              </a:solidFill>
              <a:latin typeface="Dyuthi" panose="02000603000000000000" charset="0"/>
              <a:cs typeface="Dyuthi" panose="02000603000000000000" charset="0"/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64095" y="2322195"/>
            <a:ext cx="2141220" cy="45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  <a:sym typeface="+mn-ea"/>
              </a:rPr>
              <a:t>n_m2</a:t>
            </a:r>
            <a:endParaRPr lang="en-US" altLang="en-US" sz="1600">
              <a:solidFill>
                <a:schemeClr val="tx1"/>
              </a:solidFill>
              <a:latin typeface="Dyuthi" panose="02000603000000000000" charset="0"/>
              <a:cs typeface="Dyuthi" panose="02000603000000000000" charset="0"/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64730" y="3997325"/>
            <a:ext cx="2141220" cy="45021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  <a:sym typeface="+mn-ea"/>
              </a:rPr>
              <a:t>n_mx</a:t>
            </a:r>
            <a:endParaRPr lang="en-US" altLang="en-US" sz="1600">
              <a:solidFill>
                <a:schemeClr val="tx1"/>
              </a:solidFill>
              <a:latin typeface="Dyuthi" panose="02000603000000000000" charset="0"/>
              <a:cs typeface="Dyuthi" panose="02000603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589520" y="1180465"/>
            <a:ext cx="1555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latin typeface="Dyuthi" panose="02000603000000000000" charset="0"/>
                <a:cs typeface="Dyuthi" panose="02000603000000000000" charset="0"/>
              </a:rPr>
              <a:t>memoryBank_n</a:t>
            </a:r>
            <a:endParaRPr lang="en-US" altLang="en-US" sz="16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205470" y="3185795"/>
            <a:ext cx="459740" cy="620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......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205470" y="4752340"/>
            <a:ext cx="459740" cy="620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......</a:t>
            </a:r>
            <a:endParaRPr lang="en-US" altLang="en-US"/>
          </a:p>
        </p:txBody>
      </p:sp>
      <p:sp>
        <p:nvSpPr>
          <p:cNvPr id="9" name="Rounded Rectangle 8"/>
          <p:cNvSpPr/>
          <p:nvPr/>
        </p:nvSpPr>
        <p:spPr>
          <a:xfrm>
            <a:off x="2477135" y="1087755"/>
            <a:ext cx="2141220" cy="4682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77135" y="1715770"/>
            <a:ext cx="2141220" cy="45021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m_m1</a:t>
            </a:r>
            <a:endParaRPr lang="en-US" altLang="en-US" sz="1600">
              <a:solidFill>
                <a:schemeClr val="tx1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76500" y="2322195"/>
            <a:ext cx="2141220" cy="45021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  <a:sym typeface="+mn-ea"/>
              </a:rPr>
              <a:t>m_m2</a:t>
            </a:r>
            <a:endParaRPr lang="en-US" altLang="en-US" sz="1600">
              <a:solidFill>
                <a:schemeClr val="tx1"/>
              </a:solidFill>
              <a:latin typeface="Dyuthi" panose="02000603000000000000" charset="0"/>
              <a:cs typeface="Dyuthi" panose="02000603000000000000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77135" y="3997325"/>
            <a:ext cx="2141220" cy="45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  <a:sym typeface="+mn-ea"/>
              </a:rPr>
              <a:t>m_mx</a:t>
            </a:r>
            <a:endParaRPr lang="en-US" altLang="en-US" sz="1600">
              <a:solidFill>
                <a:schemeClr val="tx1"/>
              </a:solidFill>
              <a:latin typeface="Dyuthi" panose="02000603000000000000" charset="0"/>
              <a:cs typeface="Dyuthi" panose="02000603000000000000" charset="0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736850" y="1180465"/>
            <a:ext cx="16725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latin typeface="Dyuthi" panose="02000603000000000000" charset="0"/>
                <a:cs typeface="Dyuthi" panose="02000603000000000000" charset="0"/>
              </a:rPr>
              <a:t>memoryBank_m</a:t>
            </a:r>
            <a:endParaRPr lang="en-US" altLang="en-US" sz="16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317875" y="3185795"/>
            <a:ext cx="459740" cy="620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......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3317875" y="4752340"/>
            <a:ext cx="459740" cy="620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......</a:t>
            </a:r>
            <a:endParaRPr lang="en-US" altLang="en-US"/>
          </a:p>
        </p:txBody>
      </p:sp>
      <p:cxnSp>
        <p:nvCxnSpPr>
          <p:cNvPr id="16" name="Straight Arrow Connector 15"/>
          <p:cNvCxnSpPr>
            <a:stCxn id="12" idx="3"/>
            <a:endCxn id="4" idx="1"/>
          </p:cNvCxnSpPr>
          <p:nvPr/>
        </p:nvCxnSpPr>
        <p:spPr>
          <a:xfrm flipV="1">
            <a:off x="4618355" y="2547620"/>
            <a:ext cx="2745740" cy="167513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 rot="19620000">
            <a:off x="5282565" y="2903855"/>
            <a:ext cx="141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Dyuthi" panose="02000603000000000000" charset="0"/>
                <a:cs typeface="Dyuthi" panose="02000603000000000000" charset="0"/>
              </a:rPr>
              <a:t>rank top-1</a:t>
            </a:r>
            <a:endParaRPr lang="en-US" altLang="en-US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2249805" y="193103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53660" y="127825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49395" y="381381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22085" y="265684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67890" y="416052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3730" y="482409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257540" y="416052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00670" y="219392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96430" y="120586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479915" y="127825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196705" y="315150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925185" y="381381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26" idx="3"/>
            <a:endCxn id="34" idx="0"/>
          </p:cNvCxnSpPr>
          <p:nvPr/>
        </p:nvCxnSpPr>
        <p:spPr>
          <a:xfrm flipH="1">
            <a:off x="6031230" y="2863850"/>
            <a:ext cx="521970" cy="9499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6"/>
            <a:endCxn id="29" idx="2"/>
          </p:cNvCxnSpPr>
          <p:nvPr/>
        </p:nvCxnSpPr>
        <p:spPr>
          <a:xfrm>
            <a:off x="6733540" y="2778125"/>
            <a:ext cx="1524000" cy="15036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1"/>
            <a:endCxn id="25" idx="5"/>
          </p:cNvCxnSpPr>
          <p:nvPr/>
        </p:nvCxnSpPr>
        <p:spPr>
          <a:xfrm flipH="1" flipV="1">
            <a:off x="4229735" y="4020820"/>
            <a:ext cx="1515110" cy="83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8" idx="7"/>
            <a:endCxn id="32" idx="3"/>
          </p:cNvCxnSpPr>
          <p:nvPr/>
        </p:nvCxnSpPr>
        <p:spPr>
          <a:xfrm flipV="1">
            <a:off x="5894070" y="1485265"/>
            <a:ext cx="3616960" cy="3374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5"/>
            <a:endCxn id="29" idx="2"/>
          </p:cNvCxnSpPr>
          <p:nvPr/>
        </p:nvCxnSpPr>
        <p:spPr>
          <a:xfrm>
            <a:off x="6105525" y="4020820"/>
            <a:ext cx="2152015" cy="2609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5"/>
            <a:endCxn id="26" idx="1"/>
          </p:cNvCxnSpPr>
          <p:nvPr/>
        </p:nvCxnSpPr>
        <p:spPr>
          <a:xfrm>
            <a:off x="5334000" y="1485265"/>
            <a:ext cx="1219200" cy="12071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4"/>
            <a:endCxn id="26" idx="0"/>
          </p:cNvCxnSpPr>
          <p:nvPr/>
        </p:nvCxnSpPr>
        <p:spPr>
          <a:xfrm flipH="1">
            <a:off x="6628130" y="1448435"/>
            <a:ext cx="474345" cy="12084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7"/>
            <a:endCxn id="31" idx="2"/>
          </p:cNvCxnSpPr>
          <p:nvPr/>
        </p:nvCxnSpPr>
        <p:spPr>
          <a:xfrm>
            <a:off x="5334000" y="1313815"/>
            <a:ext cx="1662430" cy="133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02585" y="290893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27245" y="233997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478395" y="571754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376295" y="547497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" idx="5"/>
            <a:endCxn id="43" idx="1"/>
          </p:cNvCxnSpPr>
          <p:nvPr/>
        </p:nvCxnSpPr>
        <p:spPr>
          <a:xfrm>
            <a:off x="2430145" y="2138045"/>
            <a:ext cx="503555" cy="8064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3"/>
            <a:endCxn id="27" idx="7"/>
          </p:cNvCxnSpPr>
          <p:nvPr/>
        </p:nvCxnSpPr>
        <p:spPr>
          <a:xfrm flipH="1">
            <a:off x="2348230" y="3115945"/>
            <a:ext cx="585470" cy="10801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" idx="3"/>
            <a:endCxn id="27" idx="0"/>
          </p:cNvCxnSpPr>
          <p:nvPr/>
        </p:nvCxnSpPr>
        <p:spPr>
          <a:xfrm flipH="1">
            <a:off x="2273935" y="2138045"/>
            <a:ext cx="6985" cy="2022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919335" y="587502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247630" y="482409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33" idx="4"/>
            <a:endCxn id="50" idx="0"/>
          </p:cNvCxnSpPr>
          <p:nvPr/>
        </p:nvCxnSpPr>
        <p:spPr>
          <a:xfrm>
            <a:off x="9302750" y="3394075"/>
            <a:ext cx="722630" cy="24809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3" idx="5"/>
            <a:endCxn id="51" idx="0"/>
          </p:cNvCxnSpPr>
          <p:nvPr/>
        </p:nvCxnSpPr>
        <p:spPr>
          <a:xfrm>
            <a:off x="9377045" y="3358515"/>
            <a:ext cx="976630" cy="1465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4"/>
            <a:endCxn id="50" idx="7"/>
          </p:cNvCxnSpPr>
          <p:nvPr/>
        </p:nvCxnSpPr>
        <p:spPr>
          <a:xfrm flipH="1">
            <a:off x="10099675" y="5066665"/>
            <a:ext cx="254000" cy="8439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6"/>
            <a:endCxn id="45" idx="3"/>
          </p:cNvCxnSpPr>
          <p:nvPr/>
        </p:nvCxnSpPr>
        <p:spPr>
          <a:xfrm>
            <a:off x="3587750" y="5596255"/>
            <a:ext cx="3921760" cy="328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8" idx="3"/>
            <a:endCxn id="46" idx="7"/>
          </p:cNvCxnSpPr>
          <p:nvPr/>
        </p:nvCxnSpPr>
        <p:spPr>
          <a:xfrm flipH="1">
            <a:off x="3556635" y="5031105"/>
            <a:ext cx="2188210" cy="4794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8" idx="5"/>
            <a:endCxn id="45" idx="2"/>
          </p:cNvCxnSpPr>
          <p:nvPr/>
        </p:nvCxnSpPr>
        <p:spPr>
          <a:xfrm>
            <a:off x="5894070" y="5031105"/>
            <a:ext cx="1584325" cy="8077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3" idx="7"/>
            <a:endCxn id="44" idx="2"/>
          </p:cNvCxnSpPr>
          <p:nvPr/>
        </p:nvCxnSpPr>
        <p:spPr>
          <a:xfrm flipV="1">
            <a:off x="3082925" y="2461260"/>
            <a:ext cx="1544320" cy="483235"/>
          </a:xfrm>
          <a:prstGeom prst="line">
            <a:avLst/>
          </a:prstGeom>
          <a:ln w="1905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4" idx="3"/>
            <a:endCxn id="44" idx="0"/>
          </p:cNvCxnSpPr>
          <p:nvPr/>
        </p:nvCxnSpPr>
        <p:spPr>
          <a:xfrm flipH="1">
            <a:off x="4733290" y="1485265"/>
            <a:ext cx="451485" cy="85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4" idx="5"/>
            <a:endCxn id="34" idx="2"/>
          </p:cNvCxnSpPr>
          <p:nvPr/>
        </p:nvCxnSpPr>
        <p:spPr>
          <a:xfrm>
            <a:off x="4807585" y="2546985"/>
            <a:ext cx="1117600" cy="13881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2249805" y="193103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53660" y="127825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49395" y="381381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22085" y="265684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67890" y="416052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3730" y="482409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257540" y="416052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00670" y="219392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96430" y="120586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479915" y="127825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196705" y="315150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925185" y="381381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26" idx="3"/>
            <a:endCxn id="34" idx="0"/>
          </p:cNvCxnSpPr>
          <p:nvPr/>
        </p:nvCxnSpPr>
        <p:spPr>
          <a:xfrm flipH="1">
            <a:off x="6031230" y="2863850"/>
            <a:ext cx="521970" cy="94996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6"/>
            <a:endCxn id="29" idx="2"/>
          </p:cNvCxnSpPr>
          <p:nvPr/>
        </p:nvCxnSpPr>
        <p:spPr>
          <a:xfrm>
            <a:off x="6733540" y="2778125"/>
            <a:ext cx="1524000" cy="15036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5"/>
            <a:endCxn id="29" idx="2"/>
          </p:cNvCxnSpPr>
          <p:nvPr/>
        </p:nvCxnSpPr>
        <p:spPr>
          <a:xfrm>
            <a:off x="6105525" y="4020820"/>
            <a:ext cx="2152015" cy="2609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5"/>
            <a:endCxn id="26" idx="1"/>
          </p:cNvCxnSpPr>
          <p:nvPr/>
        </p:nvCxnSpPr>
        <p:spPr>
          <a:xfrm>
            <a:off x="5334000" y="1485265"/>
            <a:ext cx="1219200" cy="1207135"/>
          </a:xfrm>
          <a:prstGeom prst="line">
            <a:avLst/>
          </a:prstGeom>
          <a:ln w="190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4"/>
            <a:endCxn id="26" idx="0"/>
          </p:cNvCxnSpPr>
          <p:nvPr/>
        </p:nvCxnSpPr>
        <p:spPr>
          <a:xfrm flipH="1">
            <a:off x="6628130" y="1448435"/>
            <a:ext cx="474345" cy="1208405"/>
          </a:xfrm>
          <a:prstGeom prst="line">
            <a:avLst/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7"/>
            <a:endCxn id="31" idx="2"/>
          </p:cNvCxnSpPr>
          <p:nvPr/>
        </p:nvCxnSpPr>
        <p:spPr>
          <a:xfrm>
            <a:off x="5334000" y="1313815"/>
            <a:ext cx="1662430" cy="13335"/>
          </a:xfrm>
          <a:prstGeom prst="line">
            <a:avLst/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02585" y="290893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27245" y="233997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478395" y="571754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376295" y="547497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" idx="5"/>
            <a:endCxn id="43" idx="1"/>
          </p:cNvCxnSpPr>
          <p:nvPr/>
        </p:nvCxnSpPr>
        <p:spPr>
          <a:xfrm>
            <a:off x="2430145" y="2138045"/>
            <a:ext cx="503555" cy="8064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3"/>
            <a:endCxn id="27" idx="7"/>
          </p:cNvCxnSpPr>
          <p:nvPr/>
        </p:nvCxnSpPr>
        <p:spPr>
          <a:xfrm flipH="1">
            <a:off x="2348230" y="3115945"/>
            <a:ext cx="585470" cy="10801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" idx="3"/>
            <a:endCxn id="27" idx="0"/>
          </p:cNvCxnSpPr>
          <p:nvPr/>
        </p:nvCxnSpPr>
        <p:spPr>
          <a:xfrm flipH="1">
            <a:off x="2273935" y="2138045"/>
            <a:ext cx="6985" cy="20224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919335" y="587502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247630" y="482409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33" idx="4"/>
            <a:endCxn id="50" idx="0"/>
          </p:cNvCxnSpPr>
          <p:nvPr/>
        </p:nvCxnSpPr>
        <p:spPr>
          <a:xfrm>
            <a:off x="9302750" y="3394075"/>
            <a:ext cx="722630" cy="24809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3" idx="5"/>
            <a:endCxn id="51" idx="0"/>
          </p:cNvCxnSpPr>
          <p:nvPr/>
        </p:nvCxnSpPr>
        <p:spPr>
          <a:xfrm>
            <a:off x="9377045" y="3358515"/>
            <a:ext cx="976630" cy="146558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4"/>
            <a:endCxn id="50" idx="7"/>
          </p:cNvCxnSpPr>
          <p:nvPr/>
        </p:nvCxnSpPr>
        <p:spPr>
          <a:xfrm flipH="1">
            <a:off x="10099675" y="5066665"/>
            <a:ext cx="254000" cy="8439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28" idx="3"/>
            <a:endCxn id="46" idx="7"/>
          </p:cNvCxnSpPr>
          <p:nvPr/>
        </p:nvCxnSpPr>
        <p:spPr>
          <a:xfrm flipH="1">
            <a:off x="3556635" y="5031105"/>
            <a:ext cx="2188210" cy="4794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28" idx="6"/>
            <a:endCxn id="45" idx="1"/>
          </p:cNvCxnSpPr>
          <p:nvPr/>
        </p:nvCxnSpPr>
        <p:spPr>
          <a:xfrm>
            <a:off x="5925185" y="4945380"/>
            <a:ext cx="1584325" cy="8077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46" idx="5"/>
            <a:endCxn id="45" idx="2"/>
          </p:cNvCxnSpPr>
          <p:nvPr/>
        </p:nvCxnSpPr>
        <p:spPr>
          <a:xfrm>
            <a:off x="3556635" y="5681980"/>
            <a:ext cx="3921760" cy="1568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2249805" y="193103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53660" y="127825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49395" y="381381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22085" y="265684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67890" y="416052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3730" y="482409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257540" y="416052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00670" y="219392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96430" y="120586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479915" y="127825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196705" y="315150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925185" y="381381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26" idx="3"/>
            <a:endCxn id="34" idx="0"/>
          </p:cNvCxnSpPr>
          <p:nvPr/>
        </p:nvCxnSpPr>
        <p:spPr>
          <a:xfrm flipH="1">
            <a:off x="6031230" y="2863850"/>
            <a:ext cx="521970" cy="94996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6"/>
            <a:endCxn id="29" idx="2"/>
          </p:cNvCxnSpPr>
          <p:nvPr/>
        </p:nvCxnSpPr>
        <p:spPr>
          <a:xfrm>
            <a:off x="6733540" y="2778125"/>
            <a:ext cx="1524000" cy="15036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5"/>
            <a:endCxn id="29" idx="2"/>
          </p:cNvCxnSpPr>
          <p:nvPr/>
        </p:nvCxnSpPr>
        <p:spPr>
          <a:xfrm>
            <a:off x="6105525" y="4020820"/>
            <a:ext cx="2152015" cy="2609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5"/>
            <a:endCxn id="26" idx="1"/>
          </p:cNvCxnSpPr>
          <p:nvPr/>
        </p:nvCxnSpPr>
        <p:spPr>
          <a:xfrm>
            <a:off x="5334000" y="1485265"/>
            <a:ext cx="1219200" cy="120713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4"/>
            <a:endCxn id="26" idx="0"/>
          </p:cNvCxnSpPr>
          <p:nvPr/>
        </p:nvCxnSpPr>
        <p:spPr>
          <a:xfrm flipH="1">
            <a:off x="6628130" y="1448435"/>
            <a:ext cx="474345" cy="12084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7"/>
            <a:endCxn id="31" idx="2"/>
          </p:cNvCxnSpPr>
          <p:nvPr/>
        </p:nvCxnSpPr>
        <p:spPr>
          <a:xfrm>
            <a:off x="5334000" y="1313815"/>
            <a:ext cx="1662430" cy="1333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02585" y="290893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27245" y="233997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478395" y="571754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376295" y="547497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" idx="5"/>
            <a:endCxn id="43" idx="1"/>
          </p:cNvCxnSpPr>
          <p:nvPr/>
        </p:nvCxnSpPr>
        <p:spPr>
          <a:xfrm>
            <a:off x="2430145" y="2138045"/>
            <a:ext cx="503555" cy="8064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3"/>
            <a:endCxn id="27" idx="7"/>
          </p:cNvCxnSpPr>
          <p:nvPr/>
        </p:nvCxnSpPr>
        <p:spPr>
          <a:xfrm flipH="1">
            <a:off x="2348230" y="3115945"/>
            <a:ext cx="585470" cy="10801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" idx="3"/>
            <a:endCxn id="27" idx="0"/>
          </p:cNvCxnSpPr>
          <p:nvPr/>
        </p:nvCxnSpPr>
        <p:spPr>
          <a:xfrm flipH="1">
            <a:off x="2273935" y="2138045"/>
            <a:ext cx="6985" cy="20224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919335" y="587502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247630" y="482409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33" idx="4"/>
            <a:endCxn id="50" idx="0"/>
          </p:cNvCxnSpPr>
          <p:nvPr/>
        </p:nvCxnSpPr>
        <p:spPr>
          <a:xfrm>
            <a:off x="9302750" y="3394075"/>
            <a:ext cx="722630" cy="24809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3" idx="5"/>
            <a:endCxn id="51" idx="0"/>
          </p:cNvCxnSpPr>
          <p:nvPr/>
        </p:nvCxnSpPr>
        <p:spPr>
          <a:xfrm>
            <a:off x="9377045" y="3358515"/>
            <a:ext cx="976630" cy="146558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4"/>
            <a:endCxn id="50" idx="7"/>
          </p:cNvCxnSpPr>
          <p:nvPr/>
        </p:nvCxnSpPr>
        <p:spPr>
          <a:xfrm flipH="1">
            <a:off x="10099675" y="5066665"/>
            <a:ext cx="254000" cy="8439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46" idx="6"/>
            <a:endCxn id="28" idx="3"/>
          </p:cNvCxnSpPr>
          <p:nvPr/>
        </p:nvCxnSpPr>
        <p:spPr>
          <a:xfrm flipV="1">
            <a:off x="3587750" y="5031105"/>
            <a:ext cx="2157095" cy="5651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28" idx="6"/>
            <a:endCxn id="45" idx="2"/>
          </p:cNvCxnSpPr>
          <p:nvPr/>
        </p:nvCxnSpPr>
        <p:spPr>
          <a:xfrm>
            <a:off x="5925185" y="4945380"/>
            <a:ext cx="1553210" cy="8934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46" idx="5"/>
            <a:endCxn id="45" idx="3"/>
          </p:cNvCxnSpPr>
          <p:nvPr/>
        </p:nvCxnSpPr>
        <p:spPr>
          <a:xfrm>
            <a:off x="3556635" y="5681980"/>
            <a:ext cx="3952875" cy="242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WPS Presentation</Application>
  <PresentationFormat>宽屏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DejaVu Sans</vt:lpstr>
      <vt:lpstr>FreeMono</vt:lpstr>
      <vt:lpstr>Dyuthi</vt:lpstr>
      <vt:lpstr>微软雅黑</vt:lpstr>
      <vt:lpstr>Droid Sans Fallback</vt:lpstr>
      <vt:lpstr>宋体</vt:lpstr>
      <vt:lpstr>Arial Unicode MS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hcj</dc:creator>
  <cp:lastModifiedBy>hcj</cp:lastModifiedBy>
  <cp:revision>9</cp:revision>
  <dcterms:created xsi:type="dcterms:W3CDTF">2020-01-15T04:15:28Z</dcterms:created>
  <dcterms:modified xsi:type="dcterms:W3CDTF">2020-01-15T04:15:28Z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