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  <p:sldMasterId id="2147483762" r:id="rId2"/>
    <p:sldMasterId id="2147483780" r:id="rId3"/>
  </p:sldMasterIdLst>
  <p:notesMasterIdLst>
    <p:notesMasterId r:id="rId15"/>
  </p:notesMasterIdLst>
  <p:sldIdLst>
    <p:sldId id="25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5F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5310" autoAdjust="0"/>
  </p:normalViewPr>
  <p:slideViewPr>
    <p:cSldViewPr snapToGrid="0">
      <p:cViewPr varScale="1">
        <p:scale>
          <a:sx n="78" d="100"/>
          <a:sy n="78" d="100"/>
        </p:scale>
        <p:origin x="522" y="96"/>
      </p:cViewPr>
      <p:guideLst>
        <p:guide orient="horz" pos="184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2796" y="4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950154-D4AC-4453-BD95-A5EF5E1F9087}" type="datetimeFigureOut">
              <a:rPr lang="zh-CN" altLang="en-US" smtClean="0"/>
              <a:t>2022/3/20 Sunday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0E7E53-6BC4-4C46-8284-8ABC2D98E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18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E7E53-6BC4-4C46-8284-8ABC2D98E0A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124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2022/3/20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02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2022/3/20 Sunday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022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2022/3/20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85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2022/3/20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8026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2022/3/20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9224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2022/3/20 Sunday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9524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2022/3/20 Sunday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65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2022/3/20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1939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2022/3/20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6184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2022/3/20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952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2022/3/20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622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2022/3/20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7255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2022/3/20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4463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2022/3/20 Sunday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4220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2022/3/20 Sunday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9512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2022/3/20 Sunday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6011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2022/3/20 Sunday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8698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2022/3/20 Sunday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7454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2022/3/20 Sunday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7528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2022/3/20 Sunday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1150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2022/3/20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9340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2022/3/20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8587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2022/3/20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288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2022/3/20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2114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2022/3/20 Sunday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7018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2022/3/20 Sunday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0259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2022/3/20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8582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2022/3/20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29239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2022/3/20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84113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2022/3/20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6790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2022/3/20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90750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2022/3/20 Sunday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35322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2022/3/20 Sunday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531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2022/3/20 Sunday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27952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2022/3/20 Sunday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53691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2022/3/20 Sunday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94596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2022/3/20 Sunday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36219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2022/3/20 Sunday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36934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2022/3/20 Sunday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42518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2022/3/20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38897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2022/3/20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008001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2022/3/20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96720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2022/3/20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85282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2022/3/20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766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2022/3/20 Sunday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17089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2022/3/20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36644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2022/3/20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336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2022/3/20 Sunday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595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2022/3/20 Sunday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980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2022/3/20 Sunday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125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2022/3/20 Sunday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57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C082A4C-B981-4940-A75B-485C57AA43E4}" type="datetimeFigureOut">
              <a:rPr lang="zh-CN" altLang="en-US" smtClean="0"/>
              <a:t>2022/3/20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8233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C082A4C-B981-4940-A75B-485C57AA43E4}" type="datetimeFigureOut">
              <a:rPr lang="zh-CN" altLang="en-US" smtClean="0"/>
              <a:t>2022/3/20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7243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C082A4C-B981-4940-A75B-485C57AA43E4}" type="datetimeFigureOut">
              <a:rPr lang="zh-CN" altLang="en-US" smtClean="0"/>
              <a:t>2022/3/20 Sunday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4515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5" Type="http://schemas.openxmlformats.org/officeDocument/2006/relationships/slide" Target="slide10.xml"/><Relationship Id="rId4" Type="http://schemas.openxmlformats.org/officeDocument/2006/relationships/slide" Target="slide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ouyanghongqian.top/PPT_1.pptx" TargetMode="External"/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9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3095AE-A7E4-4CF7-90CA-D4AF175397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569290"/>
            <a:ext cx="7565571" cy="841262"/>
          </a:xfrm>
        </p:spPr>
        <p:txBody>
          <a:bodyPr>
            <a:noAutofit/>
          </a:bodyPr>
          <a:lstStyle/>
          <a:p>
            <a:r>
              <a:rPr lang="zh-CN" altLang="en-US" sz="5400"/>
              <a:t>第三单元综合性学习</a:t>
            </a:r>
            <a:r>
              <a:rPr lang="en-US" altLang="zh-CN" sz="5400"/>
              <a:t>PPT</a:t>
            </a:r>
            <a:endParaRPr lang="zh-CN" altLang="en-US" sz="540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C8E6A7-9618-44FB-8F52-3FCB4149D7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410552"/>
            <a:ext cx="5431971" cy="447448"/>
          </a:xfrm>
        </p:spPr>
        <p:txBody>
          <a:bodyPr>
            <a:normAutofit/>
          </a:bodyPr>
          <a:lstStyle/>
          <a:p>
            <a:r>
              <a:rPr lang="en-US" altLang="zh-CN"/>
              <a:t>By:</a:t>
            </a:r>
            <a:r>
              <a:rPr lang="zh-CN" altLang="en-US"/>
              <a:t>欧阳泓骞、何青钊、邹昱涵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46E2C09-54EE-4B21-84F4-D1D093389FF5}"/>
              </a:ext>
            </a:extLst>
          </p:cNvPr>
          <p:cNvSpPr txBox="1"/>
          <p:nvPr/>
        </p:nvSpPr>
        <p:spPr>
          <a:xfrm>
            <a:off x="10309842" y="-1132114"/>
            <a:ext cx="800219" cy="113211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000"/>
              <a:t>汉字</a:t>
            </a:r>
          </a:p>
        </p:txBody>
      </p:sp>
      <p:sp>
        <p:nvSpPr>
          <p:cNvPr id="6" name="流程图: 可选过程 5">
            <a:hlinkClick r:id="rId3" action="ppaction://hlinksldjump"/>
            <a:extLst>
              <a:ext uri="{FF2B5EF4-FFF2-40B4-BE49-F238E27FC236}">
                <a16:creationId xmlns:a16="http://schemas.microsoft.com/office/drawing/2014/main" id="{32ABC472-694A-4F5A-B08F-4BB7C783F605}"/>
              </a:ext>
            </a:extLst>
          </p:cNvPr>
          <p:cNvSpPr/>
          <p:nvPr/>
        </p:nvSpPr>
        <p:spPr>
          <a:xfrm>
            <a:off x="356687" y="1253499"/>
            <a:ext cx="2149808" cy="358718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>
                <a:latin typeface="cmdysj" panose="020B0500000000000000" pitchFamily="34" charset="-122"/>
                <a:ea typeface="cmdysj" panose="020B0500000000000000" pitchFamily="34" charset="-122"/>
              </a:rPr>
              <a:t>汉字故事</a:t>
            </a:r>
          </a:p>
        </p:txBody>
      </p:sp>
      <p:sp>
        <p:nvSpPr>
          <p:cNvPr id="7" name="流程图: 可选过程 6">
            <a:hlinkClick r:id="rId4" action="ppaction://hlinksldjump"/>
            <a:extLst>
              <a:ext uri="{FF2B5EF4-FFF2-40B4-BE49-F238E27FC236}">
                <a16:creationId xmlns:a16="http://schemas.microsoft.com/office/drawing/2014/main" id="{E61CE019-20A1-426F-A5D4-C968C060CB65}"/>
              </a:ext>
            </a:extLst>
          </p:cNvPr>
          <p:cNvSpPr/>
          <p:nvPr/>
        </p:nvSpPr>
        <p:spPr>
          <a:xfrm>
            <a:off x="3229263" y="1305449"/>
            <a:ext cx="2149808" cy="3587184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>
                <a:latin typeface="cmdysj" panose="020B0500000000000000" pitchFamily="34" charset="-122"/>
                <a:ea typeface="cmdysj" panose="020B0500000000000000" pitchFamily="34" charset="-122"/>
              </a:rPr>
              <a:t>对联</a:t>
            </a:r>
          </a:p>
        </p:txBody>
      </p:sp>
      <p:sp>
        <p:nvSpPr>
          <p:cNvPr id="9" name="流程图: 可选过程 8">
            <a:hlinkClick r:id="rId5" action="ppaction://hlinksldjump"/>
            <a:extLst>
              <a:ext uri="{FF2B5EF4-FFF2-40B4-BE49-F238E27FC236}">
                <a16:creationId xmlns:a16="http://schemas.microsoft.com/office/drawing/2014/main" id="{308CD8ED-A01D-406D-A661-892DA106B79D}"/>
              </a:ext>
            </a:extLst>
          </p:cNvPr>
          <p:cNvSpPr/>
          <p:nvPr/>
        </p:nvSpPr>
        <p:spPr>
          <a:xfrm>
            <a:off x="8960253" y="1305449"/>
            <a:ext cx="2149808" cy="3587182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>
                <a:latin typeface="cmdysj" panose="020B0500000000000000" pitchFamily="34" charset="-122"/>
                <a:ea typeface="cmdysj" panose="020B0500000000000000" pitchFamily="34" charset="-122"/>
              </a:rPr>
              <a:t>古诗</a:t>
            </a:r>
          </a:p>
        </p:txBody>
      </p:sp>
      <p:sp>
        <p:nvSpPr>
          <p:cNvPr id="10" name="流程图: 可选过程 9">
            <a:hlinkClick r:id="rId6" action="ppaction://hlinksldjump"/>
            <a:extLst>
              <a:ext uri="{FF2B5EF4-FFF2-40B4-BE49-F238E27FC236}">
                <a16:creationId xmlns:a16="http://schemas.microsoft.com/office/drawing/2014/main" id="{AD4CF4F2-90FD-4CC9-A508-7D529AEE7F34}"/>
              </a:ext>
            </a:extLst>
          </p:cNvPr>
          <p:cNvSpPr/>
          <p:nvPr/>
        </p:nvSpPr>
        <p:spPr>
          <a:xfrm>
            <a:off x="6101839" y="1253500"/>
            <a:ext cx="2149808" cy="3587184"/>
          </a:xfrm>
          <a:prstGeom prst="flowChartAlternate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>
                <a:latin typeface="cmdysj" panose="020B0500000000000000" pitchFamily="34" charset="-122"/>
                <a:ea typeface="cmdysj" panose="020B0500000000000000" pitchFamily="34" charset="-122"/>
              </a:rPr>
              <a:t>歇</a:t>
            </a:r>
            <a:endParaRPr lang="en-US" altLang="zh-CN" sz="5400">
              <a:latin typeface="cmdysj" panose="020B0500000000000000" pitchFamily="34" charset="-122"/>
              <a:ea typeface="cmdysj" panose="020B0500000000000000" pitchFamily="34" charset="-122"/>
            </a:endParaRPr>
          </a:p>
          <a:p>
            <a:pPr algn="ctr"/>
            <a:r>
              <a:rPr lang="zh-CN" altLang="en-US" sz="5400">
                <a:latin typeface="cmdysj" panose="020B0500000000000000" pitchFamily="34" charset="-122"/>
                <a:ea typeface="cmdysj" panose="020B0500000000000000" pitchFamily="34" charset="-122"/>
              </a:rPr>
              <a:t>后</a:t>
            </a:r>
            <a:endParaRPr lang="en-US" altLang="zh-CN" sz="5400">
              <a:latin typeface="cmdysj" panose="020B0500000000000000" pitchFamily="34" charset="-122"/>
              <a:ea typeface="cmdysj" panose="020B0500000000000000" pitchFamily="34" charset="-122"/>
            </a:endParaRPr>
          </a:p>
          <a:p>
            <a:pPr algn="ctr"/>
            <a:r>
              <a:rPr lang="zh-CN" altLang="en-US" sz="5400">
                <a:latin typeface="cmdysj" panose="020B0500000000000000" pitchFamily="34" charset="-122"/>
                <a:ea typeface="cmdysj" panose="020B0500000000000000" pitchFamily="34" charset="-122"/>
              </a:rPr>
              <a:t>语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34709D2-7E9D-4B40-8E17-FCDA0FFED8F2}"/>
              </a:ext>
            </a:extLst>
          </p:cNvPr>
          <p:cNvSpPr txBox="1"/>
          <p:nvPr/>
        </p:nvSpPr>
        <p:spPr>
          <a:xfrm>
            <a:off x="8174554" y="6410552"/>
            <a:ext cx="401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点击对应按钮可以跳转至对应版块哦</a:t>
            </a:r>
            <a:r>
              <a:rPr lang="en-US" altLang="zh-CN"/>
              <a:t>~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30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4.58333E-6 -2.59259E-6 L 4.58333E-6 0.1523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  <p:bldP spid="9" grpId="0" animBg="1"/>
      <p:bldP spid="1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A64BAB-A862-4B0B-BFAC-936B562CA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945" y="274258"/>
            <a:ext cx="3617131" cy="782316"/>
          </a:xfrm>
        </p:spPr>
        <p:txBody>
          <a:bodyPr/>
          <a:lstStyle/>
          <a:p>
            <a:r>
              <a:rPr lang="zh-CN" altLang="en-US"/>
              <a:t>诗词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8CE2F8-8EFB-42BB-A6FD-524D94B60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2945" y="1056574"/>
            <a:ext cx="7647709" cy="4195481"/>
          </a:xfrm>
        </p:spPr>
        <p:txBody>
          <a:bodyPr>
            <a:noAutofit/>
          </a:bodyPr>
          <a:lstStyle/>
          <a:p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1. 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杨柳青青江水平，闻郎江上唱歌声。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刘禹锡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竹枝词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2. 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长安一片月，万户捣衣声。秋风吹不尽，总是玉关情。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李白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子夜秋歌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3. 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御柳如丝映九重，凤凰窗映绣芙蓉。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温庭筠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杨柳枝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4. 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相见时难别亦难，东风无力百花残。 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李商隐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无题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5. 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一望二三里，烟村四五家。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徐再思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无题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6. 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金樽清酒斗十千，玉盘珍羞直万钱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李白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行路难（其一）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7. 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要我下马行，为我指山隅。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杜甫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潼关吏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8. 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最爱湖东行不足，绿杨阴里白沙堤。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白居易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钱塘湖春行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9. 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被褐怀珠玉，颜闵相与期。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阮籍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咏怀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10. 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念去去千里烟波，暮霭沈沈楚天阔。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柳永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雨霖铃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11. 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逝将去女，适彼乐土。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——《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诗经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魏风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硕鼠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</a:p>
          <a:p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12. 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水何澹澹，山岛竦峙。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曹操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观沧海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</a:p>
          <a:p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13. 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耶娘妻子走相送，尘埃不见咸阳桥。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杜甫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兵车行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</a:p>
          <a:p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14. 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人生如梦，一尊还酹江月。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苏轼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念奴娇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</a:p>
          <a:p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15. 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我欲因之梦吴越，一夜飞度镜湖月。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李白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梦游天姥吟留别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</a:p>
          <a:p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Tx/>
              <a:buChar char="-"/>
            </a:pP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此项负责人：何青钊</a:t>
            </a:r>
            <a:endParaRPr lang="en-US" altLang="zh-CN" sz="1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40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B05965C-0C70-43FF-AE1C-85F87F7CBD99}"/>
              </a:ext>
            </a:extLst>
          </p:cNvPr>
          <p:cNvSpPr txBox="1"/>
          <p:nvPr/>
        </p:nvSpPr>
        <p:spPr>
          <a:xfrm>
            <a:off x="10527545" y="102467"/>
            <a:ext cx="6115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诗</a:t>
            </a:r>
            <a:endParaRPr lang="en-US" altLang="zh-CN" sz="280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sz="280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词</a:t>
            </a:r>
          </a:p>
        </p:txBody>
      </p:sp>
      <p:sp>
        <p:nvSpPr>
          <p:cNvPr id="12" name="矩形: 单圆角 11">
            <a:hlinkClick r:id="rId2" action="ppaction://hlinksldjump"/>
            <a:extLst>
              <a:ext uri="{FF2B5EF4-FFF2-40B4-BE49-F238E27FC236}">
                <a16:creationId xmlns:a16="http://schemas.microsoft.com/office/drawing/2014/main" id="{DC4A1C84-1D0C-41E6-B973-42BE267402DE}"/>
              </a:ext>
            </a:extLst>
          </p:cNvPr>
          <p:cNvSpPr/>
          <p:nvPr/>
        </p:nvSpPr>
        <p:spPr>
          <a:xfrm>
            <a:off x="0" y="5943600"/>
            <a:ext cx="914400" cy="914400"/>
          </a:xfrm>
          <a:prstGeom prst="round1Rect">
            <a:avLst>
              <a:gd name="adj" fmla="val 1407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2838297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18B170-1F68-4726-8101-DF8782CEA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1477" y="535883"/>
            <a:ext cx="4149045" cy="1507067"/>
          </a:xfrm>
        </p:spPr>
        <p:txBody>
          <a:bodyPr>
            <a:normAutofit/>
          </a:bodyPr>
          <a:lstStyle/>
          <a:p>
            <a:r>
              <a:rPr lang="en-US" altLang="zh-CN" sz="5400"/>
              <a:t>---   END   ---</a:t>
            </a:r>
            <a:endParaRPr lang="zh-CN" altLang="en-US" sz="540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8980151-ED8E-4D98-B16C-419EA4A4200C}"/>
              </a:ext>
            </a:extLst>
          </p:cNvPr>
          <p:cNvSpPr txBox="1"/>
          <p:nvPr/>
        </p:nvSpPr>
        <p:spPr>
          <a:xfrm>
            <a:off x="3700152" y="2924175"/>
            <a:ext cx="4791696" cy="286232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>
                <a:gradFill flip="none" rotWithShape="1">
                  <a:gsLst>
                    <a:gs pos="0">
                      <a:schemeClr val="tx1">
                        <a:shade val="30000"/>
                        <a:satMod val="115000"/>
                      </a:schemeClr>
                    </a:gs>
                    <a:gs pos="50000">
                      <a:schemeClr val="tx1">
                        <a:shade val="67500"/>
                        <a:satMod val="115000"/>
                      </a:schemeClr>
                    </a:gs>
                    <a:gs pos="100000">
                      <a:schemeClr val="tx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负责人</a:t>
            </a:r>
            <a:endParaRPr lang="en-US" altLang="zh-CN" sz="2000">
              <a:gradFill flip="none" rotWithShape="1">
                <a:gsLst>
                  <a:gs pos="0">
                    <a:schemeClr val="tx1">
                      <a:shade val="30000"/>
                      <a:satMod val="115000"/>
                    </a:schemeClr>
                  </a:gs>
                  <a:gs pos="50000">
                    <a:schemeClr val="tx1">
                      <a:shade val="67500"/>
                      <a:satMod val="115000"/>
                    </a:schemeClr>
                  </a:gs>
                  <a:gs pos="100000">
                    <a:schemeClr val="tx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</a:endParaRPr>
          </a:p>
          <a:p>
            <a:pPr marL="342900" indent="-342900">
              <a:buFontTx/>
              <a:buChar char="-"/>
            </a:pPr>
            <a:r>
              <a:rPr lang="zh-CN" altLang="en-US" sz="2000">
                <a:gradFill flip="none" rotWithShape="1">
                  <a:gsLst>
                    <a:gs pos="0">
                      <a:schemeClr val="tx1">
                        <a:shade val="30000"/>
                        <a:satMod val="115000"/>
                      </a:schemeClr>
                    </a:gs>
                    <a:gs pos="50000">
                      <a:schemeClr val="tx1">
                        <a:shade val="67500"/>
                        <a:satMod val="115000"/>
                      </a:schemeClr>
                    </a:gs>
                    <a:gs pos="100000">
                      <a:schemeClr val="tx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故事收集：欧阳泓骞</a:t>
            </a:r>
            <a:endParaRPr lang="en-US" altLang="zh-CN" sz="2000">
              <a:gradFill flip="none" rotWithShape="1">
                <a:gsLst>
                  <a:gs pos="0">
                    <a:schemeClr val="tx1">
                      <a:shade val="30000"/>
                      <a:satMod val="115000"/>
                    </a:schemeClr>
                  </a:gs>
                  <a:gs pos="50000">
                    <a:schemeClr val="tx1">
                      <a:shade val="67500"/>
                      <a:satMod val="115000"/>
                    </a:schemeClr>
                  </a:gs>
                  <a:gs pos="100000">
                    <a:schemeClr val="tx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</a:endParaRPr>
          </a:p>
          <a:p>
            <a:pPr marL="342900" indent="-342900">
              <a:buFontTx/>
              <a:buChar char="-"/>
            </a:pPr>
            <a:r>
              <a:rPr lang="zh-CN" altLang="en-US" sz="2000">
                <a:gradFill flip="none" rotWithShape="1">
                  <a:gsLst>
                    <a:gs pos="0">
                      <a:schemeClr val="tx1">
                        <a:shade val="30000"/>
                        <a:satMod val="115000"/>
                      </a:schemeClr>
                    </a:gs>
                    <a:gs pos="50000">
                      <a:schemeClr val="tx1">
                        <a:shade val="67500"/>
                        <a:satMod val="115000"/>
                      </a:schemeClr>
                    </a:gs>
                    <a:gs pos="100000">
                      <a:schemeClr val="tx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对联收集：邹昱涵</a:t>
            </a:r>
            <a:endParaRPr lang="en-US" altLang="zh-CN" sz="2000">
              <a:gradFill flip="none" rotWithShape="1">
                <a:gsLst>
                  <a:gs pos="0">
                    <a:schemeClr val="tx1">
                      <a:shade val="30000"/>
                      <a:satMod val="115000"/>
                    </a:schemeClr>
                  </a:gs>
                  <a:gs pos="50000">
                    <a:schemeClr val="tx1">
                      <a:shade val="67500"/>
                      <a:satMod val="115000"/>
                    </a:schemeClr>
                  </a:gs>
                  <a:gs pos="100000">
                    <a:schemeClr val="tx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</a:endParaRPr>
          </a:p>
          <a:p>
            <a:pPr marL="342900" indent="-342900">
              <a:buFontTx/>
              <a:buChar char="-"/>
            </a:pPr>
            <a:r>
              <a:rPr lang="zh-CN" altLang="en-US" sz="2000">
                <a:gradFill flip="none" rotWithShape="1">
                  <a:gsLst>
                    <a:gs pos="0">
                      <a:schemeClr val="tx1">
                        <a:shade val="30000"/>
                        <a:satMod val="115000"/>
                      </a:schemeClr>
                    </a:gs>
                    <a:gs pos="50000">
                      <a:schemeClr val="tx1">
                        <a:shade val="67500"/>
                        <a:satMod val="115000"/>
                      </a:schemeClr>
                    </a:gs>
                    <a:gs pos="100000">
                      <a:schemeClr val="tx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歇后语收集：邹昱涵</a:t>
            </a:r>
            <a:endParaRPr lang="en-US" altLang="zh-CN" sz="2000">
              <a:gradFill flip="none" rotWithShape="1">
                <a:gsLst>
                  <a:gs pos="0">
                    <a:schemeClr val="tx1">
                      <a:shade val="30000"/>
                      <a:satMod val="115000"/>
                    </a:schemeClr>
                  </a:gs>
                  <a:gs pos="50000">
                    <a:schemeClr val="tx1">
                      <a:shade val="67500"/>
                      <a:satMod val="115000"/>
                    </a:schemeClr>
                  </a:gs>
                  <a:gs pos="100000">
                    <a:schemeClr val="tx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</a:endParaRPr>
          </a:p>
          <a:p>
            <a:pPr marL="342900" indent="-342900">
              <a:buFontTx/>
              <a:buChar char="-"/>
            </a:pPr>
            <a:r>
              <a:rPr lang="zh-CN" altLang="en-US" sz="2000">
                <a:gradFill flip="none" rotWithShape="1">
                  <a:gsLst>
                    <a:gs pos="0">
                      <a:schemeClr val="tx1">
                        <a:shade val="30000"/>
                        <a:satMod val="115000"/>
                      </a:schemeClr>
                    </a:gs>
                    <a:gs pos="50000">
                      <a:schemeClr val="tx1">
                        <a:shade val="67500"/>
                        <a:satMod val="115000"/>
                      </a:schemeClr>
                    </a:gs>
                    <a:gs pos="100000">
                      <a:schemeClr val="tx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诗词收集：何青钊</a:t>
            </a:r>
            <a:endParaRPr lang="en-US" altLang="zh-CN" sz="2000">
              <a:gradFill flip="none" rotWithShape="1">
                <a:gsLst>
                  <a:gs pos="0">
                    <a:schemeClr val="tx1">
                      <a:shade val="30000"/>
                      <a:satMod val="115000"/>
                    </a:schemeClr>
                  </a:gs>
                  <a:gs pos="50000">
                    <a:schemeClr val="tx1">
                      <a:shade val="67500"/>
                      <a:satMod val="115000"/>
                    </a:schemeClr>
                  </a:gs>
                  <a:gs pos="100000">
                    <a:schemeClr val="tx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</a:endParaRPr>
          </a:p>
          <a:p>
            <a:pPr marL="342900" indent="-342900">
              <a:buFontTx/>
              <a:buChar char="-"/>
            </a:pPr>
            <a:r>
              <a:rPr lang="en-US" altLang="zh-CN" sz="2000">
                <a:gradFill flip="none" rotWithShape="1">
                  <a:gsLst>
                    <a:gs pos="0">
                      <a:schemeClr val="tx1">
                        <a:shade val="30000"/>
                        <a:satMod val="115000"/>
                      </a:schemeClr>
                    </a:gs>
                    <a:gs pos="50000">
                      <a:schemeClr val="tx1">
                        <a:shade val="67500"/>
                        <a:satMod val="115000"/>
                      </a:schemeClr>
                    </a:gs>
                    <a:gs pos="100000">
                      <a:schemeClr val="tx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PPT</a:t>
            </a:r>
            <a:r>
              <a:rPr lang="zh-CN" altLang="en-US" sz="2000">
                <a:gradFill flip="none" rotWithShape="1">
                  <a:gsLst>
                    <a:gs pos="0">
                      <a:schemeClr val="tx1">
                        <a:shade val="30000"/>
                        <a:satMod val="115000"/>
                      </a:schemeClr>
                    </a:gs>
                    <a:gs pos="50000">
                      <a:schemeClr val="tx1">
                        <a:shade val="67500"/>
                        <a:satMod val="115000"/>
                      </a:schemeClr>
                    </a:gs>
                    <a:gs pos="100000">
                      <a:schemeClr val="tx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制作：欧阳泓骞</a:t>
            </a:r>
            <a:endParaRPr lang="en-US" altLang="zh-CN" sz="2000">
              <a:gradFill flip="none" rotWithShape="1">
                <a:gsLst>
                  <a:gs pos="0">
                    <a:schemeClr val="tx1">
                      <a:shade val="30000"/>
                      <a:satMod val="115000"/>
                    </a:schemeClr>
                  </a:gs>
                  <a:gs pos="50000">
                    <a:schemeClr val="tx1">
                      <a:shade val="67500"/>
                      <a:satMod val="115000"/>
                    </a:schemeClr>
                  </a:gs>
                  <a:gs pos="100000">
                    <a:schemeClr val="tx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</a:endParaRPr>
          </a:p>
          <a:p>
            <a:pPr marL="342900" indent="-342900">
              <a:buFontTx/>
              <a:buChar char="-"/>
            </a:pPr>
            <a:r>
              <a:rPr lang="en-US" altLang="zh-CN" sz="2000">
                <a:gradFill flip="none" rotWithShape="1">
                  <a:gsLst>
                    <a:gs pos="0">
                      <a:schemeClr val="tx1">
                        <a:shade val="30000"/>
                        <a:satMod val="115000"/>
                      </a:schemeClr>
                    </a:gs>
                    <a:gs pos="50000">
                      <a:schemeClr val="tx1">
                        <a:shade val="67500"/>
                        <a:satMod val="115000"/>
                      </a:schemeClr>
                    </a:gs>
                    <a:gs pos="100000">
                      <a:schemeClr val="tx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PPT</a:t>
            </a:r>
            <a:r>
              <a:rPr lang="zh-CN" altLang="en-US" sz="2000">
                <a:gradFill flip="none" rotWithShape="1">
                  <a:gsLst>
                    <a:gs pos="0">
                      <a:schemeClr val="tx1">
                        <a:shade val="30000"/>
                        <a:satMod val="115000"/>
                      </a:schemeClr>
                    </a:gs>
                    <a:gs pos="50000">
                      <a:schemeClr val="tx1">
                        <a:shade val="67500"/>
                        <a:satMod val="115000"/>
                      </a:schemeClr>
                    </a:gs>
                    <a:gs pos="100000">
                      <a:schemeClr val="tx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美化：</a:t>
            </a:r>
            <a:r>
              <a:rPr lang="zh-CN" altLang="en-US" sz="2000"/>
              <a:t>欧阳泓骞、邹昱涵、何青钊</a:t>
            </a:r>
            <a:endParaRPr lang="en-US" altLang="zh-CN" sz="2000">
              <a:gradFill flip="none" rotWithShape="1">
                <a:gsLst>
                  <a:gs pos="0">
                    <a:schemeClr val="tx1">
                      <a:shade val="30000"/>
                      <a:satMod val="115000"/>
                    </a:schemeClr>
                  </a:gs>
                  <a:gs pos="50000">
                    <a:schemeClr val="tx1">
                      <a:shade val="67500"/>
                      <a:satMod val="115000"/>
                    </a:schemeClr>
                  </a:gs>
                  <a:gs pos="100000">
                    <a:schemeClr val="tx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</a:endParaRPr>
          </a:p>
          <a:p>
            <a:pPr marL="342900" indent="-342900">
              <a:buFontTx/>
              <a:buChar char="-"/>
            </a:pPr>
            <a:r>
              <a:rPr lang="en-US" altLang="zh-CN" sz="2000">
                <a:gradFill flip="none" rotWithShape="1">
                  <a:gsLst>
                    <a:gs pos="0">
                      <a:schemeClr val="tx1">
                        <a:shade val="30000"/>
                        <a:satMod val="115000"/>
                      </a:schemeClr>
                    </a:gs>
                    <a:gs pos="50000">
                      <a:schemeClr val="tx1">
                        <a:shade val="67500"/>
                        <a:satMod val="115000"/>
                      </a:schemeClr>
                    </a:gs>
                    <a:gs pos="100000">
                      <a:schemeClr val="tx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PPT</a:t>
            </a:r>
            <a:r>
              <a:rPr lang="zh-CN" altLang="en-US" sz="2000">
                <a:gradFill flip="none" rotWithShape="1">
                  <a:gsLst>
                    <a:gs pos="0">
                      <a:schemeClr val="tx1">
                        <a:shade val="30000"/>
                        <a:satMod val="115000"/>
                      </a:schemeClr>
                    </a:gs>
                    <a:gs pos="50000">
                      <a:schemeClr val="tx1">
                        <a:shade val="67500"/>
                        <a:satMod val="115000"/>
                      </a:schemeClr>
                    </a:gs>
                    <a:gs pos="100000">
                      <a:schemeClr val="tx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审核：</a:t>
            </a:r>
            <a:r>
              <a:rPr lang="zh-CN" altLang="en-US" sz="2000"/>
              <a:t>欧阳泓骞、邹昱涵、何青钊</a:t>
            </a:r>
            <a:endParaRPr lang="en-US" altLang="zh-CN" sz="2000">
              <a:gradFill flip="none" rotWithShape="1">
                <a:gsLst>
                  <a:gs pos="0">
                    <a:schemeClr val="tx1">
                      <a:shade val="30000"/>
                      <a:satMod val="115000"/>
                    </a:schemeClr>
                  </a:gs>
                  <a:gs pos="50000">
                    <a:schemeClr val="tx1">
                      <a:shade val="67500"/>
                      <a:satMod val="115000"/>
                    </a:schemeClr>
                  </a:gs>
                  <a:gs pos="100000">
                    <a:schemeClr val="tx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</a:endParaRPr>
          </a:p>
          <a:p>
            <a:pPr marL="342900" indent="-342900">
              <a:buFontTx/>
              <a:buChar char="-"/>
            </a:pPr>
            <a:endParaRPr lang="zh-CN" altLang="en-US" sz="2000">
              <a:gradFill flip="none" rotWithShape="1">
                <a:gsLst>
                  <a:gs pos="0">
                    <a:schemeClr val="tx1">
                      <a:shade val="30000"/>
                      <a:satMod val="115000"/>
                    </a:schemeClr>
                  </a:gs>
                  <a:gs pos="50000">
                    <a:schemeClr val="tx1">
                      <a:shade val="67500"/>
                      <a:satMod val="115000"/>
                    </a:schemeClr>
                  </a:gs>
                  <a:gs pos="100000">
                    <a:schemeClr val="tx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3FCABF3-24D3-4A4A-81AD-971BDCF97EDB}"/>
              </a:ext>
            </a:extLst>
          </p:cNvPr>
          <p:cNvSpPr txBox="1"/>
          <p:nvPr/>
        </p:nvSpPr>
        <p:spPr>
          <a:xfrm>
            <a:off x="3435654" y="5786497"/>
            <a:ext cx="5320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/>
              <a:t>小组成员：</a:t>
            </a:r>
            <a:r>
              <a:rPr lang="zh-CN" altLang="en-US" sz="1800"/>
              <a:t>欧阳泓骞、邹昱涵、何青钊</a:t>
            </a:r>
            <a:r>
              <a:rPr lang="zh-CN" altLang="en-US"/>
              <a:t>、王万全</a:t>
            </a:r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CAAB9B2-8463-4627-9073-0F2989C86424}"/>
              </a:ext>
            </a:extLst>
          </p:cNvPr>
          <p:cNvSpPr txBox="1"/>
          <p:nvPr/>
        </p:nvSpPr>
        <p:spPr>
          <a:xfrm>
            <a:off x="5218194" y="1809321"/>
            <a:ext cx="1755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---  </a:t>
            </a:r>
            <a:r>
              <a:rPr lang="zh-CN" altLang="en-US" sz="2400"/>
              <a:t>结束  </a:t>
            </a:r>
            <a:r>
              <a:rPr lang="en-US" altLang="zh-CN" sz="2400"/>
              <a:t>---</a:t>
            </a:r>
            <a:endParaRPr lang="zh-CN" altLang="en-US" sz="240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0C39621-936E-43FA-917D-EB2676507670}"/>
              </a:ext>
            </a:extLst>
          </p:cNvPr>
          <p:cNvSpPr txBox="1"/>
          <p:nvPr/>
        </p:nvSpPr>
        <p:spPr>
          <a:xfrm>
            <a:off x="0" y="6559428"/>
            <a:ext cx="1005403" cy="215444"/>
          </a:xfrm>
          <a:prstGeom prst="rect">
            <a:avLst/>
          </a:prstGeom>
          <a:solidFill>
            <a:srgbClr val="0B5F9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800">
                <a:solidFill>
                  <a:srgbClr val="0B5F93"/>
                </a:solidFill>
              </a:rPr>
              <a:t>摸鱼成员：王万全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C360405-9DB6-40B1-99DC-6482DAF201B2}"/>
              </a:ext>
            </a:extLst>
          </p:cNvPr>
          <p:cNvSpPr txBox="1"/>
          <p:nvPr/>
        </p:nvSpPr>
        <p:spPr>
          <a:xfrm>
            <a:off x="3363521" y="6330346"/>
            <a:ext cx="5464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此</a:t>
            </a:r>
            <a:r>
              <a:rPr lang="en-US" altLang="zh-CN"/>
              <a:t>PPT</a:t>
            </a:r>
            <a:r>
              <a:rPr lang="zh-CN" altLang="en-US"/>
              <a:t>下载链接</a:t>
            </a:r>
            <a:r>
              <a:rPr lang="en-US" altLang="zh-CN"/>
              <a:t>:</a:t>
            </a:r>
            <a:r>
              <a:rPr lang="en-US" altLang="zh-CN">
                <a:hlinkClick r:id="rId2"/>
              </a:rPr>
              <a:t>ouyanghongqian.top/PPT_1.pptx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753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9FE458-58AA-46D7-BB84-C102EB29C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873" y="564078"/>
            <a:ext cx="3890262" cy="1128155"/>
          </a:xfrm>
        </p:spPr>
        <p:txBody>
          <a:bodyPr/>
          <a:lstStyle/>
          <a:p>
            <a:r>
              <a:rPr lang="zh-CN" altLang="en-US" sz="6600"/>
              <a:t>汉字故事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E83AAE-118A-4D0F-8BFD-AA4636859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5678" y="0"/>
            <a:ext cx="610249" cy="11281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20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目</a:t>
            </a:r>
            <a:endParaRPr lang="en-US" altLang="zh-CN" sz="320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0" indent="0">
              <a:buNone/>
            </a:pPr>
            <a:r>
              <a:rPr lang="zh-CN" altLang="en-US" sz="320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44FCCA4-9AA0-4FAD-B84C-CAA0AC888F70}"/>
              </a:ext>
            </a:extLst>
          </p:cNvPr>
          <p:cNvSpPr txBox="1"/>
          <p:nvPr/>
        </p:nvSpPr>
        <p:spPr>
          <a:xfrm>
            <a:off x="1049873" y="2078179"/>
            <a:ext cx="687581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>
                <a:hlinkClick r:id="rId2" action="ppaction://hlinksldjump"/>
              </a:rPr>
              <a:t>故事</a:t>
            </a:r>
            <a:r>
              <a:rPr lang="en-US" altLang="zh-CN" sz="2000">
                <a:hlinkClick r:id="rId2" action="ppaction://hlinksldjump"/>
              </a:rPr>
              <a:t>1</a:t>
            </a:r>
            <a:endParaRPr lang="en-US" altLang="zh-CN" sz="200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00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>
                <a:hlinkClick r:id="rId3" action="ppaction://hlinksldjump"/>
              </a:rPr>
              <a:t>故事</a:t>
            </a:r>
            <a:r>
              <a:rPr lang="en-US" altLang="zh-CN" sz="2000">
                <a:hlinkClick r:id="rId3" action="ppaction://hlinksldjump"/>
              </a:rPr>
              <a:t>2</a:t>
            </a:r>
            <a:endParaRPr lang="en-US" altLang="zh-CN" sz="200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00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>
                <a:hlinkClick r:id="rId4" action="ppaction://hlinksldjump"/>
              </a:rPr>
              <a:t>故事</a:t>
            </a:r>
            <a:r>
              <a:rPr lang="en-US" altLang="zh-CN" sz="2000">
                <a:hlinkClick r:id="rId4" action="ppaction://hlinksldjump"/>
              </a:rPr>
              <a:t>3</a:t>
            </a:r>
            <a:endParaRPr lang="en-US" altLang="zh-CN" sz="200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00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>
                <a:hlinkClick r:id="rId5" action="ppaction://hlinksldjump"/>
              </a:rPr>
              <a:t>故事</a:t>
            </a:r>
            <a:r>
              <a:rPr lang="en-US" altLang="zh-CN" sz="2000">
                <a:hlinkClick r:id="rId5" action="ppaction://hlinksldjump"/>
              </a:rPr>
              <a:t>4</a:t>
            </a:r>
            <a:endParaRPr lang="en-US" altLang="zh-CN" sz="200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00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>
                <a:hlinkClick r:id="rId6" action="ppaction://hlinksldjump"/>
              </a:rPr>
              <a:t>故事</a:t>
            </a:r>
            <a:r>
              <a:rPr lang="en-US" altLang="zh-CN" sz="2000">
                <a:hlinkClick r:id="rId6" action="ppaction://hlinksldjump"/>
              </a:rPr>
              <a:t>5</a:t>
            </a:r>
            <a:endParaRPr lang="en-US" altLang="zh-CN" sz="2000"/>
          </a:p>
          <a:p>
            <a:endParaRPr lang="en-US" altLang="zh-CN" sz="2000"/>
          </a:p>
          <a:p>
            <a:r>
              <a:rPr lang="zh-CN" altLang="en-US" sz="2000"/>
              <a:t>点击文字可跳转至对应故事</a:t>
            </a:r>
            <a:endParaRPr lang="en-US" altLang="zh-CN" sz="2000"/>
          </a:p>
          <a:p>
            <a:endParaRPr lang="en-US" altLang="zh-CN" sz="2000"/>
          </a:p>
          <a:p>
            <a:pPr marL="342900" indent="-342900">
              <a:buFontTx/>
              <a:buChar char="-"/>
            </a:pPr>
            <a:r>
              <a:rPr lang="zh-CN" altLang="en-US" sz="2000"/>
              <a:t>此项负责人</a:t>
            </a:r>
            <a:r>
              <a:rPr lang="en-US" altLang="zh-CN" sz="2000"/>
              <a:t>:</a:t>
            </a:r>
            <a:r>
              <a:rPr lang="zh-CN" altLang="en-US" sz="2000"/>
              <a:t>欧阳泓骞</a:t>
            </a:r>
            <a:endParaRPr lang="en-US" altLang="zh-CN" sz="200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CN" altLang="en-US" sz="2000"/>
          </a:p>
        </p:txBody>
      </p:sp>
      <p:sp>
        <p:nvSpPr>
          <p:cNvPr id="7" name="矩形: 单圆角 6">
            <a:hlinkClick r:id="rId7" action="ppaction://hlinksldjump"/>
            <a:extLst>
              <a:ext uri="{FF2B5EF4-FFF2-40B4-BE49-F238E27FC236}">
                <a16:creationId xmlns:a16="http://schemas.microsoft.com/office/drawing/2014/main" id="{DBE1985B-F313-4C89-AD13-8977BDB3861D}"/>
              </a:ext>
            </a:extLst>
          </p:cNvPr>
          <p:cNvSpPr/>
          <p:nvPr/>
        </p:nvSpPr>
        <p:spPr>
          <a:xfrm>
            <a:off x="0" y="5943600"/>
            <a:ext cx="914400" cy="914400"/>
          </a:xfrm>
          <a:prstGeom prst="round1Rect">
            <a:avLst>
              <a:gd name="adj" fmla="val 1407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2587891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13 -0.18241 L 3.33333E-6 -1.48148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" y="1108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0.25 L -2.29167E-6 4.44444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890C34-2A27-47D5-B2A0-952ABA438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1657702" cy="675438"/>
          </a:xfrm>
        </p:spPr>
        <p:txBody>
          <a:bodyPr/>
          <a:lstStyle/>
          <a:p>
            <a:r>
              <a:rPr lang="zh-CN" altLang="en-US"/>
              <a:t>故事</a:t>
            </a: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5E80B3-1BD5-47E4-925E-B4F7DFEE4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681" y="1331259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0" i="0">
                <a:effectLst/>
                <a:latin typeface="arial" panose="020B0604020202020204" pitchFamily="34" charset="0"/>
              </a:rPr>
              <a:t>    有一次，北方匈奴要进攻中原，派人先送一张战表。皇帝拆开一看，原来是天心取米四个大字。满朝文武大臣，没有一个解开这个谜。皇帝也解不开，只好张榜招贤。此时，宫中名叫何堂的官说，他有退兵之计，皇上急宣何堂上殿。</a:t>
            </a:r>
            <a:endParaRPr lang="en-US" altLang="zh-CN" b="0" i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b="0" i="0">
                <a:effectLst/>
                <a:latin typeface="arial" panose="020B0604020202020204" pitchFamily="34" charset="0"/>
              </a:rPr>
              <a:t>    何堂指着战表上的四个字对皇上说：天者，吾国也；心者，中原也：米者，圣上也。天取米，就是要夺我国江山，取君王之位。皇帝急道：那怎么办？何堂说：无妨，我有自己的办法。</a:t>
            </a:r>
            <a:endParaRPr lang="en-US" altLang="zh-CN" b="0" i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lang="zh-CN" altLang="en-US" b="0" i="0">
                <a:effectLst/>
                <a:latin typeface="arial" panose="020B0604020202020204" pitchFamily="34" charset="0"/>
              </a:rPr>
              <a:t>提笔在手，四个字各加一笔，原信退给来人。匈奴领兵元帅，以为是中原不敢应战，但拆开一看，顿时大惊失色，急令退兵。原来何堂在天心取米四个字上各加一笔后，变成了未必敢来。</a:t>
            </a:r>
            <a:endParaRPr lang="en-US" altLang="zh-CN" b="0" i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CA8C569-7541-44F1-83C5-BEA80C4E00DE}"/>
              </a:ext>
            </a:extLst>
          </p:cNvPr>
          <p:cNvSpPr txBox="1"/>
          <p:nvPr/>
        </p:nvSpPr>
        <p:spPr>
          <a:xfrm>
            <a:off x="10497787" y="50938"/>
            <a:ext cx="59503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故</a:t>
            </a:r>
            <a:endParaRPr lang="en-US" altLang="zh-CN" sz="320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sz="320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事</a:t>
            </a:r>
          </a:p>
        </p:txBody>
      </p:sp>
      <p:sp>
        <p:nvSpPr>
          <p:cNvPr id="5" name="矩形: 单圆角 4">
            <a:hlinkClick r:id="rId2" action="ppaction://hlinksldjump"/>
            <a:extLst>
              <a:ext uri="{FF2B5EF4-FFF2-40B4-BE49-F238E27FC236}">
                <a16:creationId xmlns:a16="http://schemas.microsoft.com/office/drawing/2014/main" id="{D023517A-9FD0-4394-82FE-C0EF89C329E1}"/>
              </a:ext>
            </a:extLst>
          </p:cNvPr>
          <p:cNvSpPr/>
          <p:nvPr/>
        </p:nvSpPr>
        <p:spPr>
          <a:xfrm>
            <a:off x="0" y="5943600"/>
            <a:ext cx="914400" cy="914400"/>
          </a:xfrm>
          <a:prstGeom prst="round1Rect">
            <a:avLst>
              <a:gd name="adj" fmla="val 1407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595302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A3D79-8855-4BB8-AA08-9C45C7664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故事</a:t>
            </a: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D54D3E-E8D6-4CF2-B5CF-0BF01F84B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9180719" cy="2198448"/>
          </a:xfrm>
        </p:spPr>
        <p:txBody>
          <a:bodyPr/>
          <a:lstStyle/>
          <a:p>
            <a:pPr marL="0" indent="0" algn="l">
              <a:buNone/>
            </a:pPr>
            <a:r>
              <a:rPr lang="zh-CN" altLang="en-US" b="0" i="0">
                <a:effectLst/>
                <a:latin typeface="+mn-ea"/>
                <a:ea typeface="+mn-ea"/>
              </a:rPr>
              <a:t>　　一个人和夫人在家里招待两位朋友，朋友甲对女主人敬酒，说“醉翁之意不在酒”，这个很不礼貌了；女主人指了说“醉酒之意不在翁”，说朋友偏离了和男主人叙旧喝酒的本意；男主人也有些不快，似批评的说朋友甲“醉酒之翁不在意”，胡来了；朋友乙在旁边偷着乐，暗指主人“在意之翁不醉洒”。</a:t>
            </a:r>
            <a:endParaRPr lang="en-US" altLang="zh-CN" b="0" i="0">
              <a:effectLst/>
              <a:latin typeface="+mn-ea"/>
              <a:ea typeface="+mn-ea"/>
            </a:endParaRPr>
          </a:p>
          <a:p>
            <a:pPr marL="0" indent="0" algn="l">
              <a:buNone/>
            </a:pPr>
            <a:r>
              <a:rPr lang="zh-CN" altLang="en-US" b="0" i="0">
                <a:effectLst/>
                <a:latin typeface="+mn-ea"/>
                <a:ea typeface="+mn-ea"/>
              </a:rPr>
              <a:t>这就是汉语的魅力。换了别的任何一种语言，恐怕也难找了如此精澌的例子了。</a:t>
            </a:r>
            <a:endParaRPr lang="zh-CN" altLang="en-US">
              <a:latin typeface="+mn-ea"/>
              <a:ea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FDF744-28F1-4977-A3D9-1693E900486F}"/>
              </a:ext>
            </a:extLst>
          </p:cNvPr>
          <p:cNvSpPr txBox="1"/>
          <p:nvPr/>
        </p:nvSpPr>
        <p:spPr>
          <a:xfrm>
            <a:off x="10497787" y="50938"/>
            <a:ext cx="59503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故</a:t>
            </a:r>
            <a:endParaRPr lang="en-US" altLang="zh-CN" sz="320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sz="320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事</a:t>
            </a:r>
          </a:p>
        </p:txBody>
      </p:sp>
      <p:sp>
        <p:nvSpPr>
          <p:cNvPr id="5" name="矩形: 单圆角 4">
            <a:hlinkClick r:id="rId2" action="ppaction://hlinksldjump"/>
            <a:extLst>
              <a:ext uri="{FF2B5EF4-FFF2-40B4-BE49-F238E27FC236}">
                <a16:creationId xmlns:a16="http://schemas.microsoft.com/office/drawing/2014/main" id="{21DD127C-514E-4414-B9AE-C45922CF6DD6}"/>
              </a:ext>
            </a:extLst>
          </p:cNvPr>
          <p:cNvSpPr/>
          <p:nvPr/>
        </p:nvSpPr>
        <p:spPr>
          <a:xfrm>
            <a:off x="0" y="5943600"/>
            <a:ext cx="914400" cy="914400"/>
          </a:xfrm>
          <a:prstGeom prst="round1Rect">
            <a:avLst>
              <a:gd name="adj" fmla="val 1407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3649857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08F740-C266-4984-97F9-BB755D30A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52818"/>
            <a:ext cx="9404723" cy="1400530"/>
          </a:xfrm>
        </p:spPr>
        <p:txBody>
          <a:bodyPr/>
          <a:lstStyle/>
          <a:p>
            <a:r>
              <a:rPr lang="zh-CN" altLang="en-US"/>
              <a:t>故事</a:t>
            </a:r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1C55C4-C121-42E8-8D30-9A4F7D1F2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410" y="953083"/>
            <a:ext cx="11288590" cy="4195481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zh-CN" altLang="en-US" sz="1700" b="0" i="0">
                <a:effectLst/>
                <a:latin typeface="+mj-ea"/>
              </a:rPr>
              <a:t>　　汉字除字形之外，还有一个字音问题。在某些时候，字音成为表示字义的唯一的手段，此外，汉语中同音词较多，读音相同而字形、字义不同。汉语的谐音正是巧妙地应用了这些读音相同而字形、字义不同的汉字，表达了耐人寻味的意思。</a:t>
            </a:r>
          </a:p>
          <a:p>
            <a:pPr marL="0" indent="0" algn="l">
              <a:buNone/>
            </a:pPr>
            <a:r>
              <a:rPr lang="zh-CN" altLang="en-US" sz="1700" b="0" i="0">
                <a:effectLst/>
                <a:latin typeface="+mj-ea"/>
              </a:rPr>
              <a:t>　　过去，老百姓被压迫、被欺凌，有痛苦和对抗的情绪，却不敢直接说出来，就常常用汉字的谐音，写出许多与时政有关的歌谣。如宋代流行的歌谣：</a:t>
            </a:r>
          </a:p>
          <a:p>
            <a:pPr marL="0" indent="0" algn="l">
              <a:buNone/>
            </a:pPr>
            <a:r>
              <a:rPr lang="zh-CN" altLang="en-US" sz="1700" b="0" i="0">
                <a:effectLst/>
                <a:latin typeface="+mj-ea"/>
              </a:rPr>
              <a:t>　　打破筒，泼了菜，便是人间好世界。</a:t>
            </a:r>
          </a:p>
          <a:p>
            <a:pPr marL="0" indent="0" algn="l">
              <a:buNone/>
            </a:pPr>
            <a:r>
              <a:rPr lang="zh-CN" altLang="en-US" sz="1700" b="0" i="0">
                <a:effectLst/>
                <a:latin typeface="+mj-ea"/>
              </a:rPr>
              <a:t>　　杀了穜蒿，割了菜，吃了羔儿荷叶在。</a:t>
            </a:r>
          </a:p>
          <a:p>
            <a:pPr marL="0" indent="0" algn="l">
              <a:buNone/>
            </a:pPr>
            <a:r>
              <a:rPr lang="zh-CN" altLang="en-US" sz="1700" b="0" i="0">
                <a:effectLst/>
                <a:latin typeface="+mj-ea"/>
              </a:rPr>
              <a:t>　　歌谣中运用了谐音手法，大骂当时的奸臣贼党童贯、蔡京、高俅、何执中等人。“筒”与“童”音谐，“菜”与“蔡”音谐，“羔”与“高”音谐，“荷”与“何”音谐，分别用打、泼、杀、吃等表达和他们不共戴天的情感。</a:t>
            </a:r>
          </a:p>
          <a:p>
            <a:pPr marL="0" indent="0" algn="l">
              <a:buNone/>
            </a:pPr>
            <a:r>
              <a:rPr lang="zh-CN" altLang="en-US" sz="1700" b="0" i="0">
                <a:effectLst/>
                <a:latin typeface="+mj-ea"/>
              </a:rPr>
              <a:t>　　这种汉字的谐音经过反复使用之后，形成一种修辞方法为谐音体。从子夜歌起便不断被使用。比如：“始欲识郎心，两心望如一，理丝入残机，何悟不成匹。”这首歌描写爱情的波折，开始相恋时，希望两颗心能合而为一，专心相爱，可是情况后来发生了变化，就像理好的丝进入了破织机一样，既不成帛，也不成匹。它的“丝”与“思”音谐，以“丝”寓“思”，“匹”与匹配的“匹”谐，指不能成双。在情歌中常见的还有以“芙蓉”为“夫容”，“莲”为“怜”或“连”，以“藕”为“偶”，以“丝”为“思”，以“梨”为“离”，以“晴”为“情”等。</a:t>
            </a:r>
          </a:p>
          <a:p>
            <a:pPr marL="0" indent="0" algn="l">
              <a:buNone/>
            </a:pPr>
            <a:r>
              <a:rPr lang="zh-CN" altLang="en-US" sz="1700" b="0" i="0">
                <a:effectLst/>
                <a:latin typeface="+mj-ea"/>
              </a:rPr>
              <a:t>　　谐音不仅在民间歌谣中体现，而且广泛运用于人们的日常生活和民俗生活中。</a:t>
            </a:r>
          </a:p>
          <a:p>
            <a:pPr marL="0" indent="0" algn="l">
              <a:buNone/>
            </a:pPr>
            <a:r>
              <a:rPr lang="zh-CN" altLang="en-US" sz="1700" b="0" i="0">
                <a:effectLst/>
                <a:latin typeface="+mj-ea"/>
              </a:rPr>
              <a:t>　　比如，在民间，由于以福为吉，将福作为家庭或个人追求的目标，所以，每逢过年，一定会在大门上贴“福”字。有时故意将“福”字倒过来贴，取“福到了”的口彩。这里的“到”与“倒”谐音。再如，民间年画中鱼是最流行的题材，一般是光身的小胖娃娃，双手抱着一条大鱼，而且有莲池、莲花等。以“鱼”谐“余”（表示富余），以“莲”谐“连”，这幅画的主题是“连年有余”，所表达的意思就是：希望每年的日子都能过得很富余、富足。</a:t>
            </a:r>
          </a:p>
          <a:p>
            <a:pPr marL="0" indent="0">
              <a:buNone/>
            </a:pPr>
            <a:endParaRPr lang="zh-CN" altLang="en-US" sz="1700">
              <a:latin typeface="+mj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D8A6955-AD78-49EC-970F-36A4747AF44F}"/>
              </a:ext>
            </a:extLst>
          </p:cNvPr>
          <p:cNvSpPr txBox="1"/>
          <p:nvPr/>
        </p:nvSpPr>
        <p:spPr>
          <a:xfrm>
            <a:off x="10497787" y="50938"/>
            <a:ext cx="59503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故</a:t>
            </a:r>
            <a:endParaRPr lang="en-US" altLang="zh-CN" sz="320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sz="320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事</a:t>
            </a:r>
          </a:p>
        </p:txBody>
      </p:sp>
      <p:sp>
        <p:nvSpPr>
          <p:cNvPr id="5" name="矩形: 单圆角 4">
            <a:hlinkClick r:id="rId2" action="ppaction://hlinksldjump"/>
            <a:extLst>
              <a:ext uri="{FF2B5EF4-FFF2-40B4-BE49-F238E27FC236}">
                <a16:creationId xmlns:a16="http://schemas.microsoft.com/office/drawing/2014/main" id="{9BC30D8E-44E6-4A3B-A458-3FA5E8DAFA2D}"/>
              </a:ext>
            </a:extLst>
          </p:cNvPr>
          <p:cNvSpPr/>
          <p:nvPr/>
        </p:nvSpPr>
        <p:spPr>
          <a:xfrm>
            <a:off x="0" y="5943600"/>
            <a:ext cx="914400" cy="914400"/>
          </a:xfrm>
          <a:prstGeom prst="round1Rect">
            <a:avLst>
              <a:gd name="adj" fmla="val 1407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4075627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40FD57-BD5E-41C3-81FB-350C6225E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5438"/>
          </a:xfrm>
        </p:spPr>
        <p:txBody>
          <a:bodyPr/>
          <a:lstStyle/>
          <a:p>
            <a:r>
              <a:rPr lang="zh-CN" altLang="en-US"/>
              <a:t>故事</a:t>
            </a:r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52134C-0F5D-4D12-BC90-869DB481A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28" y="1331259"/>
            <a:ext cx="11140149" cy="4195481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zh-CN" altLang="en-US" sz="1900" b="0" i="0">
                <a:effectLst/>
                <a:latin typeface="+mj-ea"/>
              </a:rPr>
              <a:t>　　文字狱，是指旧时统治者迫害知识分子的一种冤狱。皇帝和他周围的人故意从作者的诗文中摘取字句，罗织成罪，严重者会因此引来杀身之祸，以至于所有家人和亲戚都受到牵连，所谓“诛灭九族”。</a:t>
            </a:r>
          </a:p>
          <a:p>
            <a:pPr marL="0" indent="0" algn="l">
              <a:buNone/>
            </a:pPr>
            <a:r>
              <a:rPr lang="zh-CN" altLang="en-US" sz="1900" b="0" i="0">
                <a:effectLst/>
                <a:latin typeface="+mj-ea"/>
              </a:rPr>
              <a:t>　　明太祖朱元璋是个平民出身的皇帝，文化修养不高，做了皇帝后变得阴狠、猜忌、嗜杀。光是为了臣下奏章中有他犯心病的字眼，就杀掉了许多人。当时，一个叫林元亮的人写的</a:t>
            </a:r>
            <a:r>
              <a:rPr lang="en-US" altLang="zh-CN" sz="1900" b="0" i="0">
                <a:effectLst/>
                <a:latin typeface="+mj-ea"/>
              </a:rPr>
              <a:t>《</a:t>
            </a:r>
            <a:r>
              <a:rPr lang="zh-CN" altLang="en-US" sz="1900" b="0" i="0">
                <a:effectLst/>
                <a:latin typeface="+mj-ea"/>
              </a:rPr>
              <a:t>谢增禄表</a:t>
            </a:r>
            <a:r>
              <a:rPr lang="en-US" altLang="zh-CN" sz="1900" b="0" i="0">
                <a:effectLst/>
                <a:latin typeface="+mj-ea"/>
              </a:rPr>
              <a:t>》</a:t>
            </a:r>
            <a:r>
              <a:rPr lang="zh-CN" altLang="en-US" sz="1900" b="0" i="0">
                <a:effectLst/>
                <a:latin typeface="+mj-ea"/>
              </a:rPr>
              <a:t>中，有“作则垂宪”四个字，本来是称颂皇帝的习惯用语。谁料朱元璋大怒，认为是骂他“做贼”（“作则”的谐音），就把林元亮杀了。另一个叫许元的人写的贺表里有“藻饰太平”，朱元璋认为这是说他“早失太平”（“藻饰太平”），这样，许元自然也难逃一死了。</a:t>
            </a:r>
          </a:p>
          <a:p>
            <a:pPr marL="0" indent="0" algn="l">
              <a:buNone/>
            </a:pPr>
            <a:r>
              <a:rPr lang="zh-CN" altLang="en-US" sz="1900" b="0" i="0">
                <a:effectLst/>
                <a:latin typeface="+mj-ea"/>
              </a:rPr>
              <a:t>　　清初的皇帝很忌讳胡、蛮、夷等字眼。当时戴名世的</a:t>
            </a:r>
            <a:r>
              <a:rPr lang="en-US" altLang="zh-CN" sz="1900" b="0" i="0">
                <a:effectLst/>
                <a:latin typeface="+mj-ea"/>
              </a:rPr>
              <a:t>《</a:t>
            </a:r>
            <a:r>
              <a:rPr lang="zh-CN" altLang="en-US" sz="1900" b="0" i="0">
                <a:effectLst/>
                <a:latin typeface="+mj-ea"/>
              </a:rPr>
              <a:t>南山集</a:t>
            </a:r>
            <a:r>
              <a:rPr lang="en-US" altLang="zh-CN" sz="1900" b="0" i="0">
                <a:effectLst/>
                <a:latin typeface="+mj-ea"/>
              </a:rPr>
              <a:t>》</a:t>
            </a:r>
            <a:r>
              <a:rPr lang="zh-CN" altLang="en-US" sz="1900" b="0" i="0">
                <a:effectLst/>
                <a:latin typeface="+mj-ea"/>
              </a:rPr>
              <a:t>里，有诗</a:t>
            </a:r>
            <a:r>
              <a:rPr lang="en-US" altLang="zh-CN" sz="1900" b="0" i="0">
                <a:effectLst/>
                <a:latin typeface="+mj-ea"/>
              </a:rPr>
              <a:t>《</a:t>
            </a:r>
            <a:r>
              <a:rPr lang="zh-CN" altLang="en-US" sz="1900" b="0" i="0">
                <a:effectLst/>
                <a:latin typeface="+mj-ea"/>
              </a:rPr>
              <a:t>天下己任</a:t>
            </a:r>
            <a:r>
              <a:rPr lang="en-US" altLang="zh-CN" sz="1900" b="0" i="0">
                <a:effectLst/>
                <a:latin typeface="+mj-ea"/>
              </a:rPr>
              <a:t>》</a:t>
            </a:r>
            <a:r>
              <a:rPr lang="zh-CN" altLang="en-US" sz="1900" b="0" i="0">
                <a:effectLst/>
                <a:latin typeface="+mj-ea"/>
              </a:rPr>
              <a:t>，是歌咏顾炎武的，说他“慑服胡王羞汉臣”。这本集子里被朝廷认为“大不敬”的字眼还有多处，戴名世因此被杀。吕留良写的诗里有“清风虽细难吹我，明月何尝不照人”的句子，“清”、“明”两个字多义，可以理解成凉爽的风、皎洁的月，也可以理解成清朝的风、明朝的月，因此吕留良被猜疑为不满清朝的</a:t>
            </a:r>
            <a:r>
              <a:rPr lang="en-US" altLang="zh-CN" sz="1900" b="0" i="0">
                <a:effectLst/>
                <a:latin typeface="+mj-ea"/>
              </a:rPr>
              <a:t>`</a:t>
            </a:r>
            <a:r>
              <a:rPr lang="zh-CN" altLang="en-US" sz="1900" b="0" i="0">
                <a:effectLst/>
                <a:latin typeface="+mj-ea"/>
              </a:rPr>
              <a:t>统治。沈德潜的</a:t>
            </a:r>
            <a:r>
              <a:rPr lang="en-US" altLang="zh-CN" sz="1900" b="0" i="0">
                <a:effectLst/>
                <a:latin typeface="+mj-ea"/>
              </a:rPr>
              <a:t>《</a:t>
            </a:r>
            <a:r>
              <a:rPr lang="zh-CN" altLang="en-US" sz="1900" b="0" i="0">
                <a:effectLst/>
                <a:latin typeface="+mj-ea"/>
              </a:rPr>
              <a:t>咏黑牡丹诗</a:t>
            </a:r>
            <a:r>
              <a:rPr lang="en-US" altLang="zh-CN" sz="1900" b="0" i="0">
                <a:effectLst/>
                <a:latin typeface="+mj-ea"/>
              </a:rPr>
              <a:t>》</a:t>
            </a:r>
            <a:r>
              <a:rPr lang="zh-CN" altLang="en-US" sz="1900" b="0" i="0">
                <a:effectLst/>
                <a:latin typeface="+mj-ea"/>
              </a:rPr>
              <a:t>有这样两句：“夺朱非正色，异种也称王。”其中的“夺朱”用的是</a:t>
            </a:r>
            <a:r>
              <a:rPr lang="en-US" altLang="zh-CN" sz="1900" b="0" i="0">
                <a:effectLst/>
                <a:latin typeface="+mj-ea"/>
              </a:rPr>
              <a:t>《</a:t>
            </a:r>
            <a:r>
              <a:rPr lang="zh-CN" altLang="en-US" sz="1900" b="0" i="0">
                <a:effectLst/>
                <a:latin typeface="+mj-ea"/>
              </a:rPr>
              <a:t>论语</a:t>
            </a:r>
            <a:r>
              <a:rPr lang="en-US" altLang="zh-CN" sz="1900" b="0" i="0">
                <a:effectLst/>
                <a:latin typeface="+mj-ea"/>
              </a:rPr>
              <a:t>》</a:t>
            </a:r>
            <a:r>
              <a:rPr lang="zh-CN" altLang="en-US" sz="1900" b="0" i="0">
                <a:effectLst/>
                <a:latin typeface="+mj-ea"/>
              </a:rPr>
              <a:t>里的典故，可是明朝的皇帝姓朱，“夺朱”就被说成是清朝夺取了明朝的天下；“异种”本来是“奇异之种”的意思，但这里也被解为“非我族类”的别族，指满族。所以乾隆看到此诗时大怒，沈德潜当时已死，就把他的尸体拉出来鞭打一通，以正其大逆不道之罪。</a:t>
            </a:r>
          </a:p>
          <a:p>
            <a:pPr marL="0" indent="0" algn="l">
              <a:buNone/>
            </a:pPr>
            <a:r>
              <a:rPr lang="zh-CN" altLang="en-US" sz="1900" b="0" i="0">
                <a:effectLst/>
                <a:latin typeface="+mj-ea"/>
              </a:rPr>
              <a:t>　　清朝的文字狱比明朝更多，被杀者数字惊人。据记载，仅庄廷垅（应该是金字旁）</a:t>
            </a:r>
            <a:r>
              <a:rPr lang="en-US" altLang="zh-CN" sz="1900" b="0" i="0">
                <a:effectLst/>
                <a:latin typeface="+mj-ea"/>
              </a:rPr>
              <a:t>《</a:t>
            </a:r>
            <a:r>
              <a:rPr lang="zh-CN" altLang="en-US" sz="1900" b="0" i="0">
                <a:effectLst/>
                <a:latin typeface="+mj-ea"/>
              </a:rPr>
              <a:t>明史</a:t>
            </a:r>
            <a:r>
              <a:rPr lang="en-US" altLang="zh-CN" sz="1900" b="0" i="0">
                <a:effectLst/>
                <a:latin typeface="+mj-ea"/>
              </a:rPr>
              <a:t>》</a:t>
            </a:r>
            <a:r>
              <a:rPr lang="zh-CN" altLang="en-US" sz="1900" b="0" i="0">
                <a:effectLst/>
                <a:latin typeface="+mj-ea"/>
              </a:rPr>
              <a:t>一案，“所诛不下千余人”。从康熙到乾隆，就有</a:t>
            </a:r>
            <a:r>
              <a:rPr lang="en-US" altLang="zh-CN" sz="1900" b="0" i="0">
                <a:effectLst/>
                <a:latin typeface="+mj-ea"/>
              </a:rPr>
              <a:t>10</a:t>
            </a:r>
            <a:r>
              <a:rPr lang="zh-CN" altLang="en-US" sz="1900" b="0" i="0">
                <a:effectLst/>
                <a:latin typeface="+mj-ea"/>
              </a:rPr>
              <a:t>多起较大的文字狱，被杀人数之多可想而知。</a:t>
            </a:r>
          </a:p>
          <a:p>
            <a:pPr marL="0" indent="0">
              <a:buNone/>
            </a:pPr>
            <a:endParaRPr lang="zh-CN" altLang="en-US" sz="1900">
              <a:latin typeface="+mj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FBD149D-782E-467C-8873-CE8C401CCD26}"/>
              </a:ext>
            </a:extLst>
          </p:cNvPr>
          <p:cNvSpPr txBox="1"/>
          <p:nvPr/>
        </p:nvSpPr>
        <p:spPr>
          <a:xfrm>
            <a:off x="10497787" y="50938"/>
            <a:ext cx="59503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故</a:t>
            </a:r>
            <a:endParaRPr lang="en-US" altLang="zh-CN" sz="320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sz="320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事</a:t>
            </a:r>
          </a:p>
        </p:txBody>
      </p:sp>
      <p:sp>
        <p:nvSpPr>
          <p:cNvPr id="5" name="矩形: 单圆角 4">
            <a:hlinkClick r:id="rId2" action="ppaction://hlinksldjump"/>
            <a:extLst>
              <a:ext uri="{FF2B5EF4-FFF2-40B4-BE49-F238E27FC236}">
                <a16:creationId xmlns:a16="http://schemas.microsoft.com/office/drawing/2014/main" id="{AE1B3597-ACAA-4CB0-AABA-88EDB3CC0F8D}"/>
              </a:ext>
            </a:extLst>
          </p:cNvPr>
          <p:cNvSpPr/>
          <p:nvPr/>
        </p:nvSpPr>
        <p:spPr>
          <a:xfrm>
            <a:off x="0" y="5943600"/>
            <a:ext cx="914400" cy="914400"/>
          </a:xfrm>
          <a:prstGeom prst="round1Rect">
            <a:avLst>
              <a:gd name="adj" fmla="val 1407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1067017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E56A2-9CA4-4E69-9C01-B0E1D6A1B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故事</a:t>
            </a:r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F4AFED-C30E-449A-ABFD-750C0C70E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331259"/>
            <a:ext cx="8946541" cy="4195481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b="0" i="0">
                <a:effectLst/>
                <a:latin typeface="+mj-ea"/>
              </a:rPr>
              <a:t>　　新上任的知县是山东人，因为要挂帐子，他对师爷说：</a:t>
            </a:r>
            <a:r>
              <a:rPr lang="en-US" altLang="zh-CN" b="0" i="0">
                <a:effectLst/>
                <a:latin typeface="+mj-ea"/>
              </a:rPr>
              <a:t>"</a:t>
            </a:r>
            <a:r>
              <a:rPr lang="zh-CN" altLang="en-US" b="0" i="0">
                <a:effectLst/>
                <a:latin typeface="+mj-ea"/>
              </a:rPr>
              <a:t>你给我去买两根竹竿来。</a:t>
            </a:r>
            <a:r>
              <a:rPr lang="en-US" altLang="zh-CN" b="0" i="0">
                <a:effectLst/>
                <a:latin typeface="+mj-ea"/>
              </a:rPr>
              <a:t>"</a:t>
            </a:r>
          </a:p>
          <a:p>
            <a:pPr marL="0" indent="0" algn="l">
              <a:buNone/>
            </a:pPr>
            <a:r>
              <a:rPr lang="zh-CN" altLang="en-US" b="0" i="0">
                <a:effectLst/>
                <a:latin typeface="+mj-ea"/>
              </a:rPr>
              <a:t>　　师爷把山东腔的</a:t>
            </a:r>
            <a:r>
              <a:rPr lang="en-US" altLang="zh-CN" b="0" i="0">
                <a:effectLst/>
                <a:latin typeface="+mj-ea"/>
              </a:rPr>
              <a:t>"</a:t>
            </a:r>
            <a:r>
              <a:rPr lang="zh-CN" altLang="en-US" b="0" i="0">
                <a:effectLst/>
                <a:latin typeface="+mj-ea"/>
              </a:rPr>
              <a:t>竹竿</a:t>
            </a:r>
            <a:r>
              <a:rPr lang="en-US" altLang="zh-CN" b="0" i="0">
                <a:effectLst/>
                <a:latin typeface="+mj-ea"/>
              </a:rPr>
              <a:t>"</a:t>
            </a:r>
            <a:r>
              <a:rPr lang="zh-CN" altLang="en-US" b="0" i="0">
                <a:effectLst/>
                <a:latin typeface="+mj-ea"/>
              </a:rPr>
              <a:t>听成了</a:t>
            </a:r>
            <a:r>
              <a:rPr lang="en-US" altLang="zh-CN" b="0" i="0">
                <a:effectLst/>
                <a:latin typeface="+mj-ea"/>
              </a:rPr>
              <a:t>"</a:t>
            </a:r>
            <a:r>
              <a:rPr lang="zh-CN" altLang="en-US" b="0" i="0">
                <a:effectLst/>
                <a:latin typeface="+mj-ea"/>
              </a:rPr>
              <a:t>猪肝</a:t>
            </a:r>
            <a:r>
              <a:rPr lang="en-US" altLang="zh-CN" b="0" i="0">
                <a:effectLst/>
                <a:latin typeface="+mj-ea"/>
              </a:rPr>
              <a:t>"</a:t>
            </a:r>
            <a:r>
              <a:rPr lang="zh-CN" altLang="en-US" b="0" i="0">
                <a:effectLst/>
                <a:latin typeface="+mj-ea"/>
              </a:rPr>
              <a:t>，连忙答应着，急急地跑到肉店去，对店主说：</a:t>
            </a:r>
            <a:r>
              <a:rPr lang="en-US" altLang="zh-CN" b="0" i="0">
                <a:effectLst/>
                <a:latin typeface="+mj-ea"/>
              </a:rPr>
              <a:t>"</a:t>
            </a:r>
            <a:r>
              <a:rPr lang="zh-CN" altLang="en-US" b="0" i="0">
                <a:effectLst/>
                <a:latin typeface="+mj-ea"/>
              </a:rPr>
              <a:t>新来的县太爷要买两个猪肝，你是明白人，心里该有数吧！</a:t>
            </a:r>
            <a:r>
              <a:rPr lang="en-US" altLang="zh-CN" b="0" i="0">
                <a:effectLst/>
                <a:latin typeface="+mj-ea"/>
              </a:rPr>
              <a:t>"</a:t>
            </a:r>
          </a:p>
          <a:p>
            <a:pPr marL="0" indent="0" algn="l">
              <a:buNone/>
            </a:pPr>
            <a:r>
              <a:rPr lang="zh-CN" altLang="en-US" b="0" i="0">
                <a:effectLst/>
                <a:latin typeface="+mj-ea"/>
              </a:rPr>
              <a:t>　　店主是个聪明人，一听就懂了，马上割了两个猪肝，另外奉送了一副猪耳朵。</a:t>
            </a:r>
          </a:p>
          <a:p>
            <a:pPr marL="0" indent="0" algn="l">
              <a:buNone/>
            </a:pPr>
            <a:r>
              <a:rPr lang="zh-CN" altLang="en-US" b="0" i="0">
                <a:effectLst/>
                <a:latin typeface="+mj-ea"/>
              </a:rPr>
              <a:t>　　离开肉铺后，师爷心想：</a:t>
            </a:r>
            <a:r>
              <a:rPr lang="en-US" altLang="zh-CN" b="0" i="0">
                <a:effectLst/>
                <a:latin typeface="+mj-ea"/>
              </a:rPr>
              <a:t>"</a:t>
            </a:r>
            <a:r>
              <a:rPr lang="zh-CN" altLang="en-US" b="0" i="0">
                <a:effectLst/>
                <a:latin typeface="+mj-ea"/>
              </a:rPr>
              <a:t>老爷叫我买的是猪肝，这猪耳朵当然是我的了</a:t>
            </a:r>
            <a:r>
              <a:rPr lang="en-US" altLang="zh-CN" b="0" i="0">
                <a:effectLst/>
                <a:latin typeface="+mj-ea"/>
              </a:rPr>
              <a:t>……"</a:t>
            </a:r>
            <a:r>
              <a:rPr lang="zh-CN" altLang="en-US" b="0" i="0">
                <a:effectLst/>
                <a:latin typeface="+mj-ea"/>
              </a:rPr>
              <a:t>于是便将猎耳包好，塞进口袋里。回到县衙，向知县禀道：</a:t>
            </a:r>
            <a:r>
              <a:rPr lang="en-US" altLang="zh-CN" b="0" i="0">
                <a:effectLst/>
                <a:latin typeface="+mj-ea"/>
              </a:rPr>
              <a:t>"</a:t>
            </a:r>
            <a:r>
              <a:rPr lang="zh-CN" altLang="en-US" b="0" i="0">
                <a:effectLst/>
                <a:latin typeface="+mj-ea"/>
              </a:rPr>
              <a:t>回禀太爷，猪肝买来了！</a:t>
            </a:r>
            <a:r>
              <a:rPr lang="en-US" altLang="zh-CN" b="0" i="0">
                <a:effectLst/>
                <a:latin typeface="+mj-ea"/>
              </a:rPr>
              <a:t>"</a:t>
            </a:r>
          </a:p>
          <a:p>
            <a:pPr marL="0" indent="0" algn="l">
              <a:buNone/>
            </a:pPr>
            <a:r>
              <a:rPr lang="zh-CN" altLang="en-US" b="0" i="0">
                <a:effectLst/>
                <a:latin typeface="+mj-ea"/>
              </a:rPr>
              <a:t>　　知县见师爷买回的是猪肝，生气道：</a:t>
            </a:r>
            <a:r>
              <a:rPr lang="en-US" altLang="zh-CN" b="0" i="0">
                <a:effectLst/>
                <a:latin typeface="+mj-ea"/>
              </a:rPr>
              <a:t>"</a:t>
            </a:r>
            <a:r>
              <a:rPr lang="zh-CN" altLang="en-US" b="0" i="0">
                <a:effectLst/>
                <a:latin typeface="+mj-ea"/>
              </a:rPr>
              <a:t>你的耳朵哪里去了！</a:t>
            </a:r>
            <a:r>
              <a:rPr lang="en-US" altLang="zh-CN" b="0" i="0">
                <a:effectLst/>
                <a:latin typeface="+mj-ea"/>
              </a:rPr>
              <a:t>"</a:t>
            </a:r>
            <a:r>
              <a:rPr lang="zh-CN" altLang="en-US" b="0" i="0">
                <a:effectLst/>
                <a:latin typeface="+mj-ea"/>
              </a:rPr>
              <a:t>师爷一听，吓得面如土色，慌忙答道： </a:t>
            </a:r>
            <a:r>
              <a:rPr lang="en-US" altLang="zh-CN" b="0" i="0">
                <a:effectLst/>
                <a:latin typeface="+mj-ea"/>
              </a:rPr>
              <a:t>"</a:t>
            </a:r>
            <a:r>
              <a:rPr lang="zh-CN" altLang="en-US" b="0" i="0">
                <a:effectLst/>
                <a:latin typeface="+mj-ea"/>
              </a:rPr>
              <a:t>耳</a:t>
            </a:r>
            <a:r>
              <a:rPr lang="en-US" altLang="zh-CN" b="0" i="0">
                <a:effectLst/>
                <a:latin typeface="+mj-ea"/>
              </a:rPr>
              <a:t>……</a:t>
            </a:r>
            <a:r>
              <a:rPr lang="zh-CN" altLang="en-US" b="0" i="0">
                <a:effectLst/>
                <a:latin typeface="+mj-ea"/>
              </a:rPr>
              <a:t>耳朵</a:t>
            </a:r>
            <a:r>
              <a:rPr lang="en-US" altLang="zh-CN" b="0" i="0">
                <a:effectLst/>
                <a:latin typeface="+mj-ea"/>
              </a:rPr>
              <a:t>……</a:t>
            </a:r>
            <a:r>
              <a:rPr lang="zh-CN" altLang="en-US" b="0" i="0">
                <a:effectLst/>
                <a:latin typeface="+mj-ea"/>
              </a:rPr>
              <a:t>在此</a:t>
            </a:r>
            <a:r>
              <a:rPr lang="en-US" altLang="zh-CN" b="0" i="0">
                <a:effectLst/>
                <a:latin typeface="+mj-ea"/>
              </a:rPr>
              <a:t>……</a:t>
            </a:r>
            <a:r>
              <a:rPr lang="zh-CN" altLang="en-US" b="0" i="0">
                <a:effectLst/>
                <a:latin typeface="+mj-ea"/>
              </a:rPr>
              <a:t>在我</a:t>
            </a:r>
            <a:r>
              <a:rPr lang="en-US" altLang="zh-CN" b="0" i="0">
                <a:effectLst/>
                <a:latin typeface="+mj-ea"/>
              </a:rPr>
              <a:t>……</a:t>
            </a:r>
            <a:r>
              <a:rPr lang="zh-CN" altLang="en-US" b="0" i="0">
                <a:effectLst/>
                <a:latin typeface="+mj-ea"/>
              </a:rPr>
              <a:t>我的口袋里！</a:t>
            </a:r>
            <a:r>
              <a:rPr lang="en-US" altLang="zh-CN" b="0" i="0">
                <a:effectLst/>
                <a:latin typeface="+mj-ea"/>
              </a:rPr>
              <a:t>"</a:t>
            </a:r>
          </a:p>
          <a:p>
            <a:pPr marL="0" indent="0">
              <a:buNone/>
            </a:pPr>
            <a:endParaRPr lang="zh-CN" altLang="en-US">
              <a:latin typeface="+mj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2BB7766-14F6-4DE8-86AF-242D57283007}"/>
              </a:ext>
            </a:extLst>
          </p:cNvPr>
          <p:cNvSpPr txBox="1"/>
          <p:nvPr/>
        </p:nvSpPr>
        <p:spPr>
          <a:xfrm>
            <a:off x="10497787" y="50938"/>
            <a:ext cx="59503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故</a:t>
            </a:r>
            <a:endParaRPr lang="en-US" altLang="zh-CN" sz="320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sz="320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事</a:t>
            </a:r>
          </a:p>
        </p:txBody>
      </p:sp>
      <p:sp>
        <p:nvSpPr>
          <p:cNvPr id="5" name="矩形: 单圆角 4">
            <a:hlinkClick r:id="rId2" action="ppaction://hlinksldjump"/>
            <a:extLst>
              <a:ext uri="{FF2B5EF4-FFF2-40B4-BE49-F238E27FC236}">
                <a16:creationId xmlns:a16="http://schemas.microsoft.com/office/drawing/2014/main" id="{891F000D-D29F-4291-81A3-20BDBE7CA80A}"/>
              </a:ext>
            </a:extLst>
          </p:cNvPr>
          <p:cNvSpPr/>
          <p:nvPr/>
        </p:nvSpPr>
        <p:spPr>
          <a:xfrm>
            <a:off x="0" y="5943600"/>
            <a:ext cx="914400" cy="914400"/>
          </a:xfrm>
          <a:prstGeom prst="round1Rect">
            <a:avLst>
              <a:gd name="adj" fmla="val 1407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1977440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90F4D8-4790-44D9-83C6-45DE50F59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对联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049B20-B064-4BD0-AF51-C64796C5B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27" y="1375979"/>
            <a:ext cx="8946541" cy="4195481"/>
          </a:xfrm>
        </p:spPr>
        <p:txBody>
          <a:bodyPr/>
          <a:lstStyle/>
          <a:p>
            <a:r>
              <a:rPr lang="zh-CN" altLang="en-US"/>
              <a:t>关于汉字的对联</a:t>
            </a:r>
            <a:endParaRPr lang="en-US" altLang="zh-CN"/>
          </a:p>
          <a:p>
            <a:r>
              <a:rPr lang="zh-CN" altLang="en-US"/>
              <a:t>上联：玛瑙原非马脑。下联：琅玕不是狼肝。</a:t>
            </a:r>
            <a:endParaRPr lang="en-US" altLang="zh-CN"/>
          </a:p>
          <a:p>
            <a:r>
              <a:rPr lang="zh-CN" altLang="en-US"/>
              <a:t>上联：禾花何如荷花美。下联：莓子每比梅子酸。</a:t>
            </a:r>
            <a:endParaRPr lang="en-US" altLang="zh-CN"/>
          </a:p>
          <a:p>
            <a:r>
              <a:rPr lang="zh-CN" altLang="en-US"/>
              <a:t>上联：溪西犀喜戏。下联：囿右鼬悠游。</a:t>
            </a:r>
            <a:endParaRPr lang="en-US" altLang="zh-CN"/>
          </a:p>
          <a:p>
            <a:r>
              <a:rPr lang="zh-CN" altLang="en-US"/>
              <a:t>上联：鸡饥争豆斗。下联：鼠暑上梁凉</a:t>
            </a:r>
            <a:endParaRPr lang="en-US" altLang="zh-CN"/>
          </a:p>
          <a:p>
            <a:r>
              <a:rPr lang="zh-CN" altLang="en-US"/>
              <a:t>上联：泥肥禾尚瘦。下联：晷短夜差长。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>
              <a:buFontTx/>
              <a:buChar char="-"/>
            </a:pPr>
            <a:r>
              <a:rPr lang="zh-CN" altLang="en-US"/>
              <a:t>此项负责人：邹昱涵</a:t>
            </a:r>
            <a:endParaRPr lang="en-US" altLang="zh-CN"/>
          </a:p>
        </p:txBody>
      </p:sp>
      <p:sp>
        <p:nvSpPr>
          <p:cNvPr id="5" name="矩形: 单圆角 4">
            <a:hlinkClick r:id="rId2" action="ppaction://hlinksldjump"/>
            <a:extLst>
              <a:ext uri="{FF2B5EF4-FFF2-40B4-BE49-F238E27FC236}">
                <a16:creationId xmlns:a16="http://schemas.microsoft.com/office/drawing/2014/main" id="{53D46F37-AB44-4A22-8CC7-FEF6D4DE5924}"/>
              </a:ext>
            </a:extLst>
          </p:cNvPr>
          <p:cNvSpPr/>
          <p:nvPr/>
        </p:nvSpPr>
        <p:spPr>
          <a:xfrm>
            <a:off x="0" y="5943600"/>
            <a:ext cx="914400" cy="914400"/>
          </a:xfrm>
          <a:prstGeom prst="round1Rect">
            <a:avLst>
              <a:gd name="adj" fmla="val 1407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返回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C8DEAC2-BF58-4D8A-9092-6339D3B8DBC3}"/>
              </a:ext>
            </a:extLst>
          </p:cNvPr>
          <p:cNvSpPr txBox="1"/>
          <p:nvPr/>
        </p:nvSpPr>
        <p:spPr>
          <a:xfrm>
            <a:off x="10497787" y="75765"/>
            <a:ext cx="59503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对</a:t>
            </a:r>
            <a:endParaRPr lang="en-US" altLang="zh-CN" sz="320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sz="320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联</a:t>
            </a:r>
          </a:p>
        </p:txBody>
      </p:sp>
    </p:spTree>
    <p:extLst>
      <p:ext uri="{BB962C8B-B14F-4D97-AF65-F5344CB8AC3E}">
        <p14:creationId xmlns:p14="http://schemas.microsoft.com/office/powerpoint/2010/main" val="3224285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555B98-DCE7-4CB0-8E99-532E47AA2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2999614" cy="806066"/>
          </a:xfrm>
        </p:spPr>
        <p:txBody>
          <a:bodyPr/>
          <a:lstStyle/>
          <a:p>
            <a:r>
              <a:rPr lang="zh-CN" altLang="en-US"/>
              <a:t>歇后语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00F6CE-3B85-4AC8-9F63-A4A9E6666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423526"/>
            <a:ext cx="8946541" cy="4195481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/>
              <a:t>磕瓜子磕出臭虫</a:t>
            </a:r>
            <a:r>
              <a:rPr lang="en-US" altLang="zh-CN"/>
              <a:t>——</a:t>
            </a:r>
            <a:r>
              <a:rPr lang="zh-CN" altLang="en-US"/>
              <a:t>什麽人都有（什么人都有）</a:t>
            </a:r>
            <a:endParaRPr lang="en-US" altLang="zh-CN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/>
              <a:t>灯草拐杖</a:t>
            </a:r>
            <a:r>
              <a:rPr lang="en-US" altLang="zh-CN"/>
              <a:t>——</a:t>
            </a:r>
            <a:r>
              <a:rPr lang="zh-CN" altLang="en-US"/>
              <a:t>做不了主（做不了拄）</a:t>
            </a:r>
            <a:endParaRPr lang="en-US" altLang="zh-CN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/>
              <a:t>盐店里谈天</a:t>
            </a:r>
            <a:r>
              <a:rPr lang="en-US" altLang="zh-CN"/>
              <a:t>——</a:t>
            </a:r>
            <a:r>
              <a:rPr lang="zh-CN" altLang="en-US"/>
              <a:t>闲得没事做（咸得没事做）</a:t>
            </a:r>
            <a:endParaRPr lang="en-US" altLang="zh-CN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/>
              <a:t>张天师过海不用船</a:t>
            </a:r>
            <a:r>
              <a:rPr lang="en-US" altLang="zh-CN"/>
              <a:t>——</a:t>
            </a:r>
            <a:r>
              <a:rPr lang="zh-CN" altLang="en-US"/>
              <a:t>自有法度（自有法渡）</a:t>
            </a:r>
            <a:endParaRPr lang="en-US" altLang="zh-CN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/>
              <a:t>龙王爷搬家</a:t>
            </a:r>
            <a:r>
              <a:rPr lang="en-US" altLang="zh-CN"/>
              <a:t>——</a:t>
            </a:r>
            <a:r>
              <a:rPr lang="zh-CN" altLang="en-US"/>
              <a:t>厉害（离海）</a:t>
            </a:r>
            <a:endParaRPr lang="en-US" altLang="zh-CN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/>
              <a:t>空棺材出莽</a:t>
            </a:r>
            <a:r>
              <a:rPr lang="en-US" altLang="zh-CN"/>
              <a:t>——</a:t>
            </a:r>
            <a:r>
              <a:rPr lang="zh-CN" altLang="en-US"/>
              <a:t>目中无人（木中无人）</a:t>
            </a:r>
            <a:endParaRPr lang="en-US" altLang="zh-CN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/>
              <a:t>六月里戴手套</a:t>
            </a:r>
            <a:r>
              <a:rPr lang="en-US" altLang="zh-CN"/>
              <a:t>——</a:t>
            </a:r>
            <a:r>
              <a:rPr lang="zh-CN" altLang="en-US"/>
              <a:t>保守（保手）</a:t>
            </a:r>
            <a:endParaRPr lang="en-US" altLang="zh-CN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/>
              <a:t>生花生</a:t>
            </a:r>
            <a:r>
              <a:rPr lang="en-US" altLang="zh-CN"/>
              <a:t>——</a:t>
            </a:r>
            <a:r>
              <a:rPr lang="zh-CN" altLang="en-US"/>
              <a:t>非吵不可</a:t>
            </a:r>
            <a:r>
              <a:rPr lang="en-US" altLang="zh-CN"/>
              <a:t>《</a:t>
            </a:r>
            <a:r>
              <a:rPr lang="zh-CN" altLang="en-US"/>
              <a:t>非炒不可）</a:t>
            </a:r>
            <a:endParaRPr lang="en-US" altLang="zh-CN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/>
              <a:t>精装茅台</a:t>
            </a:r>
            <a:r>
              <a:rPr lang="en-US" altLang="zh-CN"/>
              <a:t>——</a:t>
            </a:r>
            <a:r>
              <a:rPr lang="zh-CN" altLang="en-US"/>
              <a:t>好久（酒）</a:t>
            </a:r>
            <a:endParaRPr lang="en-US" altLang="zh-CN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/>
              <a:t>怀里揣小拢子</a:t>
            </a:r>
            <a:r>
              <a:rPr lang="en-US" altLang="zh-CN"/>
              <a:t>——</a:t>
            </a:r>
            <a:r>
              <a:rPr lang="zh-CN" altLang="en-US"/>
              <a:t>舒（梳）心</a:t>
            </a:r>
            <a:endParaRPr lang="en-US" altLang="zh-CN"/>
          </a:p>
          <a:p>
            <a:pPr>
              <a:buFont typeface="Wingdings" panose="05000000000000000000" pitchFamily="2" charset="2"/>
              <a:buChar char="Ø"/>
            </a:pPr>
            <a:endParaRPr lang="en-US" altLang="zh-CN"/>
          </a:p>
          <a:p>
            <a:pPr>
              <a:buFontTx/>
              <a:buChar char="-"/>
            </a:pPr>
            <a:r>
              <a:rPr lang="zh-CN" altLang="en-US"/>
              <a:t>此项负责人：邹昱涵</a:t>
            </a:r>
            <a:endParaRPr lang="en-US" altLang="zh-CN"/>
          </a:p>
        </p:txBody>
      </p:sp>
      <p:sp>
        <p:nvSpPr>
          <p:cNvPr id="6" name="矩形: 单圆角 5">
            <a:hlinkClick r:id="rId2" action="ppaction://hlinksldjump"/>
            <a:extLst>
              <a:ext uri="{FF2B5EF4-FFF2-40B4-BE49-F238E27FC236}">
                <a16:creationId xmlns:a16="http://schemas.microsoft.com/office/drawing/2014/main" id="{E4FD5BCB-0A67-4EDD-82E4-12FFAC300011}"/>
              </a:ext>
            </a:extLst>
          </p:cNvPr>
          <p:cNvSpPr/>
          <p:nvPr/>
        </p:nvSpPr>
        <p:spPr>
          <a:xfrm>
            <a:off x="0" y="5943600"/>
            <a:ext cx="914400" cy="914400"/>
          </a:xfrm>
          <a:prstGeom prst="round1Rect">
            <a:avLst>
              <a:gd name="adj" fmla="val 1407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返回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0E0BFCD-232A-4EE5-94C3-A2EC27015D90}"/>
              </a:ext>
            </a:extLst>
          </p:cNvPr>
          <p:cNvSpPr txBox="1"/>
          <p:nvPr/>
        </p:nvSpPr>
        <p:spPr>
          <a:xfrm>
            <a:off x="10533413" y="0"/>
            <a:ext cx="5225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歇后语</a:t>
            </a:r>
          </a:p>
        </p:txBody>
      </p:sp>
    </p:spTree>
    <p:extLst>
      <p:ext uri="{BB962C8B-B14F-4D97-AF65-F5344CB8AC3E}">
        <p14:creationId xmlns:p14="http://schemas.microsoft.com/office/powerpoint/2010/main" val="38700928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1_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3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</TotalTime>
  <Words>2266</Words>
  <Application>Microsoft Office PowerPoint</Application>
  <PresentationFormat>宽屏</PresentationFormat>
  <Paragraphs>132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Adobe 黑体 Std R</vt:lpstr>
      <vt:lpstr>cmdysj</vt:lpstr>
      <vt:lpstr>等线</vt:lpstr>
      <vt:lpstr>宋体</vt:lpstr>
      <vt:lpstr>arial</vt:lpstr>
      <vt:lpstr>arial</vt:lpstr>
      <vt:lpstr>Century Gothic</vt:lpstr>
      <vt:lpstr>Wingdings</vt:lpstr>
      <vt:lpstr>Wingdings 3</vt:lpstr>
      <vt:lpstr>离子</vt:lpstr>
      <vt:lpstr>1_离子</vt:lpstr>
      <vt:lpstr>切片</vt:lpstr>
      <vt:lpstr>第三单元综合性学习PPT</vt:lpstr>
      <vt:lpstr>汉字故事</vt:lpstr>
      <vt:lpstr>故事1</vt:lpstr>
      <vt:lpstr>故事2</vt:lpstr>
      <vt:lpstr>故事3</vt:lpstr>
      <vt:lpstr>故事4</vt:lpstr>
      <vt:lpstr>故事5</vt:lpstr>
      <vt:lpstr>对联</vt:lpstr>
      <vt:lpstr>歇后语</vt:lpstr>
      <vt:lpstr>诗词</vt:lpstr>
      <vt:lpstr>---   END   ---</vt:lpstr>
    </vt:vector>
  </TitlesOfParts>
  <Company>ouyhq2011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欧阳泓骞</dc:creator>
  <cp:lastModifiedBy>欧阳 泓骞</cp:lastModifiedBy>
  <cp:revision>23</cp:revision>
  <dcterms:created xsi:type="dcterms:W3CDTF">2022-03-20T00:29:47Z</dcterms:created>
  <dcterms:modified xsi:type="dcterms:W3CDTF">2022-03-20T10:12:10Z</dcterms:modified>
</cp:coreProperties>
</file>