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62" r:id="rId2"/>
    <p:sldMasterId id="2147483780" r:id="rId3"/>
  </p:sldMasterIdLst>
  <p:notesMasterIdLst>
    <p:notesMasterId r:id="rId1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10" autoAdjust="0"/>
  </p:normalViewPr>
  <p:slideViewPr>
    <p:cSldViewPr snapToGrid="0">
      <p:cViewPr varScale="1">
        <p:scale>
          <a:sx n="74" d="100"/>
          <a:sy n="74" d="100"/>
        </p:scale>
        <p:origin x="90" y="162"/>
      </p:cViewPr>
      <p:guideLst>
        <p:guide orient="horz" pos="184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0154-D4AC-4453-BD95-A5EF5E1F9087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E7E53-6BC4-4C46-8284-8ABC2D98E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8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7E53-6BC4-4C46-8284-8ABC2D98E0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2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2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02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2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5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9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18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2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25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4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22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51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01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69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45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52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15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34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58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8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11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01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2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58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92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411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7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07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53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3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795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6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45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62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693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25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88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080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72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528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6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70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6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3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23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24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51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ouyanghongqian.top/PPT_1.pptx" TargetMode="Externa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95AE-A7E4-4CF7-90CA-D4AF1753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69290"/>
            <a:ext cx="7565571" cy="841262"/>
          </a:xfrm>
        </p:spPr>
        <p:txBody>
          <a:bodyPr>
            <a:noAutofit/>
          </a:bodyPr>
          <a:lstStyle/>
          <a:p>
            <a:r>
              <a:rPr lang="zh-CN" altLang="en-US" sz="5400"/>
              <a:t>第三单元综合性学习</a:t>
            </a:r>
            <a:r>
              <a:rPr lang="en-US" altLang="zh-CN" sz="5400"/>
              <a:t>PPT</a:t>
            </a:r>
            <a:endParaRPr lang="zh-CN" altLang="en-US" sz="54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8E6A7-9618-44FB-8F52-3FCB4149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10552"/>
            <a:ext cx="5431971" cy="447448"/>
          </a:xfrm>
        </p:spPr>
        <p:txBody>
          <a:bodyPr>
            <a:normAutofit/>
          </a:bodyPr>
          <a:lstStyle/>
          <a:p>
            <a:r>
              <a:rPr lang="en-US" altLang="zh-CN"/>
              <a:t>By:</a:t>
            </a:r>
            <a:r>
              <a:rPr lang="zh-CN" altLang="en-US"/>
              <a:t>欧阳泓骞、何青钊、邹昱涵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6E2C09-54EE-4B21-84F4-D1D093389FF5}"/>
              </a:ext>
            </a:extLst>
          </p:cNvPr>
          <p:cNvSpPr txBox="1"/>
          <p:nvPr/>
        </p:nvSpPr>
        <p:spPr>
          <a:xfrm>
            <a:off x="10309842" y="-1132114"/>
            <a:ext cx="800219" cy="1132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/>
              <a:t>汉字</a:t>
            </a:r>
          </a:p>
        </p:txBody>
      </p:sp>
      <p:sp>
        <p:nvSpPr>
          <p:cNvPr id="6" name="流程图: 可选过程 5">
            <a:hlinkClick r:id="rId3" action="ppaction://hlinksldjump"/>
            <a:extLst>
              <a:ext uri="{FF2B5EF4-FFF2-40B4-BE49-F238E27FC236}">
                <a16:creationId xmlns:a16="http://schemas.microsoft.com/office/drawing/2014/main" id="{32ABC472-694A-4F5A-B08F-4BB7C783F605}"/>
              </a:ext>
            </a:extLst>
          </p:cNvPr>
          <p:cNvSpPr/>
          <p:nvPr/>
        </p:nvSpPr>
        <p:spPr>
          <a:xfrm>
            <a:off x="356687" y="1253499"/>
            <a:ext cx="2149808" cy="35871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汉字故事</a:t>
            </a:r>
          </a:p>
        </p:txBody>
      </p:sp>
      <p:sp>
        <p:nvSpPr>
          <p:cNvPr id="7" name="流程图: 可选过程 6">
            <a:hlinkClick r:id="rId4" action="ppaction://hlinksldjump"/>
            <a:extLst>
              <a:ext uri="{FF2B5EF4-FFF2-40B4-BE49-F238E27FC236}">
                <a16:creationId xmlns:a16="http://schemas.microsoft.com/office/drawing/2014/main" id="{E61CE019-20A1-426F-A5D4-C968C060CB65}"/>
              </a:ext>
            </a:extLst>
          </p:cNvPr>
          <p:cNvSpPr/>
          <p:nvPr/>
        </p:nvSpPr>
        <p:spPr>
          <a:xfrm>
            <a:off x="3229263" y="1305449"/>
            <a:ext cx="2149808" cy="358718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对联</a:t>
            </a:r>
          </a:p>
        </p:txBody>
      </p:sp>
      <p:sp>
        <p:nvSpPr>
          <p:cNvPr id="9" name="流程图: 可选过程 8">
            <a:hlinkClick r:id="rId5" action="ppaction://hlinksldjump"/>
            <a:extLst>
              <a:ext uri="{FF2B5EF4-FFF2-40B4-BE49-F238E27FC236}">
                <a16:creationId xmlns:a16="http://schemas.microsoft.com/office/drawing/2014/main" id="{308CD8ED-A01D-406D-A661-892DA106B79D}"/>
              </a:ext>
            </a:extLst>
          </p:cNvPr>
          <p:cNvSpPr/>
          <p:nvPr/>
        </p:nvSpPr>
        <p:spPr>
          <a:xfrm>
            <a:off x="8960253" y="1305449"/>
            <a:ext cx="2149808" cy="358718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古诗</a:t>
            </a:r>
          </a:p>
        </p:txBody>
      </p:sp>
      <p:sp>
        <p:nvSpPr>
          <p:cNvPr id="10" name="流程图: 可选过程 9">
            <a:hlinkClick r:id="rId6" action="ppaction://hlinksldjump"/>
            <a:extLst>
              <a:ext uri="{FF2B5EF4-FFF2-40B4-BE49-F238E27FC236}">
                <a16:creationId xmlns:a16="http://schemas.microsoft.com/office/drawing/2014/main" id="{AD4CF4F2-90FD-4CC9-A508-7D529AEE7F34}"/>
              </a:ext>
            </a:extLst>
          </p:cNvPr>
          <p:cNvSpPr/>
          <p:nvPr/>
        </p:nvSpPr>
        <p:spPr>
          <a:xfrm>
            <a:off x="6101839" y="1253500"/>
            <a:ext cx="2149808" cy="3587184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歇</a:t>
            </a:r>
            <a:endParaRPr lang="en-US" altLang="zh-CN" sz="5400">
              <a:latin typeface="cmdysj" panose="020B0500000000000000" pitchFamily="34" charset="-122"/>
              <a:ea typeface="cmdysj" panose="020B0500000000000000" pitchFamily="34" charset="-122"/>
            </a:endParaRPr>
          </a:p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后</a:t>
            </a:r>
            <a:endParaRPr lang="en-US" altLang="zh-CN" sz="5400">
              <a:latin typeface="cmdysj" panose="020B0500000000000000" pitchFamily="34" charset="-122"/>
              <a:ea typeface="cmdysj" panose="020B0500000000000000" pitchFamily="34" charset="-122"/>
            </a:endParaRPr>
          </a:p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709D2-7E9D-4B40-8E17-FCDA0FFED8F2}"/>
              </a:ext>
            </a:extLst>
          </p:cNvPr>
          <p:cNvSpPr txBox="1"/>
          <p:nvPr/>
        </p:nvSpPr>
        <p:spPr>
          <a:xfrm>
            <a:off x="8174554" y="6410552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点击对应按钮可以跳转至对应版块哦</a:t>
            </a:r>
            <a:r>
              <a:rPr lang="en-US" altLang="zh-CN"/>
              <a:t>~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0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58333E-6 -2.59259E-6 L 4.58333E-6 0.1523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  <p:bldP spid="9" grpId="0" animBg="1"/>
      <p:bldP spid="10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4BAB-A862-4B0B-BFAC-936B562C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74258"/>
            <a:ext cx="3617131" cy="782316"/>
          </a:xfrm>
        </p:spPr>
        <p:txBody>
          <a:bodyPr/>
          <a:lstStyle/>
          <a:p>
            <a:r>
              <a:rPr lang="zh-CN" altLang="en-US"/>
              <a:t>诗词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E2F8-8EFB-42BB-A6FD-524D94B6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5" y="1056574"/>
            <a:ext cx="7647709" cy="4195481"/>
          </a:xfrm>
        </p:spPr>
        <p:txBody>
          <a:bodyPr>
            <a:no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杨柳青青江水平，闻郎江上唱歌声。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刘禹锡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竹枝词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长安一片月，万户捣衣声。秋风吹不尽，总是玉关情。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子夜秋歌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御柳如丝映九重，凤凰窗映绣芙蓉。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温庭筠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杨柳枝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相见时难别亦难，东风无力百花残。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李商隐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无题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一望二三里，烟村四五家。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徐再思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无题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金樽清酒斗十千，玉盘珍羞直万钱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行路难（其一）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要我下马行，为我指山隅。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杜甫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潼关吏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最爱湖东行不足，绿杨阴里白沙堤。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白居易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钱塘湖春行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9.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被褐怀珠玉，颜闵相与期。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阮籍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咏怀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10.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念去去千里烟波，暮霭沈沈楚天阔。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柳永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雨霖铃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11.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逝将去女，适彼乐土。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诗经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魏风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硕鼠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12.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水何澹澹，山岛竦峙。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曹操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观沧海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13.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耶娘妻子走相送，尘埃不见咸阳桥。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杜甫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兵车行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14.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人生如梦，一尊还酹江月。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苏轼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念奴娇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15.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我欲因之梦吴越，一夜飞度镜湖月。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梦游天姥吟留别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05965C-0C70-43FF-AE1C-85F87F7CBD99}"/>
              </a:ext>
            </a:extLst>
          </p:cNvPr>
          <p:cNvSpPr txBox="1"/>
          <p:nvPr/>
        </p:nvSpPr>
        <p:spPr>
          <a:xfrm>
            <a:off x="10527545" y="102467"/>
            <a:ext cx="611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诗</a:t>
            </a:r>
            <a:endParaRPr lang="en-US" altLang="zh-CN" sz="28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词</a:t>
            </a:r>
          </a:p>
        </p:txBody>
      </p:sp>
      <p:sp>
        <p:nvSpPr>
          <p:cNvPr id="12" name="矩形: 单圆角 11">
            <a:hlinkClick r:id="rId2" action="ppaction://hlinksldjump"/>
            <a:extLst>
              <a:ext uri="{FF2B5EF4-FFF2-40B4-BE49-F238E27FC236}">
                <a16:creationId xmlns:a16="http://schemas.microsoft.com/office/drawing/2014/main" id="{DC4A1C84-1D0C-41E6-B973-42BE267402DE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838297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8B170-1F68-4726-8101-DF8782C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477" y="535883"/>
            <a:ext cx="4149045" cy="1507067"/>
          </a:xfrm>
        </p:spPr>
        <p:txBody>
          <a:bodyPr>
            <a:normAutofit/>
          </a:bodyPr>
          <a:lstStyle/>
          <a:p>
            <a:r>
              <a:rPr lang="en-US" altLang="zh-CN" sz="5400"/>
              <a:t>---   END   ---</a:t>
            </a:r>
            <a:endParaRPr lang="zh-CN" altLang="en-US" sz="5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980151-ED8E-4D98-B16C-419EA4A4200C}"/>
              </a:ext>
            </a:extLst>
          </p:cNvPr>
          <p:cNvSpPr txBox="1"/>
          <p:nvPr/>
        </p:nvSpPr>
        <p:spPr>
          <a:xfrm>
            <a:off x="3700152" y="2924175"/>
            <a:ext cx="4791696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负责人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故事收集：欧阳泓骞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对联收集：邹昱涵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歇后语收集：邹昱涵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诗词收集：何青钊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制作：欧阳泓骞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美化：</a:t>
            </a:r>
            <a:r>
              <a:rPr lang="zh-CN" altLang="en-US" sz="2000"/>
              <a:t>欧阳泓骞、邹昱涵、何青钊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审核：</a:t>
            </a:r>
            <a:r>
              <a:rPr lang="zh-CN" altLang="en-US" sz="2000"/>
              <a:t>欧阳泓骞、邹昱涵、何青钊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endParaRPr lang="zh-CN" altLang="en-US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FCABF3-24D3-4A4A-81AD-971BDCF97EDB}"/>
              </a:ext>
            </a:extLst>
          </p:cNvPr>
          <p:cNvSpPr txBox="1"/>
          <p:nvPr/>
        </p:nvSpPr>
        <p:spPr>
          <a:xfrm>
            <a:off x="3435654" y="5786497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小组成员：</a:t>
            </a:r>
            <a:r>
              <a:rPr lang="zh-CN" altLang="en-US" sz="1800"/>
              <a:t>欧阳泓骞、邹昱涵、何青钊</a:t>
            </a:r>
            <a:r>
              <a:rPr lang="zh-CN" altLang="en-US"/>
              <a:t>、王万全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AAB9B2-8463-4627-9073-0F2989C86424}"/>
              </a:ext>
            </a:extLst>
          </p:cNvPr>
          <p:cNvSpPr txBox="1"/>
          <p:nvPr/>
        </p:nvSpPr>
        <p:spPr>
          <a:xfrm>
            <a:off x="5218194" y="1809321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---  </a:t>
            </a:r>
            <a:r>
              <a:rPr lang="zh-CN" altLang="en-US" sz="2400"/>
              <a:t>结束  </a:t>
            </a:r>
            <a:r>
              <a:rPr lang="en-US" altLang="zh-CN" sz="2400"/>
              <a:t>---</a:t>
            </a:r>
            <a:endParaRPr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C39621-936E-43FA-917D-EB2676507670}"/>
              </a:ext>
            </a:extLst>
          </p:cNvPr>
          <p:cNvSpPr txBox="1"/>
          <p:nvPr/>
        </p:nvSpPr>
        <p:spPr>
          <a:xfrm>
            <a:off x="0" y="6559428"/>
            <a:ext cx="1005403" cy="215444"/>
          </a:xfrm>
          <a:prstGeom prst="rect">
            <a:avLst/>
          </a:prstGeom>
          <a:solidFill>
            <a:srgbClr val="0B5F9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0B5F93"/>
                </a:solidFill>
              </a:rPr>
              <a:t>摸鱼成员：王万全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360405-9DB6-40B1-99DC-6482DAF201B2}"/>
              </a:ext>
            </a:extLst>
          </p:cNvPr>
          <p:cNvSpPr txBox="1"/>
          <p:nvPr/>
        </p:nvSpPr>
        <p:spPr>
          <a:xfrm>
            <a:off x="3363521" y="6330346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</a:t>
            </a:r>
            <a:r>
              <a:rPr lang="en-US" altLang="zh-CN"/>
              <a:t>PPT</a:t>
            </a:r>
            <a:r>
              <a:rPr lang="zh-CN" altLang="en-US"/>
              <a:t>下载链接</a:t>
            </a:r>
            <a:r>
              <a:rPr lang="en-US" altLang="zh-CN"/>
              <a:t>: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ouyanghongqian.top/PPT_1.pptx</a:t>
            </a:r>
            <a:endParaRPr lang="zh-CN" altLang="en-US"/>
          </a:p>
        </p:txBody>
      </p:sp>
      <p:sp>
        <p:nvSpPr>
          <p:cNvPr id="8" name="矩形: 单圆角 7">
            <a:hlinkClick r:id="rId3" action="ppaction://hlinksldjump"/>
            <a:extLst>
              <a:ext uri="{FF2B5EF4-FFF2-40B4-BE49-F238E27FC236}">
                <a16:creationId xmlns:a16="http://schemas.microsoft.com/office/drawing/2014/main" id="{1CF880EC-640B-4A79-BF45-BC1BB81B33CE}"/>
              </a:ext>
            </a:extLst>
          </p:cNvPr>
          <p:cNvSpPr/>
          <p:nvPr/>
        </p:nvSpPr>
        <p:spPr>
          <a:xfrm>
            <a:off x="0" y="5589431"/>
            <a:ext cx="1005403" cy="1268569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8747536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E458-58AA-46D7-BB84-C102EB29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73" y="564078"/>
            <a:ext cx="3890262" cy="1128155"/>
          </a:xfrm>
        </p:spPr>
        <p:txBody>
          <a:bodyPr/>
          <a:lstStyle/>
          <a:p>
            <a:r>
              <a:rPr lang="zh-CN" altLang="en-US" sz="6600"/>
              <a:t>汉字故事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83AAE-118A-4D0F-8BFD-AA463685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678" y="0"/>
            <a:ext cx="610249" cy="1128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4FCCA4-9AA0-4FAD-B84C-CAA0AC888F70}"/>
              </a:ext>
            </a:extLst>
          </p:cNvPr>
          <p:cNvSpPr txBox="1"/>
          <p:nvPr/>
        </p:nvSpPr>
        <p:spPr>
          <a:xfrm>
            <a:off x="1049873" y="2078179"/>
            <a:ext cx="68758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2" action="ppaction://hlinksldjump"/>
              </a:rPr>
              <a:t>故事</a:t>
            </a:r>
            <a:r>
              <a:rPr lang="en-US" altLang="zh-CN" sz="2000">
                <a:hlinkClick r:id="rId2" action="ppaction://hlinksldjump"/>
              </a:rPr>
              <a:t>1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3" action="ppaction://hlinksldjump"/>
              </a:rPr>
              <a:t>故事</a:t>
            </a:r>
            <a:r>
              <a:rPr lang="en-US" altLang="zh-CN" sz="2000">
                <a:hlinkClick r:id="rId3" action="ppaction://hlinksldjump"/>
              </a:rPr>
              <a:t>2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4" action="ppaction://hlinksldjump"/>
              </a:rPr>
              <a:t>故事</a:t>
            </a:r>
            <a:r>
              <a:rPr lang="en-US" altLang="zh-CN" sz="2000">
                <a:hlinkClick r:id="rId4" action="ppaction://hlinksldjump"/>
              </a:rPr>
              <a:t>3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5" action="ppaction://hlinksldjump"/>
              </a:rPr>
              <a:t>故事</a:t>
            </a:r>
            <a:r>
              <a:rPr lang="en-US" altLang="zh-CN" sz="2000">
                <a:hlinkClick r:id="rId5" action="ppaction://hlinksldjump"/>
              </a:rPr>
              <a:t>4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6" action="ppaction://hlinksldjump"/>
              </a:rPr>
              <a:t>故事</a:t>
            </a:r>
            <a:r>
              <a:rPr lang="en-US" altLang="zh-CN" sz="2000">
                <a:hlinkClick r:id="rId6" action="ppaction://hlinksldjump"/>
              </a:rPr>
              <a:t>5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点击文字可跳转至对应故事</a:t>
            </a:r>
            <a:endParaRPr lang="en-US" altLang="zh-CN" sz="2000"/>
          </a:p>
        </p:txBody>
      </p:sp>
      <p:sp>
        <p:nvSpPr>
          <p:cNvPr id="7" name="矩形: 单圆角 6">
            <a:hlinkClick r:id="rId7" action="ppaction://hlinksldjump"/>
            <a:extLst>
              <a:ext uri="{FF2B5EF4-FFF2-40B4-BE49-F238E27FC236}">
                <a16:creationId xmlns:a16="http://schemas.microsoft.com/office/drawing/2014/main" id="{DBE1985B-F313-4C89-AD13-8977BDB3861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587891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8241 L 3.333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1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25 L -2.29167E-6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90C34-2A27-47D5-B2A0-952ABA43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1657702" cy="675438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E80B3-1BD5-47E4-925E-B4F7DFEE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8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>
                <a:effectLst/>
                <a:latin typeface="arial" panose="020B0604020202020204" pitchFamily="34" charset="0"/>
              </a:rPr>
              <a:t>    有一次，北方匈奴要进攻中原，派人先送一张战表。皇帝拆开一看，原来是天心取米四个大字。满朝文武大臣，没有一个解开这个谜。皇帝也解不开，只好张榜招贤。此时，宫中名叫何堂的官说，他有退兵之计，皇上急宣何堂上殿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>
                <a:effectLst/>
                <a:latin typeface="arial" panose="020B0604020202020204" pitchFamily="34" charset="0"/>
              </a:rPr>
              <a:t>    何堂指着战表上的四个字对皇上说：天者，吾国也；心者，中原也：米者，圣上也。天取米，就是要夺我国江山，取君王之位。皇帝急道：那怎么办？何堂说：无妨，我有自己的办法。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提笔在手，四个字各加一笔，原信退给来人。匈奴领兵元帅，以为是中原不敢应战，但拆开一看，顿时大惊失色，急令退兵。原来何堂在天心取米四个字上各加一笔后，变成了未必敢来。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A8C569-7541-44F1-83C5-BEA80C4E00DE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D023517A-9FD0-4394-82FE-C0EF89C329E1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595302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3D79-8855-4BB8-AA08-9C45C766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54D3E-E8D6-4CF2-B5CF-0BF01F84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180719" cy="2198448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>
                <a:effectLst/>
                <a:latin typeface="+mn-ea"/>
                <a:ea typeface="+mn-ea"/>
              </a:rPr>
              <a:t>　　一个人和夫人在家里招待两位朋友，朋友甲对女主人敬酒，说“醉翁之意不在酒”，这个很不礼貌了；女主人指了说“醉酒之意不在翁”，说朋友偏离了和男主人叙旧喝酒的本意；男主人也有些不快，似批评的说朋友甲“醉酒之翁不在意”，胡来了；朋友乙在旁边偷着乐，暗指主人“在意之翁不醉洒”。</a:t>
            </a:r>
            <a:endParaRPr lang="en-US" altLang="zh-CN" b="0" i="0">
              <a:effectLst/>
              <a:latin typeface="+mn-ea"/>
              <a:ea typeface="+mn-ea"/>
            </a:endParaRP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n-ea"/>
                <a:ea typeface="+mn-ea"/>
              </a:rPr>
              <a:t>这就是汉语的魅力。换了别的任何一种语言，恐怕也难找了如此精澌的例子了。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DF744-28F1-4977-A3D9-1693E900486F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21DD127C-514E-4414-B9AE-C45922CF6DD6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6498572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F740-C266-4984-97F9-BB755D3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66" y="59717"/>
            <a:ext cx="1624468" cy="768186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C55C4-C121-42E8-8D30-9A4F7D1F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28156"/>
            <a:ext cx="11288590" cy="41954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1650" b="0" i="0">
                <a:effectLst/>
                <a:latin typeface="+mj-ea"/>
              </a:rPr>
              <a:t>　　汉字除字形之外，还有一个字音问题。在某些时候，字音成为表示字义的唯一的手段，此外，汉语中同音词较多，读音相同而字形、字义不同。汉语的谐音正是巧妙地应用了这些读音相同而字形、字义不同的汉字，表达了耐人寻味的意思。</a:t>
            </a:r>
          </a:p>
          <a:p>
            <a:pPr marL="0" indent="0" algn="l">
              <a:buNone/>
            </a:pPr>
            <a:r>
              <a:rPr lang="zh-CN" altLang="en-US" sz="1650" b="0" i="0">
                <a:effectLst/>
                <a:latin typeface="+mj-ea"/>
              </a:rPr>
              <a:t>　　过去，老百姓被压迫、被欺凌，有痛苦和对抗的情绪，却不敢直接说出来，就常常用汉字的谐音，写出许多与时政有关的歌谣。如宋代流行的歌谣：</a:t>
            </a:r>
          </a:p>
          <a:p>
            <a:pPr marL="0" indent="0" algn="l">
              <a:buNone/>
            </a:pPr>
            <a:r>
              <a:rPr lang="zh-CN" altLang="en-US" sz="1650" b="0" i="0">
                <a:effectLst/>
                <a:latin typeface="+mj-ea"/>
              </a:rPr>
              <a:t>　　打破筒，泼了菜，便是人间好世界。</a:t>
            </a:r>
          </a:p>
          <a:p>
            <a:pPr marL="0" indent="0" algn="l">
              <a:buNone/>
            </a:pPr>
            <a:r>
              <a:rPr lang="zh-CN" altLang="en-US" sz="1650" b="0" i="0">
                <a:effectLst/>
                <a:latin typeface="+mj-ea"/>
              </a:rPr>
              <a:t>　　杀了穜蒿，割了菜，吃了羔儿荷叶在。</a:t>
            </a:r>
          </a:p>
          <a:p>
            <a:pPr marL="0" indent="0" algn="l">
              <a:buNone/>
            </a:pPr>
            <a:r>
              <a:rPr lang="zh-CN" altLang="en-US" sz="1650" b="0" i="0">
                <a:effectLst/>
                <a:latin typeface="+mj-ea"/>
              </a:rPr>
              <a:t>　　歌谣中运用了谐音手法，大骂当时的奸臣贼党童贯、蔡京、高俅、何执中等人。“筒”与“童”音谐，“菜”与“蔡”音谐，“羔”与“高”音谐，“荷”与“何”音谐，分别用打、泼、杀、吃等表达和他们不共戴天的情感。</a:t>
            </a:r>
          </a:p>
          <a:p>
            <a:pPr marL="0" indent="0" algn="l">
              <a:buNone/>
            </a:pPr>
            <a:r>
              <a:rPr lang="zh-CN" altLang="en-US" sz="1650" b="0" i="0">
                <a:effectLst/>
                <a:latin typeface="+mj-ea"/>
              </a:rPr>
              <a:t>　　这种汉字的谐音经过反复使用之后，形成一种修辞方法为谐音体。从子夜歌起便不断被使用。比如：“始欲识郎心，两心望如一，理丝入残机，何悟不成匹。”这首歌描写爱情的波折，开始相恋时，希望两颗心能合而为一，专心相爱，可是情况后来发生了变化，就像理好的丝进入了破织机一样，既不成帛，也不成匹。它的“丝”与“思”音谐，以“丝”寓“思”，“匹”与匹配的“匹”谐，指不能成双。在情歌中常见的还有以“芙蓉”为“夫容”，“莲”为“怜”或“连”，以“藕”为“偶”，以“丝”为“思”，以“梨”为“离”，以“晴”为“情”等。</a:t>
            </a:r>
          </a:p>
          <a:p>
            <a:pPr marL="0" indent="0" algn="l">
              <a:buNone/>
            </a:pPr>
            <a:r>
              <a:rPr lang="zh-CN" altLang="en-US" sz="1650" b="0" i="0">
                <a:effectLst/>
                <a:latin typeface="+mj-ea"/>
              </a:rPr>
              <a:t>　　谐音不仅在民间歌谣中体现，而且广泛运用于人们的日常生活和民俗生活中。</a:t>
            </a:r>
          </a:p>
          <a:p>
            <a:pPr marL="0" indent="0" algn="l">
              <a:buNone/>
            </a:pPr>
            <a:r>
              <a:rPr lang="zh-CN" altLang="en-US" sz="1650" b="0" i="0">
                <a:effectLst/>
                <a:latin typeface="+mj-ea"/>
              </a:rPr>
              <a:t>　　比如，在民间，由于以福为吉，将福作为家庭或个人追求的目标，所以，每逢过年，一定会在大门上贴“福”字。有时故意将“福”字倒过来贴，取“福到了”的口彩。这里的“到”与“倒”谐音。再如，民间年画中鱼是最流行的题材，一般是光身的小胖娃娃，双手抱着一条大鱼，而且有莲池、莲花等。以“鱼”谐“余”（表示富余），以“莲”谐“连”，这幅画的主题是“连年有余”，所表达的意思就是：希望每年的日子都能过得很富余、富足。</a:t>
            </a:r>
          </a:p>
          <a:p>
            <a:pPr marL="0" indent="0">
              <a:buNone/>
            </a:pPr>
            <a:endParaRPr lang="zh-CN" altLang="en-US" sz="165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8A6955-AD78-49EC-970F-36A4747AF44F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9BC30D8E-44E6-4A3B-A458-3FA5E8DAFA2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07562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FD57-BD5E-41C3-81FB-350C622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5438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2134C-0F5D-4D12-BC90-869DB481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28" y="1331259"/>
            <a:ext cx="11140149" cy="41954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1900" b="0" i="0">
                <a:effectLst/>
                <a:latin typeface="+mj-ea"/>
              </a:rPr>
              <a:t>　　文字狱，是指旧时统治者迫害知识分子的一种冤狱。皇帝和他周围的人故意从作者的诗文中摘取字句，罗织成罪，严重者会因此引来杀身之祸，以至于所有家人和亲戚都受到牵连，所谓“诛灭九族”。</a:t>
            </a:r>
          </a:p>
          <a:p>
            <a:pPr marL="0" indent="0" algn="l">
              <a:buNone/>
            </a:pPr>
            <a:r>
              <a:rPr lang="zh-CN" altLang="en-US" sz="1900" b="0" i="0">
                <a:effectLst/>
                <a:latin typeface="+mj-ea"/>
              </a:rPr>
              <a:t>　　明太祖朱元璋是个平民出身的皇帝，文化修养不高，做了皇帝后变得阴狠、猜忌、嗜杀。光是为了臣下奏章中有他犯心病的字眼，就杀掉了许多人。当时，一个叫林元亮的人写的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谢增禄表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中，有“作则垂宪”四个字，本来是称颂皇帝的习惯用语。谁料朱元璋大怒，认为是骂他“做贼”（“作则”的谐音），就把林元亮杀了。另一个叫许元的人写的贺表里有“藻饰太平”，朱元璋认为这是说他“早失太平”（“藻饰太平”），这样，许元自然也难逃一死了。</a:t>
            </a:r>
          </a:p>
          <a:p>
            <a:pPr marL="0" indent="0" algn="l">
              <a:buNone/>
            </a:pPr>
            <a:r>
              <a:rPr lang="zh-CN" altLang="en-US" sz="1900" b="0" i="0">
                <a:effectLst/>
                <a:latin typeface="+mj-ea"/>
              </a:rPr>
              <a:t>　　清初的皇帝很忌讳胡、蛮、夷等字眼。当时戴名世的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南山集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里，有诗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天下己任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，是歌咏顾炎武的，说他“慑服胡王羞汉臣”。这本集子里被朝廷认为“大不敬”的字眼还有多处，戴名世因此被杀。吕留良写的诗里有“清风虽细难吹我，明月何尝不照人”的句子，“清”、“明”两个字多义，可以理解成凉爽的风、皎洁的月，也可以理解成清朝的风、明朝的月，因此吕留良被猜疑为不满清朝的</a:t>
            </a:r>
            <a:r>
              <a:rPr lang="en-US" altLang="zh-CN" sz="1900" b="0" i="0">
                <a:effectLst/>
                <a:latin typeface="+mj-ea"/>
              </a:rPr>
              <a:t>`</a:t>
            </a:r>
            <a:r>
              <a:rPr lang="zh-CN" altLang="en-US" sz="1900" b="0" i="0">
                <a:effectLst/>
                <a:latin typeface="+mj-ea"/>
              </a:rPr>
              <a:t>统治。沈德潜的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咏黑牡丹诗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有这样两句：“夺朱非正色，异种也称王。”其中的“夺朱”用的是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论语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里的典故，可是明朝的皇帝姓朱，“夺朱”就被说成是清朝夺取了明朝的天下；“异种”本来是“奇异之种”的意思，但这里也被解为“非我族类”的别族，指满族。所以乾隆看到此诗时大怒，沈德潜当时已死，就把他的尸体拉出来鞭打一通，以正其大逆不道之罪。</a:t>
            </a:r>
          </a:p>
          <a:p>
            <a:pPr marL="0" indent="0" algn="l">
              <a:buNone/>
            </a:pPr>
            <a:r>
              <a:rPr lang="zh-CN" altLang="en-US" sz="1900" b="0" i="0">
                <a:effectLst/>
                <a:latin typeface="+mj-ea"/>
              </a:rPr>
              <a:t>　　清朝的文字狱比明朝更多，被杀者数字惊人。据记载，仅庄廷垅（应该是金字旁）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明史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一案，“所诛不下千余人”。从康熙到乾隆，就有</a:t>
            </a:r>
            <a:r>
              <a:rPr lang="en-US" altLang="zh-CN" sz="1900" b="0" i="0">
                <a:effectLst/>
                <a:latin typeface="+mj-ea"/>
              </a:rPr>
              <a:t>10</a:t>
            </a:r>
            <a:r>
              <a:rPr lang="zh-CN" altLang="en-US" sz="1900" b="0" i="0">
                <a:effectLst/>
                <a:latin typeface="+mj-ea"/>
              </a:rPr>
              <a:t>多起较大的文字狱，被杀人数之多可想而知。</a:t>
            </a:r>
          </a:p>
          <a:p>
            <a:pPr marL="0" indent="0">
              <a:buNone/>
            </a:pPr>
            <a:endParaRPr lang="zh-CN" altLang="en-US" sz="190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D149D-782E-467C-8873-CE8C401CCD26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AE1B3597-ACAA-4CB0-AABA-88EDB3CC0F8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06701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E56A2-9CA4-4E69-9C01-B0E1D6A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AFED-C30E-449A-ABFD-750C0C70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新上任的知县是山东人，因为要挂帐子，他对师爷说：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你给我去买两根竹竿来。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师爷把山东腔的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竹竿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听成了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猪肝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，连忙答应着，急急地跑到肉店去，对店主说：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新来的县太爷要买两个猪肝，你是明白人，心里该有数吧！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店主是个聪明人，一听就懂了，马上割了两个猪肝，另外奉送了一副猪耳朵。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离开肉铺后，师爷心想：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老爷叫我买的是猪肝，这猪耳朵当然是我的了</a:t>
            </a:r>
            <a:r>
              <a:rPr lang="en-US" altLang="zh-CN" b="0" i="0">
                <a:effectLst/>
                <a:latin typeface="+mj-ea"/>
              </a:rPr>
              <a:t>……"</a:t>
            </a:r>
            <a:r>
              <a:rPr lang="zh-CN" altLang="en-US" b="0" i="0">
                <a:effectLst/>
                <a:latin typeface="+mj-ea"/>
              </a:rPr>
              <a:t>于是便将猎耳包好，塞进口袋里。回到县衙，向知县禀道：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回禀太爷，猪肝买来了！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知县见师爷买回的是猪肝，生气道：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你的耳朵哪里去了！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师爷一听，吓得面如土色，慌忙答道： 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耳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耳朵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在此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在我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我的口袋里！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>
              <a:buNone/>
            </a:pPr>
            <a:endParaRPr lang="zh-CN" altLang="en-US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BB7766-14F6-4DE8-86AF-242D57283007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891F000D-D29F-4291-81A3-20BDBE7CA80A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9774407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0F4D8-4790-44D9-83C6-45DE50F5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9B20-B064-4BD0-AF51-C64796C5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27" y="1375979"/>
            <a:ext cx="8946541" cy="4195481"/>
          </a:xfrm>
        </p:spPr>
        <p:txBody>
          <a:bodyPr/>
          <a:lstStyle/>
          <a:p>
            <a:r>
              <a:rPr lang="zh-CN" altLang="en-US"/>
              <a:t>关于汉字的对联</a:t>
            </a:r>
            <a:endParaRPr lang="en-US" altLang="zh-CN"/>
          </a:p>
          <a:p>
            <a:r>
              <a:rPr lang="zh-CN" altLang="en-US"/>
              <a:t>上联：玛瑙原非马脑。下联：琅玕不是狼肝。</a:t>
            </a:r>
            <a:endParaRPr lang="en-US" altLang="zh-CN"/>
          </a:p>
          <a:p>
            <a:r>
              <a:rPr lang="zh-CN" altLang="en-US"/>
              <a:t>上联：禾花何如荷花美。下联：莓子每比梅子酸。</a:t>
            </a:r>
            <a:endParaRPr lang="en-US" altLang="zh-CN"/>
          </a:p>
          <a:p>
            <a:r>
              <a:rPr lang="zh-CN" altLang="en-US"/>
              <a:t>上联：溪西犀喜戏。下联：囿右鼬悠游。</a:t>
            </a:r>
            <a:endParaRPr lang="en-US" altLang="zh-CN"/>
          </a:p>
          <a:p>
            <a:r>
              <a:rPr lang="zh-CN" altLang="en-US"/>
              <a:t>上联：鸡饥争豆斗。下联：鼠暑上梁凉</a:t>
            </a:r>
            <a:endParaRPr lang="en-US" altLang="zh-CN"/>
          </a:p>
          <a:p>
            <a:r>
              <a:rPr lang="zh-CN" altLang="en-US"/>
              <a:t>上联：泥肥禾尚瘦。下联：晷短夜差长。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53D46F37-AB44-4A22-8CC7-FEF6D4DE5924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8DEAC2-BF58-4D8A-9092-6339D3B8DBC3}"/>
              </a:ext>
            </a:extLst>
          </p:cNvPr>
          <p:cNvSpPr txBox="1"/>
          <p:nvPr/>
        </p:nvSpPr>
        <p:spPr>
          <a:xfrm>
            <a:off x="10497787" y="75765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联</a:t>
            </a:r>
          </a:p>
        </p:txBody>
      </p:sp>
    </p:spTree>
    <p:extLst>
      <p:ext uri="{BB962C8B-B14F-4D97-AF65-F5344CB8AC3E}">
        <p14:creationId xmlns:p14="http://schemas.microsoft.com/office/powerpoint/2010/main" val="322428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5B98-DCE7-4CB0-8E99-532E47AA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999614" cy="806066"/>
          </a:xfrm>
        </p:spPr>
        <p:txBody>
          <a:bodyPr/>
          <a:lstStyle/>
          <a:p>
            <a:r>
              <a:rPr lang="zh-CN" altLang="en-US"/>
              <a:t>歇后语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0F6CE-3B85-4AC8-9F63-A4A9E666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2352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磕瓜子磕出臭虫</a:t>
            </a:r>
            <a:r>
              <a:rPr lang="en-US" altLang="zh-CN"/>
              <a:t>——</a:t>
            </a:r>
            <a:r>
              <a:rPr lang="zh-CN" altLang="en-US"/>
              <a:t>什么仁都有（什么人都有）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灯草拐杖</a:t>
            </a:r>
            <a:r>
              <a:rPr lang="en-US" altLang="zh-CN"/>
              <a:t>——</a:t>
            </a:r>
            <a:r>
              <a:rPr lang="zh-CN" altLang="en-US"/>
              <a:t>做不了主（做不了拄）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盐店里谈天</a:t>
            </a:r>
            <a:r>
              <a:rPr lang="en-US" altLang="zh-CN"/>
              <a:t>——</a:t>
            </a:r>
            <a:r>
              <a:rPr lang="zh-CN" altLang="en-US"/>
              <a:t>闲得没事做（咸得没事做）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张天师过海不用船</a:t>
            </a:r>
            <a:r>
              <a:rPr lang="en-US" altLang="zh-CN"/>
              <a:t>——</a:t>
            </a:r>
            <a:r>
              <a:rPr lang="zh-CN" altLang="en-US"/>
              <a:t>自有法度（自有法渡）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龙王爷搬家</a:t>
            </a:r>
            <a:r>
              <a:rPr lang="en-US" altLang="zh-CN"/>
              <a:t>——</a:t>
            </a:r>
            <a:r>
              <a:rPr lang="zh-CN" altLang="en-US"/>
              <a:t>厉害（离海）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空棺材出莽</a:t>
            </a:r>
            <a:r>
              <a:rPr lang="en-US" altLang="zh-CN"/>
              <a:t>——</a:t>
            </a:r>
            <a:r>
              <a:rPr lang="zh-CN" altLang="en-US"/>
              <a:t>目中无人（木中无人）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六月里戴手套</a:t>
            </a:r>
            <a:r>
              <a:rPr lang="en-US" altLang="zh-CN"/>
              <a:t>——</a:t>
            </a:r>
            <a:r>
              <a:rPr lang="zh-CN" altLang="en-US"/>
              <a:t>保守（保手）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生花生</a:t>
            </a:r>
            <a:r>
              <a:rPr lang="en-US" altLang="zh-CN"/>
              <a:t>——</a:t>
            </a:r>
            <a:r>
              <a:rPr lang="zh-CN" altLang="en-US"/>
              <a:t>非吵不可（非炒不可）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精装茅台</a:t>
            </a:r>
            <a:r>
              <a:rPr lang="en-US" altLang="zh-CN"/>
              <a:t>——</a:t>
            </a:r>
            <a:r>
              <a:rPr lang="zh-CN" altLang="en-US"/>
              <a:t>好久（酒）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怀里揣小拢子</a:t>
            </a:r>
            <a:r>
              <a:rPr lang="en-US" altLang="zh-CN"/>
              <a:t>——</a:t>
            </a:r>
            <a:r>
              <a:rPr lang="zh-CN" altLang="en-US"/>
              <a:t>舒（梳）心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矩形: 单圆角 5">
            <a:hlinkClick r:id="rId2" action="ppaction://hlinksldjump"/>
            <a:extLst>
              <a:ext uri="{FF2B5EF4-FFF2-40B4-BE49-F238E27FC236}">
                <a16:creationId xmlns:a16="http://schemas.microsoft.com/office/drawing/2014/main" id="{E4FD5BCB-0A67-4EDD-82E4-12FFAC300011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0BFCD-232A-4EE5-94C3-A2EC27015D90}"/>
              </a:ext>
            </a:extLst>
          </p:cNvPr>
          <p:cNvSpPr txBox="1"/>
          <p:nvPr/>
        </p:nvSpPr>
        <p:spPr>
          <a:xfrm>
            <a:off x="10533413" y="0"/>
            <a:ext cx="5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歇后语</a:t>
            </a:r>
          </a:p>
        </p:txBody>
      </p:sp>
    </p:spTree>
    <p:extLst>
      <p:ext uri="{BB962C8B-B14F-4D97-AF65-F5344CB8AC3E}">
        <p14:creationId xmlns:p14="http://schemas.microsoft.com/office/powerpoint/2010/main" val="387009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2246</Words>
  <Application>Microsoft Office PowerPoint</Application>
  <PresentationFormat>宽屏</PresentationFormat>
  <Paragraphs>124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Adobe 黑体 Std R</vt:lpstr>
      <vt:lpstr>cmdysj</vt:lpstr>
      <vt:lpstr>等线</vt:lpstr>
      <vt:lpstr>宋体</vt:lpstr>
      <vt:lpstr>Arial</vt:lpstr>
      <vt:lpstr>Arial</vt:lpstr>
      <vt:lpstr>Century Gothic</vt:lpstr>
      <vt:lpstr>Wingdings</vt:lpstr>
      <vt:lpstr>Wingdings 3</vt:lpstr>
      <vt:lpstr>离子</vt:lpstr>
      <vt:lpstr>1_离子</vt:lpstr>
      <vt:lpstr>切片</vt:lpstr>
      <vt:lpstr>第三单元综合性学习PPT</vt:lpstr>
      <vt:lpstr>汉字故事</vt:lpstr>
      <vt:lpstr>故事1</vt:lpstr>
      <vt:lpstr>故事2</vt:lpstr>
      <vt:lpstr>故事3</vt:lpstr>
      <vt:lpstr>故事4</vt:lpstr>
      <vt:lpstr>故事5</vt:lpstr>
      <vt:lpstr>对联</vt:lpstr>
      <vt:lpstr>歇后语</vt:lpstr>
      <vt:lpstr>诗词</vt:lpstr>
      <vt:lpstr>---   END   ---</vt:lpstr>
    </vt:vector>
  </TitlesOfParts>
  <Company>ouyhq2011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欧阳泓骞</dc:creator>
  <cp:lastModifiedBy>欧阳 泓骞</cp:lastModifiedBy>
  <cp:revision>33</cp:revision>
  <dcterms:created xsi:type="dcterms:W3CDTF">2022-03-20T00:29:47Z</dcterms:created>
  <dcterms:modified xsi:type="dcterms:W3CDTF">2022-03-20T11:10:06Z</dcterms:modified>
</cp:coreProperties>
</file>