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1"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2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2018/5/16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2018/5/16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2018/5/16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2018/5/16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2018/5/16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2018/5/16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2018/5/16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smtClean="0"/>
              <a:t>Quiz</a:t>
            </a:r>
            <a:endParaRPr lang="en-US"/>
          </a:p>
        </p:txBody>
      </p:sp>
      <p:sp>
        <p:nvSpPr>
          <p:cNvPr id="3" name="副標題 2"/>
          <p:cNvSpPr>
            <a:spLocks noGrp="1"/>
          </p:cNvSpPr>
          <p:nvPr>
            <p:ph type="subTitle" idx="1"/>
          </p:nvPr>
        </p:nvSpPr>
        <p:spPr/>
        <p:txBody>
          <a:bodyPr/>
          <a:lstStyle/>
          <a:p>
            <a:r>
              <a:rPr lang="en-US" dirty="0" smtClean="0"/>
              <a:t>Prof. </a:t>
            </a:r>
            <a:r>
              <a:rPr lang="en-US" smtClean="0"/>
              <a:t>Sai-Keung Wong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Quiz</a:t>
            </a:r>
            <a:endParaRPr lang="en-US"/>
          </a:p>
        </p:txBody>
      </p:sp>
      <p:sp>
        <p:nvSpPr>
          <p:cNvPr id="3" name="內容版面配置區 2"/>
          <p:cNvSpPr>
            <a:spLocks noGrp="1"/>
          </p:cNvSpPr>
          <p:nvPr>
            <p:ph idx="1"/>
          </p:nvPr>
        </p:nvSpPr>
        <p:spPr/>
        <p:txBody>
          <a:bodyPr>
            <a:normAutofit fontScale="92500"/>
          </a:bodyPr>
          <a:lstStyle/>
          <a:p>
            <a:r>
              <a:rPr lang="en-US" smtClean="0">
                <a:solidFill>
                  <a:srgbClr val="FF0000"/>
                </a:solidFill>
              </a:rPr>
              <a:t>Type your name, ID and email address in the .asm file. MUST DO or ZERO SCORE.</a:t>
            </a:r>
          </a:p>
          <a:p>
            <a:r>
              <a:rPr lang="en-US" smtClean="0">
                <a:solidFill>
                  <a:srgbClr val="FF0000"/>
                </a:solidFill>
              </a:rPr>
              <a:t>Change q1 to yourStudentID_q1.</a:t>
            </a:r>
          </a:p>
          <a:p>
            <a:pPr>
              <a:buNone/>
            </a:pPr>
            <a:endParaRPr lang="en-US" smtClean="0"/>
          </a:p>
          <a:p>
            <a:r>
              <a:rPr lang="en-US" smtClean="0"/>
              <a:t>You did quite well to improve your programming skill. You want to be a professional programmer and write something that is useful. Today, you want to implement a simple game using a random number generator.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171400"/>
            <a:ext cx="8229600" cy="1143000"/>
          </a:xfrm>
        </p:spPr>
        <p:txBody>
          <a:bodyPr/>
          <a:lstStyle/>
          <a:p>
            <a:r>
              <a:rPr lang="en-US" smtClean="0"/>
              <a:t>Quiz Four</a:t>
            </a:r>
            <a:endParaRPr lang="en-US"/>
          </a:p>
        </p:txBody>
      </p:sp>
      <p:sp>
        <p:nvSpPr>
          <p:cNvPr id="3" name="內容版面配置區 2"/>
          <p:cNvSpPr>
            <a:spLocks noGrp="1"/>
          </p:cNvSpPr>
          <p:nvPr>
            <p:ph idx="1"/>
          </p:nvPr>
        </p:nvSpPr>
        <p:spPr>
          <a:xfrm>
            <a:off x="251520" y="764704"/>
            <a:ext cx="8712968" cy="5760640"/>
          </a:xfrm>
        </p:spPr>
        <p:txBody>
          <a:bodyPr>
            <a:normAutofit fontScale="62500" lnSpcReduction="20000"/>
          </a:bodyPr>
          <a:lstStyle/>
          <a:p>
            <a:pPr>
              <a:buNone/>
            </a:pPr>
            <a:r>
              <a:rPr lang="en-US" dirty="0" smtClean="0"/>
              <a:t>Use a random number generator to produce the colors of a bitmap (60x20). Draw the bitmap inside the area bounded by the blue frame. The background color is black. The map consists of blue vertical walls interleaving with black regions (at least 8 lines).</a:t>
            </a:r>
          </a:p>
          <a:p>
            <a:pPr>
              <a:buNone/>
            </a:pPr>
            <a:endParaRPr lang="en-US" dirty="0" smtClean="0"/>
          </a:p>
          <a:p>
            <a:pPr>
              <a:buNone/>
            </a:pPr>
            <a:r>
              <a:rPr lang="en-US" dirty="0" smtClean="0"/>
              <a:t>- The </a:t>
            </a:r>
            <a:r>
              <a:rPr lang="en-US" b="1" dirty="0" smtClean="0"/>
              <a:t>user</a:t>
            </a:r>
            <a:r>
              <a:rPr lang="en-US" dirty="0" smtClean="0"/>
              <a:t> controls a </a:t>
            </a:r>
            <a:r>
              <a:rPr lang="en-US" b="1" dirty="0" smtClean="0"/>
              <a:t>yellow</a:t>
            </a:r>
            <a:r>
              <a:rPr lang="en-US" dirty="0" smtClean="0"/>
              <a:t> character to move to the </a:t>
            </a:r>
            <a:r>
              <a:rPr lang="en-US" dirty="0" smtClean="0"/>
              <a:t>left of </a:t>
            </a:r>
            <a:r>
              <a:rPr lang="en-US" dirty="0" smtClean="0"/>
              <a:t>the map.  Your </a:t>
            </a:r>
            <a:r>
              <a:rPr lang="en-US" b="1" dirty="0" smtClean="0"/>
              <a:t>program</a:t>
            </a:r>
            <a:r>
              <a:rPr lang="en-US" dirty="0" smtClean="0"/>
              <a:t> controls a </a:t>
            </a:r>
            <a:r>
              <a:rPr lang="en-US" b="1" dirty="0" smtClean="0"/>
              <a:t>red</a:t>
            </a:r>
            <a:r>
              <a:rPr lang="en-US" dirty="0" smtClean="0"/>
              <a:t> character to move to the </a:t>
            </a:r>
            <a:r>
              <a:rPr lang="en-US" dirty="0" smtClean="0"/>
              <a:t>left of </a:t>
            </a:r>
            <a:r>
              <a:rPr lang="en-US" dirty="0" smtClean="0"/>
              <a:t>the map. The one who reaches the </a:t>
            </a:r>
            <a:r>
              <a:rPr lang="en-US" dirty="0" smtClean="0"/>
              <a:t>left of </a:t>
            </a:r>
            <a:r>
              <a:rPr lang="en-US" dirty="0" smtClean="0"/>
              <a:t>the map wins the game.</a:t>
            </a:r>
          </a:p>
          <a:p>
            <a:pPr>
              <a:buFontTx/>
              <a:buChar char="-"/>
            </a:pPr>
            <a:endParaRPr lang="en-US" dirty="0" smtClean="0"/>
          </a:p>
          <a:p>
            <a:pPr>
              <a:buFontTx/>
              <a:buChar char="-"/>
            </a:pPr>
            <a:r>
              <a:rPr lang="en-US" dirty="0" smtClean="0"/>
              <a:t>Use Randomize (set a seed)</a:t>
            </a:r>
          </a:p>
          <a:p>
            <a:pPr>
              <a:buFontTx/>
              <a:buChar char="-"/>
            </a:pPr>
            <a:r>
              <a:rPr lang="en-US" dirty="0" smtClean="0"/>
              <a:t>Use random32 (return a random number </a:t>
            </a:r>
          </a:p>
          <a:p>
            <a:pPr>
              <a:buNone/>
            </a:pPr>
            <a:r>
              <a:rPr lang="en-US" dirty="0" smtClean="0"/>
              <a:t>	between 0x0 and 0xffffffff)</a:t>
            </a:r>
          </a:p>
          <a:p>
            <a:pPr>
              <a:buNone/>
            </a:pPr>
            <a:endParaRPr lang="en-US" dirty="0" smtClean="0"/>
          </a:p>
          <a:p>
            <a:pPr>
              <a:buNone/>
            </a:pPr>
            <a:r>
              <a:rPr lang="en-US" dirty="0" smtClean="0"/>
              <a:t>Key usages:</a:t>
            </a:r>
          </a:p>
          <a:p>
            <a:pPr>
              <a:buNone/>
            </a:pPr>
            <a:r>
              <a:rPr lang="en-US" dirty="0" smtClean="0"/>
              <a:t>‘</a:t>
            </a:r>
            <a:r>
              <a:rPr lang="en-US" dirty="0" err="1" smtClean="0"/>
              <a:t>wsad</a:t>
            </a:r>
            <a:r>
              <a:rPr lang="en-US" dirty="0" smtClean="0"/>
              <a:t>’: control keys, up, down, left, right</a:t>
            </a:r>
          </a:p>
          <a:p>
            <a:pPr>
              <a:buNone/>
            </a:pPr>
            <a:r>
              <a:rPr lang="en-US" dirty="0" smtClean="0"/>
              <a:t> spacebar: pause/resume</a:t>
            </a:r>
          </a:p>
          <a:p>
            <a:pPr>
              <a:buNone/>
            </a:pPr>
            <a:r>
              <a:rPr lang="en-US" dirty="0" smtClean="0"/>
              <a:t>‘r: reset the game and regenerate the map </a:t>
            </a:r>
          </a:p>
          <a:p>
            <a:pPr>
              <a:buNone/>
            </a:pPr>
            <a:r>
              <a:rPr lang="en-US" dirty="0" smtClean="0"/>
              <a:t>     with different seed.</a:t>
            </a:r>
          </a:p>
          <a:p>
            <a:pPr>
              <a:buNone/>
            </a:pPr>
            <a:r>
              <a:rPr lang="en-US" dirty="0" smtClean="0"/>
              <a:t>‘q’: show student information.</a:t>
            </a:r>
          </a:p>
          <a:p>
            <a:pPr>
              <a:buNone/>
            </a:pPr>
            <a:endParaRPr lang="en-US" dirty="0" smtClean="0"/>
          </a:p>
        </p:txBody>
      </p:sp>
      <p:grpSp>
        <p:nvGrpSpPr>
          <p:cNvPr id="45" name="群組 44"/>
          <p:cNvGrpSpPr/>
          <p:nvPr/>
        </p:nvGrpSpPr>
        <p:grpSpPr>
          <a:xfrm rot="16200000" flipV="1">
            <a:off x="5936700" y="3504461"/>
            <a:ext cx="3136439" cy="2409451"/>
            <a:chOff x="5868144" y="3429000"/>
            <a:chExt cx="3136439" cy="2304256"/>
          </a:xfrm>
        </p:grpSpPr>
        <p:sp>
          <p:nvSpPr>
            <p:cNvPr id="4" name="矩形 3"/>
            <p:cNvSpPr/>
            <p:nvPr/>
          </p:nvSpPr>
          <p:spPr>
            <a:xfrm>
              <a:off x="5868144" y="3429000"/>
              <a:ext cx="3136439" cy="230425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6012161" y="3573016"/>
              <a:ext cx="2808312" cy="20162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6012160" y="3573016"/>
              <a:ext cx="216024" cy="21602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6012160" y="37890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6012160" y="4221088"/>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8604448" y="3573016"/>
              <a:ext cx="216024" cy="2160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p:cNvSpPr/>
            <p:nvPr/>
          </p:nvSpPr>
          <p:spPr>
            <a:xfrm>
              <a:off x="8604448" y="37890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8604448" y="4221088"/>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8388424" y="37890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矩形 24"/>
            <p:cNvSpPr/>
            <p:nvPr/>
          </p:nvSpPr>
          <p:spPr>
            <a:xfrm>
              <a:off x="8388424" y="4221088"/>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8172400" y="37890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p:cNvSpPr/>
            <p:nvPr/>
          </p:nvSpPr>
          <p:spPr>
            <a:xfrm>
              <a:off x="6012160" y="37890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p:cNvSpPr/>
            <p:nvPr/>
          </p:nvSpPr>
          <p:spPr>
            <a:xfrm>
              <a:off x="6012160" y="4221088"/>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矩形 46"/>
            <p:cNvSpPr/>
            <p:nvPr/>
          </p:nvSpPr>
          <p:spPr>
            <a:xfrm>
              <a:off x="6228184" y="37890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矩形 54"/>
            <p:cNvSpPr/>
            <p:nvPr/>
          </p:nvSpPr>
          <p:spPr>
            <a:xfrm>
              <a:off x="6444208" y="37890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矩形 56"/>
            <p:cNvSpPr/>
            <p:nvPr/>
          </p:nvSpPr>
          <p:spPr>
            <a:xfrm>
              <a:off x="6444208" y="4221088"/>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矩形 68"/>
            <p:cNvSpPr/>
            <p:nvPr/>
          </p:nvSpPr>
          <p:spPr>
            <a:xfrm>
              <a:off x="6660232" y="4221088"/>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矩形 69"/>
            <p:cNvSpPr/>
            <p:nvPr/>
          </p:nvSpPr>
          <p:spPr>
            <a:xfrm>
              <a:off x="6876256" y="4221088"/>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矩形 70"/>
            <p:cNvSpPr/>
            <p:nvPr/>
          </p:nvSpPr>
          <p:spPr>
            <a:xfrm>
              <a:off x="7092280" y="4221088"/>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矩形 71"/>
            <p:cNvSpPr/>
            <p:nvPr/>
          </p:nvSpPr>
          <p:spPr>
            <a:xfrm>
              <a:off x="7308304" y="4221088"/>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矩形 72"/>
            <p:cNvSpPr/>
            <p:nvPr/>
          </p:nvSpPr>
          <p:spPr>
            <a:xfrm>
              <a:off x="7524328" y="4221088"/>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矩形 73"/>
            <p:cNvSpPr/>
            <p:nvPr/>
          </p:nvSpPr>
          <p:spPr>
            <a:xfrm>
              <a:off x="8172400" y="4221088"/>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矩形 74"/>
            <p:cNvSpPr/>
            <p:nvPr/>
          </p:nvSpPr>
          <p:spPr>
            <a:xfrm>
              <a:off x="7943124" y="4221088"/>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矩形 75"/>
            <p:cNvSpPr/>
            <p:nvPr/>
          </p:nvSpPr>
          <p:spPr>
            <a:xfrm>
              <a:off x="7537580" y="37890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矩形 76"/>
            <p:cNvSpPr/>
            <p:nvPr/>
          </p:nvSpPr>
          <p:spPr>
            <a:xfrm>
              <a:off x="7321556" y="37890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矩形 77"/>
            <p:cNvSpPr/>
            <p:nvPr/>
          </p:nvSpPr>
          <p:spPr>
            <a:xfrm>
              <a:off x="7105532" y="37890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矩形 78"/>
            <p:cNvSpPr/>
            <p:nvPr/>
          </p:nvSpPr>
          <p:spPr>
            <a:xfrm>
              <a:off x="6876256" y="37890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矩形 79"/>
            <p:cNvSpPr/>
            <p:nvPr/>
          </p:nvSpPr>
          <p:spPr>
            <a:xfrm>
              <a:off x="7753604" y="37890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矩形 80"/>
            <p:cNvSpPr/>
            <p:nvPr/>
          </p:nvSpPr>
          <p:spPr>
            <a:xfrm>
              <a:off x="6012160" y="46796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矩形 81"/>
            <p:cNvSpPr/>
            <p:nvPr/>
          </p:nvSpPr>
          <p:spPr>
            <a:xfrm>
              <a:off x="8604448" y="46796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矩形 82"/>
            <p:cNvSpPr/>
            <p:nvPr/>
          </p:nvSpPr>
          <p:spPr>
            <a:xfrm>
              <a:off x="8388424" y="46796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矩形 83"/>
            <p:cNvSpPr/>
            <p:nvPr/>
          </p:nvSpPr>
          <p:spPr>
            <a:xfrm>
              <a:off x="6012160" y="46796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矩形 84"/>
            <p:cNvSpPr/>
            <p:nvPr/>
          </p:nvSpPr>
          <p:spPr>
            <a:xfrm>
              <a:off x="6228184" y="46796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矩形 85"/>
            <p:cNvSpPr/>
            <p:nvPr/>
          </p:nvSpPr>
          <p:spPr>
            <a:xfrm>
              <a:off x="6660232" y="46796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矩形 86"/>
            <p:cNvSpPr/>
            <p:nvPr/>
          </p:nvSpPr>
          <p:spPr>
            <a:xfrm>
              <a:off x="6876256" y="46796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矩形 87"/>
            <p:cNvSpPr/>
            <p:nvPr/>
          </p:nvSpPr>
          <p:spPr>
            <a:xfrm>
              <a:off x="7092280" y="46796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矩形 88"/>
            <p:cNvSpPr/>
            <p:nvPr/>
          </p:nvSpPr>
          <p:spPr>
            <a:xfrm>
              <a:off x="7308304" y="46796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矩形 89"/>
            <p:cNvSpPr/>
            <p:nvPr/>
          </p:nvSpPr>
          <p:spPr>
            <a:xfrm>
              <a:off x="7740352" y="46796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矩形 90"/>
            <p:cNvSpPr/>
            <p:nvPr/>
          </p:nvSpPr>
          <p:spPr>
            <a:xfrm>
              <a:off x="8172400" y="46796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矩形 91"/>
            <p:cNvSpPr/>
            <p:nvPr/>
          </p:nvSpPr>
          <p:spPr>
            <a:xfrm>
              <a:off x="7943124" y="467964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文字方塊 92"/>
            <p:cNvSpPr txBox="1"/>
            <p:nvPr/>
          </p:nvSpPr>
          <p:spPr>
            <a:xfrm>
              <a:off x="7164288" y="4741101"/>
              <a:ext cx="242374" cy="923330"/>
            </a:xfrm>
            <a:prstGeom prst="rect">
              <a:avLst/>
            </a:prstGeom>
            <a:noFill/>
          </p:spPr>
          <p:txBody>
            <a:bodyPr wrap="none" rtlCol="0">
              <a:spAutoFit/>
            </a:bodyPr>
            <a:lstStyle/>
            <a:p>
              <a:r>
                <a:rPr lang="en-US" smtClean="0">
                  <a:solidFill>
                    <a:schemeClr val="bg1"/>
                  </a:solidFill>
                </a:rPr>
                <a:t>.</a:t>
              </a:r>
            </a:p>
            <a:p>
              <a:r>
                <a:rPr lang="en-US" smtClean="0">
                  <a:solidFill>
                    <a:schemeClr val="bg1"/>
                  </a:solidFill>
                </a:rPr>
                <a:t>.</a:t>
              </a:r>
            </a:p>
            <a:p>
              <a:r>
                <a:rPr lang="en-US" smtClean="0">
                  <a:solidFill>
                    <a:schemeClr val="bg1"/>
                  </a:solidFill>
                </a:rPr>
                <a:t>.</a:t>
              </a:r>
              <a:endParaRPr lang="en-US">
                <a:solidFill>
                  <a:schemeClr val="bg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0"/>
            <a:ext cx="8229600" cy="6237312"/>
          </a:xfrm>
        </p:spPr>
        <p:txBody>
          <a:bodyPr>
            <a:normAutofit/>
          </a:bodyPr>
          <a:lstStyle/>
          <a:p>
            <a:pPr algn="l"/>
            <a:r>
              <a:rPr lang="en-US" sz="2800" dirty="0" smtClean="0"/>
              <a:t>1. [3+2%] Draw a blue frame (at least 60x20, 60 in width, 20 in height ). Draw the background with black color. Draw the two characters at the upper </a:t>
            </a:r>
            <a:r>
              <a:rPr lang="en-US" sz="2800" dirty="0" smtClean="0"/>
              <a:t>right and </a:t>
            </a:r>
            <a:r>
              <a:rPr lang="en-US" sz="2800" dirty="0" smtClean="0"/>
              <a:t>lower </a:t>
            </a:r>
            <a:r>
              <a:rPr lang="en-US" sz="2800" dirty="0" smtClean="0"/>
              <a:t>right corners</a:t>
            </a:r>
            <a:r>
              <a:rPr lang="en-US" sz="2800" dirty="0" smtClean="0"/>
              <a:t>, respectively.</a:t>
            </a:r>
            <a:br>
              <a:rPr lang="en-US" sz="2800" dirty="0" smtClean="0"/>
            </a:br>
            <a:r>
              <a:rPr lang="en-US" sz="2800" dirty="0" smtClean="0"/>
              <a:t>2. [0%] Call Randomize to set a seed for the random number generator.</a:t>
            </a:r>
            <a:br>
              <a:rPr lang="en-US" sz="2800" dirty="0" smtClean="0"/>
            </a:br>
            <a:r>
              <a:rPr lang="en-US" sz="2800" dirty="0" smtClean="0"/>
              <a:t>3. [15%] Call Random32  or other procedure(s) to generate the map. Draw the vertical walls (at least seven </a:t>
            </a:r>
            <a:r>
              <a:rPr lang="en-US" sz="2800" dirty="0" err="1" smtClean="0"/>
              <a:t>wals</a:t>
            </a:r>
            <a:r>
              <a:rPr lang="en-US" sz="2800" dirty="0" smtClean="0"/>
              <a:t>). </a:t>
            </a:r>
            <a:r>
              <a:rPr lang="en-US" sz="2800" b="1" dirty="0" smtClean="0"/>
              <a:t>There are two random black regions in each wall</a:t>
            </a:r>
            <a:r>
              <a:rPr lang="en-US" sz="2800" dirty="0" smtClean="0"/>
              <a:t>. Draw the map inside the area bounded by the blue frame. </a:t>
            </a:r>
            <a:br>
              <a:rPr lang="en-US" sz="2800" dirty="0" smtClean="0"/>
            </a:br>
            <a:r>
              <a:rPr lang="en-US" sz="2800" dirty="0" smtClean="0"/>
              <a:t>4.[4*10%] Press </a:t>
            </a:r>
            <a:r>
              <a:rPr lang="en-US" sz="2800" dirty="0" err="1" smtClean="0"/>
              <a:t>wsad</a:t>
            </a:r>
            <a:r>
              <a:rPr lang="en-US" sz="2800" dirty="0" smtClean="0"/>
              <a:t> to control the character based on the key usages. The character can only move in black region and should not pass through the blue walls.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764704"/>
            <a:ext cx="5277272" cy="5832648"/>
          </a:xfrm>
        </p:spPr>
        <p:txBody>
          <a:bodyPr>
            <a:normAutofit fontScale="90000"/>
          </a:bodyPr>
          <a:lstStyle/>
          <a:p>
            <a:pPr algn="l"/>
            <a:r>
              <a:rPr lang="en-US" sz="2800" smtClean="0"/>
              <a:t>5. [10+10%] The program controls the red character to move based on the same rules. It should be able to win the game if the user’s character moves too slow. It keeps on moving even if the user does not press any key.</a:t>
            </a:r>
            <a:br>
              <a:rPr lang="en-US" sz="2800" smtClean="0"/>
            </a:br>
            <a:r>
              <a:rPr lang="en-US" sz="2800" smtClean="0"/>
              <a:t>6. [10%] Show a victory message at the middle of the top bar of the blue frame if someone wins the game. Use yellow background and black foreground colors for the message.</a:t>
            </a:r>
            <a:br>
              <a:rPr lang="en-US" sz="2800" smtClean="0"/>
            </a:br>
            <a:r>
              <a:rPr lang="en-US" sz="2800" smtClean="0"/>
              <a:t>7. [5%] press ‘r’ to reset the game and regenerate a new map.</a:t>
            </a:r>
            <a:br>
              <a:rPr lang="en-US" sz="2800" smtClean="0"/>
            </a:br>
            <a:r>
              <a:rPr lang="en-US" sz="2800" smtClean="0"/>
              <a:t>8. [5%] Press ‘q’ to show student ID, name and email address.</a:t>
            </a:r>
            <a:br>
              <a:rPr lang="en-US" sz="2800" smtClean="0"/>
            </a:br>
            <a:r>
              <a:rPr lang="en-US" sz="2800" b="1" smtClean="0">
                <a:solidFill>
                  <a:srgbClr val="FF0000"/>
                </a:solidFill>
              </a:rPr>
              <a:t>This should be an interactive game.</a:t>
            </a:r>
            <a:br>
              <a:rPr lang="en-US" sz="2800" b="1" smtClean="0">
                <a:solidFill>
                  <a:srgbClr val="FF0000"/>
                </a:solidFill>
              </a:rPr>
            </a:br>
            <a:r>
              <a:rPr lang="en-US" sz="2800" b="1" smtClean="0">
                <a:solidFill>
                  <a:srgbClr val="FF0000"/>
                </a:solidFill>
              </a:rPr>
              <a:t>-20% if not.</a:t>
            </a:r>
            <a:r>
              <a:rPr lang="en-US" sz="2800" smtClean="0"/>
              <a:t/>
            </a:r>
            <a:br>
              <a:rPr lang="en-US" sz="2800" smtClean="0"/>
            </a:br>
            <a:endParaRPr lang="en-US" sz="2800"/>
          </a:p>
        </p:txBody>
      </p:sp>
      <p:grpSp>
        <p:nvGrpSpPr>
          <p:cNvPr id="45" name="群組 44"/>
          <p:cNvGrpSpPr/>
          <p:nvPr/>
        </p:nvGrpSpPr>
        <p:grpSpPr>
          <a:xfrm rot="16200000" flipV="1">
            <a:off x="5566490" y="1354391"/>
            <a:ext cx="3663255" cy="2483882"/>
            <a:chOff x="5868144" y="1412776"/>
            <a:chExt cx="3136439" cy="2448272"/>
          </a:xfrm>
        </p:grpSpPr>
        <p:sp>
          <p:nvSpPr>
            <p:cNvPr id="3" name="矩形 2"/>
            <p:cNvSpPr/>
            <p:nvPr/>
          </p:nvSpPr>
          <p:spPr>
            <a:xfrm>
              <a:off x="5868144" y="1412776"/>
              <a:ext cx="3136439" cy="244827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p:cNvSpPr/>
            <p:nvPr/>
          </p:nvSpPr>
          <p:spPr>
            <a:xfrm>
              <a:off x="6012161" y="1700808"/>
              <a:ext cx="2808312" cy="20162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6588224" y="3501008"/>
              <a:ext cx="216024" cy="21602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6012160" y="19168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6012160" y="234888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7524328" y="2807432"/>
              <a:ext cx="216024" cy="2160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8604448" y="19168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8604448" y="234888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8388424" y="19168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8388424" y="234888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8172400" y="19168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6012160" y="19168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p:cNvSpPr/>
            <p:nvPr/>
          </p:nvSpPr>
          <p:spPr>
            <a:xfrm>
              <a:off x="6012160" y="234888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p:cNvSpPr/>
            <p:nvPr/>
          </p:nvSpPr>
          <p:spPr>
            <a:xfrm>
              <a:off x="6228184" y="19168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6444208" y="19168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p:cNvSpPr/>
            <p:nvPr/>
          </p:nvSpPr>
          <p:spPr>
            <a:xfrm>
              <a:off x="6444208" y="234888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p:cNvSpPr/>
            <p:nvPr/>
          </p:nvSpPr>
          <p:spPr>
            <a:xfrm>
              <a:off x="6660232" y="234888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p:cNvSpPr/>
            <p:nvPr/>
          </p:nvSpPr>
          <p:spPr>
            <a:xfrm>
              <a:off x="6876256" y="234888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7092280" y="234888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7308304" y="234888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7524328" y="234888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p:cNvSpPr/>
            <p:nvPr/>
          </p:nvSpPr>
          <p:spPr>
            <a:xfrm>
              <a:off x="8172400" y="234888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矩形 24"/>
            <p:cNvSpPr/>
            <p:nvPr/>
          </p:nvSpPr>
          <p:spPr>
            <a:xfrm>
              <a:off x="7943124" y="2348880"/>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25"/>
            <p:cNvSpPr/>
            <p:nvPr/>
          </p:nvSpPr>
          <p:spPr>
            <a:xfrm>
              <a:off x="7537580" y="19168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7321556" y="19168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7105532" y="19168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p:cNvSpPr/>
            <p:nvPr/>
          </p:nvSpPr>
          <p:spPr>
            <a:xfrm>
              <a:off x="6876256" y="19168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p:cNvSpPr/>
            <p:nvPr/>
          </p:nvSpPr>
          <p:spPr>
            <a:xfrm>
              <a:off x="7753604" y="19168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6012160" y="28074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p:cNvSpPr/>
            <p:nvPr/>
          </p:nvSpPr>
          <p:spPr>
            <a:xfrm>
              <a:off x="8604448" y="28074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p:cNvSpPr/>
            <p:nvPr/>
          </p:nvSpPr>
          <p:spPr>
            <a:xfrm>
              <a:off x="8388424" y="28074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p:cNvSpPr/>
            <p:nvPr/>
          </p:nvSpPr>
          <p:spPr>
            <a:xfrm>
              <a:off x="6012160" y="28074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p:cNvSpPr/>
            <p:nvPr/>
          </p:nvSpPr>
          <p:spPr>
            <a:xfrm>
              <a:off x="6228184" y="28074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p:cNvSpPr/>
            <p:nvPr/>
          </p:nvSpPr>
          <p:spPr>
            <a:xfrm>
              <a:off x="6660232" y="28074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p:cNvSpPr/>
            <p:nvPr/>
          </p:nvSpPr>
          <p:spPr>
            <a:xfrm>
              <a:off x="6876256" y="28074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p:cNvSpPr/>
            <p:nvPr/>
          </p:nvSpPr>
          <p:spPr>
            <a:xfrm>
              <a:off x="7092280" y="28074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p:cNvSpPr/>
            <p:nvPr/>
          </p:nvSpPr>
          <p:spPr>
            <a:xfrm>
              <a:off x="7308304" y="28074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p:cNvSpPr/>
            <p:nvPr/>
          </p:nvSpPr>
          <p:spPr>
            <a:xfrm>
              <a:off x="7740352" y="28074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p:cNvSpPr/>
            <p:nvPr/>
          </p:nvSpPr>
          <p:spPr>
            <a:xfrm>
              <a:off x="8172400" y="28074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7943124" y="2807432"/>
              <a:ext cx="216024" cy="216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文字方塊 42"/>
            <p:cNvSpPr txBox="1"/>
            <p:nvPr/>
          </p:nvSpPr>
          <p:spPr>
            <a:xfrm>
              <a:off x="7164288" y="2865710"/>
              <a:ext cx="242374" cy="923330"/>
            </a:xfrm>
            <a:prstGeom prst="rect">
              <a:avLst/>
            </a:prstGeom>
            <a:noFill/>
          </p:spPr>
          <p:txBody>
            <a:bodyPr wrap="none" rtlCol="0">
              <a:spAutoFit/>
            </a:bodyPr>
            <a:lstStyle/>
            <a:p>
              <a:r>
                <a:rPr lang="en-US" smtClean="0">
                  <a:solidFill>
                    <a:schemeClr val="bg1"/>
                  </a:solidFill>
                </a:rPr>
                <a:t>.</a:t>
              </a:r>
            </a:p>
            <a:p>
              <a:r>
                <a:rPr lang="en-US" smtClean="0">
                  <a:solidFill>
                    <a:schemeClr val="bg1"/>
                  </a:solidFill>
                </a:rPr>
                <a:t>.</a:t>
              </a:r>
            </a:p>
            <a:p>
              <a:r>
                <a:rPr lang="en-US" smtClean="0">
                  <a:solidFill>
                    <a:schemeClr val="bg1"/>
                  </a:solidFill>
                </a:rPr>
                <a:t>.</a:t>
              </a:r>
              <a:endParaRPr lang="en-US">
                <a:solidFill>
                  <a:schemeClr val="bg1"/>
                </a:solidFill>
              </a:endParaRPr>
            </a:p>
          </p:txBody>
        </p:sp>
      </p:grpSp>
      <p:sp>
        <p:nvSpPr>
          <p:cNvPr id="44" name="文字方塊 43"/>
          <p:cNvSpPr txBox="1"/>
          <p:nvPr/>
        </p:nvSpPr>
        <p:spPr>
          <a:xfrm>
            <a:off x="6893006" y="692696"/>
            <a:ext cx="991362" cy="338554"/>
          </a:xfrm>
          <a:prstGeom prst="rect">
            <a:avLst/>
          </a:prstGeom>
          <a:solidFill>
            <a:srgbClr val="FFFF00"/>
          </a:solidFill>
        </p:spPr>
        <p:txBody>
          <a:bodyPr wrap="square" rtlCol="0">
            <a:spAutoFit/>
          </a:bodyPr>
          <a:lstStyle/>
          <a:p>
            <a:r>
              <a:rPr lang="en-US" sz="1600" smtClean="0"/>
              <a:t>You win!</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188640"/>
            <a:ext cx="8229600" cy="6106690"/>
          </a:xfrm>
        </p:spPr>
        <p:txBody>
          <a:bodyPr>
            <a:noAutofit/>
          </a:bodyPr>
          <a:lstStyle/>
          <a:p>
            <a:pPr algn="l"/>
            <a:r>
              <a:rPr lang="en-US" sz="2800" smtClean="0"/>
              <a:t>Hint:</a:t>
            </a:r>
            <a:br>
              <a:rPr lang="en-US" sz="2800" smtClean="0"/>
            </a:br>
            <a:r>
              <a:rPr lang="en-US" sz="2800" smtClean="0"/>
              <a:t>Use an array to store the map.</a:t>
            </a:r>
            <a:br>
              <a:rPr lang="en-US" sz="2800" smtClean="0"/>
            </a:br>
            <a:r>
              <a:rPr lang="en-US" sz="2800" smtClean="0"/>
              <a:t>Each row of the array represents a column of the map. </a:t>
            </a:r>
            <a:br>
              <a:rPr lang="en-US" sz="2800" smtClean="0"/>
            </a:br>
            <a:r>
              <a:rPr lang="en-US" sz="2800" smtClean="0"/>
              <a:t/>
            </a:r>
            <a:br>
              <a:rPr lang="en-US" sz="2800" smtClean="0"/>
            </a:br>
            <a:r>
              <a:rPr lang="en-US" sz="2800" smtClean="0"/>
              <a:t>0: back cell</a:t>
            </a:r>
            <a:br>
              <a:rPr lang="en-US" sz="2800" smtClean="0"/>
            </a:br>
            <a:r>
              <a:rPr lang="en-US" sz="2800" smtClean="0"/>
              <a:t>1: blue cell</a:t>
            </a:r>
            <a:br>
              <a:rPr lang="en-US" sz="2800" smtClean="0"/>
            </a:br>
            <a:r>
              <a:rPr lang="en-US" sz="2800" smtClean="0"/>
              <a:t>e.g.</a:t>
            </a:r>
            <a:br>
              <a:rPr lang="en-US" sz="2800" smtClean="0"/>
            </a:br>
            <a:r>
              <a:rPr lang="en-US" sz="2800" smtClean="0"/>
              <a:t>MAP_X	…</a:t>
            </a:r>
            <a:br>
              <a:rPr lang="en-US" sz="2800" smtClean="0"/>
            </a:br>
            <a:r>
              <a:rPr lang="en-US" sz="2800" smtClean="0"/>
              <a:t>MAP_Y	…</a:t>
            </a:r>
            <a:br>
              <a:rPr lang="en-US" sz="2800" smtClean="0"/>
            </a:br>
            <a:r>
              <a:rPr lang="en-US" sz="2800" smtClean="0"/>
              <a:t>MAP_WIDTH	60</a:t>
            </a:r>
            <a:br>
              <a:rPr lang="en-US" sz="2800" smtClean="0"/>
            </a:br>
            <a:r>
              <a:rPr lang="en-US" sz="2800" smtClean="0"/>
              <a:t>MAP_HEIGHT	20</a:t>
            </a:r>
            <a:br>
              <a:rPr lang="en-US" sz="2800" smtClean="0"/>
            </a:br>
            <a:r>
              <a:rPr lang="en-US" sz="2800" smtClean="0"/>
              <a:t>MAP 	BYTE	1, 0, 0, 0, ……		;column 0 of map</a:t>
            </a:r>
            <a:br>
              <a:rPr lang="en-US" sz="2800" smtClean="0"/>
            </a:br>
            <a:r>
              <a:rPr lang="en-US" sz="2800" smtClean="0"/>
              <a:t>	BYTE	1, 1, 0, 1, ……		;column 1 of map</a:t>
            </a:r>
            <a:br>
              <a:rPr lang="en-US" sz="2800" smtClean="0"/>
            </a:br>
            <a:r>
              <a:rPr lang="en-US" sz="2800" smtClean="0"/>
              <a:t>	……</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End. Enjoy programming.</a:t>
            </a:r>
            <a:endParaRPr 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289</Words>
  <Application>Microsoft Office PowerPoint</Application>
  <PresentationFormat>On-screen Show (4:3)</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新細明體</vt:lpstr>
      <vt:lpstr>Arial</vt:lpstr>
      <vt:lpstr>Calibri</vt:lpstr>
      <vt:lpstr>Office 佈景主題</vt:lpstr>
      <vt:lpstr>Quiz</vt:lpstr>
      <vt:lpstr>Quiz</vt:lpstr>
      <vt:lpstr>Quiz Four</vt:lpstr>
      <vt:lpstr>1. [3+2%] Draw a blue frame (at least 60x20, 60 in width, 20 in height ). Draw the background with black color. Draw the two characters at the upper right and lower right corners, respectively. 2. [0%] Call Randomize to set a seed for the random number generator. 3. [15%] Call Random32  or other procedure(s) to generate the map. Draw the vertical walls (at least seven wals). There are two random black regions in each wall. Draw the map inside the area bounded by the blue frame.  4.[4*10%] Press wsad to control the character based on the key usages. The character can only move in black region and should not pass through the blue walls.</vt:lpstr>
      <vt:lpstr>5. [10+10%] The program controls the red character to move based on the same rules. It should be able to win the game if the user’s character moves too slow. It keeps on moving even if the user does not press any key. 6. [10%] Show a victory message at the middle of the top bar of the blue frame if someone wins the game. Use yellow background and black foreground colors for the message. 7. [5%] press ‘r’ to reset the game and regenerate a new map. 8. [5%] Press ‘q’ to show student ID, name and email address. This should be an interactive game. -20% if not. </vt:lpstr>
      <vt:lpstr>Hint: Use an array to store the map. Each row of the array represents a column of the map.   0: back cell 1: blue cell e.g. MAP_X … MAP_Y … MAP_WIDTH 60 MAP_HEIGHT 20 MAP  BYTE 1, 0, 0, 0, ……  ;column 0 of map  BYTE 1, 1, 0, 1, ……  ;column 1 of map  ……</vt:lpstr>
      <vt:lpstr>End. Enjoy programming.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dc:title>
  <cp:lastModifiedBy>Wingo</cp:lastModifiedBy>
  <cp:revision>254</cp:revision>
  <dcterms:modified xsi:type="dcterms:W3CDTF">2018-05-16T13:04:49Z</dcterms:modified>
</cp:coreProperties>
</file>