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490" r:id="rId3"/>
    <p:sldId id="498" r:id="rId4"/>
    <p:sldId id="497" r:id="rId5"/>
    <p:sldId id="499" r:id="rId6"/>
    <p:sldId id="503" r:id="rId7"/>
    <p:sldId id="507" r:id="rId8"/>
    <p:sldId id="500" r:id="rId9"/>
    <p:sldId id="504" r:id="rId10"/>
    <p:sldId id="501" r:id="rId11"/>
    <p:sldId id="505" r:id="rId12"/>
    <p:sldId id="508" r:id="rId13"/>
    <p:sldId id="513" r:id="rId14"/>
    <p:sldId id="514" r:id="rId15"/>
    <p:sldId id="515" r:id="rId16"/>
    <p:sldId id="516" r:id="rId17"/>
    <p:sldId id="517" r:id="rId18"/>
    <p:sldId id="518" r:id="rId19"/>
    <p:sldId id="510" r:id="rId20"/>
    <p:sldId id="502" r:id="rId21"/>
    <p:sldId id="506" r:id="rId22"/>
    <p:sldId id="51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BE5D6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94918" autoAdjust="0"/>
  </p:normalViewPr>
  <p:slideViewPr>
    <p:cSldViewPr snapToGrid="0">
      <p:cViewPr varScale="1">
        <p:scale>
          <a:sx n="113" d="100"/>
          <a:sy n="113" d="100"/>
        </p:scale>
        <p:origin x="84" y="96"/>
      </p:cViewPr>
      <p:guideLst>
        <p:guide orient="horz" pos="2160"/>
        <p:guide pos="384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AB035-A6E0-4DC1-93E6-E968B8E2D8F7}" type="datetimeFigureOut">
              <a:rPr lang="zh-CN" altLang="en-US" smtClean="0"/>
              <a:pPr/>
              <a:t>2019/10/20/Sun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E7DA9-C7D0-4254-A88F-CDA41A2F47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86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E7DA9-C7D0-4254-A88F-CDA41A2F479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712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E7DA9-C7D0-4254-A88F-CDA41A2F479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946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E7DA9-C7D0-4254-A88F-CDA41A2F479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18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E7DA9-C7D0-4254-A88F-CDA41A2F479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352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E7DA9-C7D0-4254-A88F-CDA41A2F479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774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E7DA9-C7D0-4254-A88F-CDA41A2F479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006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E7DA9-C7D0-4254-A88F-CDA41A2F479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157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E7DA9-C7D0-4254-A88F-CDA41A2F479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753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E7DA9-C7D0-4254-A88F-CDA41A2F479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984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E7DA9-C7D0-4254-A88F-CDA41A2F479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E7DA9-C7D0-4254-A88F-CDA41A2F479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352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E7DA9-C7D0-4254-A88F-CDA41A2F479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246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E7DA9-C7D0-4254-A88F-CDA41A2F479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145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E7DA9-C7D0-4254-A88F-CDA41A2F479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126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E7DA9-C7D0-4254-A88F-CDA41A2F479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469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2435-3773-4BED-A5CE-9DA71467577A}" type="datetime1">
              <a:rPr lang="zh-CN" altLang="en-US" smtClean="0"/>
              <a:pPr/>
              <a:t>2019/10/20/Sun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329E-EA55-4076-8D4C-FC53D9C645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21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3CCB-8FFE-4F7C-AE8D-966435660983}" type="datetime1">
              <a:rPr lang="zh-CN" altLang="en-US" smtClean="0"/>
              <a:pPr/>
              <a:t>2019/10/20/Sun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329E-EA55-4076-8D4C-FC53D9C645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66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097C-C8A4-4A19-AEB4-A3DD3DD9E7DF}" type="datetime1">
              <a:rPr lang="zh-CN" altLang="en-US" smtClean="0"/>
              <a:pPr/>
              <a:t>2019/10/20/Sun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329E-EA55-4076-8D4C-FC53D9C645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90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B1FE-E00C-4B69-BCAA-30A945C89EC3}" type="datetime1">
              <a:rPr lang="zh-CN" altLang="en-US" smtClean="0"/>
              <a:pPr/>
              <a:t>2019/10/20/Sun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329E-EA55-4076-8D4C-FC53D9C645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13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F3C1-E9BB-446A-8C1C-5858374AD524}" type="datetime1">
              <a:rPr lang="zh-CN" altLang="en-US" smtClean="0"/>
              <a:pPr/>
              <a:t>2019/10/20/Sun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329E-EA55-4076-8D4C-FC53D9C645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90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4236-2AB7-471B-B828-0E4174EAA74F}" type="datetime1">
              <a:rPr lang="zh-CN" altLang="en-US" smtClean="0"/>
              <a:pPr/>
              <a:t>2019/10/20/Sun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329E-EA55-4076-8D4C-FC53D9C645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6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379D-B654-4539-A719-8711F3A00F08}" type="datetime1">
              <a:rPr lang="zh-CN" altLang="en-US" smtClean="0"/>
              <a:pPr/>
              <a:t>2019/10/20/Sun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329E-EA55-4076-8D4C-FC53D9C645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30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B4D7-0427-47CC-86A4-9A8D2AFC97D9}" type="datetime1">
              <a:rPr lang="zh-CN" altLang="en-US" smtClean="0"/>
              <a:pPr/>
              <a:t>2019/10/20/Sun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329E-EA55-4076-8D4C-FC53D9C645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36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3F79-1794-4B89-BC7E-6CEC3F40BB5D}" type="datetime1">
              <a:rPr lang="zh-CN" altLang="en-US" smtClean="0"/>
              <a:pPr/>
              <a:t>2019/10/20/Sun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329E-EA55-4076-8D4C-FC53D9C645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19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9ED0-C49E-4277-B6FC-0CC67E1C5ACC}" type="datetime1">
              <a:rPr lang="zh-CN" altLang="en-US" smtClean="0"/>
              <a:pPr/>
              <a:t>2019/10/20/Sun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329E-EA55-4076-8D4C-FC53D9C645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66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9E58-982C-4465-AC5D-A2258EAADD90}" type="datetime1">
              <a:rPr lang="zh-CN" altLang="en-US" smtClean="0"/>
              <a:pPr/>
              <a:t>2019/10/20/Sun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329E-EA55-4076-8D4C-FC53D9C645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63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976B2-21A3-4F77-8B09-73B4F60F39DF}" type="datetime1">
              <a:rPr lang="zh-CN" altLang="en-US" smtClean="0"/>
              <a:pPr/>
              <a:t>2019/10/20/Sun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4329E-EA55-4076-8D4C-FC53D9C645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85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3C43214-BBF4-4797-ADF3-AEBB345F69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648" y="229179"/>
            <a:ext cx="3693951" cy="128309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8BF74E3-6DCD-404D-B289-E45A4D9BE370}"/>
              </a:ext>
            </a:extLst>
          </p:cNvPr>
          <p:cNvSpPr/>
          <p:nvPr/>
        </p:nvSpPr>
        <p:spPr>
          <a:xfrm>
            <a:off x="1008336" y="3356233"/>
            <a:ext cx="10388366" cy="45719"/>
          </a:xfrm>
          <a:prstGeom prst="rect">
            <a:avLst/>
          </a:prstGeom>
          <a:solidFill>
            <a:srgbClr val="9C0F11"/>
          </a:solidFill>
          <a:ln>
            <a:solidFill>
              <a:srgbClr val="9C2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F3C9AF-7928-4B68-AF76-EFBE0E545D3C}"/>
              </a:ext>
            </a:extLst>
          </p:cNvPr>
          <p:cNvSpPr txBox="1"/>
          <p:nvPr/>
        </p:nvSpPr>
        <p:spPr>
          <a:xfrm>
            <a:off x="536180" y="2595751"/>
            <a:ext cx="11032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操作系统课设：</a:t>
            </a:r>
            <a:r>
              <a:rPr lang="en-US" altLang="zh-CN" sz="4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exec.c</a:t>
            </a:r>
            <a:r>
              <a:rPr lang="zh-CN" alt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执行过程</a:t>
            </a:r>
            <a:endParaRPr lang="zh-CN" alt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2FB655-DF5C-4FF8-9D7C-1A0AC976C6DF}"/>
              </a:ext>
            </a:extLst>
          </p:cNvPr>
          <p:cNvSpPr/>
          <p:nvPr/>
        </p:nvSpPr>
        <p:spPr>
          <a:xfrm>
            <a:off x="7225751" y="4917345"/>
            <a:ext cx="43077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荆嘉政，高翔宇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algn="ctr"/>
            <a:r>
              <a:rPr lang="en-US" altLang="zh-CN" sz="2400" smtClean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2019.10.21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1D6CB05-154E-4D1E-8F41-7050FA96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329E-EA55-4076-8D4C-FC53D9C6458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463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8D93C8-658D-4647-A6C4-05083F04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329E-EA55-4076-8D4C-FC53D9C64583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1CB4FD-AEC6-4ACF-B046-C5F6739F0A75}"/>
              </a:ext>
            </a:extLst>
          </p:cNvPr>
          <p:cNvSpPr/>
          <p:nvPr/>
        </p:nvSpPr>
        <p:spPr>
          <a:xfrm>
            <a:off x="566257" y="866200"/>
            <a:ext cx="11059486" cy="45719"/>
          </a:xfrm>
          <a:prstGeom prst="rect">
            <a:avLst/>
          </a:prstGeom>
          <a:solidFill>
            <a:srgbClr val="9C0F11"/>
          </a:solidFill>
          <a:ln>
            <a:solidFill>
              <a:srgbClr val="9C2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0B211E-FE48-4A54-B394-C755F03D4DD6}"/>
              </a:ext>
            </a:extLst>
          </p:cNvPr>
          <p:cNvSpPr txBox="1"/>
          <p:nvPr/>
        </p:nvSpPr>
        <p:spPr>
          <a:xfrm>
            <a:off x="566257" y="127156"/>
            <a:ext cx="2516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latin typeface="Calibri" panose="020F0502020204030204" pitchFamily="34" charset="0"/>
                <a:cs typeface="Calibri" panose="020F0502020204030204" pitchFamily="34" charset="0"/>
              </a:rPr>
              <a:t>大纲</a:t>
            </a:r>
            <a:endParaRPr lang="en-US" altLang="zh-CN" sz="4000" b="1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6">
            <a:extLst>
              <a:ext uri="{FF2B5EF4-FFF2-40B4-BE49-F238E27FC236}">
                <a16:creationId xmlns:a16="http://schemas.microsoft.com/office/drawing/2014/main" id="{F8312F24-48FA-4425-BD5B-C51E896E7098}"/>
              </a:ext>
            </a:extLst>
          </p:cNvPr>
          <p:cNvSpPr txBox="1"/>
          <p:nvPr/>
        </p:nvSpPr>
        <p:spPr>
          <a:xfrm>
            <a:off x="566257" y="943077"/>
            <a:ext cx="90463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概述</a:t>
            </a:r>
            <a:endParaRPr lang="en-US" altLang="zh-CN" sz="3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细节</a:t>
            </a:r>
            <a:endParaRPr lang="en-US" altLang="zh-CN" sz="3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数据</a:t>
            </a:r>
            <a:r>
              <a:rPr lang="zh-CN" alt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提取</a:t>
            </a:r>
            <a:endParaRPr lang="en-US" altLang="zh-CN" sz="3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可视化</a:t>
            </a:r>
            <a:endParaRPr lang="en-US" altLang="zh-CN" sz="3600" b="1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分工</a:t>
            </a:r>
            <a:endParaRPr lang="en-US" altLang="zh-CN" sz="3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191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E35864-76D9-43AF-BF6F-C21B95C8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329E-EA55-4076-8D4C-FC53D9C64583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11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A41885-8147-4BAF-B6F4-E360531F24D1}"/>
              </a:ext>
            </a:extLst>
          </p:cNvPr>
          <p:cNvSpPr/>
          <p:nvPr/>
        </p:nvSpPr>
        <p:spPr>
          <a:xfrm>
            <a:off x="566257" y="866200"/>
            <a:ext cx="11059486" cy="45719"/>
          </a:xfrm>
          <a:prstGeom prst="rect">
            <a:avLst/>
          </a:prstGeom>
          <a:solidFill>
            <a:srgbClr val="9C0F11"/>
          </a:solidFill>
          <a:ln>
            <a:solidFill>
              <a:srgbClr val="9C2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28DBC9-206B-4189-A20F-CE1634377706}"/>
              </a:ext>
            </a:extLst>
          </p:cNvPr>
          <p:cNvSpPr txBox="1"/>
          <p:nvPr/>
        </p:nvSpPr>
        <p:spPr>
          <a:xfrm>
            <a:off x="566256" y="127156"/>
            <a:ext cx="7278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可视化</a:t>
            </a:r>
            <a:endParaRPr lang="en-US" altLang="zh-CN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C7B19BB-96D4-4013-9497-D2A652A1287C}"/>
              </a:ext>
            </a:extLst>
          </p:cNvPr>
          <p:cNvSpPr txBox="1">
            <a:spLocks/>
          </p:cNvSpPr>
          <p:nvPr/>
        </p:nvSpPr>
        <p:spPr>
          <a:xfrm>
            <a:off x="383908" y="1044287"/>
            <a:ext cx="11060150" cy="5494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C7B19BB-96D4-4013-9497-D2A652A12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93" y="1121164"/>
            <a:ext cx="10878465" cy="54946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特色：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拟人化，动画化，模块化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界面展示</a:t>
            </a:r>
            <a:r>
              <a:rPr lang="zh-CN" alt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27" y="2663662"/>
            <a:ext cx="3587288" cy="229973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498766" y="5172646"/>
            <a:ext cx="1005403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开始界面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图片 10" descr="C:\Users\Administrator\Desktop\场景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950" y="1017733"/>
            <a:ext cx="4071212" cy="23577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6544674" y="3767813"/>
            <a:ext cx="904665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Picture 1" descr="场景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950" y="3377860"/>
            <a:ext cx="4071212" cy="247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7341887" y="6099014"/>
            <a:ext cx="141577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程序运行环境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25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E35864-76D9-43AF-BF6F-C21B95C8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329E-EA55-4076-8D4C-FC53D9C64583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12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A41885-8147-4BAF-B6F4-E360531F24D1}"/>
              </a:ext>
            </a:extLst>
          </p:cNvPr>
          <p:cNvSpPr/>
          <p:nvPr/>
        </p:nvSpPr>
        <p:spPr>
          <a:xfrm>
            <a:off x="566257" y="866200"/>
            <a:ext cx="11059486" cy="45719"/>
          </a:xfrm>
          <a:prstGeom prst="rect">
            <a:avLst/>
          </a:prstGeom>
          <a:solidFill>
            <a:srgbClr val="9C0F11"/>
          </a:solidFill>
          <a:ln>
            <a:solidFill>
              <a:srgbClr val="9C2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28DBC9-206B-4189-A20F-CE1634377706}"/>
              </a:ext>
            </a:extLst>
          </p:cNvPr>
          <p:cNvSpPr txBox="1"/>
          <p:nvPr/>
        </p:nvSpPr>
        <p:spPr>
          <a:xfrm>
            <a:off x="566256" y="127156"/>
            <a:ext cx="7278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可视化</a:t>
            </a:r>
            <a:endParaRPr lang="en-US" altLang="zh-CN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C7B19BB-96D4-4013-9497-D2A652A1287C}"/>
              </a:ext>
            </a:extLst>
          </p:cNvPr>
          <p:cNvSpPr txBox="1">
            <a:spLocks/>
          </p:cNvSpPr>
          <p:nvPr/>
        </p:nvSpPr>
        <p:spPr>
          <a:xfrm>
            <a:off x="383908" y="1044287"/>
            <a:ext cx="11060150" cy="5494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C7B19BB-96D4-4013-9497-D2A652A12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93" y="1121164"/>
            <a:ext cx="10878465" cy="54946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界面展示：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6544674" y="3767813"/>
            <a:ext cx="904665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" name="Picture 3" descr="错误场景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011" y="1769534"/>
            <a:ext cx="3515361" cy="2140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11" y="3910253"/>
            <a:ext cx="3515361" cy="2338147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479989" y="6369635"/>
            <a:ext cx="1005403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报错界面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图片 16" descr="C:\Users\Administrator\Desktop\close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436" y="1611782"/>
            <a:ext cx="2263775" cy="226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 descr="C:\Users\Administrator\Desktop\open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790" y="3908210"/>
            <a:ext cx="1903730" cy="1903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图片 1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589" y="1068128"/>
            <a:ext cx="2793365" cy="1809115"/>
          </a:xfrm>
          <a:prstGeom prst="rect">
            <a:avLst/>
          </a:prstGeom>
        </p:spPr>
      </p:pic>
      <p:pic>
        <p:nvPicPr>
          <p:cNvPr id="20" name="图片 19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004" y="3313059"/>
            <a:ext cx="1572260" cy="299466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463569" y="6146397"/>
            <a:ext cx="2700880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小人搬箱子（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变量</a:t>
            </a:r>
            <a:r>
              <a:rPr lang="zh-CN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赋值）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520342" y="6369635"/>
            <a:ext cx="2441694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喷头（表示字符串清洗）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323552" y="2954120"/>
            <a:ext cx="2441694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卡车（表示复制字符串）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353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E35864-76D9-43AF-BF6F-C21B95C8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329E-EA55-4076-8D4C-FC53D9C64583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13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A41885-8147-4BAF-B6F4-E360531F24D1}"/>
              </a:ext>
            </a:extLst>
          </p:cNvPr>
          <p:cNvSpPr/>
          <p:nvPr/>
        </p:nvSpPr>
        <p:spPr>
          <a:xfrm>
            <a:off x="566257" y="866200"/>
            <a:ext cx="11059486" cy="45719"/>
          </a:xfrm>
          <a:prstGeom prst="rect">
            <a:avLst/>
          </a:prstGeom>
          <a:solidFill>
            <a:srgbClr val="9C0F11"/>
          </a:solidFill>
          <a:ln>
            <a:solidFill>
              <a:srgbClr val="9C2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28DBC9-206B-4189-A20F-CE1634377706}"/>
              </a:ext>
            </a:extLst>
          </p:cNvPr>
          <p:cNvSpPr txBox="1"/>
          <p:nvPr/>
        </p:nvSpPr>
        <p:spPr>
          <a:xfrm>
            <a:off x="566256" y="127156"/>
            <a:ext cx="7278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可视化</a:t>
            </a:r>
            <a:endParaRPr lang="en-US" altLang="zh-CN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C7B19BB-96D4-4013-9497-D2A652A1287C}"/>
              </a:ext>
            </a:extLst>
          </p:cNvPr>
          <p:cNvSpPr txBox="1">
            <a:spLocks/>
          </p:cNvSpPr>
          <p:nvPr/>
        </p:nvSpPr>
        <p:spPr>
          <a:xfrm>
            <a:off x="383908" y="1044287"/>
            <a:ext cx="11060150" cy="5494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C7B19BB-96D4-4013-9497-D2A652A12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93" y="1121164"/>
            <a:ext cx="10878465" cy="54946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模块化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六大类动画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——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判断相等，赋值，提取数据 ，错误中断，运算，字符串显示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6544674" y="3767813"/>
            <a:ext cx="904665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图片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756" y="2004811"/>
            <a:ext cx="6069337" cy="372733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607169" y="6121627"/>
            <a:ext cx="2236510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第一类动画：判断相等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908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E35864-76D9-43AF-BF6F-C21B95C8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329E-EA55-4076-8D4C-FC53D9C64583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14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A41885-8147-4BAF-B6F4-E360531F24D1}"/>
              </a:ext>
            </a:extLst>
          </p:cNvPr>
          <p:cNvSpPr/>
          <p:nvPr/>
        </p:nvSpPr>
        <p:spPr>
          <a:xfrm>
            <a:off x="566257" y="866200"/>
            <a:ext cx="11059486" cy="45719"/>
          </a:xfrm>
          <a:prstGeom prst="rect">
            <a:avLst/>
          </a:prstGeom>
          <a:solidFill>
            <a:srgbClr val="9C0F11"/>
          </a:solidFill>
          <a:ln>
            <a:solidFill>
              <a:srgbClr val="9C2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28DBC9-206B-4189-A20F-CE1634377706}"/>
              </a:ext>
            </a:extLst>
          </p:cNvPr>
          <p:cNvSpPr txBox="1"/>
          <p:nvPr/>
        </p:nvSpPr>
        <p:spPr>
          <a:xfrm>
            <a:off x="566256" y="127156"/>
            <a:ext cx="7278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可视化</a:t>
            </a:r>
            <a:endParaRPr lang="en-US" altLang="zh-CN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C7B19BB-96D4-4013-9497-D2A652A1287C}"/>
              </a:ext>
            </a:extLst>
          </p:cNvPr>
          <p:cNvSpPr txBox="1">
            <a:spLocks/>
          </p:cNvSpPr>
          <p:nvPr/>
        </p:nvSpPr>
        <p:spPr>
          <a:xfrm>
            <a:off x="383908" y="1044287"/>
            <a:ext cx="11060150" cy="5494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C7B19BB-96D4-4013-9497-D2A652A12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93" y="1121164"/>
            <a:ext cx="10878465" cy="54946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模块化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六大类动画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——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判断相等，赋值，提取数据 ，错误中断，运算，字符串显示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6544674" y="3767813"/>
            <a:ext cx="904665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797" y="1966498"/>
            <a:ext cx="6238988" cy="380395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846220" y="6146397"/>
            <a:ext cx="1826141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第二类动画：赋值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773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E35864-76D9-43AF-BF6F-C21B95C8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329E-EA55-4076-8D4C-FC53D9C64583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15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A41885-8147-4BAF-B6F4-E360531F24D1}"/>
              </a:ext>
            </a:extLst>
          </p:cNvPr>
          <p:cNvSpPr/>
          <p:nvPr/>
        </p:nvSpPr>
        <p:spPr>
          <a:xfrm>
            <a:off x="566257" y="866200"/>
            <a:ext cx="11059486" cy="45719"/>
          </a:xfrm>
          <a:prstGeom prst="rect">
            <a:avLst/>
          </a:prstGeom>
          <a:solidFill>
            <a:srgbClr val="9C0F11"/>
          </a:solidFill>
          <a:ln>
            <a:solidFill>
              <a:srgbClr val="9C2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28DBC9-206B-4189-A20F-CE1634377706}"/>
              </a:ext>
            </a:extLst>
          </p:cNvPr>
          <p:cNvSpPr txBox="1"/>
          <p:nvPr/>
        </p:nvSpPr>
        <p:spPr>
          <a:xfrm>
            <a:off x="566256" y="127156"/>
            <a:ext cx="7278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可视化</a:t>
            </a:r>
            <a:endParaRPr lang="en-US" altLang="zh-CN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C7B19BB-96D4-4013-9497-D2A652A1287C}"/>
              </a:ext>
            </a:extLst>
          </p:cNvPr>
          <p:cNvSpPr txBox="1">
            <a:spLocks/>
          </p:cNvSpPr>
          <p:nvPr/>
        </p:nvSpPr>
        <p:spPr>
          <a:xfrm>
            <a:off x="383908" y="1044287"/>
            <a:ext cx="11060150" cy="5494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C7B19BB-96D4-4013-9497-D2A652A12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93" y="1121164"/>
            <a:ext cx="10878465" cy="54946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模块化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六大类动画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——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判断相等，赋值，提取数据 ，错误中断，运算，字符串显示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6544674" y="3767813"/>
            <a:ext cx="904665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469" y="2080683"/>
            <a:ext cx="6199028" cy="377959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518484" y="6146397"/>
            <a:ext cx="2282997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第三类动画：提取数据 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905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E35864-76D9-43AF-BF6F-C21B95C8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329E-EA55-4076-8D4C-FC53D9C64583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16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A41885-8147-4BAF-B6F4-E360531F24D1}"/>
              </a:ext>
            </a:extLst>
          </p:cNvPr>
          <p:cNvSpPr/>
          <p:nvPr/>
        </p:nvSpPr>
        <p:spPr>
          <a:xfrm>
            <a:off x="566257" y="866200"/>
            <a:ext cx="11059486" cy="45719"/>
          </a:xfrm>
          <a:prstGeom prst="rect">
            <a:avLst/>
          </a:prstGeom>
          <a:solidFill>
            <a:srgbClr val="9C0F11"/>
          </a:solidFill>
          <a:ln>
            <a:solidFill>
              <a:srgbClr val="9C2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28DBC9-206B-4189-A20F-CE1634377706}"/>
              </a:ext>
            </a:extLst>
          </p:cNvPr>
          <p:cNvSpPr txBox="1"/>
          <p:nvPr/>
        </p:nvSpPr>
        <p:spPr>
          <a:xfrm>
            <a:off x="566256" y="127156"/>
            <a:ext cx="7278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可视化</a:t>
            </a:r>
            <a:endParaRPr lang="en-US" altLang="zh-CN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C7B19BB-96D4-4013-9497-D2A652A1287C}"/>
              </a:ext>
            </a:extLst>
          </p:cNvPr>
          <p:cNvSpPr txBox="1">
            <a:spLocks/>
          </p:cNvSpPr>
          <p:nvPr/>
        </p:nvSpPr>
        <p:spPr>
          <a:xfrm>
            <a:off x="383908" y="1044287"/>
            <a:ext cx="11060150" cy="5494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C7B19BB-96D4-4013-9497-D2A652A12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93" y="1121164"/>
            <a:ext cx="10878465" cy="54946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模块化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六大类动画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——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判断相等，赋值，提取数据 ，错误中断，运算，字符串显示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6544674" y="3767813"/>
            <a:ext cx="904665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" name="Picture 3" descr="错误场景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307" y="2229670"/>
            <a:ext cx="5051692" cy="3076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999" y="2229670"/>
            <a:ext cx="4625138" cy="307628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581770" y="6121627"/>
            <a:ext cx="2236510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第四类动画：错误中断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692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E35864-76D9-43AF-BF6F-C21B95C8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329E-EA55-4076-8D4C-FC53D9C64583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17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A41885-8147-4BAF-B6F4-E360531F24D1}"/>
              </a:ext>
            </a:extLst>
          </p:cNvPr>
          <p:cNvSpPr/>
          <p:nvPr/>
        </p:nvSpPr>
        <p:spPr>
          <a:xfrm>
            <a:off x="566257" y="866200"/>
            <a:ext cx="11059486" cy="45719"/>
          </a:xfrm>
          <a:prstGeom prst="rect">
            <a:avLst/>
          </a:prstGeom>
          <a:solidFill>
            <a:srgbClr val="9C0F11"/>
          </a:solidFill>
          <a:ln>
            <a:solidFill>
              <a:srgbClr val="9C2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28DBC9-206B-4189-A20F-CE1634377706}"/>
              </a:ext>
            </a:extLst>
          </p:cNvPr>
          <p:cNvSpPr txBox="1"/>
          <p:nvPr/>
        </p:nvSpPr>
        <p:spPr>
          <a:xfrm>
            <a:off x="566256" y="127156"/>
            <a:ext cx="7278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可视化</a:t>
            </a:r>
            <a:endParaRPr lang="en-US" altLang="zh-CN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C7B19BB-96D4-4013-9497-D2A652A1287C}"/>
              </a:ext>
            </a:extLst>
          </p:cNvPr>
          <p:cNvSpPr txBox="1">
            <a:spLocks/>
          </p:cNvSpPr>
          <p:nvPr/>
        </p:nvSpPr>
        <p:spPr>
          <a:xfrm>
            <a:off x="383908" y="1044287"/>
            <a:ext cx="11060150" cy="5494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C7B19BB-96D4-4013-9497-D2A652A12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93" y="1121164"/>
            <a:ext cx="10878465" cy="54946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模块化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六大类动画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——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判断相等，赋值，提取数据 ，错误中断，运算，字符串显示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6544674" y="3767813"/>
            <a:ext cx="904665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" name="图片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902" y="2021512"/>
            <a:ext cx="5878297" cy="358404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859979" y="6083924"/>
            <a:ext cx="1826141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第五类动画：运算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377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E35864-76D9-43AF-BF6F-C21B95C8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329E-EA55-4076-8D4C-FC53D9C64583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18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A41885-8147-4BAF-B6F4-E360531F24D1}"/>
              </a:ext>
            </a:extLst>
          </p:cNvPr>
          <p:cNvSpPr/>
          <p:nvPr/>
        </p:nvSpPr>
        <p:spPr>
          <a:xfrm>
            <a:off x="566257" y="866200"/>
            <a:ext cx="11059486" cy="45719"/>
          </a:xfrm>
          <a:prstGeom prst="rect">
            <a:avLst/>
          </a:prstGeom>
          <a:solidFill>
            <a:srgbClr val="9C0F11"/>
          </a:solidFill>
          <a:ln>
            <a:solidFill>
              <a:srgbClr val="9C2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28DBC9-206B-4189-A20F-CE1634377706}"/>
              </a:ext>
            </a:extLst>
          </p:cNvPr>
          <p:cNvSpPr txBox="1"/>
          <p:nvPr/>
        </p:nvSpPr>
        <p:spPr>
          <a:xfrm>
            <a:off x="566256" y="127156"/>
            <a:ext cx="7278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可视化</a:t>
            </a:r>
            <a:endParaRPr lang="en-US" altLang="zh-CN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C7B19BB-96D4-4013-9497-D2A652A1287C}"/>
              </a:ext>
            </a:extLst>
          </p:cNvPr>
          <p:cNvSpPr txBox="1">
            <a:spLocks/>
          </p:cNvSpPr>
          <p:nvPr/>
        </p:nvSpPr>
        <p:spPr>
          <a:xfrm>
            <a:off x="383908" y="1044287"/>
            <a:ext cx="11060150" cy="5494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C7B19BB-96D4-4013-9497-D2A652A12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93" y="1121164"/>
            <a:ext cx="10878465" cy="54946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模块化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六大类动画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——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判断相等，赋值，提取数据 ，错误中断，运算，字符串显示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6544674" y="3767813"/>
            <a:ext cx="904665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" name="图片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466" y="2023972"/>
            <a:ext cx="6050601" cy="368900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499919" y="6083924"/>
            <a:ext cx="2441694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第六类动画：字符串显示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452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703" y="1702067"/>
            <a:ext cx="5694559" cy="4332817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E35864-76D9-43AF-BF6F-C21B95C8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329E-EA55-4076-8D4C-FC53D9C64583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19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A41885-8147-4BAF-B6F4-E360531F24D1}"/>
              </a:ext>
            </a:extLst>
          </p:cNvPr>
          <p:cNvSpPr/>
          <p:nvPr/>
        </p:nvSpPr>
        <p:spPr>
          <a:xfrm>
            <a:off x="566257" y="866200"/>
            <a:ext cx="11059486" cy="45719"/>
          </a:xfrm>
          <a:prstGeom prst="rect">
            <a:avLst/>
          </a:prstGeom>
          <a:solidFill>
            <a:srgbClr val="9C0F11"/>
          </a:solidFill>
          <a:ln>
            <a:solidFill>
              <a:srgbClr val="9C2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927350" y="4092316"/>
            <a:ext cx="7080249" cy="986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28DBC9-206B-4189-A20F-CE1634377706}"/>
              </a:ext>
            </a:extLst>
          </p:cNvPr>
          <p:cNvSpPr txBox="1"/>
          <p:nvPr/>
        </p:nvSpPr>
        <p:spPr>
          <a:xfrm>
            <a:off x="566256" y="127156"/>
            <a:ext cx="7278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可视化</a:t>
            </a:r>
            <a:endParaRPr lang="en-US" altLang="zh-CN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C7B19BB-96D4-4013-9497-D2A652A1287C}"/>
              </a:ext>
            </a:extLst>
          </p:cNvPr>
          <p:cNvSpPr txBox="1">
            <a:spLocks/>
          </p:cNvSpPr>
          <p:nvPr/>
        </p:nvSpPr>
        <p:spPr>
          <a:xfrm>
            <a:off x="383908" y="1044287"/>
            <a:ext cx="11060150" cy="5494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C7B19BB-96D4-4013-9497-D2A652A12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93" y="1121164"/>
            <a:ext cx="10878465" cy="54946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文字描述：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6544674" y="3767813"/>
            <a:ext cx="904665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674439" y="6238797"/>
            <a:ext cx="141577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动画描述截图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2387600" y="3790672"/>
            <a:ext cx="76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323012" y="1805688"/>
            <a:ext cx="1258340" cy="42484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19748" y="3699198"/>
            <a:ext cx="1004936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动画类型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837661" y="1786468"/>
            <a:ext cx="1978006" cy="42484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6984941" y="3813532"/>
            <a:ext cx="104992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258794" y="3621395"/>
            <a:ext cx="1004936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动画内容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220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8D93C8-658D-4647-A6C4-05083F04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329E-EA55-4076-8D4C-FC53D9C64583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1CB4FD-AEC6-4ACF-B046-C5F6739F0A75}"/>
              </a:ext>
            </a:extLst>
          </p:cNvPr>
          <p:cNvSpPr/>
          <p:nvPr/>
        </p:nvSpPr>
        <p:spPr>
          <a:xfrm>
            <a:off x="566257" y="866200"/>
            <a:ext cx="11059486" cy="45719"/>
          </a:xfrm>
          <a:prstGeom prst="rect">
            <a:avLst/>
          </a:prstGeom>
          <a:solidFill>
            <a:srgbClr val="9C0F11"/>
          </a:solidFill>
          <a:ln>
            <a:solidFill>
              <a:srgbClr val="9C2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0B211E-FE48-4A54-B394-C755F03D4DD6}"/>
              </a:ext>
            </a:extLst>
          </p:cNvPr>
          <p:cNvSpPr txBox="1"/>
          <p:nvPr/>
        </p:nvSpPr>
        <p:spPr>
          <a:xfrm>
            <a:off x="566257" y="127156"/>
            <a:ext cx="2516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latin typeface="Calibri" panose="020F0502020204030204" pitchFamily="34" charset="0"/>
                <a:cs typeface="Calibri" panose="020F0502020204030204" pitchFamily="34" charset="0"/>
              </a:rPr>
              <a:t>大纲</a:t>
            </a:r>
            <a:endParaRPr lang="en-US" altLang="zh-CN" sz="4000" b="1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6">
            <a:extLst>
              <a:ext uri="{FF2B5EF4-FFF2-40B4-BE49-F238E27FC236}">
                <a16:creationId xmlns:a16="http://schemas.microsoft.com/office/drawing/2014/main" id="{F8312F24-48FA-4425-BD5B-C51E896E7098}"/>
              </a:ext>
            </a:extLst>
          </p:cNvPr>
          <p:cNvSpPr txBox="1"/>
          <p:nvPr/>
        </p:nvSpPr>
        <p:spPr>
          <a:xfrm>
            <a:off x="566257" y="943077"/>
            <a:ext cx="90463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概述</a:t>
            </a:r>
            <a:endParaRPr lang="en-US" altLang="zh-CN" sz="3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细节</a:t>
            </a:r>
            <a:endParaRPr lang="en-US" altLang="zh-CN" sz="3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数据</a:t>
            </a:r>
            <a:r>
              <a:rPr lang="zh-CN" alt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提取</a:t>
            </a:r>
            <a:endParaRPr lang="en-US" altLang="zh-CN" sz="3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可视化</a:t>
            </a:r>
            <a:endParaRPr lang="en-US" altLang="zh-CN" sz="3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分工</a:t>
            </a:r>
            <a:endParaRPr lang="en-US" altLang="zh-CN" sz="3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210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8D93C8-658D-4647-A6C4-05083F04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329E-EA55-4076-8D4C-FC53D9C64583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1CB4FD-AEC6-4ACF-B046-C5F6739F0A75}"/>
              </a:ext>
            </a:extLst>
          </p:cNvPr>
          <p:cNvSpPr/>
          <p:nvPr/>
        </p:nvSpPr>
        <p:spPr>
          <a:xfrm>
            <a:off x="566257" y="866200"/>
            <a:ext cx="11059486" cy="45719"/>
          </a:xfrm>
          <a:prstGeom prst="rect">
            <a:avLst/>
          </a:prstGeom>
          <a:solidFill>
            <a:srgbClr val="9C0F11"/>
          </a:solidFill>
          <a:ln>
            <a:solidFill>
              <a:srgbClr val="9C2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0B211E-FE48-4A54-B394-C755F03D4DD6}"/>
              </a:ext>
            </a:extLst>
          </p:cNvPr>
          <p:cNvSpPr txBox="1"/>
          <p:nvPr/>
        </p:nvSpPr>
        <p:spPr>
          <a:xfrm>
            <a:off x="566257" y="127156"/>
            <a:ext cx="2516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latin typeface="Calibri" panose="020F0502020204030204" pitchFamily="34" charset="0"/>
                <a:cs typeface="Calibri" panose="020F0502020204030204" pitchFamily="34" charset="0"/>
              </a:rPr>
              <a:t>大纲</a:t>
            </a:r>
            <a:endParaRPr lang="en-US" altLang="zh-CN" sz="4000" b="1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6">
            <a:extLst>
              <a:ext uri="{FF2B5EF4-FFF2-40B4-BE49-F238E27FC236}">
                <a16:creationId xmlns:a16="http://schemas.microsoft.com/office/drawing/2014/main" id="{F8312F24-48FA-4425-BD5B-C51E896E7098}"/>
              </a:ext>
            </a:extLst>
          </p:cNvPr>
          <p:cNvSpPr txBox="1"/>
          <p:nvPr/>
        </p:nvSpPr>
        <p:spPr>
          <a:xfrm>
            <a:off x="566257" y="943077"/>
            <a:ext cx="90463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概述</a:t>
            </a:r>
            <a:endParaRPr lang="en-US" altLang="zh-CN" sz="3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细节</a:t>
            </a:r>
            <a:endParaRPr lang="en-US" altLang="zh-CN" sz="3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数据</a:t>
            </a:r>
            <a:r>
              <a:rPr lang="zh-CN" alt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提取</a:t>
            </a:r>
            <a:endParaRPr lang="en-US" altLang="zh-CN" sz="3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可视化</a:t>
            </a:r>
            <a:endParaRPr lang="en-US" altLang="zh-CN" sz="3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分工</a:t>
            </a:r>
            <a:endParaRPr lang="en-US" altLang="zh-CN" sz="3600" b="1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689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E35864-76D9-43AF-BF6F-C21B95C8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329E-EA55-4076-8D4C-FC53D9C64583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21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A41885-8147-4BAF-B6F4-E360531F24D1}"/>
              </a:ext>
            </a:extLst>
          </p:cNvPr>
          <p:cNvSpPr/>
          <p:nvPr/>
        </p:nvSpPr>
        <p:spPr>
          <a:xfrm>
            <a:off x="566257" y="866200"/>
            <a:ext cx="11059486" cy="45719"/>
          </a:xfrm>
          <a:prstGeom prst="rect">
            <a:avLst/>
          </a:prstGeom>
          <a:solidFill>
            <a:srgbClr val="9C0F11"/>
          </a:solidFill>
          <a:ln>
            <a:solidFill>
              <a:srgbClr val="9C2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28DBC9-206B-4189-A20F-CE1634377706}"/>
              </a:ext>
            </a:extLst>
          </p:cNvPr>
          <p:cNvSpPr txBox="1"/>
          <p:nvPr/>
        </p:nvSpPr>
        <p:spPr>
          <a:xfrm>
            <a:off x="566256" y="127156"/>
            <a:ext cx="7278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分工</a:t>
            </a:r>
            <a:endParaRPr lang="en-US" altLang="zh-CN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C7B19BB-96D4-4013-9497-D2A652A1287C}"/>
              </a:ext>
            </a:extLst>
          </p:cNvPr>
          <p:cNvSpPr txBox="1">
            <a:spLocks/>
          </p:cNvSpPr>
          <p:nvPr/>
        </p:nvSpPr>
        <p:spPr>
          <a:xfrm>
            <a:off x="383908" y="1044287"/>
            <a:ext cx="11060150" cy="5494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C7B19BB-96D4-4013-9497-D2A652A12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93" y="1121164"/>
            <a:ext cx="10878465" cy="54946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荆嘉政：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筛选需展示的过程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2.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编写</a:t>
            </a:r>
            <a:r>
              <a:rPr lang="en-US" altLang="zh-CN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gdb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脚本提取数据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3.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读取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数据并转为</a:t>
            </a:r>
            <a:r>
              <a:rPr lang="en-US" altLang="zh-CN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格式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4.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搜集和预处理动画素材，设计网页样式 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高翔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宇：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zh-CN" altLang="zh-CN" sz="2000" dirty="0" smtClean="0"/>
              <a:t>将</a:t>
            </a:r>
            <a:r>
              <a:rPr lang="en-US" altLang="zh-CN" sz="2000" dirty="0" err="1"/>
              <a:t>json</a:t>
            </a:r>
            <a:r>
              <a:rPr lang="zh-CN" altLang="zh-CN" sz="2000" dirty="0"/>
              <a:t>格式的文件</a:t>
            </a:r>
            <a:r>
              <a:rPr lang="zh-CN" altLang="zh-CN" sz="2000" dirty="0" smtClean="0"/>
              <a:t>读入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zh-CN" altLang="zh-CN" sz="2000" dirty="0" smtClean="0"/>
              <a:t>模块化</a:t>
            </a:r>
            <a:r>
              <a:rPr lang="zh-CN" altLang="zh-CN" sz="2000" dirty="0"/>
              <a:t>的编写上述各中动画场景</a:t>
            </a:r>
            <a:r>
              <a:rPr lang="zh-CN" altLang="zh-CN" sz="2000" dirty="0" smtClean="0"/>
              <a:t>并组合。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3.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搭建服务器并调试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273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13074" y="1270970"/>
            <a:ext cx="3033889" cy="1325563"/>
          </a:xfrm>
        </p:spPr>
        <p:txBody>
          <a:bodyPr>
            <a:noAutofit/>
          </a:bodyPr>
          <a:lstStyle/>
          <a:p>
            <a:r>
              <a:rPr lang="en-US" altLang="zh-CN" sz="4800" b="1" dirty="0">
                <a:latin typeface="Calibri" panose="020F0502020204030204" pitchFamily="34" charset="0"/>
                <a:cs typeface="Calibri" panose="020F0502020204030204" pitchFamily="34" charset="0"/>
              </a:rPr>
              <a:t>Thank  You</a:t>
            </a:r>
            <a:endParaRPr lang="zh-CN" alt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329E-EA55-4076-8D4C-FC53D9C64583}" type="slidenum">
              <a:rPr lang="zh-CN" altLang="en-US" smtClean="0"/>
              <a:pPr/>
              <a:t>22</a:t>
            </a:fld>
            <a:endParaRPr lang="zh-CN" altLang="en-US"/>
          </a:p>
        </p:txBody>
      </p:sp>
      <p:pic>
        <p:nvPicPr>
          <p:cNvPr id="1026" name="Picture 2" descr="âé®é¢âçå¾çæç´¢ç»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392" y="2889954"/>
            <a:ext cx="2883252" cy="288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509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8D93C8-658D-4647-A6C4-05083F04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329E-EA55-4076-8D4C-FC53D9C64583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1CB4FD-AEC6-4ACF-B046-C5F6739F0A75}"/>
              </a:ext>
            </a:extLst>
          </p:cNvPr>
          <p:cNvSpPr/>
          <p:nvPr/>
        </p:nvSpPr>
        <p:spPr>
          <a:xfrm>
            <a:off x="566257" y="866200"/>
            <a:ext cx="11059486" cy="45719"/>
          </a:xfrm>
          <a:prstGeom prst="rect">
            <a:avLst/>
          </a:prstGeom>
          <a:solidFill>
            <a:srgbClr val="9C0F11"/>
          </a:solidFill>
          <a:ln>
            <a:solidFill>
              <a:srgbClr val="9C2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0B211E-FE48-4A54-B394-C755F03D4DD6}"/>
              </a:ext>
            </a:extLst>
          </p:cNvPr>
          <p:cNvSpPr txBox="1"/>
          <p:nvPr/>
        </p:nvSpPr>
        <p:spPr>
          <a:xfrm>
            <a:off x="566257" y="127156"/>
            <a:ext cx="2516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latin typeface="Calibri" panose="020F0502020204030204" pitchFamily="34" charset="0"/>
                <a:cs typeface="Calibri" panose="020F0502020204030204" pitchFamily="34" charset="0"/>
              </a:rPr>
              <a:t>大纲</a:t>
            </a:r>
            <a:endParaRPr lang="en-US" altLang="zh-CN" sz="4000" b="1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6">
            <a:extLst>
              <a:ext uri="{FF2B5EF4-FFF2-40B4-BE49-F238E27FC236}">
                <a16:creationId xmlns:a16="http://schemas.microsoft.com/office/drawing/2014/main" id="{F8312F24-48FA-4425-BD5B-C51E896E7098}"/>
              </a:ext>
            </a:extLst>
          </p:cNvPr>
          <p:cNvSpPr txBox="1"/>
          <p:nvPr/>
        </p:nvSpPr>
        <p:spPr>
          <a:xfrm>
            <a:off x="566257" y="943077"/>
            <a:ext cx="90463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概述</a:t>
            </a:r>
            <a:endParaRPr lang="en-US" altLang="zh-CN" sz="3600" b="1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细节</a:t>
            </a:r>
            <a:endParaRPr lang="en-US" altLang="zh-CN" sz="3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数据</a:t>
            </a:r>
            <a:r>
              <a:rPr lang="zh-CN" alt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提取</a:t>
            </a:r>
            <a:endParaRPr lang="en-US" altLang="zh-CN" sz="3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可视化</a:t>
            </a:r>
            <a:endParaRPr lang="en-US" altLang="zh-CN" sz="3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分工</a:t>
            </a:r>
            <a:endParaRPr lang="en-US" altLang="zh-CN" sz="3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407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E35864-76D9-43AF-BF6F-C21B95C8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329E-EA55-4076-8D4C-FC53D9C64583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4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A41885-8147-4BAF-B6F4-E360531F24D1}"/>
              </a:ext>
            </a:extLst>
          </p:cNvPr>
          <p:cNvSpPr/>
          <p:nvPr/>
        </p:nvSpPr>
        <p:spPr>
          <a:xfrm>
            <a:off x="566257" y="866200"/>
            <a:ext cx="11059486" cy="45719"/>
          </a:xfrm>
          <a:prstGeom prst="rect">
            <a:avLst/>
          </a:prstGeom>
          <a:solidFill>
            <a:srgbClr val="9C0F11"/>
          </a:solidFill>
          <a:ln>
            <a:solidFill>
              <a:srgbClr val="9C2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28DBC9-206B-4189-A20F-CE1634377706}"/>
              </a:ext>
            </a:extLst>
          </p:cNvPr>
          <p:cNvSpPr txBox="1"/>
          <p:nvPr/>
        </p:nvSpPr>
        <p:spPr>
          <a:xfrm>
            <a:off x="566256" y="127156"/>
            <a:ext cx="7278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概述 </a:t>
            </a:r>
            <a:endParaRPr lang="en-US" altLang="zh-CN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C7B19BB-96D4-4013-9497-D2A652A1287C}"/>
              </a:ext>
            </a:extLst>
          </p:cNvPr>
          <p:cNvSpPr txBox="1">
            <a:spLocks/>
          </p:cNvSpPr>
          <p:nvPr/>
        </p:nvSpPr>
        <p:spPr>
          <a:xfrm>
            <a:off x="383908" y="1044287"/>
            <a:ext cx="11060150" cy="5494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C7B19BB-96D4-4013-9497-D2A652A12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93" y="1121164"/>
            <a:ext cx="10878465" cy="54946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主要目标</a:t>
            </a:r>
            <a:r>
              <a:rPr lang="zh-CN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展示</a:t>
            </a:r>
            <a:r>
              <a:rPr lang="en-US" altLang="zh-CN" sz="20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exec.c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执行过程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核心展示函数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sz="20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do_execve</a:t>
            </a:r>
            <a:r>
              <a:rPr lang="en-US" altLang="zh-CN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（函数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在执行新程序时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对</a:t>
            </a:r>
            <a:r>
              <a:rPr lang="zh-CN" altLang="en-US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命令行参数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和</a:t>
            </a:r>
            <a:r>
              <a:rPr lang="zh-CN" altLang="en-US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环境参数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进行</a:t>
            </a:r>
            <a:r>
              <a:rPr lang="zh-CN" altLang="en-US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初始化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， </a:t>
            </a:r>
            <a:r>
              <a:rPr lang="zh-CN" alt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返                                                                  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返回新程序的</a:t>
            </a:r>
            <a:r>
              <a:rPr lang="zh-CN" altLang="en-US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运行地址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zh-CN" altLang="en-US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运行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新加载的程序）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其他展示函数：</a:t>
            </a:r>
            <a:r>
              <a:rPr lang="en-US" altLang="zh-CN" sz="20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copy_strings</a:t>
            </a:r>
            <a:r>
              <a:rPr lang="en-US" altLang="zh-CN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（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从用户空间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复制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参数到内核空间提供给目标函数执行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可视化思路：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为了更清楚的展示内核代码的执行过程，我们将变量</a:t>
            </a:r>
            <a:r>
              <a:rPr lang="zh-CN" altLang="en-US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拟人化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，并把程序运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		      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行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空间比作小人生存的场景。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     2.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把各种内核中发生的动作</a:t>
            </a:r>
            <a:r>
              <a:rPr lang="zh-CN" altLang="en-US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分类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，编写不同类型的动画进行展示。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分工：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荆嘉政主要负责提取数据，高翔宇主要负责可视化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230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8D93C8-658D-4647-A6C4-05083F04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329E-EA55-4076-8D4C-FC53D9C64583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1CB4FD-AEC6-4ACF-B046-C5F6739F0A75}"/>
              </a:ext>
            </a:extLst>
          </p:cNvPr>
          <p:cNvSpPr/>
          <p:nvPr/>
        </p:nvSpPr>
        <p:spPr>
          <a:xfrm>
            <a:off x="566257" y="866200"/>
            <a:ext cx="11059486" cy="45719"/>
          </a:xfrm>
          <a:prstGeom prst="rect">
            <a:avLst/>
          </a:prstGeom>
          <a:solidFill>
            <a:srgbClr val="9C0F11"/>
          </a:solidFill>
          <a:ln>
            <a:solidFill>
              <a:srgbClr val="9C2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0B211E-FE48-4A54-B394-C755F03D4DD6}"/>
              </a:ext>
            </a:extLst>
          </p:cNvPr>
          <p:cNvSpPr txBox="1"/>
          <p:nvPr/>
        </p:nvSpPr>
        <p:spPr>
          <a:xfrm>
            <a:off x="566257" y="127156"/>
            <a:ext cx="2516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latin typeface="Calibri" panose="020F0502020204030204" pitchFamily="34" charset="0"/>
                <a:cs typeface="Calibri" panose="020F0502020204030204" pitchFamily="34" charset="0"/>
              </a:rPr>
              <a:t>大纲</a:t>
            </a:r>
            <a:endParaRPr lang="en-US" altLang="zh-CN" sz="4000" b="1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6">
            <a:extLst>
              <a:ext uri="{FF2B5EF4-FFF2-40B4-BE49-F238E27FC236}">
                <a16:creationId xmlns:a16="http://schemas.microsoft.com/office/drawing/2014/main" id="{F8312F24-48FA-4425-BD5B-C51E896E7098}"/>
              </a:ext>
            </a:extLst>
          </p:cNvPr>
          <p:cNvSpPr txBox="1"/>
          <p:nvPr/>
        </p:nvSpPr>
        <p:spPr>
          <a:xfrm>
            <a:off x="566257" y="943077"/>
            <a:ext cx="90463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概述</a:t>
            </a:r>
            <a:endParaRPr lang="en-US" altLang="zh-CN" sz="3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细节</a:t>
            </a:r>
            <a:endParaRPr lang="en-US" altLang="zh-CN" sz="3600" b="1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数据</a:t>
            </a:r>
            <a:r>
              <a:rPr lang="zh-CN" alt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提取</a:t>
            </a:r>
            <a:endParaRPr lang="en-US" altLang="zh-CN" sz="3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可视化</a:t>
            </a:r>
            <a:endParaRPr lang="en-US" altLang="zh-CN" sz="3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分工</a:t>
            </a:r>
            <a:endParaRPr lang="en-US" altLang="zh-CN" sz="3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856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E35864-76D9-43AF-BF6F-C21B95C8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329E-EA55-4076-8D4C-FC53D9C64583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6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A41885-8147-4BAF-B6F4-E360531F24D1}"/>
              </a:ext>
            </a:extLst>
          </p:cNvPr>
          <p:cNvSpPr/>
          <p:nvPr/>
        </p:nvSpPr>
        <p:spPr>
          <a:xfrm>
            <a:off x="566257" y="866200"/>
            <a:ext cx="11059486" cy="45719"/>
          </a:xfrm>
          <a:prstGeom prst="rect">
            <a:avLst/>
          </a:prstGeom>
          <a:solidFill>
            <a:srgbClr val="9C0F11"/>
          </a:solidFill>
          <a:ln>
            <a:solidFill>
              <a:srgbClr val="9C2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28DBC9-206B-4189-A20F-CE1634377706}"/>
              </a:ext>
            </a:extLst>
          </p:cNvPr>
          <p:cNvSpPr txBox="1"/>
          <p:nvPr/>
        </p:nvSpPr>
        <p:spPr>
          <a:xfrm>
            <a:off x="566256" y="127156"/>
            <a:ext cx="7278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细节</a:t>
            </a:r>
            <a:endParaRPr lang="en-US" altLang="zh-CN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C7B19BB-96D4-4013-9497-D2A652A1287C}"/>
              </a:ext>
            </a:extLst>
          </p:cNvPr>
          <p:cNvSpPr txBox="1">
            <a:spLocks/>
          </p:cNvSpPr>
          <p:nvPr/>
        </p:nvSpPr>
        <p:spPr>
          <a:xfrm>
            <a:off x="383908" y="1044287"/>
            <a:ext cx="11060150" cy="5494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C7B19BB-96D4-4013-9497-D2A652A12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93" y="1121164"/>
            <a:ext cx="10878465" cy="54946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所选内容较少→实现较为详细</a:t>
            </a:r>
            <a:endParaRPr lang="en-US" altLang="zh-CN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细节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的取舍：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有</a:t>
            </a:r>
            <a:r>
              <a:rPr lang="zh-CN" altLang="en-US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明确意义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的部分（取）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2.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出现</a:t>
            </a:r>
            <a:r>
              <a:rPr lang="zh-CN" altLang="en-US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关键变量操作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（取）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3.</a:t>
            </a:r>
            <a:r>
              <a:rPr lang="zh-CN" altLang="en-US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关键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函数（取）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4.</a:t>
            </a:r>
            <a:r>
              <a:rPr lang="zh-CN" altLang="en-US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简单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zh-CN" altLang="en-US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无关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的代码、函数（舍）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001" y="1121164"/>
            <a:ext cx="2589445" cy="12100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766" y="1110923"/>
            <a:ext cx="3334876" cy="10661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669" y="4765832"/>
            <a:ext cx="2933700" cy="5143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751" y="4882305"/>
            <a:ext cx="1362075" cy="3143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979" y="4988350"/>
            <a:ext cx="1152525" cy="1905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707691" y="2562307"/>
            <a:ext cx="2852063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判断是否有权限执行目标函数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570374" y="2562307"/>
            <a:ext cx="1210588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字符串清洗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89309" y="5611948"/>
            <a:ext cx="1620957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简单的计数函数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33026" y="5641979"/>
            <a:ext cx="1620957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复制</a:t>
            </a:r>
            <a:r>
              <a:rPr lang="zh-CN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参数的函数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48580" y="5641979"/>
            <a:ext cx="2031325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关键判断参数的复制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943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E35864-76D9-43AF-BF6F-C21B95C8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329E-EA55-4076-8D4C-FC53D9C64583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7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A41885-8147-4BAF-B6F4-E360531F24D1}"/>
              </a:ext>
            </a:extLst>
          </p:cNvPr>
          <p:cNvSpPr/>
          <p:nvPr/>
        </p:nvSpPr>
        <p:spPr>
          <a:xfrm>
            <a:off x="566257" y="866200"/>
            <a:ext cx="11059486" cy="45719"/>
          </a:xfrm>
          <a:prstGeom prst="rect">
            <a:avLst/>
          </a:prstGeom>
          <a:solidFill>
            <a:srgbClr val="9C0F11"/>
          </a:solidFill>
          <a:ln>
            <a:solidFill>
              <a:srgbClr val="9C2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28DBC9-206B-4189-A20F-CE1634377706}"/>
              </a:ext>
            </a:extLst>
          </p:cNvPr>
          <p:cNvSpPr txBox="1"/>
          <p:nvPr/>
        </p:nvSpPr>
        <p:spPr>
          <a:xfrm>
            <a:off x="566256" y="127156"/>
            <a:ext cx="7278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细节</a:t>
            </a:r>
            <a:endParaRPr lang="en-US" altLang="zh-CN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C7B19BB-96D4-4013-9497-D2A652A1287C}"/>
              </a:ext>
            </a:extLst>
          </p:cNvPr>
          <p:cNvSpPr txBox="1">
            <a:spLocks/>
          </p:cNvSpPr>
          <p:nvPr/>
        </p:nvSpPr>
        <p:spPr>
          <a:xfrm>
            <a:off x="383908" y="1044287"/>
            <a:ext cx="11060150" cy="5494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C7B19BB-96D4-4013-9497-D2A652A12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93" y="1121164"/>
            <a:ext cx="10878465" cy="54946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共筛选出细节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77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步（不包括循环的部分）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38" y="1922046"/>
            <a:ext cx="4596791" cy="435518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256054" y="6369635"/>
            <a:ext cx="1620957" cy="33855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细节说明表截图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011871" y="4500863"/>
            <a:ext cx="682606" cy="3193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2596034" y="4377267"/>
            <a:ext cx="1334600" cy="279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443882" y="4220682"/>
            <a:ext cx="1005403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判断动画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930633" y="4987956"/>
            <a:ext cx="549577" cy="3612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2602084" y="5071533"/>
            <a:ext cx="1195520" cy="592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451975" y="4873835"/>
            <a:ext cx="1005403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赋值</a:t>
            </a:r>
            <a:r>
              <a:rPr lang="zh-CN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动画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768138" y="2025939"/>
            <a:ext cx="1170073" cy="5689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H="1" flipV="1">
            <a:off x="2602083" y="2150533"/>
            <a:ext cx="933054" cy="1298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449931" y="1941843"/>
            <a:ext cx="1005403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开始动画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100421" y="2987437"/>
            <a:ext cx="682606" cy="3193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H="1" flipV="1">
            <a:off x="2639063" y="2987437"/>
            <a:ext cx="1291570" cy="1379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451975" y="2786854"/>
            <a:ext cx="1005403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读取动画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533466" y="4151205"/>
            <a:ext cx="972323" cy="3482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H="1" flipV="1">
            <a:off x="2717802" y="3810000"/>
            <a:ext cx="1650999" cy="4106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443882" y="3596567"/>
            <a:ext cx="1011452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错误动画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870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13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8D93C8-658D-4647-A6C4-05083F04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329E-EA55-4076-8D4C-FC53D9C64583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1CB4FD-AEC6-4ACF-B046-C5F6739F0A75}"/>
              </a:ext>
            </a:extLst>
          </p:cNvPr>
          <p:cNvSpPr/>
          <p:nvPr/>
        </p:nvSpPr>
        <p:spPr>
          <a:xfrm>
            <a:off x="566257" y="866200"/>
            <a:ext cx="11059486" cy="45719"/>
          </a:xfrm>
          <a:prstGeom prst="rect">
            <a:avLst/>
          </a:prstGeom>
          <a:solidFill>
            <a:srgbClr val="9C0F11"/>
          </a:solidFill>
          <a:ln>
            <a:solidFill>
              <a:srgbClr val="9C2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0B211E-FE48-4A54-B394-C755F03D4DD6}"/>
              </a:ext>
            </a:extLst>
          </p:cNvPr>
          <p:cNvSpPr txBox="1"/>
          <p:nvPr/>
        </p:nvSpPr>
        <p:spPr>
          <a:xfrm>
            <a:off x="566257" y="127156"/>
            <a:ext cx="2516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latin typeface="Calibri" panose="020F0502020204030204" pitchFamily="34" charset="0"/>
                <a:cs typeface="Calibri" panose="020F0502020204030204" pitchFamily="34" charset="0"/>
              </a:rPr>
              <a:t>大纲</a:t>
            </a:r>
            <a:endParaRPr lang="en-US" altLang="zh-CN" sz="4000" b="1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6">
            <a:extLst>
              <a:ext uri="{FF2B5EF4-FFF2-40B4-BE49-F238E27FC236}">
                <a16:creationId xmlns:a16="http://schemas.microsoft.com/office/drawing/2014/main" id="{F8312F24-48FA-4425-BD5B-C51E896E7098}"/>
              </a:ext>
            </a:extLst>
          </p:cNvPr>
          <p:cNvSpPr txBox="1"/>
          <p:nvPr/>
        </p:nvSpPr>
        <p:spPr>
          <a:xfrm>
            <a:off x="566257" y="943077"/>
            <a:ext cx="90463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概述</a:t>
            </a:r>
            <a:endParaRPr lang="en-US" altLang="zh-CN" sz="3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细节</a:t>
            </a:r>
            <a:endParaRPr lang="en-US" altLang="zh-CN" sz="3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数据</a:t>
            </a:r>
            <a:r>
              <a:rPr lang="zh-CN" altLang="en-US" sz="3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提取</a:t>
            </a:r>
            <a:endParaRPr lang="en-US" altLang="zh-CN" sz="3600" b="1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可视化</a:t>
            </a:r>
            <a:endParaRPr lang="en-US" altLang="zh-CN" sz="3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分工</a:t>
            </a:r>
            <a:endParaRPr lang="en-US" altLang="zh-CN" sz="3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663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E35864-76D9-43AF-BF6F-C21B95C8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329E-EA55-4076-8D4C-FC53D9C64583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9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A41885-8147-4BAF-B6F4-E360531F24D1}"/>
              </a:ext>
            </a:extLst>
          </p:cNvPr>
          <p:cNvSpPr/>
          <p:nvPr/>
        </p:nvSpPr>
        <p:spPr>
          <a:xfrm>
            <a:off x="566257" y="866200"/>
            <a:ext cx="11059486" cy="45719"/>
          </a:xfrm>
          <a:prstGeom prst="rect">
            <a:avLst/>
          </a:prstGeom>
          <a:solidFill>
            <a:srgbClr val="9C0F11"/>
          </a:solidFill>
          <a:ln>
            <a:solidFill>
              <a:srgbClr val="9C2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28DBC9-206B-4189-A20F-CE1634377706}"/>
              </a:ext>
            </a:extLst>
          </p:cNvPr>
          <p:cNvSpPr txBox="1"/>
          <p:nvPr/>
        </p:nvSpPr>
        <p:spPr>
          <a:xfrm>
            <a:off x="566256" y="127156"/>
            <a:ext cx="7278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数据提取</a:t>
            </a:r>
            <a:endParaRPr lang="en-US" altLang="zh-CN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C7B19BB-96D4-4013-9497-D2A652A1287C}"/>
              </a:ext>
            </a:extLst>
          </p:cNvPr>
          <p:cNvSpPr txBox="1">
            <a:spLocks/>
          </p:cNvSpPr>
          <p:nvPr/>
        </p:nvSpPr>
        <p:spPr>
          <a:xfrm>
            <a:off x="383908" y="1044287"/>
            <a:ext cx="11060150" cy="5494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C7B19BB-96D4-4013-9497-D2A652A12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93" y="1121164"/>
            <a:ext cx="10878465" cy="54946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断点数量：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处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断点类型：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查看型，标记型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33" y="2490142"/>
            <a:ext cx="6292407" cy="3866208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2550036" y="5247001"/>
            <a:ext cx="2154968" cy="4480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575634" y="5506100"/>
            <a:ext cx="2676698" cy="178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621596" y="5286524"/>
            <a:ext cx="1829975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若触发此断点则原程序进入错误界面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28706" y="6460916"/>
            <a:ext cx="1620957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代码提取表截图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827876" y="4285041"/>
            <a:ext cx="2425768" cy="4480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6096000" y="3623784"/>
            <a:ext cx="132647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621596" y="4216699"/>
            <a:ext cx="1638782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提取清洗前后的字符串查看效果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590351" y="3399738"/>
            <a:ext cx="3411437" cy="4480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5432761" y="4491895"/>
            <a:ext cx="1989717" cy="171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557967" y="3364249"/>
            <a:ext cx="1638782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提取用户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zh-CN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和组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zh-CN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准备检查权限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124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/>
      <p:bldP spid="15" grpId="0" animBg="1"/>
      <p:bldP spid="17" grpId="0" animBg="1"/>
      <p:bldP spid="20" grpId="0" animBg="1"/>
      <p:bldP spid="2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4987</TotalTime>
  <Words>536</Words>
  <Application>Microsoft Office PowerPoint</Application>
  <PresentationFormat>宽屏</PresentationFormat>
  <Paragraphs>152</Paragraphs>
  <Slides>22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555</cp:revision>
  <dcterms:created xsi:type="dcterms:W3CDTF">2019-06-12T06:48:09Z</dcterms:created>
  <dcterms:modified xsi:type="dcterms:W3CDTF">2019-10-20T11:00:57Z</dcterms:modified>
</cp:coreProperties>
</file>