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58" r:id="rId4"/>
    <p:sldMasterId id="2147483663" r:id="rId5"/>
  </p:sldMasterIdLst>
  <p:notesMasterIdLst>
    <p:notesMasterId r:id="rId8"/>
  </p:notesMasterIdLst>
  <p:sldIdLst>
    <p:sldId id="259" r:id="rId6"/>
    <p:sldId id="257" r:id="rId7"/>
    <p:sldId id="260" r:id="rId9"/>
    <p:sldId id="258" r:id="rId10"/>
    <p:sldId id="269" r:id="rId11"/>
    <p:sldId id="263" r:id="rId12"/>
    <p:sldId id="270" r:id="rId13"/>
    <p:sldId id="268" r:id="rId14"/>
  </p:sldIdLst>
  <p:sldSz cx="9144000" cy="6858000" type="screen4x3"/>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E83"/>
    <a:srgbClr val="E8D3A2"/>
    <a:srgbClr val="FBF7F0"/>
    <a:srgbClr val="F6EFE0"/>
    <a:srgbClr val="E8E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1" autoAdjust="0"/>
    <p:restoredTop sz="94682"/>
  </p:normalViewPr>
  <p:slideViewPr>
    <p:cSldViewPr snapToGrid="0" snapToObjects="1" showGuides="1">
      <p:cViewPr varScale="1">
        <p:scale>
          <a:sx n="114" d="100"/>
          <a:sy n="114" d="100"/>
        </p:scale>
        <p:origin x="120" y="906"/>
      </p:cViewPr>
      <p:guideLst>
        <p:guide orient="horz" pos="2520"/>
        <p:guide pos="47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gs" Target="tags/tag3.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We designed an end-to-end encrypted session system, which includes some functions, such as encrypted session, face recognition login, sensitive content recognition, user firewall function, etc., to comprehensively realize the privacy protection of users. The system prevents people from hacking into other people's sessions and stealing content. The system adopts a high-intensity face recognition function to ensure that user privacy is protected. And the session content is encrypted during transmission, so even if the content is stolen, the user's session message cannot be obtained intuitively.</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Due to the concurrent and contactless nature of face recognition, people can take advantage of it. In other words, if someone has access to your high-definition photo, it's also possible that he's authenticated through facial recognition.</a:t>
            </a:r>
            <a:endParaRPr lang="zh-CN" altLang="en-US"/>
          </a:p>
          <a:p>
            <a:r>
              <a:rPr lang="zh-CN" altLang="en-US"/>
              <a:t>In addition, hackers may also steal user session information by breaking into the system and obtaining this information for other purposes.</a:t>
            </a:r>
            <a:endParaRPr lang="zh-CN" altLang="en-US"/>
          </a:p>
          <a:p>
            <a:r>
              <a:rPr lang="en-US" altLang="zh-CN"/>
              <a:t>--------------------------------------------</a:t>
            </a:r>
            <a:endParaRPr lang="en-US" altLang="zh-CN"/>
          </a:p>
          <a:p>
            <a:endParaRPr lang="zh-CN" altLang="en-US"/>
          </a:p>
          <a:p>
            <a:r>
              <a:rPr lang="zh-CN" altLang="en-US"/>
              <a:t>Our solution is to protect the privacy of users by designing systems, mainly by implementing face recognition and encrypted transmission. However - due to 2D recognition - this vulnerability cannot be completely avoided, we just reduce the likelihood of this happening.</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Our system is shown in Figure 1. Open the connection on the server side, keep it in standby. The client accesses and establishes a connection. Then perform face recognition authentication. After the client takes a picture, the picture is sent to the server in binary form for verification. Enter the user login name after the verification is passed.</a:t>
            </a:r>
            <a:endParaRPr lang="zh-CN" altLang="en-US"/>
          </a:p>
          <a:p>
            <a:r>
              <a:rPr lang="zh-CN" altLang="en-US"/>
              <a:t>If no firewall policy is triggered, the session is logged in and encryption and decryption are performed as information is transmitted within the session. If one of the servers or clients proposes to terminate the session, this will end the session, the client will close the connection, and the server side will remain on standby.</a:t>
            </a:r>
            <a:endParaRPr lang="zh-CN" altLang="en-US"/>
          </a:p>
          <a:p>
            <a:endParaRPr lang="zh-CN" altLang="en-US"/>
          </a:p>
          <a:p>
            <a:r>
              <a:rPr lang="en-US" altLang="zh-CN"/>
              <a:t>----------------------------------------------------------------</a:t>
            </a:r>
            <a:endParaRPr lang="en-US" altLang="zh-CN"/>
          </a:p>
          <a:p>
            <a:endParaRPr lang="zh-CN" altLang="en-US"/>
          </a:p>
          <a:p>
            <a:r>
              <a:rPr lang="zh-CN" altLang="en-US"/>
              <a:t>Here we are using asymmetric encryption.key1 and key2 are a pair of keys that are very different and hard to guess from one to the other. We can publicly transmit it to the left side Key1, and then the left side calculates the ciphertext and transmits it to the right side, and the right side decrypts it with Key2.</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 the face recognition part, the requests library, OpenCV, and face++ document API are mainly used. By judging the similarity between the image captured by the camera and the sample image, it is determined whether it is the same person. First, call this function to open the camera and display the image. After receiving the photographing command, the picture is captured and converted into a grayscale image and stored. Then call the Face++ API to process the pre-uploaded sample image and the captured image, and obtain the face tokens of the two images. Compare the face tokens of two pictures and return the similarity of the two pictures. Finally, add a judgment statement and call the judgment function to judge the similarity of the two pictures. If the similarity is greater than 95%, it is considered to be the same person, and you can enter the system for the next step, that is, enter the user name and password to log in.</a:t>
            </a:r>
            <a:endParaRPr lang="zh-CN" altLang="en-US"/>
          </a:p>
          <a:p>
            <a:r>
              <a:rPr lang="en-US" altLang="zh-CN"/>
              <a:t>-----------------------------------------------</a:t>
            </a:r>
            <a:endParaRPr lang="en-US" altLang="zh-CN"/>
          </a:p>
          <a:p>
            <a:endParaRPr lang="en-US" altLang="zh-CN"/>
          </a:p>
          <a:p>
            <a:r>
              <a:rPr lang="en-US" altLang="zh-CN"/>
              <a:t>Firewalls isolate risk areas from safe areas and set a block list to restrict users who are on that list. In general, the firewall we designed has the following functions:</a:t>
            </a:r>
            <a:endParaRPr lang="en-US" altLang="zh-CN"/>
          </a:p>
          <a:p>
            <a:r>
              <a:rPr lang="en-US" altLang="zh-CN"/>
              <a:t>Restrict unauthorized users from accessing the server, and filter out unsafe services and illegal users. </a:t>
            </a:r>
            <a:endParaRPr lang="en-US" altLang="zh-CN"/>
          </a:p>
          <a:p>
            <a:r>
              <a:rPr lang="en-US" altLang="zh-CN"/>
              <a:t>Prevent intruders from approaching the defense facilities of the internal network, and detect and alarm network attacks.  </a:t>
            </a:r>
            <a:endParaRPr lang="en-US" altLang="zh-CN"/>
          </a:p>
          <a:p>
            <a:r>
              <a:rPr lang="en-US" altLang="zh-CN"/>
              <a:t>Record the content and activities of information passing through the firewall.</a:t>
            </a:r>
            <a:endParaRPr lang="en-US" altLang="zh-CN"/>
          </a:p>
          <a:p>
            <a:endParaRPr lang="en-US" altLang="zh-CN"/>
          </a:p>
          <a:p>
            <a:r>
              <a:rPr lang="en-US" altLang="zh-CN"/>
              <a:t>-------------------------------------------------------</a:t>
            </a:r>
            <a:endParaRPr lang="en-US" altLang="zh-CN"/>
          </a:p>
          <a:p>
            <a:r>
              <a:rPr lang="en-US" altLang="zh-CN"/>
              <a:t>During information transmission, if sensitive information appears in the information, the server detects the information and issues an alert.</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We wrote a python security project, including four py files, </a:t>
            </a:r>
            <a:endParaRPr lang="zh-CN" altLang="en-US"/>
          </a:p>
          <a:p>
            <a:r>
              <a:rPr lang="zh-CN" altLang="en-US"/>
              <a:t>and defined three classes and dozens of functions. </a:t>
            </a:r>
            <a:endParaRPr lang="zh-CN" altLang="en-US"/>
          </a:p>
          <a:p>
            <a:r>
              <a:rPr lang="zh-CN" altLang="en-US"/>
              <a:t>In total, more than 400 lines of code were written. </a:t>
            </a:r>
            <a:endParaRPr lang="zh-CN" altLang="en-US"/>
          </a:p>
          <a:p>
            <a:r>
              <a:rPr lang="zh-CN" altLang="en-US"/>
              <a:t>When thinking about system design, </a:t>
            </a:r>
            <a:endParaRPr lang="zh-CN" altLang="en-US"/>
          </a:p>
          <a:p>
            <a:r>
              <a:rPr lang="zh-CN" altLang="en-US"/>
              <a:t>we looked at more than a dozen papers and designed several drafts of running logic. </a:t>
            </a:r>
            <a:endParaRPr lang="zh-CN" altLang="en-US"/>
          </a:p>
          <a:p>
            <a:r>
              <a:rPr lang="zh-CN" altLang="en-US"/>
              <a:t>Although the process is continuous thinking and rewriting, </a:t>
            </a:r>
            <a:endParaRPr lang="zh-CN" altLang="en-US"/>
          </a:p>
          <a:p>
            <a:r>
              <a:rPr lang="zh-CN" altLang="en-US"/>
              <a:t>after unremitting efforts, we finally get a design that we think is relatively reasonable.</a:t>
            </a:r>
            <a:endParaRPr lang="zh-CN" altLang="en-US"/>
          </a:p>
          <a:p>
            <a:r>
              <a:rPr lang="zh-CN" altLang="en-US"/>
              <a:t>The  figure</a:t>
            </a:r>
            <a:r>
              <a:rPr lang="en-US" altLang="zh-CN"/>
              <a:t>s</a:t>
            </a:r>
            <a:r>
              <a:rPr lang="zh-CN" altLang="en-US"/>
              <a:t> </a:t>
            </a:r>
            <a:r>
              <a:rPr lang="en-US" altLang="zh-CN"/>
              <a:t>on the right side are the progress of server and client.</a:t>
            </a:r>
            <a:endParaRPr lang="en-US" altLang="zh-CN"/>
          </a:p>
          <a:p>
            <a:endParaRPr lang="en-US" altLang="zh-CN"/>
          </a:p>
          <a:p>
            <a:r>
              <a:rPr lang="en-US" altLang="zh-CN"/>
              <a:t>------------------------------------------</a:t>
            </a:r>
            <a:endParaRPr lang="en-US" altLang="zh-CN"/>
          </a:p>
          <a:p>
            <a:endParaRPr lang="en-US" altLang="zh-CN"/>
          </a:p>
          <a:p>
            <a:r>
              <a:rPr lang="en-US" altLang="zh-CN"/>
              <a:t>We can output the login information to the txt log file. </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We implemented an end-to-end encrypted session system, </a:t>
            </a:r>
            <a:endParaRPr lang="zh-CN" altLang="en-US"/>
          </a:p>
          <a:p>
            <a:r>
              <a:rPr lang="zh-CN" altLang="en-US"/>
              <a:t>and implemented encryption algorithms, </a:t>
            </a:r>
            <a:endParaRPr lang="zh-CN" altLang="en-US"/>
          </a:p>
          <a:p>
            <a:r>
              <a:rPr lang="zh-CN" altLang="en-US"/>
              <a:t>face recognition authentication, </a:t>
            </a:r>
            <a:endParaRPr lang="zh-CN" altLang="en-US"/>
          </a:p>
          <a:p>
            <a:r>
              <a:rPr lang="zh-CN" altLang="en-US"/>
              <a:t>sensitive data capture, </a:t>
            </a:r>
            <a:endParaRPr lang="zh-CN" altLang="en-US"/>
          </a:p>
          <a:p>
            <a:r>
              <a:rPr lang="zh-CN" altLang="en-US"/>
              <a:t>and user firewall functions in the system.</a:t>
            </a:r>
            <a:endParaRPr lang="zh-CN" altLang="en-US"/>
          </a:p>
          <a:p>
            <a:r>
              <a:rPr lang="zh-CN" altLang="en-US"/>
              <a:t> In the process of project practice, </a:t>
            </a:r>
            <a:endParaRPr lang="zh-CN" altLang="en-US"/>
          </a:p>
          <a:p>
            <a:r>
              <a:rPr lang="zh-CN" altLang="en-US"/>
              <a:t>I also felt the importance of security and privacy.</a:t>
            </a:r>
            <a:endParaRPr lang="zh-CN" altLang="en-US"/>
          </a:p>
          <a:p>
            <a:r>
              <a:rPr lang="zh-CN" altLang="en-US"/>
              <a:t> Developers must not only prevent system errors but also prevent hacker intrusion, </a:t>
            </a:r>
            <a:endParaRPr lang="zh-CN" altLang="en-US"/>
          </a:p>
          <a:p>
            <a:r>
              <a:rPr lang="zh-CN" altLang="en-US"/>
              <a:t>which is a difficult problem. In the next step, </a:t>
            </a:r>
            <a:endParaRPr lang="zh-CN" altLang="en-US"/>
          </a:p>
          <a:p>
            <a:r>
              <a:rPr lang="zh-CN" altLang="en-US"/>
              <a:t>we will continue to try to attack the system we designed and improve the system.</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1"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3" name="Picture 2"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4" name="Picture 3" descr="Bar_RtAngle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039" y="3947767"/>
            <a:ext cx="2451418" cy="124509"/>
          </a:xfrm>
          <a:prstGeom prst="rect">
            <a:avLst/>
          </a:prstGeom>
        </p:spPr>
      </p:pic>
      <p:sp>
        <p:nvSpPr>
          <p:cNvPr id="5" name="Title 4"/>
          <p:cNvSpPr>
            <a:spLocks noGrp="1"/>
          </p:cNvSpPr>
          <p:nvPr>
            <p:ph type="title" hasCustomPrompt="1"/>
          </p:nvPr>
        </p:nvSpPr>
        <p:spPr>
          <a:xfrm>
            <a:off x="671757" y="939146"/>
            <a:ext cx="6972300" cy="2871103"/>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endParaRPr lang="en-US" dirty="0"/>
          </a:p>
          <a:p>
            <a:pPr lvl="1"/>
            <a:r>
              <a:rPr lang="en-US" dirty="0"/>
              <a:t>Second level (Open Sans Bold, 20)</a:t>
            </a:r>
            <a:endParaRPr lang="en-US" dirty="0"/>
          </a:p>
          <a:p>
            <a:pPr lvl="2"/>
            <a:r>
              <a:rPr lang="en-US" dirty="0"/>
              <a:t>Third level (Open Sans Bold, 18)</a:t>
            </a:r>
            <a:endParaRPr lang="en-US" dirty="0"/>
          </a:p>
          <a:p>
            <a:pPr lvl="3"/>
            <a:r>
              <a:rPr lang="en-US" dirty="0"/>
              <a:t>Fourth level (Open Sans Bold, 16)</a:t>
            </a:r>
            <a:endParaRPr lang="en-US" dirty="0"/>
          </a:p>
          <a:p>
            <a:pPr lvl="4"/>
            <a:r>
              <a:rPr lang="en-US" dirty="0"/>
              <a:t>Fifth level (Open Sans Bold, 14)</a:t>
            </a:r>
            <a:endParaRPr lang="en-US" dirty="0"/>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endParaRPr lang="en-US" dirty="0"/>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4663" cy="991998"/>
          </a:xfrm>
          <a:prstGeom prst="rect">
            <a:avLst/>
          </a:prstGeom>
        </p:spPr>
        <p:txBody>
          <a:bodyPr anchor="b"/>
          <a:lstStyle>
            <a:lvl1pPr algn="l">
              <a:defRPr sz="3000" b="1" i="0">
                <a:solidFill>
                  <a:srgbClr val="4B2E83"/>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endParaRPr lang="en-US" dirty="0"/>
          </a:p>
          <a:p>
            <a:pPr lvl="1"/>
            <a:r>
              <a:rPr lang="en-US" dirty="0"/>
              <a:t>Second level (Open Sans Bold, 20)</a:t>
            </a:r>
            <a:endParaRPr lang="en-US" dirty="0"/>
          </a:p>
          <a:p>
            <a:pPr lvl="2"/>
            <a:r>
              <a:rPr lang="en-US" dirty="0"/>
              <a:t>Third level (Open Sans Bold, 18)</a:t>
            </a:r>
            <a:endParaRPr lang="en-US" dirty="0"/>
          </a:p>
          <a:p>
            <a:pPr lvl="3"/>
            <a:r>
              <a:rPr lang="en-US" dirty="0"/>
              <a:t>Fourth level (Open Sans Bold, 16)</a:t>
            </a:r>
            <a:endParaRPr lang="en-US" dirty="0"/>
          </a:p>
          <a:p>
            <a:pPr lvl="4"/>
            <a:r>
              <a:rPr lang="en-US" dirty="0"/>
              <a:t>Fifth level (Open Sans Bold, 14)</a:t>
            </a:r>
            <a:endParaRPr lang="en-US" dirty="0"/>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375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endParaRPr lang="en-US" dirty="0"/>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67124"/>
            <a:ext cx="6972300" cy="2641756"/>
          </a:xfrm>
          <a:prstGeom prst="rect">
            <a:avLst/>
          </a:prstGeom>
        </p:spPr>
        <p:txBody>
          <a:bodyPr anchor="b"/>
          <a:lstStyle>
            <a:lvl1pPr algn="l">
              <a:defRPr sz="5000" b="1" i="0">
                <a:solidFill>
                  <a:srgbClr val="4B2E83"/>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endParaRPr lang="en-US" dirty="0"/>
          </a:p>
          <a:p>
            <a:pPr lvl="1"/>
            <a:r>
              <a:rPr lang="en-US" dirty="0"/>
              <a:t>Second level (Open Sans Bold, 20)</a:t>
            </a:r>
            <a:endParaRPr lang="en-US" dirty="0"/>
          </a:p>
          <a:p>
            <a:pPr lvl="2"/>
            <a:r>
              <a:rPr lang="en-US" dirty="0"/>
              <a:t>Third level (Open Sans Bold, 18)</a:t>
            </a:r>
            <a:endParaRPr lang="en-US" dirty="0"/>
          </a:p>
          <a:p>
            <a:pPr lvl="3"/>
            <a:r>
              <a:rPr lang="en-US" dirty="0"/>
              <a:t>Fourth level (Open Sans Bold, 16)</a:t>
            </a:r>
            <a:endParaRPr lang="en-US" dirty="0"/>
          </a:p>
          <a:p>
            <a:pPr lvl="4"/>
            <a:r>
              <a:rPr lang="en-US" dirty="0"/>
              <a:t>Fifth level (Open Sans Bold, 14)</a:t>
            </a:r>
            <a:endParaRPr lang="en-US" dirty="0"/>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endParaRPr lang="en-US" dirty="0"/>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4663" cy="991998"/>
          </a:xfrm>
          <a:prstGeom prst="rect">
            <a:avLst/>
          </a:prstGeom>
        </p:spPr>
        <p:txBody>
          <a:bodyPr anchor="b"/>
          <a:lstStyle>
            <a:lvl1pPr algn="l">
              <a:defRPr sz="3000" b="1" i="0">
                <a:solidFill>
                  <a:srgbClr val="4B2E83"/>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endParaRPr lang="en-US" dirty="0"/>
          </a:p>
          <a:p>
            <a:pPr lvl="1"/>
            <a:r>
              <a:rPr lang="en-US" dirty="0"/>
              <a:t>Second level (Open Sans Bold, 20)</a:t>
            </a:r>
            <a:endParaRPr lang="en-US" dirty="0"/>
          </a:p>
          <a:p>
            <a:pPr lvl="2"/>
            <a:r>
              <a:rPr lang="en-US" dirty="0"/>
              <a:t>Third level (Open Sans Bold, 18)</a:t>
            </a:r>
            <a:endParaRPr lang="en-US" dirty="0"/>
          </a:p>
          <a:p>
            <a:pPr lvl="3"/>
            <a:r>
              <a:rPr lang="en-US" dirty="0"/>
              <a:t>Fourth level (Open Sans Bold, 16)</a:t>
            </a:r>
            <a:endParaRPr lang="en-US" dirty="0"/>
          </a:p>
          <a:p>
            <a:pPr lvl="4"/>
            <a:r>
              <a:rPr lang="en-US" dirty="0"/>
              <a:t>Fifth level (Open Sans Bold, 14)</a:t>
            </a:r>
            <a:endParaRPr lang="en-US" dirty="0"/>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375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endParaRPr lang="en-US" dirty="0"/>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71757"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endParaRPr lang="en-US" dirty="0"/>
          </a:p>
          <a:p>
            <a:pPr lvl="1"/>
            <a:r>
              <a:rPr lang="en-US" dirty="0"/>
              <a:t>Second level (Open Sans Bold, 20)</a:t>
            </a:r>
            <a:endParaRPr lang="en-US" dirty="0"/>
          </a:p>
          <a:p>
            <a:pPr lvl="2"/>
            <a:r>
              <a:rPr lang="en-US" dirty="0"/>
              <a:t>Third level (Open Sans Bold, 18)</a:t>
            </a:r>
            <a:endParaRPr lang="en-US" dirty="0"/>
          </a:p>
          <a:p>
            <a:pPr lvl="3"/>
            <a:r>
              <a:rPr lang="en-US" dirty="0"/>
              <a:t>Fourth level (Open Sans Bold, 16)</a:t>
            </a:r>
            <a:endParaRPr lang="en-US" dirty="0"/>
          </a:p>
          <a:p>
            <a:pPr lvl="4"/>
            <a:r>
              <a:rPr lang="en-US" dirty="0"/>
              <a:t>Fifth level (Open Sans Bold, 14)</a:t>
            </a:r>
            <a:endParaRPr lang="en-US" dirty="0"/>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endParaRPr lang="en-US" dirty="0"/>
          </a:p>
        </p:txBody>
      </p:sp>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12" name="Picture 11" descr="Bar_RtAng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sp>
        <p:nvSpPr>
          <p:cNvPr id="2" name="Title 1"/>
          <p:cNvSpPr>
            <a:spLocks noGrp="1"/>
          </p:cNvSpPr>
          <p:nvPr>
            <p:ph type="title" hasCustomPrompt="1"/>
          </p:nvPr>
        </p:nvSpPr>
        <p:spPr>
          <a:xfrm>
            <a:off x="671757" y="365125"/>
            <a:ext cx="8184662" cy="998383"/>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Bulleted content here (Open Sans Bold, 24 pt.)</a:t>
            </a:r>
            <a:endParaRPr lang="en-US" dirty="0"/>
          </a:p>
          <a:p>
            <a:pPr lvl="1"/>
            <a:r>
              <a:rPr lang="en-US" dirty="0"/>
              <a:t>Second level (Open Sans Bold, 20)</a:t>
            </a:r>
            <a:endParaRPr lang="en-US" dirty="0"/>
          </a:p>
          <a:p>
            <a:pPr lvl="2"/>
            <a:r>
              <a:rPr lang="en-US" dirty="0"/>
              <a:t>Third level (Open Sans Bold, 18)</a:t>
            </a:r>
            <a:endParaRPr lang="en-US" dirty="0"/>
          </a:p>
          <a:p>
            <a:pPr lvl="3"/>
            <a:r>
              <a:rPr lang="en-US" dirty="0"/>
              <a:t>Fourth level (Open Sans Bold, 16)</a:t>
            </a:r>
            <a:endParaRPr lang="en-US" dirty="0"/>
          </a:p>
          <a:p>
            <a:pPr lvl="4"/>
            <a:r>
              <a:rPr lang="en-US" dirty="0"/>
              <a:t>Fifth level (Open Sans Bold, 14)</a:t>
            </a:r>
            <a:endParaRPr lang="en-US" dirty="0"/>
          </a:p>
        </p:txBody>
      </p:sp>
      <p:pic>
        <p:nvPicPr>
          <p:cNvPr id="11" name="Picture 10"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12" name="Picture 11" descr="Bar_RtAng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sp>
        <p:nvSpPr>
          <p:cNvPr id="2" name="Title 1"/>
          <p:cNvSpPr>
            <a:spLocks noGrp="1"/>
          </p:cNvSpPr>
          <p:nvPr>
            <p:ph type="title" hasCustomPrompt="1"/>
          </p:nvPr>
        </p:nvSpPr>
        <p:spPr>
          <a:xfrm>
            <a:off x="671755" y="365125"/>
            <a:ext cx="8064505" cy="998383"/>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671757" y="1736725"/>
            <a:ext cx="8184662" cy="4432300"/>
          </a:xfrm>
          <a:prstGeom prst="rect">
            <a:avLst/>
          </a:prstGeom>
        </p:spPr>
        <p:txBody>
          <a:bodyPr>
            <a:normAutofit/>
          </a:bodyPr>
          <a:lstStyle>
            <a:lvl1pPr marL="0" indent="0">
              <a:buNone/>
              <a:defRPr sz="2400" b="0" i="1" baseline="0">
                <a:solidFill>
                  <a:srgbClr val="4B2E83"/>
                </a:solidFill>
                <a:latin typeface="Open Sans Light"/>
                <a:cs typeface="Open Sans Light"/>
              </a:defRPr>
            </a:lvl1pPr>
          </a:lstStyle>
          <a:p>
            <a:r>
              <a:rPr lang="en-US" dirty="0"/>
              <a:t>Graphics can go here – </a:t>
            </a:r>
            <a:br>
              <a:rPr lang="en-US" dirty="0"/>
            </a:br>
            <a:r>
              <a:rPr lang="en-US" dirty="0"/>
              <a:t>replace this box with your image or chart</a:t>
            </a:r>
            <a:endParaRPr lang="en-US" dirty="0"/>
          </a:p>
        </p:txBody>
      </p:sp>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10" name="Picture 9" descr="Bar_RtAng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sp>
        <p:nvSpPr>
          <p:cNvPr id="2" name="Title 1"/>
          <p:cNvSpPr>
            <a:spLocks noGrp="1"/>
          </p:cNvSpPr>
          <p:nvPr>
            <p:ph type="title" hasCustomPrompt="1"/>
          </p:nvPr>
        </p:nvSpPr>
        <p:spPr>
          <a:xfrm>
            <a:off x="671755" y="371510"/>
            <a:ext cx="8184663"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79824"/>
            <a:ext cx="6972300" cy="2641756"/>
          </a:xfrm>
          <a:prstGeom prst="rect">
            <a:avLst/>
          </a:prstGeom>
        </p:spPr>
        <p:txBody>
          <a:bodyPr anchor="b"/>
          <a:lstStyle>
            <a:lvl1pPr algn="l">
              <a:defRPr sz="5000" b="1" i="0">
                <a:solidFill>
                  <a:schemeClr val="tx2"/>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Content here (Open Sans Bold, 24 pt.)</a:t>
            </a:r>
            <a:endParaRPr lang="en-US" dirty="0"/>
          </a:p>
          <a:p>
            <a:pPr lvl="1"/>
            <a:r>
              <a:rPr lang="en-US" dirty="0"/>
              <a:t>Second level (Open Sans Bold, 20)</a:t>
            </a:r>
            <a:endParaRPr lang="en-US" dirty="0"/>
          </a:p>
          <a:p>
            <a:pPr lvl="2"/>
            <a:r>
              <a:rPr lang="en-US" dirty="0"/>
              <a:t>Third level (Open Sans Bold, 18)</a:t>
            </a:r>
            <a:endParaRPr lang="en-US" dirty="0"/>
          </a:p>
          <a:p>
            <a:pPr lvl="3"/>
            <a:r>
              <a:rPr lang="en-US" dirty="0"/>
              <a:t>Fourth level (Open Sans Bold, 16)</a:t>
            </a:r>
            <a:endParaRPr lang="en-US" dirty="0"/>
          </a:p>
          <a:p>
            <a:pPr lvl="4"/>
            <a:r>
              <a:rPr lang="en-US" dirty="0"/>
              <a:t>Fifth level (Open Sans Bold, 14)</a:t>
            </a:r>
            <a:endParaRPr lang="en-US" dirty="0"/>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 24 PT.)</a:t>
            </a:r>
            <a:endParaRPr lang="en-US" dirty="0"/>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7" y="365069"/>
            <a:ext cx="8184662" cy="998440"/>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Bulleted content here (Open Sans Light, 24 pt.)</a:t>
            </a:r>
            <a:endParaRPr lang="en-US" dirty="0"/>
          </a:p>
          <a:p>
            <a:pPr lvl="1"/>
            <a:r>
              <a:rPr lang="en-US" dirty="0"/>
              <a:t>Second level (Open Sans Light, 20)</a:t>
            </a:r>
            <a:endParaRPr lang="en-US" dirty="0"/>
          </a:p>
          <a:p>
            <a:pPr lvl="2"/>
            <a:r>
              <a:rPr lang="en-US" dirty="0"/>
              <a:t>Third level (Open Sans Light, 18)</a:t>
            </a:r>
            <a:endParaRPr lang="en-US" dirty="0"/>
          </a:p>
          <a:p>
            <a:pPr lvl="3"/>
            <a:r>
              <a:rPr lang="en-US" dirty="0"/>
              <a:t>Fourth level (Open Sans Light, 16)</a:t>
            </a:r>
            <a:endParaRPr lang="en-US" dirty="0"/>
          </a:p>
          <a:p>
            <a:pPr lvl="4"/>
            <a:r>
              <a:rPr lang="en-US" dirty="0"/>
              <a:t>Fifth level (Open Sans Light, 14)</a:t>
            </a:r>
            <a:endParaRPr lang="en-US" dirty="0"/>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064505"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endParaRPr lang="en-US" dirty="0"/>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67124"/>
            <a:ext cx="6972300" cy="2641756"/>
          </a:xfrm>
          <a:prstGeom prst="rect">
            <a:avLst/>
          </a:prstGeom>
        </p:spPr>
        <p:txBody>
          <a:bodyPr anchor="b"/>
          <a:lstStyle>
            <a:lvl1pPr algn="l">
              <a:defRPr sz="5000" b="1" i="0">
                <a:solidFill>
                  <a:srgbClr val="4B2E83"/>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6" Type="http://schemas.openxmlformats.org/officeDocument/2006/relationships/theme" Target="../theme/theme4.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D3A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1.xml"/><Relationship Id="rId4" Type="http://schemas.openxmlformats.org/officeDocument/2006/relationships/image" Target="../media/image13.png"/><Relationship Id="rId3" Type="http://schemas.openxmlformats.org/officeDocument/2006/relationships/tags" Target="../tags/tag2.xml"/><Relationship Id="rId2" Type="http://schemas.microsoft.com/office/2007/relationships/media" Target="file:///C:\Users\gxysi\OneDrive\&#26700;&#38754;\22Spring595_project2demo_XiangyuGao&amp;RuiLi.mp4" TargetMode="External"/><Relationship Id="rId1" Type="http://schemas.openxmlformats.org/officeDocument/2006/relationships/video" Target="file:///C:\Users\gxysi\OneDrive\&#26700;&#38754;\22Spring595_project2demo_XiangyuGao&amp;RuiLi.mp4"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1757" y="1172839"/>
            <a:ext cx="7703894" cy="2641756"/>
          </a:xfrm>
        </p:spPr>
        <p:txBody>
          <a:bodyPr/>
          <a:lstStyle/>
          <a:p>
            <a:r>
              <a:rPr lang="en-US" dirty="0">
                <a:latin typeface="Times New Roman" panose="02020603050405020304" charset="0"/>
                <a:cs typeface="Times New Roman" panose="02020603050405020304" charset="0"/>
              </a:rPr>
              <a:t>An End-to-end Encrypted Application</a:t>
            </a:r>
            <a:endParaRPr lang="en-US" dirty="0">
              <a:latin typeface="Times New Roman" panose="02020603050405020304" charset="0"/>
              <a:cs typeface="Times New Roman" panose="02020603050405020304" charset="0"/>
            </a:endParaRPr>
          </a:p>
        </p:txBody>
      </p:sp>
      <p:sp>
        <p:nvSpPr>
          <p:cNvPr id="4" name="Title 2"/>
          <p:cNvSpPr>
            <a:spLocks noGrp="1"/>
          </p:cNvSpPr>
          <p:nvPr/>
        </p:nvSpPr>
        <p:spPr>
          <a:xfrm>
            <a:off x="781050" y="4288790"/>
            <a:ext cx="2573655" cy="1270000"/>
          </a:xfrm>
          <a:prstGeom prst="rect">
            <a:avLst/>
          </a:prstGeom>
        </p:spPr>
        <p:txBody>
          <a:bodyPr anchor="b"/>
          <a:lstStyle>
            <a:lvl1pPr algn="l" defTabSz="457200" rtl="0" eaLnBrk="1" latinLnBrk="0" hangingPunct="1">
              <a:spcBef>
                <a:spcPct val="0"/>
              </a:spcBef>
              <a:buNone/>
              <a:defRPr sz="5000" b="1" i="0" kern="1200">
                <a:solidFill>
                  <a:schemeClr val="tx2"/>
                </a:solidFill>
                <a:latin typeface="Encode Sans Normal Black" charset="0"/>
                <a:ea typeface="Encode Sans Normal Black" charset="0"/>
                <a:cs typeface="Encode Sans Normal Black" charset="0"/>
              </a:defRPr>
            </a:lvl1pPr>
          </a:lstStyle>
          <a:p>
            <a:pPr fontAlgn="auto">
              <a:lnSpc>
                <a:spcPct val="120000"/>
              </a:lnSpc>
            </a:pPr>
            <a:r>
              <a:rPr lang="en-US" sz="2800" dirty="0">
                <a:latin typeface="Times New Roman" panose="02020603050405020304" charset="0"/>
                <a:cs typeface="Times New Roman" panose="02020603050405020304" charset="0"/>
              </a:rPr>
              <a:t>Xiangyu Gao</a:t>
            </a:r>
            <a:endParaRPr lang="en-US" sz="2800" dirty="0">
              <a:latin typeface="Times New Roman" panose="02020603050405020304" charset="0"/>
              <a:cs typeface="Times New Roman" panose="02020603050405020304" charset="0"/>
            </a:endParaRPr>
          </a:p>
          <a:p>
            <a:pPr fontAlgn="auto">
              <a:lnSpc>
                <a:spcPct val="120000"/>
              </a:lnSpc>
            </a:pPr>
            <a:r>
              <a:rPr lang="en-US" sz="2800" dirty="0">
                <a:latin typeface="Times New Roman" panose="02020603050405020304" charset="0"/>
                <a:cs typeface="Times New Roman" panose="02020603050405020304" charset="0"/>
              </a:rPr>
              <a:t>Rui Li</a:t>
            </a:r>
            <a:endParaRPr lang="en-US" sz="2800"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59305" y="1709874"/>
            <a:ext cx="8197114" cy="3810086"/>
          </a:xfrm>
        </p:spPr>
        <p:txBody>
          <a:bodyPr/>
          <a:lstStyle/>
          <a:p>
            <a:r>
              <a:rPr lang="en-US" altLang="zh-CN">
                <a:latin typeface="Times New Roman" panose="02020603050405020304" charset="0"/>
                <a:cs typeface="Times New Roman" panose="02020603050405020304" charset="0"/>
                <a:sym typeface="+mn-ea"/>
              </a:rPr>
              <a:t>E</a:t>
            </a:r>
            <a:r>
              <a:rPr lang="zh-CN" altLang="en-US">
                <a:latin typeface="Times New Roman" panose="02020603050405020304" charset="0"/>
                <a:cs typeface="Times New Roman" panose="02020603050405020304" charset="0"/>
                <a:sym typeface="+mn-ea"/>
              </a:rPr>
              <a:t>nd-to-end </a:t>
            </a:r>
            <a:r>
              <a:rPr lang="en-US" altLang="zh-CN">
                <a:latin typeface="Times New Roman" panose="02020603050405020304" charset="0"/>
                <a:cs typeface="Times New Roman" panose="02020603050405020304" charset="0"/>
                <a:sym typeface="+mn-ea"/>
              </a:rPr>
              <a:t>E</a:t>
            </a:r>
            <a:r>
              <a:rPr lang="zh-CN" altLang="en-US">
                <a:latin typeface="Times New Roman" panose="02020603050405020304" charset="0"/>
                <a:cs typeface="Times New Roman" panose="02020603050405020304" charset="0"/>
                <a:sym typeface="+mn-ea"/>
              </a:rPr>
              <a:t>ncrypted </a:t>
            </a:r>
            <a:r>
              <a:rPr lang="en-US" altLang="zh-CN">
                <a:latin typeface="Times New Roman" panose="02020603050405020304" charset="0"/>
                <a:cs typeface="Times New Roman" panose="02020603050405020304" charset="0"/>
                <a:sym typeface="+mn-ea"/>
              </a:rPr>
              <a:t>S</a:t>
            </a:r>
            <a:r>
              <a:rPr lang="zh-CN" altLang="en-US">
                <a:latin typeface="Times New Roman" panose="02020603050405020304" charset="0"/>
                <a:cs typeface="Times New Roman" panose="02020603050405020304" charset="0"/>
                <a:sym typeface="+mn-ea"/>
              </a:rPr>
              <a:t>ession</a:t>
            </a:r>
            <a:r>
              <a:rPr lang="en-US" altLang="zh-CN">
                <a:latin typeface="Times New Roman" panose="02020603050405020304" charset="0"/>
                <a:cs typeface="Times New Roman" panose="02020603050405020304" charset="0"/>
                <a:sym typeface="+mn-ea"/>
              </a:rPr>
              <a:t> S</a:t>
            </a:r>
            <a:r>
              <a:rPr lang="zh-CN" altLang="en-US">
                <a:latin typeface="Times New Roman" panose="02020603050405020304" charset="0"/>
                <a:cs typeface="Times New Roman" panose="02020603050405020304" charset="0"/>
                <a:sym typeface="+mn-ea"/>
              </a:rPr>
              <a:t>ystem</a:t>
            </a:r>
            <a:endParaRPr lang="zh-CN" altLang="en-US">
              <a:latin typeface="Times New Roman" panose="02020603050405020304" charset="0"/>
              <a:cs typeface="Times New Roman" panose="02020603050405020304" charset="0"/>
              <a:sym typeface="+mn-ea"/>
            </a:endParaRPr>
          </a:p>
          <a:p>
            <a:pPr algn="l">
              <a:buClrTx/>
              <a:buSzTx/>
              <a:buFont typeface="Arial" panose="020B0604020202020204" pitchFamily="34" charset="0"/>
              <a:buChar char="•"/>
            </a:pPr>
            <a:r>
              <a:rPr lang="en-US" dirty="0">
                <a:latin typeface="Times New Roman" panose="02020603050405020304" charset="0"/>
                <a:cs typeface="Times New Roman" panose="02020603050405020304" charset="0"/>
                <a:sym typeface="+mn-ea"/>
              </a:rPr>
              <a:t>Encrypted Session</a:t>
            </a:r>
            <a:endParaRPr lang="en-US" dirty="0">
              <a:latin typeface="Times New Roman" panose="02020603050405020304" charset="0"/>
              <a:cs typeface="Times New Roman" panose="02020603050405020304" charset="0"/>
              <a:sym typeface="+mn-ea"/>
            </a:endParaRPr>
          </a:p>
          <a:p>
            <a:pPr algn="l">
              <a:buClrTx/>
              <a:buSzTx/>
              <a:buFont typeface="Arial" panose="020B0604020202020204" pitchFamily="34" charset="0"/>
              <a:buChar char="•"/>
            </a:pPr>
            <a:r>
              <a:rPr lang="en-US" dirty="0">
                <a:latin typeface="Times New Roman" panose="02020603050405020304" charset="0"/>
                <a:cs typeface="Times New Roman" panose="02020603050405020304" charset="0"/>
                <a:sym typeface="+mn-ea"/>
              </a:rPr>
              <a:t>Face Recognition Login</a:t>
            </a:r>
            <a:endParaRPr lang="en-US" dirty="0">
              <a:latin typeface="Times New Roman" panose="02020603050405020304" charset="0"/>
              <a:cs typeface="Times New Roman" panose="02020603050405020304" charset="0"/>
              <a:sym typeface="+mn-ea"/>
            </a:endParaRPr>
          </a:p>
          <a:p>
            <a:pPr algn="l">
              <a:buClrTx/>
              <a:buSzTx/>
              <a:buFont typeface="Arial" panose="020B0604020202020204" pitchFamily="34" charset="0"/>
              <a:buChar char="•"/>
            </a:pPr>
            <a:r>
              <a:rPr lang="en-US" dirty="0">
                <a:latin typeface="Times New Roman" panose="02020603050405020304" charset="0"/>
                <a:cs typeface="Times New Roman" panose="02020603050405020304" charset="0"/>
                <a:sym typeface="+mn-ea"/>
              </a:rPr>
              <a:t>Sensitive Content Recognition</a:t>
            </a:r>
            <a:endParaRPr lang="en-US" dirty="0">
              <a:latin typeface="Times New Roman" panose="02020603050405020304" charset="0"/>
              <a:cs typeface="Times New Roman" panose="02020603050405020304" charset="0"/>
              <a:sym typeface="+mn-ea"/>
            </a:endParaRPr>
          </a:p>
          <a:p>
            <a:pPr algn="l">
              <a:buClrTx/>
              <a:buSzTx/>
              <a:buFont typeface="Arial" panose="020B0604020202020204" pitchFamily="34" charset="0"/>
              <a:buChar char="•"/>
            </a:pPr>
            <a:r>
              <a:rPr lang="en-US" dirty="0">
                <a:latin typeface="Times New Roman" panose="02020603050405020304" charset="0"/>
                <a:cs typeface="Times New Roman" panose="02020603050405020304" charset="0"/>
                <a:sym typeface="+mn-ea"/>
              </a:rPr>
              <a:t>User Firewall</a:t>
            </a:r>
            <a:endParaRPr lang="en-US" dirty="0">
              <a:latin typeface="Times New Roman" panose="02020603050405020304" charset="0"/>
              <a:cs typeface="Times New Roman" panose="02020603050405020304" charset="0"/>
              <a:sym typeface="+mn-ea"/>
            </a:endParaRPr>
          </a:p>
          <a:p>
            <a:pPr marL="0" indent="0">
              <a:buNone/>
            </a:pPr>
            <a:endParaRPr lang="en-US" dirty="0">
              <a:latin typeface="Times New Roman" panose="02020603050405020304" charset="0"/>
              <a:cs typeface="Times New Roman" panose="02020603050405020304" charset="0"/>
            </a:endParaRPr>
          </a:p>
        </p:txBody>
      </p:sp>
      <p:sp>
        <p:nvSpPr>
          <p:cNvPr id="7" name="Title 6"/>
          <p:cNvSpPr>
            <a:spLocks noGrp="1"/>
          </p:cNvSpPr>
          <p:nvPr>
            <p:ph type="title"/>
          </p:nvPr>
        </p:nvSpPr>
        <p:spPr/>
        <p:txBody>
          <a:bodyPr/>
          <a:lstStyle/>
          <a:p>
            <a:r>
              <a:rPr lang="en-US" altLang="zh-CN" dirty="0">
                <a:latin typeface="Times New Roman" panose="02020603050405020304" charset="0"/>
                <a:cs typeface="Times New Roman" panose="02020603050405020304" charset="0"/>
              </a:rPr>
              <a:t>Introduction</a:t>
            </a:r>
            <a:endParaRPr lang="en-US" altLang="zh-CN"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latin typeface="Times New Roman" panose="02020603050405020304" charset="0"/>
                <a:cs typeface="Times New Roman" panose="02020603050405020304" charset="0"/>
              </a:rPr>
              <a:t>Potential Attack</a:t>
            </a:r>
            <a:endParaRPr lang="en-US" dirty="0">
              <a:latin typeface="Times New Roman" panose="02020603050405020304" charset="0"/>
              <a:cs typeface="Times New Roman" panose="02020603050405020304" charset="0"/>
            </a:endParaRPr>
          </a:p>
          <a:p>
            <a:pPr>
              <a:buFont typeface="Arial" panose="020B0604020202020204" pitchFamily="34" charset="0"/>
              <a:buChar char="•"/>
            </a:pPr>
            <a:r>
              <a:rPr lang="en-US" dirty="0">
                <a:latin typeface="Times New Roman" panose="02020603050405020304" charset="0"/>
                <a:cs typeface="Times New Roman" panose="02020603050405020304" charset="0"/>
              </a:rPr>
              <a:t>2D Facial Recognition Attack</a:t>
            </a:r>
            <a:endParaRPr lang="en-US" dirty="0">
              <a:latin typeface="Times New Roman" panose="02020603050405020304" charset="0"/>
              <a:cs typeface="Times New Roman" panose="02020603050405020304" charset="0"/>
            </a:endParaRPr>
          </a:p>
          <a:p>
            <a:pPr>
              <a:buFont typeface="Arial" panose="020B0604020202020204" pitchFamily="34" charset="0"/>
              <a:buChar char="•"/>
            </a:pPr>
            <a:r>
              <a:rPr lang="en-US" dirty="0">
                <a:latin typeface="Times New Roman" panose="02020603050405020304" charset="0"/>
                <a:cs typeface="Times New Roman" panose="02020603050405020304" charset="0"/>
              </a:rPr>
              <a:t>Hacking</a:t>
            </a:r>
            <a:endParaRPr lang="en-US" dirty="0">
              <a:latin typeface="Times New Roman" panose="02020603050405020304" charset="0"/>
              <a:cs typeface="Times New Roman" panose="02020603050405020304" charset="0"/>
            </a:endParaRPr>
          </a:p>
          <a:p>
            <a:pPr algn="l">
              <a:buClrTx/>
              <a:buSzTx/>
              <a:buChar char="&gt;"/>
            </a:pPr>
            <a:r>
              <a:rPr lang="en-US" dirty="0">
                <a:latin typeface="Times New Roman" panose="02020603050405020304" charset="0"/>
                <a:cs typeface="Times New Roman" panose="02020603050405020304" charset="0"/>
                <a:sym typeface="+mn-ea"/>
              </a:rPr>
              <a:t>Potential Attack</a:t>
            </a:r>
            <a:endParaRPr lang="en-US" dirty="0">
              <a:latin typeface="Times New Roman" panose="02020603050405020304" charset="0"/>
              <a:cs typeface="Times New Roman" panose="02020603050405020304" charset="0"/>
            </a:endParaRPr>
          </a:p>
          <a:p>
            <a:pPr>
              <a:buFont typeface="Arial" panose="020B0604020202020204" pitchFamily="34" charset="0"/>
              <a:buChar char="•"/>
            </a:pPr>
            <a:r>
              <a:rPr lang="en-US" dirty="0">
                <a:latin typeface="Times New Roman" panose="02020603050405020304" charset="0"/>
                <a:cs typeface="Times New Roman" panose="02020603050405020304" charset="0"/>
              </a:rPr>
              <a:t>Mitigate the Attack</a:t>
            </a:r>
            <a:endParaRPr lang="en-US" dirty="0">
              <a:latin typeface="Times New Roman" panose="02020603050405020304" charset="0"/>
              <a:cs typeface="Times New Roman" panose="02020603050405020304" charset="0"/>
            </a:endParaRPr>
          </a:p>
        </p:txBody>
      </p:sp>
      <p:sp>
        <p:nvSpPr>
          <p:cNvPr id="7" name="Title 6"/>
          <p:cNvSpPr>
            <a:spLocks noGrp="1"/>
          </p:cNvSpPr>
          <p:nvPr>
            <p:ph type="title"/>
          </p:nvPr>
        </p:nvSpPr>
        <p:spPr/>
        <p:txBody>
          <a:bodyPr/>
          <a:lstStyle/>
          <a:p>
            <a:r>
              <a:rPr lang="en-US" dirty="0">
                <a:latin typeface="Times New Roman" panose="02020603050405020304" charset="0"/>
                <a:cs typeface="Times New Roman" panose="02020603050405020304" charset="0"/>
              </a:rPr>
              <a:t>Technical Attack</a:t>
            </a:r>
            <a:endParaRPr lang="en-US"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59305" y="1782978"/>
            <a:ext cx="8197114" cy="3810086"/>
          </a:xfrm>
        </p:spPr>
        <p:txBody>
          <a:bodyPr/>
          <a:lstStyle/>
          <a:p>
            <a:r>
              <a:rPr lang="en-US" altLang="zh-CN" dirty="0">
                <a:latin typeface="Times New Roman" panose="02020603050405020304" charset="0"/>
                <a:cs typeface="Times New Roman" panose="02020603050405020304" charset="0"/>
              </a:rPr>
              <a:t>Overall System Logic Design</a:t>
            </a:r>
            <a:endParaRPr lang="en-US"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Encryption Algorithm</a:t>
            </a:r>
            <a:endParaRPr lang="en-US" altLang="zh-CN" dirty="0">
              <a:latin typeface="Times New Roman" panose="02020603050405020304" charset="0"/>
              <a:cs typeface="Times New Roman" panose="02020603050405020304" charset="0"/>
            </a:endParaRPr>
          </a:p>
          <a:p>
            <a:pPr>
              <a:buFont typeface="Arial" panose="020B0604020202020204" pitchFamily="34" charset="0"/>
              <a:buChar char="•"/>
            </a:pPr>
            <a:endParaRPr lang="en-US" dirty="0">
              <a:latin typeface="Times New Roman" panose="02020603050405020304" charset="0"/>
              <a:cs typeface="Times New Roman" panose="02020603050405020304" charset="0"/>
            </a:endParaRPr>
          </a:p>
        </p:txBody>
      </p:sp>
      <p:sp>
        <p:nvSpPr>
          <p:cNvPr id="10" name="Title 9"/>
          <p:cNvSpPr>
            <a:spLocks noGrp="1"/>
          </p:cNvSpPr>
          <p:nvPr>
            <p:ph type="title"/>
          </p:nvPr>
        </p:nvSpPr>
        <p:spPr/>
        <p:txBody>
          <a:bodyPr/>
          <a:lstStyle/>
          <a:p>
            <a:r>
              <a:rPr lang="en-US" altLang="zh-CN" dirty="0">
                <a:latin typeface="Times New Roman" panose="02020603050405020304" charset="0"/>
                <a:cs typeface="Times New Roman" panose="02020603050405020304" charset="0"/>
              </a:rPr>
              <a:t>System Overview</a:t>
            </a:r>
            <a:endParaRPr lang="en-US" altLang="zh-CN" dirty="0">
              <a:latin typeface="Times New Roman" panose="02020603050405020304" charset="0"/>
              <a:cs typeface="Times New Roman" panose="02020603050405020304" charset="0"/>
            </a:endParaRPr>
          </a:p>
        </p:txBody>
      </p:sp>
      <p:pic>
        <p:nvPicPr>
          <p:cNvPr id="2" name="图片 5"/>
          <p:cNvPicPr>
            <a:picLocks noChangeAspect="1"/>
          </p:cNvPicPr>
          <p:nvPr/>
        </p:nvPicPr>
        <p:blipFill>
          <a:blip r:embed="rId1"/>
          <a:stretch>
            <a:fillRect/>
          </a:stretch>
        </p:blipFill>
        <p:spPr>
          <a:xfrm>
            <a:off x="6007735" y="414020"/>
            <a:ext cx="2612390" cy="5897245"/>
          </a:xfrm>
          <a:prstGeom prst="rect">
            <a:avLst/>
          </a:prstGeom>
          <a:noFill/>
          <a:ln w="9525">
            <a:noFill/>
          </a:ln>
        </p:spPr>
      </p:pic>
      <p:pic>
        <p:nvPicPr>
          <p:cNvPr id="4" name="图片 8"/>
          <p:cNvPicPr>
            <a:picLocks noChangeAspect="1"/>
          </p:cNvPicPr>
          <p:nvPr/>
        </p:nvPicPr>
        <p:blipFill>
          <a:blip r:embed="rId2"/>
          <a:stretch>
            <a:fillRect/>
          </a:stretch>
        </p:blipFill>
        <p:spPr>
          <a:xfrm>
            <a:off x="797560" y="4655820"/>
            <a:ext cx="4997450" cy="10160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59305" y="1782978"/>
            <a:ext cx="8197114" cy="3810086"/>
          </a:xfrm>
        </p:spPr>
        <p:txBody>
          <a:bodyPr/>
          <a:lstStyle/>
          <a:p>
            <a:r>
              <a:rPr lang="en-US" altLang="zh-CN" dirty="0">
                <a:latin typeface="Times New Roman" panose="02020603050405020304" charset="0"/>
                <a:cs typeface="Times New Roman" panose="02020603050405020304" charset="0"/>
              </a:rPr>
              <a:t>Face Recognition</a:t>
            </a:r>
            <a:endParaRPr lang="en-US" altLang="zh-CN" dirty="0">
              <a:latin typeface="Times New Roman" panose="02020603050405020304" charset="0"/>
              <a:cs typeface="Times New Roman" panose="02020603050405020304" charset="0"/>
            </a:endParaRPr>
          </a:p>
          <a:p>
            <a:pPr algn="l">
              <a:buClrTx/>
              <a:buSzTx/>
              <a:buFont typeface="Arial" panose="020B0604020202020204" pitchFamily="34" charset="0"/>
              <a:buChar char="•"/>
            </a:pPr>
            <a:r>
              <a:rPr lang="en-US" altLang="zh-CN" dirty="0">
                <a:latin typeface="Times New Roman" panose="02020603050405020304" charset="0"/>
                <a:cs typeface="Times New Roman" panose="02020603050405020304" charset="0"/>
              </a:rPr>
              <a:t>Face++ API</a:t>
            </a:r>
            <a:endParaRPr lang="en-US" altLang="zh-CN" dirty="0">
              <a:latin typeface="Times New Roman" panose="02020603050405020304" charset="0"/>
              <a:cs typeface="Times New Roman" panose="02020603050405020304" charset="0"/>
            </a:endParaRPr>
          </a:p>
          <a:p>
            <a:pPr algn="l">
              <a:buClrTx/>
              <a:buSzTx/>
              <a:buFont typeface="Arial" panose="020B0604020202020204" pitchFamily="34" charset="0"/>
              <a:buChar char="•"/>
            </a:pPr>
            <a:r>
              <a:rPr lang="en-US" altLang="zh-CN" dirty="0">
                <a:latin typeface="Times New Roman" panose="02020603050405020304" charset="0"/>
                <a:cs typeface="Times New Roman" panose="02020603050405020304" charset="0"/>
              </a:rPr>
              <a:t>requests</a:t>
            </a:r>
            <a:endParaRPr lang="en-US" altLang="zh-CN" dirty="0">
              <a:latin typeface="Times New Roman" panose="02020603050405020304" charset="0"/>
              <a:cs typeface="Times New Roman" panose="02020603050405020304" charset="0"/>
            </a:endParaRPr>
          </a:p>
          <a:p>
            <a:pPr algn="l">
              <a:buClrTx/>
              <a:buSzTx/>
              <a:buFont typeface="Arial" panose="020B0604020202020204" pitchFamily="34" charset="0"/>
              <a:buChar char="•"/>
            </a:pPr>
            <a:r>
              <a:rPr lang="en-US" altLang="zh-CN" dirty="0">
                <a:latin typeface="Times New Roman" panose="02020603050405020304" charset="0"/>
                <a:cs typeface="Times New Roman" panose="02020603050405020304" charset="0"/>
              </a:rPr>
              <a:t>Over 95% Similarity</a:t>
            </a:r>
            <a:endParaRPr lang="en-US" altLang="zh-CN" dirty="0">
              <a:latin typeface="Times New Roman" panose="02020603050405020304" charset="0"/>
              <a:cs typeface="Times New Roman" panose="02020603050405020304" charset="0"/>
            </a:endParaRPr>
          </a:p>
          <a:p>
            <a:pPr algn="l">
              <a:buClrTx/>
              <a:buSzTx/>
            </a:pPr>
            <a:r>
              <a:rPr lang="en-US" altLang="zh-CN" dirty="0">
                <a:latin typeface="Times New Roman" panose="02020603050405020304" charset="0"/>
                <a:cs typeface="Times New Roman" panose="02020603050405020304" charset="0"/>
                <a:sym typeface="+mn-ea"/>
              </a:rPr>
              <a:t>Firewall</a:t>
            </a:r>
            <a:endParaRPr lang="en-US" altLang="zh-CN" dirty="0">
              <a:latin typeface="Times New Roman" panose="02020603050405020304" charset="0"/>
              <a:cs typeface="Times New Roman" panose="02020603050405020304" charset="0"/>
              <a:sym typeface="+mn-ea"/>
            </a:endParaRPr>
          </a:p>
          <a:p>
            <a:pPr algn="l">
              <a:buClrTx/>
              <a:buSzTx/>
              <a:buFont typeface="Arial" panose="020B0604020202020204" pitchFamily="34" charset="0"/>
              <a:buChar char="•"/>
            </a:pPr>
            <a:r>
              <a:rPr lang="en-US" altLang="zh-CN" dirty="0">
                <a:latin typeface="Times New Roman" panose="02020603050405020304" charset="0"/>
                <a:cs typeface="Times New Roman" panose="02020603050405020304" charset="0"/>
                <a:sym typeface="+mn-ea"/>
              </a:rPr>
              <a:t>Restrict Unauthorized Users </a:t>
            </a:r>
            <a:endParaRPr lang="en-US" altLang="zh-CN" dirty="0">
              <a:latin typeface="Times New Roman" panose="02020603050405020304" charset="0"/>
              <a:cs typeface="Times New Roman" panose="02020603050405020304" charset="0"/>
              <a:sym typeface="+mn-ea"/>
            </a:endParaRPr>
          </a:p>
          <a:p>
            <a:pPr algn="l">
              <a:buClrTx/>
              <a:buSzTx/>
              <a:buFont typeface="Arial" panose="020B0604020202020204" pitchFamily="34" charset="0"/>
              <a:buChar char="•"/>
            </a:pPr>
            <a:r>
              <a:rPr lang="en-US" altLang="zh-CN" dirty="0">
                <a:latin typeface="Times New Roman" panose="02020603050405020304" charset="0"/>
                <a:cs typeface="Times New Roman" panose="02020603050405020304" charset="0"/>
                <a:sym typeface="+mn-ea"/>
              </a:rPr>
              <a:t>Prevent Intruders</a:t>
            </a:r>
            <a:endParaRPr lang="en-US" altLang="zh-CN" dirty="0">
              <a:latin typeface="Times New Roman" panose="02020603050405020304" charset="0"/>
              <a:cs typeface="Times New Roman" panose="02020603050405020304" charset="0"/>
              <a:sym typeface="+mn-ea"/>
            </a:endParaRPr>
          </a:p>
          <a:p>
            <a:pPr algn="l">
              <a:buClrTx/>
              <a:buSzTx/>
              <a:buFont typeface="Arial" panose="020B0604020202020204" pitchFamily="34" charset="0"/>
              <a:buChar char="•"/>
            </a:pPr>
            <a:r>
              <a:rPr lang="en-US" altLang="zh-CN" dirty="0">
                <a:latin typeface="Times New Roman" panose="02020603050405020304" charset="0"/>
                <a:cs typeface="Times New Roman" panose="02020603050405020304" charset="0"/>
                <a:sym typeface="+mn-ea"/>
              </a:rPr>
              <a:t>Record the Content and Activities </a:t>
            </a:r>
            <a:endParaRPr lang="en-US" altLang="zh-CN" dirty="0">
              <a:latin typeface="Times New Roman" panose="02020603050405020304" charset="0"/>
              <a:cs typeface="Times New Roman" panose="02020603050405020304" charset="0"/>
              <a:sym typeface="+mn-ea"/>
            </a:endParaRPr>
          </a:p>
          <a:p>
            <a:pPr algn="l">
              <a:buClrTx/>
              <a:buSzTx/>
            </a:pPr>
            <a:r>
              <a:rPr lang="en-US" altLang="zh-CN" dirty="0">
                <a:latin typeface="Times New Roman" panose="02020603050405020304" charset="0"/>
                <a:cs typeface="Times New Roman" panose="02020603050405020304" charset="0"/>
                <a:sym typeface="+mn-ea"/>
              </a:rPr>
              <a:t>Sensitive Data Identification</a:t>
            </a:r>
            <a:endParaRPr lang="en-US" altLang="zh-CN" dirty="0">
              <a:latin typeface="Times New Roman" panose="02020603050405020304" charset="0"/>
              <a:cs typeface="Times New Roman" panose="02020603050405020304" charset="0"/>
              <a:sym typeface="+mn-ea"/>
            </a:endParaRPr>
          </a:p>
        </p:txBody>
      </p:sp>
      <p:sp>
        <p:nvSpPr>
          <p:cNvPr id="10" name="Title 9"/>
          <p:cNvSpPr>
            <a:spLocks noGrp="1"/>
          </p:cNvSpPr>
          <p:nvPr>
            <p:ph type="title"/>
          </p:nvPr>
        </p:nvSpPr>
        <p:spPr/>
        <p:txBody>
          <a:bodyPr/>
          <a:lstStyle/>
          <a:p>
            <a:r>
              <a:rPr lang="en-US" altLang="zh-CN" dirty="0">
                <a:latin typeface="Times New Roman" panose="02020603050405020304" charset="0"/>
                <a:cs typeface="Times New Roman" panose="02020603050405020304" charset="0"/>
              </a:rPr>
              <a:t>System Overview</a:t>
            </a:r>
            <a:endParaRPr lang="en-US" altLang="zh-CN"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935" y="191770"/>
            <a:ext cx="5393055" cy="988060"/>
          </a:xfrm>
        </p:spPr>
        <p:txBody>
          <a:bodyPr/>
          <a:lstStyle/>
          <a:p>
            <a:r>
              <a:rPr lang="en-US" sz="3000" dirty="0">
                <a:solidFill>
                  <a:schemeClr val="tx1"/>
                </a:solidFill>
                <a:latin typeface="Times New Roman" panose="02020603050405020304" charset="0"/>
                <a:cs typeface="Times New Roman" panose="02020603050405020304" charset="0"/>
                <a:sym typeface="+mn-ea"/>
              </a:rPr>
              <a:t>Work Description</a:t>
            </a:r>
            <a:endParaRPr lang="en-US" sz="3000" dirty="0">
              <a:solidFill>
                <a:schemeClr val="tx1"/>
              </a:solidFill>
              <a:latin typeface="Times New Roman" panose="02020603050405020304" charset="0"/>
              <a:cs typeface="Times New Roman" panose="02020603050405020304" charset="0"/>
              <a:sym typeface="+mn-ea"/>
            </a:endParaRPr>
          </a:p>
        </p:txBody>
      </p:sp>
      <p:pic>
        <p:nvPicPr>
          <p:cNvPr id="3" name="图片 2"/>
          <p:cNvPicPr>
            <a:picLocks noChangeAspect="1"/>
          </p:cNvPicPr>
          <p:nvPr>
            <p:custDataLst>
              <p:tags r:id="rId1"/>
            </p:custDataLst>
          </p:nvPr>
        </p:nvPicPr>
        <p:blipFill>
          <a:blip r:embed="rId2"/>
          <a:srcRect r="36840"/>
          <a:stretch>
            <a:fillRect/>
          </a:stretch>
        </p:blipFill>
        <p:spPr>
          <a:xfrm>
            <a:off x="4362450" y="125730"/>
            <a:ext cx="3550920" cy="3603625"/>
          </a:xfrm>
          <a:prstGeom prst="rect">
            <a:avLst/>
          </a:prstGeom>
        </p:spPr>
      </p:pic>
      <p:pic>
        <p:nvPicPr>
          <p:cNvPr id="4" name="图片 13" descr="图片1"/>
          <p:cNvPicPr>
            <a:picLocks noChangeAspect="1"/>
          </p:cNvPicPr>
          <p:nvPr/>
        </p:nvPicPr>
        <p:blipFill>
          <a:blip r:embed="rId3"/>
          <a:stretch>
            <a:fillRect/>
          </a:stretch>
        </p:blipFill>
        <p:spPr>
          <a:xfrm>
            <a:off x="185420" y="1179830"/>
            <a:ext cx="3641725" cy="2591435"/>
          </a:xfrm>
          <a:prstGeom prst="rect">
            <a:avLst/>
          </a:prstGeom>
          <a:noFill/>
          <a:ln w="9525">
            <a:noFill/>
          </a:ln>
        </p:spPr>
      </p:pic>
      <p:pic>
        <p:nvPicPr>
          <p:cNvPr id="5" name="图片 15" descr="图片2"/>
          <p:cNvPicPr>
            <a:picLocks noChangeAspect="1"/>
          </p:cNvPicPr>
          <p:nvPr/>
        </p:nvPicPr>
        <p:blipFill>
          <a:blip r:embed="rId4"/>
          <a:stretch>
            <a:fillRect/>
          </a:stretch>
        </p:blipFill>
        <p:spPr>
          <a:xfrm>
            <a:off x="185420" y="4004945"/>
            <a:ext cx="3625850" cy="2182495"/>
          </a:xfrm>
          <a:prstGeom prst="rect">
            <a:avLst/>
          </a:prstGeom>
          <a:noFill/>
          <a:ln w="9525">
            <a:noFill/>
          </a:ln>
        </p:spPr>
      </p:pic>
      <p:pic>
        <p:nvPicPr>
          <p:cNvPr id="6" name="图片 5"/>
          <p:cNvPicPr>
            <a:picLocks noChangeAspect="1"/>
          </p:cNvPicPr>
          <p:nvPr/>
        </p:nvPicPr>
        <p:blipFill>
          <a:blip r:embed="rId5"/>
          <a:stretch>
            <a:fillRect/>
          </a:stretch>
        </p:blipFill>
        <p:spPr>
          <a:xfrm>
            <a:off x="4362450" y="3921125"/>
            <a:ext cx="3851910" cy="26739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CN" dirty="0">
                <a:latin typeface="Times New Roman" panose="02020603050405020304" charset="0"/>
                <a:cs typeface="Times New Roman" panose="02020603050405020304" charset="0"/>
                <a:sym typeface="+mn-ea"/>
              </a:rPr>
              <a:t>Demonstration </a:t>
            </a:r>
            <a:br>
              <a:rPr lang="en-US" altLang="zh-CN" dirty="0">
                <a:latin typeface="Times New Roman" panose="02020603050405020304" charset="0"/>
                <a:cs typeface="Times New Roman" panose="02020603050405020304" charset="0"/>
                <a:sym typeface="+mn-ea"/>
              </a:rPr>
            </a:br>
            <a:r>
              <a:rPr lang="en-US" altLang="zh-CN" sz="1800" dirty="0">
                <a:latin typeface="Times New Roman" panose="02020603050405020304" charset="0"/>
                <a:cs typeface="Times New Roman" panose="02020603050405020304" charset="0"/>
                <a:sym typeface="+mn-ea"/>
              </a:rPr>
              <a:t>https://www.youtube.com/watch?v=zYbMCRfGSrc</a:t>
            </a:r>
            <a:endParaRPr lang="en-US" altLang="zh-CN" sz="1800" dirty="0">
              <a:latin typeface="Times New Roman" panose="02020603050405020304" charset="0"/>
              <a:cs typeface="Times New Roman" panose="02020603050405020304" charset="0"/>
              <a:sym typeface="+mn-ea"/>
            </a:endParaRPr>
          </a:p>
        </p:txBody>
      </p:sp>
      <p:pic>
        <p:nvPicPr>
          <p:cNvPr id="3" name="22Spring595_project2demo_XiangyuGao&amp;RuiLi">
            <a:hlinkClick r:id="" action="ppaction://media"/>
          </p:cNvPr>
          <p:cNvPicPr/>
          <p:nvPr>
            <a:videoFile r:link="rId1"/>
            <p:extLst>
              <p:ext uri="{DAA4B4D4-6D71-4841-9C94-3DE7FCFB9230}">
                <p14:media xmlns:p14="http://schemas.microsoft.com/office/powerpoint/2010/main" r:link="rId2"/>
              </p:ext>
            </p:extLst>
            <p:custDataLst>
              <p:tags r:id="rId3"/>
            </p:custDataLst>
          </p:nvPr>
        </p:nvPicPr>
        <p:blipFill>
          <a:blip r:embed="rId4"/>
          <a:stretch>
            <a:fillRect/>
          </a:stretch>
        </p:blipFill>
        <p:spPr>
          <a:xfrm>
            <a:off x="261620" y="1684020"/>
            <a:ext cx="8594725" cy="500507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3"/>
                </p:tgtEl>
              </p:cMediaNode>
            </p:video>
            <p:seq concurrent="1" nextAc="seek">
              <p:cTn id="3" restart="whenNotActive" fill="hold" evtFilter="cancelBubble" nodeType="interactiveSeq">
                <p:stCondLst>
                  <p:cond evt="onClick" delay="0">
                    <p:tgtEl>
                      <p:spTgt spid="3"/>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buFont typeface="Arial" panose="020B0604020202020204" pitchFamily="34" charset="0"/>
              <a:buChar char="•"/>
            </a:pPr>
            <a:r>
              <a:rPr lang="en-US" dirty="0">
                <a:latin typeface="Times New Roman" panose="02020603050405020304" charset="0"/>
                <a:cs typeface="Times New Roman" panose="02020603050405020304" charset="0"/>
              </a:rPr>
              <a:t>Session System</a:t>
            </a:r>
            <a:endParaRPr lang="en-US" dirty="0">
              <a:latin typeface="Times New Roman" panose="02020603050405020304" charset="0"/>
              <a:cs typeface="Times New Roman" panose="02020603050405020304" charset="0"/>
            </a:endParaRPr>
          </a:p>
          <a:p>
            <a:pPr>
              <a:buFont typeface="Arial" panose="020B0604020202020204" pitchFamily="34" charset="0"/>
              <a:buChar char="•"/>
            </a:pPr>
            <a:r>
              <a:rPr lang="en-US" sz="2400" dirty="0">
                <a:latin typeface="Times New Roman" panose="02020603050405020304" charset="0"/>
                <a:cs typeface="Times New Roman" panose="02020603050405020304" charset="0"/>
              </a:rPr>
              <a:t>Importance of Security</a:t>
            </a:r>
            <a:endParaRPr lang="en-US" sz="2400" dirty="0">
              <a:latin typeface="Times New Roman" panose="02020603050405020304" charset="0"/>
              <a:cs typeface="Times New Roman" panose="02020603050405020304" charset="0"/>
            </a:endParaRPr>
          </a:p>
          <a:p>
            <a:pPr marL="342900" lvl="1" indent="-342900" algn="l">
              <a:buClrTx/>
              <a:buSzTx/>
              <a:buFont typeface="Arial" panose="020B0604020202020204" pitchFamily="34" charset="0"/>
              <a:buChar char="•"/>
            </a:pPr>
            <a:r>
              <a:rPr lang="en-US" sz="2400" dirty="0">
                <a:latin typeface="Times New Roman" panose="02020603050405020304" charset="0"/>
                <a:cs typeface="Times New Roman" panose="02020603050405020304" charset="0"/>
              </a:rPr>
              <a:t>Improvement</a:t>
            </a:r>
            <a:endParaRPr lang="en-US" sz="2400" dirty="0">
              <a:latin typeface="Times New Roman" panose="02020603050405020304" charset="0"/>
              <a:cs typeface="Times New Roman" panose="02020603050405020304" charset="0"/>
            </a:endParaRPr>
          </a:p>
          <a:p>
            <a:pPr marL="0" indent="0">
              <a:buNone/>
            </a:pPr>
            <a:endParaRPr lang="en-US" sz="2400" dirty="0">
              <a:latin typeface="Times New Roman" panose="02020603050405020304" charset="0"/>
              <a:cs typeface="Times New Roman" panose="02020603050405020304" charset="0"/>
            </a:endParaRPr>
          </a:p>
        </p:txBody>
      </p:sp>
      <p:sp>
        <p:nvSpPr>
          <p:cNvPr id="7" name="Title 6"/>
          <p:cNvSpPr>
            <a:spLocks noGrp="1"/>
          </p:cNvSpPr>
          <p:nvPr>
            <p:ph type="title"/>
          </p:nvPr>
        </p:nvSpPr>
        <p:spPr/>
        <p:txBody>
          <a:bodyPr/>
          <a:lstStyle/>
          <a:p>
            <a:r>
              <a:rPr lang="en-US" altLang="zh-CN" dirty="0">
                <a:latin typeface="Times New Roman" panose="02020603050405020304" charset="0"/>
                <a:cs typeface="Times New Roman" panose="02020603050405020304" charset="0"/>
                <a:sym typeface="+mn-ea"/>
              </a:rPr>
              <a:t>Conclusion</a:t>
            </a:r>
            <a:endParaRPr lang="en-US" dirty="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UNIT_PLACING_PICTURE_USER_VIEWPORT" val="{&quot;height&quot;:4658,&quot;width&quot;:7268}"/>
</p:tagLst>
</file>

<file path=ppt/tags/tag2.xml><?xml version="1.0" encoding="utf-8"?>
<p:tagLst xmlns:p="http://schemas.openxmlformats.org/presentationml/2006/main">
  <p:tag name="KSO_WM_MEDIACOVER_FLAG" val="1"/>
  <p:tag name="KSO_WM_UNIT_MEDIACOVER_BTN_STATE" val="1"/>
  <p:tag name="KSO_WM_UNIT_MEDIACOVER_BTNRECT" val="0*0*0*0"/>
</p:tagLst>
</file>

<file path=ppt/tags/tag3.xml><?xml version="1.0" encoding="utf-8"?>
<p:tagLst xmlns:p="http://schemas.openxmlformats.org/presentationml/2006/main">
  <p:tag name="COMMONDATA" val="eyJoZGlkIjoiZjQ5NDAwOWMwZTllY2E0NzcyNDVjYjUzNTBhNzBhMGMifQ=="/>
</p:tagLst>
</file>

<file path=ppt/theme/theme1.xml><?xml version="1.0" encoding="utf-8"?>
<a:theme xmlns:a="http://schemas.openxmlformats.org/drawingml/2006/main" name="Office Theme">
  <a:themeElements>
    <a:clrScheme name="UW Palette 1">
      <a:dk1>
        <a:srgbClr val="4B2E83"/>
      </a:dk1>
      <a:lt1>
        <a:srgbClr val="E8E3D3"/>
      </a:lt1>
      <a:dk2>
        <a:srgbClr val="4B2E83"/>
      </a:dk2>
      <a:lt2>
        <a:srgbClr val="FFFFFF"/>
      </a:lt2>
      <a:accent1>
        <a:srgbClr val="4B2E83"/>
      </a:accent1>
      <a:accent2>
        <a:srgbClr val="E8E3D3"/>
      </a:accent2>
      <a:accent3>
        <a:srgbClr val="FFFFFF"/>
      </a:accent3>
      <a:accent4>
        <a:srgbClr val="D9D9D9"/>
      </a:accent4>
      <a:accent5>
        <a:srgbClr val="444444"/>
      </a:accent5>
      <a:accent6>
        <a:srgbClr val="85754D"/>
      </a:accent6>
      <a:hlink>
        <a:srgbClr val="4B2E83"/>
      </a:hlink>
      <a:folHlink>
        <a:srgbClr val="4B2E8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659</Words>
  <Application>WPS 演示</Application>
  <PresentationFormat>On-screen Show (4:3)</PresentationFormat>
  <Paragraphs>53</Paragraphs>
  <Slides>8</Slides>
  <Notes>0</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8</vt:i4>
      </vt:variant>
    </vt:vector>
  </HeadingPairs>
  <TitlesOfParts>
    <vt:vector size="27" baseType="lpstr">
      <vt:lpstr>Arial</vt:lpstr>
      <vt:lpstr>宋体</vt:lpstr>
      <vt:lpstr>Wingdings</vt:lpstr>
      <vt:lpstr>Arial</vt:lpstr>
      <vt:lpstr>Encode Sans Normal Black</vt:lpstr>
      <vt:lpstr>Segoe Print</vt:lpstr>
      <vt:lpstr>Lucida Grande</vt:lpstr>
      <vt:lpstr>Open Sans</vt:lpstr>
      <vt:lpstr>Uni Sans Regular</vt:lpstr>
      <vt:lpstr>Encode Sans Normal Black</vt:lpstr>
      <vt:lpstr>Open Sans Light</vt:lpstr>
      <vt:lpstr>Times New Roman</vt:lpstr>
      <vt:lpstr>微软雅黑</vt:lpstr>
      <vt:lpstr>Arial Unicode MS</vt:lpstr>
      <vt:lpstr>Calibri</vt:lpstr>
      <vt:lpstr>Office Theme</vt:lpstr>
      <vt:lpstr>Custom Design</vt:lpstr>
      <vt:lpstr>1_Custom Design</vt:lpstr>
      <vt:lpstr>2_Custom Design</vt:lpstr>
      <vt:lpstr>An End-to-end Encrypted Application</vt:lpstr>
      <vt:lpstr>Introduction</vt:lpstr>
      <vt:lpstr>Technical Attack</vt:lpstr>
      <vt:lpstr>System Overview</vt:lpstr>
      <vt:lpstr>System Overview</vt:lpstr>
      <vt:lpstr>Work Description</vt:lpstr>
      <vt:lpstr>Demonstration  https://www.youtube.com/watch?v=zYbMCRfGSrc</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silhouette.</cp:lastModifiedBy>
  <cp:revision>42</cp:revision>
  <cp:lastPrinted>2016-02-10T20:19:00Z</cp:lastPrinted>
  <dcterms:created xsi:type="dcterms:W3CDTF">2014-10-14T00:51:00Z</dcterms:created>
  <dcterms:modified xsi:type="dcterms:W3CDTF">2022-06-07T18:47:29Z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F8529D0E9F3F4A8480EC53CBFD9C5695</vt:lpwstr>
  </property>
  <property fmtid="{D5CDD505-2E9C-101B-9397-08002B2CF9AE}" pid="3" name="KSOProductBuildVer">
    <vt:lpwstr>2052-11.1.0.11744</vt:lpwstr>
  </property>
</Properties>
</file>