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1" r:id="rId6"/>
    <p:sldId id="269" r:id="rId7"/>
    <p:sldId id="266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9787D-4A07-AB41-93D8-A933F4A25B1D}" v="5434" dt="2023-04-27T21:09:04.960"/>
    <p1510:client id="{2085935A-7E35-F4C6-E991-DA11B93AC4F2}" v="42" dt="2023-04-27T20:42:27.586"/>
    <p1510:client id="{8516A7BA-6FFD-31CE-5DE0-E404B9117F5C}" v="127" dt="2023-04-27T18:59:57.441"/>
    <p1510:client id="{C907F829-1379-7AB9-19E6-CF425AF39ED5}" v="113" dt="2023-04-27T20:36:51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6"/>
    <p:restoredTop sz="94713"/>
  </p:normalViewPr>
  <p:slideViewPr>
    <p:cSldViewPr snapToGrid="0">
      <p:cViewPr varScale="1">
        <p:scale>
          <a:sx n="136" d="100"/>
          <a:sy n="136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28.04.23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28.04.23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28.04.23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28.04.23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28.04.23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28.04.23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28.04.23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+mj-lt"/>
                <a:cs typeface="Arial"/>
              </a:rPr>
              <a:t>Amazon Product Evaluation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Dataset used: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Due Date: April 28</a:t>
            </a:r>
          </a:p>
          <a:p>
            <a:pPr algn="r"/>
            <a:br>
              <a:rPr lang="en-US">
                <a:latin typeface="+mj-lt"/>
              </a:rPr>
            </a:br>
            <a:r>
              <a:rPr lang="en-US">
                <a:latin typeface="+mj-lt"/>
                <a:cs typeface="Arial"/>
              </a:rPr>
              <a:t>Joris </a:t>
            </a:r>
            <a:r>
              <a:rPr lang="en-US" err="1">
                <a:latin typeface="+mj-lt"/>
                <a:cs typeface="Arial"/>
              </a:rPr>
              <a:t>Chomarat</a:t>
            </a:r>
            <a:endParaRPr lang="en-US">
              <a:latin typeface="+mj-lt"/>
              <a:cs typeface="Arial"/>
            </a:endParaRPr>
          </a:p>
          <a:p>
            <a:pPr algn="r"/>
            <a:r>
              <a:rPr lang="en-US" err="1">
                <a:latin typeface="+mj-lt"/>
                <a:cs typeface="Arial"/>
              </a:rPr>
              <a:t>Halil</a:t>
            </a:r>
            <a:r>
              <a:rPr lang="en-US">
                <a:latin typeface="+mj-lt"/>
                <a:cs typeface="Arial"/>
              </a:rPr>
              <a:t> </a:t>
            </a:r>
            <a:r>
              <a:rPr lang="en-US" err="1">
                <a:latin typeface="+mj-lt"/>
                <a:cs typeface="Arial"/>
              </a:rPr>
              <a:t>Arici</a:t>
            </a:r>
            <a:endParaRPr lang="en-US">
              <a:latin typeface="+mj-lt"/>
              <a:cs typeface="Arial"/>
            </a:endParaRPr>
          </a:p>
          <a:p>
            <a:pPr algn="r"/>
            <a:r>
              <a:rPr lang="en-US" err="1">
                <a:latin typeface="+mj-lt"/>
                <a:cs typeface="Arial"/>
              </a:rPr>
              <a:t>Gyaan</a:t>
            </a:r>
            <a:r>
              <a:rPr lang="en-US">
                <a:latin typeface="+mj-lt"/>
                <a:cs typeface="Arial"/>
              </a:rPr>
              <a:t> </a:t>
            </a:r>
            <a:r>
              <a:rPr lang="en-US" err="1">
                <a:latin typeface="+mj-lt"/>
                <a:cs typeface="Arial"/>
              </a:rPr>
              <a:t>Antia</a:t>
            </a:r>
            <a:endParaRPr lang="en-US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Feature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5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Feature preprocessing </a:t>
            </a:r>
            <a:r>
              <a:rPr lang="en-CH" sz="2000"/>
              <a:t>(continued)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 performance was evaluated using 10-fold cross validation for each model</a:t>
            </a:r>
          </a:p>
          <a:p>
            <a:r>
              <a:rPr lang="en-US" dirty="0">
                <a:cs typeface="Calibri" panose="020F0502020204030204"/>
              </a:rPr>
              <a:t>Classifier hyper-parameters were optimized using a grid search algorithm maximizing the F1 score</a:t>
            </a:r>
          </a:p>
          <a:p>
            <a:pPr lvl="1"/>
            <a:r>
              <a:rPr lang="en-US" dirty="0">
                <a:cs typeface="Calibri" panose="020F0502020204030204"/>
              </a:rPr>
              <a:t>Hyper-parameters not mentioned on next slides were kept at their default value</a:t>
            </a:r>
          </a:p>
          <a:p>
            <a:pPr lvl="1"/>
            <a:r>
              <a:rPr lang="en-US" dirty="0">
                <a:cs typeface="Calibri" panose="020F0502020204030204"/>
              </a:rPr>
              <a:t>Where possible, the amount of CPU cores was increased to the maximum (for logistic regression and random forest classifier)</a:t>
            </a:r>
          </a:p>
          <a:p>
            <a:pPr lvl="1"/>
            <a:r>
              <a:rPr lang="en-US" dirty="0">
                <a:cs typeface="Calibri" panose="020F0502020204030204"/>
              </a:rPr>
              <a:t>Parameters to optimize over were chosen based on our research which parameters should have the largest impact on performance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Classifiers evaluated:</a:t>
            </a:r>
          </a:p>
          <a:p>
            <a:pPr lvl="1"/>
            <a:r>
              <a:rPr lang="en-US" dirty="0">
                <a:cs typeface="Calibri" panose="020F0502020204030204"/>
              </a:rPr>
              <a:t>Decision Tree (</a:t>
            </a:r>
            <a:r>
              <a:rPr lang="en-US" i="1" dirty="0" err="1">
                <a:cs typeface="Calibri" panose="020F0502020204030204"/>
              </a:rPr>
              <a:t>model_dt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Naïve Bayes (</a:t>
            </a:r>
            <a:r>
              <a:rPr lang="en-US" i="1" dirty="0" err="1">
                <a:cs typeface="Calibri" panose="020F0502020204030204"/>
              </a:rPr>
              <a:t>model_nb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Logistic Regression (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Random Forest Classifier (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Performance scores of algorithms may vary minimally (4</a:t>
            </a:r>
            <a:r>
              <a:rPr lang="en-US" baseline="30000" dirty="0">
                <a:cs typeface="Calibri" panose="020F0502020204030204"/>
              </a:rPr>
              <a:t>th</a:t>
            </a:r>
            <a:r>
              <a:rPr lang="en-US" dirty="0">
                <a:cs typeface="Calibri" panose="020F0502020204030204"/>
              </a:rPr>
              <a:t> digit after decimal point) after each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F194-912C-BB9D-9746-79ABB16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308C-8349-0742-C7E8-320C18D3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8264"/>
            <a:ext cx="5157787" cy="823912"/>
          </a:xfrm>
        </p:spPr>
        <p:txBody>
          <a:bodyPr/>
          <a:lstStyle/>
          <a:p>
            <a:r>
              <a:rPr lang="en-CH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0C3B0-B056-F9CE-1AD2-91A52F2D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176"/>
            <a:ext cx="5157787" cy="4194174"/>
          </a:xfrm>
        </p:spPr>
        <p:txBody>
          <a:bodyPr/>
          <a:lstStyle/>
          <a:p>
            <a:r>
              <a:rPr lang="en-CH"/>
              <a:t>Parameters used in grid search &amp; optimum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endParaRPr lang="en-GB"/>
          </a:p>
          <a:p>
            <a:r>
              <a:rPr lang="en-GB"/>
              <a:t>Performance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9F40-DCF7-1CBE-5DE4-A9A74ED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8264"/>
            <a:ext cx="5183188" cy="823912"/>
          </a:xfrm>
        </p:spPr>
        <p:txBody>
          <a:bodyPr/>
          <a:lstStyle/>
          <a:p>
            <a:r>
              <a:rPr lang="en-CH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7039DA6-909A-6120-2DE9-311DF21D8C2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62176"/>
                <a:ext cx="5183188" cy="4194174"/>
              </a:xfrm>
            </p:spPr>
            <p:txBody>
              <a:bodyPr/>
              <a:lstStyle/>
              <a:p>
                <a:r>
                  <a:rPr lang="en-GB"/>
                  <a:t>only Gaussian NB was evaluated, because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GB"/>
                  <a:t>Multinomial NB is for features &gt; 0 only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GB"/>
                  <a:t>Bernoulli is for features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CH"/>
                  <a:t> only</a:t>
                </a: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Performance</a:t>
                </a:r>
                <a:endParaRPr lang="en-CH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7039DA6-909A-6120-2DE9-311DF21D8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62176"/>
                <a:ext cx="5183188" cy="4194174"/>
              </a:xfrm>
              <a:blipFill>
                <a:blip r:embed="rId2"/>
                <a:stretch>
                  <a:fillRect l="-8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33C4E-FA7A-1766-8335-AFDC440F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6B53DC0-CE2B-2858-57B0-9000F871F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15363"/>
              </p:ext>
            </p:extLst>
          </p:nvPr>
        </p:nvGraphicFramePr>
        <p:xfrm>
          <a:off x="1176971" y="2517567"/>
          <a:ext cx="38522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672">
                  <a:extLst>
                    <a:ext uri="{9D8B030D-6E8A-4147-A177-3AD203B41FA5}">
                      <a16:colId xmlns:a16="http://schemas.microsoft.com/office/drawing/2014/main" val="85563763"/>
                    </a:ext>
                  </a:extLst>
                </a:gridCol>
                <a:gridCol w="1754660">
                  <a:extLst>
                    <a:ext uri="{9D8B030D-6E8A-4147-A177-3AD203B41FA5}">
                      <a16:colId xmlns:a16="http://schemas.microsoft.com/office/drawing/2014/main" val="3628537185"/>
                    </a:ext>
                  </a:extLst>
                </a:gridCol>
                <a:gridCol w="1000896">
                  <a:extLst>
                    <a:ext uri="{9D8B030D-6E8A-4147-A177-3AD203B41FA5}">
                      <a16:colId xmlns:a16="http://schemas.microsoft.com/office/drawing/2014/main" val="1561760650"/>
                    </a:ext>
                  </a:extLst>
                </a:gridCol>
              </a:tblGrid>
              <a:tr h="212580">
                <a:tc>
                  <a:txBody>
                    <a:bodyPr/>
                    <a:lstStyle/>
                    <a:p>
                      <a:r>
                        <a:rPr lang="en-CH" sz="140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/>
                        <a:t>gini, entropy, log_loss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/>
                        <a:t>entropy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80247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r>
                        <a:rPr lang="en-GB" sz="1400"/>
                        <a:t>Splitter</a:t>
                      </a:r>
                      <a:endParaRPr lang="en-C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</a:t>
                      </a:r>
                      <a:r>
                        <a:rPr lang="en-CH" sz="1400"/>
                        <a:t>est, random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73050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r>
                        <a:rPr lang="en-CH" sz="1400"/>
                        <a:t>Class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/>
                        <a:t>None, balanced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/>
                        <a:t>None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07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473F8F09-5533-52EC-72C9-427BC6AFF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98371"/>
                  </p:ext>
                </p:extLst>
              </p:nvPr>
            </p:nvGraphicFramePr>
            <p:xfrm>
              <a:off x="1176971" y="408643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0.6606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0.6591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0.6598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473F8F09-5533-52EC-72C9-427BC6AFF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98371"/>
                  </p:ext>
                </p:extLst>
              </p:nvPr>
            </p:nvGraphicFramePr>
            <p:xfrm>
              <a:off x="1176971" y="408643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700" t="-2000" r="-84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700" t="-100000" r="-84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700" t="-204000" r="-84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6">
                <a:extLst>
                  <a:ext uri="{FF2B5EF4-FFF2-40B4-BE49-F238E27FC236}">
                    <a16:creationId xmlns:a16="http://schemas.microsoft.com/office/drawing/2014/main" id="{2DC59299-F21B-3160-93DF-93D871B07E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1405"/>
                  </p:ext>
                </p:extLst>
              </p:nvPr>
            </p:nvGraphicFramePr>
            <p:xfrm>
              <a:off x="6508040" y="3802063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0.6795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0.7575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0.7162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6">
                <a:extLst>
                  <a:ext uri="{FF2B5EF4-FFF2-40B4-BE49-F238E27FC236}">
                    <a16:creationId xmlns:a16="http://schemas.microsoft.com/office/drawing/2014/main" id="{2DC59299-F21B-3160-93DF-93D871B07E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41405"/>
                  </p:ext>
                </p:extLst>
              </p:nvPr>
            </p:nvGraphicFramePr>
            <p:xfrm>
              <a:off x="6508040" y="3802063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53" t="-2000" r="-840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53" t="-100000" r="-840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53" t="-204000" r="-84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3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F194-912C-BB9D-9746-79ABB16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</a:t>
            </a:r>
            <a:r>
              <a:rPr lang="en-US" sz="2000">
                <a:cs typeface="Calibri Light"/>
              </a:rPr>
              <a:t>(continued)</a:t>
            </a:r>
            <a:endParaRPr lang="en-US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308C-8349-0742-C7E8-320C18D3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8264"/>
            <a:ext cx="5157787" cy="823912"/>
          </a:xfrm>
        </p:spPr>
        <p:txBody>
          <a:bodyPr/>
          <a:lstStyle/>
          <a:p>
            <a:r>
              <a:rPr lang="en-CH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0C3B0-B056-F9CE-1AD2-91A52F2D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176"/>
            <a:ext cx="5157787" cy="4194174"/>
          </a:xfrm>
        </p:spPr>
        <p:txBody>
          <a:bodyPr/>
          <a:lstStyle/>
          <a:p>
            <a:r>
              <a:rPr lang="en-CH"/>
              <a:t>Parameters used in grid search &amp; optimum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endParaRPr lang="en-CH"/>
          </a:p>
          <a:p>
            <a:pPr lvl="1"/>
            <a:r>
              <a:rPr lang="en-GB"/>
              <a:t>M</a:t>
            </a:r>
            <a:r>
              <a:rPr lang="en-CH"/>
              <a:t>ax. iterations were increased to 1000 so that every classifier converged before reaching the limit</a:t>
            </a:r>
            <a:endParaRPr lang="en-GB"/>
          </a:p>
          <a:p>
            <a:r>
              <a:rPr lang="en-GB"/>
              <a:t>Performance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9F40-DCF7-1CBE-5DE4-A9A74ED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8264"/>
            <a:ext cx="5183188" cy="823912"/>
          </a:xfrm>
        </p:spPr>
        <p:txBody>
          <a:bodyPr/>
          <a:lstStyle/>
          <a:p>
            <a:r>
              <a:rPr lang="en-CH"/>
              <a:t>Random Forest Classifier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9DA6-909A-6120-2DE9-311DF21D8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2176"/>
            <a:ext cx="5183188" cy="4194174"/>
          </a:xfrm>
        </p:spPr>
        <p:txBody>
          <a:bodyPr/>
          <a:lstStyle/>
          <a:p>
            <a:r>
              <a:rPr lang="en-GB"/>
              <a:t>Parameters used in grid search </a:t>
            </a:r>
            <a:r>
              <a:rPr lang="en-CH"/>
              <a:t>&amp; optimum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Performance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33C4E-FA7A-1766-8335-AFDC440F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6">
                <a:extLst>
                  <a:ext uri="{FF2B5EF4-FFF2-40B4-BE49-F238E27FC236}">
                    <a16:creationId xmlns:a16="http://schemas.microsoft.com/office/drawing/2014/main" id="{6E40093F-863F-6C17-F678-B2277389C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364210"/>
                  </p:ext>
                </p:extLst>
              </p:nvPr>
            </p:nvGraphicFramePr>
            <p:xfrm>
              <a:off x="1177636" y="2515132"/>
              <a:ext cx="42654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8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3538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108265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Tolerance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fr-CH" sz="1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H" sz="1400" i="1" dirty="0" smtClean="0">
                                  <a:latin typeface="Cambria Math" panose="02040503050406030204" pitchFamily="18" charset="0"/>
                                </a:rPr>
                                <m:t>.01, …, </m:t>
                              </m:r>
                              <m:sSup>
                                <m:sSupPr>
                                  <m:ctrlP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40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CH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CH" sz="1400" i="1" dirty="0" smtClean="0">
                                  <a:latin typeface="Cambria Math" panose="02040503050406030204" pitchFamily="18" charset="0"/>
                                </a:rPr>
                                <m:t>0.01, 0.1, …, </m:t>
                              </m:r>
                              <m:sSup>
                                <m:sSupPr>
                                  <m:ctrlP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CH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40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H" sz="1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Class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None, balanced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6">
                <a:extLst>
                  <a:ext uri="{FF2B5EF4-FFF2-40B4-BE49-F238E27FC236}">
                    <a16:creationId xmlns:a16="http://schemas.microsoft.com/office/drawing/2014/main" id="{6E40093F-863F-6C17-F678-B2277389C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364210"/>
                  </p:ext>
                </p:extLst>
              </p:nvPr>
            </p:nvGraphicFramePr>
            <p:xfrm>
              <a:off x="1177636" y="2515132"/>
              <a:ext cx="42654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8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3538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108265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Tolerance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105" t="-2000" r="-6456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165" t="-2000" r="-1099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105" t="-100000" r="-6456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165" t="-100000" r="-1099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Class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None, balanced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0B1E10C7-D866-4C15-26E1-96595CBDA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32365"/>
                  </p:ext>
                </p:extLst>
              </p:nvPr>
            </p:nvGraphicFramePr>
            <p:xfrm>
              <a:off x="6508040" y="2517567"/>
              <a:ext cx="385222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50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87822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08495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CH" sz="1400" i="1" dirty="0" smtClean="0">
                                  <a:latin typeface="Cambria Math" panose="02040503050406030204" pitchFamily="18" charset="0"/>
                                </a:rPr>
                                <m:t>100, 200, 300, 500</m:t>
                              </m:r>
                            </m:oMath>
                          </a14:m>
                          <a:r>
                            <a:rPr lang="en-CH" sz="140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Criterion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gini, entropy, log_loss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/>
                            <a:t>l</a:t>
                          </a:r>
                          <a:r>
                            <a:rPr lang="en-CH" sz="1400"/>
                            <a:t>og_loss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Class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None, balanced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Max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1, 2, 4, 8, 16</m:t>
                              </m:r>
                            </m:oMath>
                          </a14:m>
                          <a:r>
                            <a:rPr lang="en-US" sz="140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5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0B1E10C7-D866-4C15-26E1-96595CBDA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32365"/>
                  </p:ext>
                </p:extLst>
              </p:nvPr>
            </p:nvGraphicFramePr>
            <p:xfrm>
              <a:off x="6508040" y="2517567"/>
              <a:ext cx="385222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50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87822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08495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62" t="-2000" r="-4383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Criterion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gini, entropy, log_loss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/>
                            <a:t>l</a:t>
                          </a:r>
                          <a:r>
                            <a:rPr lang="en-CH" sz="1400"/>
                            <a:t>og_loss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Class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None, balanced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Max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62" t="-304000" r="-4383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53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B5EE91E7-6D45-680E-5CE2-3986B2B77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0406957"/>
                  </p:ext>
                </p:extLst>
              </p:nvPr>
            </p:nvGraphicFramePr>
            <p:xfrm>
              <a:off x="1176971" y="445270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0.6864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0.7966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0.7374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B5EE91E7-6D45-680E-5CE2-3986B2B77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0406957"/>
                  </p:ext>
                </p:extLst>
              </p:nvPr>
            </p:nvGraphicFramePr>
            <p:xfrm>
              <a:off x="1176971" y="445270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00" t="-2000" r="-84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00" t="-100000" r="-84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00" t="-204000" r="-84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4671216E-4A99-50B9-8AFC-697EBFDAE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413471"/>
                  </p:ext>
                </p:extLst>
              </p:nvPr>
            </p:nvGraphicFramePr>
            <p:xfrm>
              <a:off x="6508040" y="445270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400" i="1" dirty="0" smtClean="0">
                                    <a:latin typeface="Cambria Math" panose="02040503050406030204" pitchFamily="18" charset="0"/>
                                  </a:rPr>
                                  <m:t>0.7093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400" i="1" dirty="0" smtClean="0">
                                    <a:latin typeface="Cambria Math" panose="02040503050406030204" pitchFamily="18" charset="0"/>
                                  </a:rPr>
                                  <m:t>0.8079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400" i="1" dirty="0" smtClean="0">
                                    <a:latin typeface="Cambria Math" panose="02040503050406030204" pitchFamily="18" charset="0"/>
                                  </a:rPr>
                                  <m:t>0.7554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4671216E-4A99-50B9-8AFC-697EBFDAE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413471"/>
                  </p:ext>
                </p:extLst>
              </p:nvPr>
            </p:nvGraphicFramePr>
            <p:xfrm>
              <a:off x="6508040" y="4452708"/>
              <a:ext cx="263123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4956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44627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Precision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2353" t="-2000" r="-840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2353" t="-100000" r="-840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2353" t="-204000" r="-84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718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16A2F2-A2FC-CE3B-42F0-5D446540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76" y="1172008"/>
            <a:ext cx="6803647" cy="5094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 </a:t>
            </a:r>
            <a:r>
              <a:rPr lang="en-US" sz="2000">
                <a:cs typeface="Calibri Light"/>
              </a:rPr>
              <a:t>(continued)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E4618-D80A-D420-36A6-E23D9AAF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84" y="24597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CH" dirty="0"/>
              <a:t>ased on performance of the optimized classifiers tried out, predictions on </a:t>
            </a:r>
            <a:r>
              <a:rPr lang="en-CH" i="1" dirty="0"/>
              <a:t>test1</a:t>
            </a:r>
            <a:r>
              <a:rPr lang="en-CH" dirty="0"/>
              <a:t> were done with </a:t>
            </a:r>
            <a:r>
              <a:rPr lang="en-CH" i="1" dirty="0"/>
              <a:t>model_rf</a:t>
            </a:r>
            <a:endParaRPr lang="en-CH" i="1" dirty="0">
              <a:highlight>
                <a:srgbClr val="FF0000"/>
              </a:highlight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503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08E-D520-D647-9A52-D9D132D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Next steps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Calibri"/>
                    <a:cs typeface="Calibri"/>
                  </a:rPr>
                  <a:t>Classification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Implement late fusion to combine multiple classifiers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Try out further classifiers, e.g., SVM or KNN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Randomize hyper-parameter grid search to find even better performances with more parameters: execute a random search first, a fine grid search in the area of best performance can be performed afterwards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Goal: achieve F1 scores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&gt;0.8</m:t>
                    </m:r>
                  </m:oMath>
                </a14:m>
                <a:endParaRPr lang="en-US" dirty="0">
                  <a:ea typeface="Calibri"/>
                  <a:cs typeface="Calibri"/>
                </a:endParaRPr>
              </a:p>
              <a:p>
                <a:r>
                  <a:rPr lang="en-US" dirty="0">
                    <a:ea typeface="Calibri"/>
                    <a:cs typeface="Calibri"/>
                  </a:rPr>
                  <a:t>Features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Optimize weights used for the weighted average compound scores (iteratively by hand during remaining group part, or as neural network in personal project part)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Look into using tentative feature presented in feature deliverable: Product age (time since first review)</a:t>
                </a:r>
              </a:p>
              <a:p>
                <a:pPr lvl="1"/>
                <a:r>
                  <a:rPr lang="en-US" dirty="0">
                    <a:ea typeface="Calibri"/>
                    <a:cs typeface="Calibri"/>
                  </a:rPr>
                  <a:t>Look into using other features: Kurtosis and new ideas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83" t="-11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0BB-2696-54C4-8F83-27219C9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89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942</Words>
  <Application>Microsoft Macintosh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Feature preprocessing</vt:lpstr>
      <vt:lpstr>Feature preprocessing (continued)</vt:lpstr>
      <vt:lpstr>Algorithms</vt:lpstr>
      <vt:lpstr>Results</vt:lpstr>
      <vt:lpstr>Results (continued)</vt:lpstr>
      <vt:lpstr>Results (continued)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1</cp:revision>
  <dcterms:created xsi:type="dcterms:W3CDTF">2023-04-23T20:59:23Z</dcterms:created>
  <dcterms:modified xsi:type="dcterms:W3CDTF">2023-04-28T17:14:55Z</dcterms:modified>
</cp:coreProperties>
</file>