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26"/>
  </p:notesMasterIdLst>
  <p:sldIdLst>
    <p:sldId id="256" r:id="rId2"/>
    <p:sldId id="257" r:id="rId3"/>
    <p:sldId id="272" r:id="rId4"/>
    <p:sldId id="264" r:id="rId5"/>
    <p:sldId id="258" r:id="rId6"/>
    <p:sldId id="259" r:id="rId7"/>
    <p:sldId id="273" r:id="rId8"/>
    <p:sldId id="260" r:id="rId9"/>
    <p:sldId id="265" r:id="rId10"/>
    <p:sldId id="269" r:id="rId11"/>
    <p:sldId id="274" r:id="rId12"/>
    <p:sldId id="262" r:id="rId13"/>
    <p:sldId id="275" r:id="rId14"/>
    <p:sldId id="266" r:id="rId15"/>
    <p:sldId id="276" r:id="rId16"/>
    <p:sldId id="267" r:id="rId17"/>
    <p:sldId id="268" r:id="rId18"/>
    <p:sldId id="285" r:id="rId19"/>
    <p:sldId id="278" r:id="rId20"/>
    <p:sldId id="279" r:id="rId21"/>
    <p:sldId id="280" r:id="rId22"/>
    <p:sldId id="271" r:id="rId23"/>
    <p:sldId id="284" r:id="rId24"/>
    <p:sldId id="283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7" autoAdjust="0"/>
    <p:restoredTop sz="87194" autoAdjust="0"/>
  </p:normalViewPr>
  <p:slideViewPr>
    <p:cSldViewPr>
      <p:cViewPr varScale="1">
        <p:scale>
          <a:sx n="80" d="100"/>
          <a:sy n="80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79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14D75-F8EA-4E85-AEAB-396D260A7BF1}" type="doc">
      <dgm:prSet loTypeId="urn:microsoft.com/office/officeart/2005/8/layout/funnel1" loCatId="process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E47C3CF7-D086-4D4D-A785-5938DA9F85EF}">
      <dgm:prSet phldrT="[Texte]" custT="1"/>
      <dgm:spPr>
        <a:xfrm>
          <a:off x="4001650" y="286267"/>
          <a:ext cx="1272926" cy="1272926"/>
        </a:xfrm>
        <a:prstGeom prst="ellipse">
          <a:avLst/>
        </a:prstGeom>
        <a:gradFill rotWithShape="0">
          <a:gsLst>
            <a:gs pos="0">
              <a:srgbClr val="4BACC6">
                <a:hueOff val="-9933876"/>
                <a:satOff val="39811"/>
                <a:lumOff val="8628"/>
                <a:alphaOff val="0"/>
                <a:shade val="51000"/>
                <a:satMod val="130000"/>
              </a:srgbClr>
            </a:gs>
            <a:gs pos="80000">
              <a:srgbClr val="4BACC6">
                <a:hueOff val="-9933876"/>
                <a:satOff val="39811"/>
                <a:lumOff val="8628"/>
                <a:alphaOff val="0"/>
                <a:shade val="93000"/>
                <a:satMod val="130000"/>
              </a:srgbClr>
            </a:gs>
            <a:gs pos="100000">
              <a:srgbClr val="4BACC6">
                <a:hueOff val="-9933876"/>
                <a:satOff val="39811"/>
                <a:lumOff val="862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fr-FR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Tri</a:t>
          </a:r>
        </a:p>
      </dgm:t>
    </dgm:pt>
    <dgm:pt modelId="{8E1DAD23-E862-47A1-B768-EE2D4020066D}" type="parTrans" cxnId="{62334E9D-CC9E-4666-8A7F-22EBFBD22DCF}">
      <dgm:prSet/>
      <dgm:spPr/>
      <dgm:t>
        <a:bodyPr/>
        <a:lstStyle/>
        <a:p>
          <a:endParaRPr lang="fr-FR"/>
        </a:p>
      </dgm:t>
    </dgm:pt>
    <dgm:pt modelId="{93DE5E22-60E4-4CB3-945B-D192CCB9908C}" type="sibTrans" cxnId="{62334E9D-CC9E-4666-8A7F-22EBFBD22DCF}">
      <dgm:prSet/>
      <dgm:spPr/>
      <dgm:t>
        <a:bodyPr/>
        <a:lstStyle/>
        <a:p>
          <a:endParaRPr lang="fr-FR"/>
        </a:p>
      </dgm:t>
    </dgm:pt>
    <dgm:pt modelId="{4B4B48E4-CE3A-419B-9550-6A16A720F261}">
      <dgm:prSet phldrT="[Texte]" custT="1"/>
      <dgm:spPr>
        <a:xfrm>
          <a:off x="2700436" y="594032"/>
          <a:ext cx="1272926" cy="1272926"/>
        </a:xfrm>
        <a:prstGeom prst="ellipse">
          <a:avLst/>
        </a:prstGeom>
        <a:gradFill rotWithShape="0">
          <a:gsLst>
            <a:gs pos="0">
              <a:srgbClr val="4BACC6">
                <a:hueOff val="-4966938"/>
                <a:satOff val="19906"/>
                <a:lumOff val="4314"/>
                <a:alphaOff val="0"/>
                <a:shade val="51000"/>
                <a:satMod val="130000"/>
              </a:srgbClr>
            </a:gs>
            <a:gs pos="80000">
              <a:srgbClr val="4BACC6">
                <a:hueOff val="-4966938"/>
                <a:satOff val="19906"/>
                <a:lumOff val="4314"/>
                <a:alphaOff val="0"/>
                <a:shade val="93000"/>
                <a:satMod val="130000"/>
              </a:srgbClr>
            </a:gs>
            <a:gs pos="100000">
              <a:srgbClr val="4BACC6">
                <a:hueOff val="-4966938"/>
                <a:satOff val="19906"/>
                <a:lumOff val="4314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fr-FR" sz="18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Calcul du montant</a:t>
          </a:r>
        </a:p>
      </dgm:t>
    </dgm:pt>
    <dgm:pt modelId="{7659F084-FB5F-4600-BCA4-62A85339B67C}" type="parTrans" cxnId="{9FE3D483-740A-4BFF-A271-74DD5945E394}">
      <dgm:prSet/>
      <dgm:spPr/>
      <dgm:t>
        <a:bodyPr/>
        <a:lstStyle/>
        <a:p>
          <a:endParaRPr lang="fr-FR"/>
        </a:p>
      </dgm:t>
    </dgm:pt>
    <dgm:pt modelId="{77DF30BB-D45B-45F6-87B3-146029B23F36}" type="sibTrans" cxnId="{9FE3D483-740A-4BFF-A271-74DD5945E394}">
      <dgm:prSet/>
      <dgm:spPr/>
      <dgm:t>
        <a:bodyPr/>
        <a:lstStyle/>
        <a:p>
          <a:endParaRPr lang="fr-FR"/>
        </a:p>
      </dgm:t>
    </dgm:pt>
    <dgm:pt modelId="{857F139B-66D3-49CB-A75C-4C2009A75B99}">
      <dgm:prSet phldrT="[Texte]" custT="1"/>
      <dgm:spPr>
        <a:xfrm>
          <a:off x="3611286" y="1549010"/>
          <a:ext cx="1272926" cy="1272926"/>
        </a:xfrm>
        <a:prstGeom prst="ellipse">
          <a:avLst/>
        </a:prstGeom>
        <a:gradFill rotWithShape="0">
          <a:gsLst>
            <a:gs pos="0">
              <a:srgbClr val="4BACC6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BACC6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BACC6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fr-FR" sz="18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Remplissage du formulaire</a:t>
          </a:r>
          <a:endParaRPr lang="fr-FR" sz="18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E7EF43B9-6BD0-47A1-9229-DED534179DA3}" type="parTrans" cxnId="{8B0F121C-32CB-47F2-9A3B-D9639EF6E715}">
      <dgm:prSet/>
      <dgm:spPr/>
      <dgm:t>
        <a:bodyPr/>
        <a:lstStyle/>
        <a:p>
          <a:endParaRPr lang="fr-FR"/>
        </a:p>
      </dgm:t>
    </dgm:pt>
    <dgm:pt modelId="{25ADCBF6-35C4-4400-B678-D9F86DB01069}" type="sibTrans" cxnId="{8B0F121C-32CB-47F2-9A3B-D9639EF6E715}">
      <dgm:prSet/>
      <dgm:spPr/>
      <dgm:t>
        <a:bodyPr/>
        <a:lstStyle/>
        <a:p>
          <a:endParaRPr lang="fr-FR"/>
        </a:p>
      </dgm:t>
    </dgm:pt>
    <dgm:pt modelId="{5F02471E-3322-4F6F-BD39-2981BB319651}">
      <dgm:prSet phldrT="[Texte]" custT="1"/>
      <dgm:spPr>
        <a:xfrm>
          <a:off x="2417564" y="3649056"/>
          <a:ext cx="3394471" cy="848617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fr-FR" sz="1800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Lucida Sans Unicode"/>
              <a:ea typeface="+mn-ea"/>
              <a:cs typeface="Lucida Sans Unicode"/>
            </a:rPr>
            <a:t>Établissement du bordereau fastidieux et coûteux en temps</a:t>
          </a:r>
          <a:endParaRPr lang="fr-FR" sz="1800" b="1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85996D68-2DF1-4894-AE8B-48E4EECDE67D}" type="parTrans" cxnId="{F0CCE3F0-2C63-41EC-AE12-B533CB5D6FE7}">
      <dgm:prSet/>
      <dgm:spPr/>
      <dgm:t>
        <a:bodyPr/>
        <a:lstStyle/>
        <a:p>
          <a:endParaRPr lang="fr-FR"/>
        </a:p>
      </dgm:t>
    </dgm:pt>
    <dgm:pt modelId="{5D8721FB-C772-4A66-BC69-9C1CD7695A75}" type="sibTrans" cxnId="{F0CCE3F0-2C63-41EC-AE12-B533CB5D6FE7}">
      <dgm:prSet/>
      <dgm:spPr/>
      <dgm:t>
        <a:bodyPr/>
        <a:lstStyle/>
        <a:p>
          <a:endParaRPr lang="fr-FR"/>
        </a:p>
      </dgm:t>
    </dgm:pt>
    <dgm:pt modelId="{E2DC708E-A554-432A-9433-869FADEAD9EA}" type="pres">
      <dgm:prSet presAssocID="{BE214D75-F8EA-4E85-AEAB-396D260A7BF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CFFBF3A-790B-4D70-A764-241FEF169622}" type="pres">
      <dgm:prSet presAssocID="{BE214D75-F8EA-4E85-AEAB-396D260A7BF1}" presName="ellipse" presStyleLbl="trBgShp" presStyleIdx="0" presStyleCnt="1"/>
      <dgm:spPr>
        <a:xfrm>
          <a:off x="2284614" y="183867"/>
          <a:ext cx="3649056" cy="1267269"/>
        </a:xfrm>
        <a:prstGeom prst="ellipse">
          <a:avLst/>
        </a:prstGeom>
        <a:solidFill>
          <a:srgbClr val="4BACC6">
            <a:tint val="50000"/>
            <a:alpha val="40000"/>
            <a:hueOff val="0"/>
            <a:satOff val="0"/>
            <a:lumOff val="0"/>
            <a:alphaOff val="0"/>
          </a:srgbClr>
        </a:solidFill>
        <a:ln>
          <a:noFill/>
        </a:ln>
        <a:effectLst/>
        <a:sp3d z="-152400" prstMaterial="matte"/>
      </dgm:spPr>
      <dgm:t>
        <a:bodyPr/>
        <a:lstStyle/>
        <a:p>
          <a:endParaRPr lang="fr-FR"/>
        </a:p>
      </dgm:t>
    </dgm:pt>
    <dgm:pt modelId="{A093B041-62D7-4AAA-8A54-440BA159323B}" type="pres">
      <dgm:prSet presAssocID="{BE214D75-F8EA-4E85-AEAB-396D260A7BF1}" presName="arrow1" presStyleLbl="fgShp" presStyleIdx="0" presStyleCnt="1"/>
      <dgm:spPr>
        <a:xfrm>
          <a:off x="3761209" y="3286979"/>
          <a:ext cx="707181" cy="452596"/>
        </a:xfrm>
        <a:prstGeom prst="downArrow">
          <a:avLst/>
        </a:prstGeom>
        <a:solidFill>
          <a:srgbClr val="4BACC6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ysClr val="window" lastClr="FFFFFF"/>
          </a:contourClr>
        </a:sp3d>
      </dgm:spPr>
      <dgm:t>
        <a:bodyPr/>
        <a:lstStyle/>
        <a:p>
          <a:endParaRPr lang="fr-FR"/>
        </a:p>
      </dgm:t>
    </dgm:pt>
    <dgm:pt modelId="{E887C6C4-0DA4-4964-8215-B1ECEEFA89D3}" type="pres">
      <dgm:prSet presAssocID="{BE214D75-F8EA-4E85-AEAB-396D260A7BF1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5559C93-E0F0-4E3F-95A6-4A12FFC0BBAA}" type="pres">
      <dgm:prSet presAssocID="{4B4B48E4-CE3A-419B-9550-6A16A720F261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4537F5-F6EA-4786-ABCF-EEEC2D797F24}" type="pres">
      <dgm:prSet presAssocID="{857F139B-66D3-49CB-A75C-4C2009A75B99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78D0FF-9CC3-492D-8CF3-3F57D0826E15}" type="pres">
      <dgm:prSet presAssocID="{5F02471E-3322-4F6F-BD39-2981BB319651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58B322-0B56-444B-A5DF-FAA97851539F}" type="pres">
      <dgm:prSet presAssocID="{BE214D75-F8EA-4E85-AEAB-396D260A7BF1}" presName="funnel" presStyleLbl="trAlignAcc1" presStyleIdx="0" presStyleCnt="1" custLinFactNeighborX="-1737" custLinFactNeighborY="1038"/>
      <dgm:spPr>
        <a:xfrm>
          <a:off x="2134691" y="28287"/>
          <a:ext cx="3960216" cy="3168173"/>
        </a:xfrm>
        <a:prstGeom prst="funnel">
          <a:avLst/>
        </a:prstGeom>
        <a:solidFill>
          <a:sysClr val="window" lastClr="FFFFFF">
            <a:alpha val="4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4BACC6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gm:spPr>
      <dgm:t>
        <a:bodyPr/>
        <a:lstStyle/>
        <a:p>
          <a:endParaRPr lang="fr-FR"/>
        </a:p>
      </dgm:t>
    </dgm:pt>
  </dgm:ptLst>
  <dgm:cxnLst>
    <dgm:cxn modelId="{921BE9C3-D8CD-4DD0-8945-B172AF2403CC}" type="presOf" srcId="{5F02471E-3322-4F6F-BD39-2981BB319651}" destId="{E887C6C4-0DA4-4964-8215-B1ECEEFA89D3}" srcOrd="0" destOrd="0" presId="urn:microsoft.com/office/officeart/2005/8/layout/funnel1"/>
    <dgm:cxn modelId="{1CDB4F1A-138A-4998-950E-6747DB0A2B41}" type="presOf" srcId="{857F139B-66D3-49CB-A75C-4C2009A75B99}" destId="{E5559C93-E0F0-4E3F-95A6-4A12FFC0BBAA}" srcOrd="0" destOrd="0" presId="urn:microsoft.com/office/officeart/2005/8/layout/funnel1"/>
    <dgm:cxn modelId="{7F3A0346-9745-4A7A-A5B7-B649F7197000}" type="presOf" srcId="{E47C3CF7-D086-4D4D-A785-5938DA9F85EF}" destId="{FA78D0FF-9CC3-492D-8CF3-3F57D0826E15}" srcOrd="0" destOrd="0" presId="urn:microsoft.com/office/officeart/2005/8/layout/funnel1"/>
    <dgm:cxn modelId="{F0CCE3F0-2C63-41EC-AE12-B533CB5D6FE7}" srcId="{BE214D75-F8EA-4E85-AEAB-396D260A7BF1}" destId="{5F02471E-3322-4F6F-BD39-2981BB319651}" srcOrd="3" destOrd="0" parTransId="{85996D68-2DF1-4894-AE8B-48E4EECDE67D}" sibTransId="{5D8721FB-C772-4A66-BC69-9C1CD7695A75}"/>
    <dgm:cxn modelId="{8B0F121C-32CB-47F2-9A3B-D9639EF6E715}" srcId="{BE214D75-F8EA-4E85-AEAB-396D260A7BF1}" destId="{857F139B-66D3-49CB-A75C-4C2009A75B99}" srcOrd="2" destOrd="0" parTransId="{E7EF43B9-6BD0-47A1-9229-DED534179DA3}" sibTransId="{25ADCBF6-35C4-4400-B678-D9F86DB01069}"/>
    <dgm:cxn modelId="{62334E9D-CC9E-4666-8A7F-22EBFBD22DCF}" srcId="{BE214D75-F8EA-4E85-AEAB-396D260A7BF1}" destId="{E47C3CF7-D086-4D4D-A785-5938DA9F85EF}" srcOrd="0" destOrd="0" parTransId="{8E1DAD23-E862-47A1-B768-EE2D4020066D}" sibTransId="{93DE5E22-60E4-4CB3-945B-D192CCB9908C}"/>
    <dgm:cxn modelId="{9FE3D483-740A-4BFF-A271-74DD5945E394}" srcId="{BE214D75-F8EA-4E85-AEAB-396D260A7BF1}" destId="{4B4B48E4-CE3A-419B-9550-6A16A720F261}" srcOrd="1" destOrd="0" parTransId="{7659F084-FB5F-4600-BCA4-62A85339B67C}" sibTransId="{77DF30BB-D45B-45F6-87B3-146029B23F36}"/>
    <dgm:cxn modelId="{04D4C52B-F5E2-46C8-AD1B-380534A524A0}" type="presOf" srcId="{4B4B48E4-CE3A-419B-9550-6A16A720F261}" destId="{B54537F5-F6EA-4786-ABCF-EEEC2D797F24}" srcOrd="0" destOrd="0" presId="urn:microsoft.com/office/officeart/2005/8/layout/funnel1"/>
    <dgm:cxn modelId="{9E05A972-B127-4A81-AB23-57B601462C25}" type="presOf" srcId="{BE214D75-F8EA-4E85-AEAB-396D260A7BF1}" destId="{E2DC708E-A554-432A-9433-869FADEAD9EA}" srcOrd="0" destOrd="0" presId="urn:microsoft.com/office/officeart/2005/8/layout/funnel1"/>
    <dgm:cxn modelId="{CEF4EBDB-38C5-4C1E-867C-D21981806072}" type="presParOf" srcId="{E2DC708E-A554-432A-9433-869FADEAD9EA}" destId="{1CFFBF3A-790B-4D70-A764-241FEF169622}" srcOrd="0" destOrd="0" presId="urn:microsoft.com/office/officeart/2005/8/layout/funnel1"/>
    <dgm:cxn modelId="{5B58C90F-ECA6-4B50-8EC5-DC12D476E59B}" type="presParOf" srcId="{E2DC708E-A554-432A-9433-869FADEAD9EA}" destId="{A093B041-62D7-4AAA-8A54-440BA159323B}" srcOrd="1" destOrd="0" presId="urn:microsoft.com/office/officeart/2005/8/layout/funnel1"/>
    <dgm:cxn modelId="{1F068702-F1E3-49B4-8207-8F360E6940DA}" type="presParOf" srcId="{E2DC708E-A554-432A-9433-869FADEAD9EA}" destId="{E887C6C4-0DA4-4964-8215-B1ECEEFA89D3}" srcOrd="2" destOrd="0" presId="urn:microsoft.com/office/officeart/2005/8/layout/funnel1"/>
    <dgm:cxn modelId="{4906796F-F7D0-435B-BB17-2A252C268AC5}" type="presParOf" srcId="{E2DC708E-A554-432A-9433-869FADEAD9EA}" destId="{E5559C93-E0F0-4E3F-95A6-4A12FFC0BBAA}" srcOrd="3" destOrd="0" presId="urn:microsoft.com/office/officeart/2005/8/layout/funnel1"/>
    <dgm:cxn modelId="{A55E1B95-B398-46F8-8D42-77A55FC69A5D}" type="presParOf" srcId="{E2DC708E-A554-432A-9433-869FADEAD9EA}" destId="{B54537F5-F6EA-4786-ABCF-EEEC2D797F24}" srcOrd="4" destOrd="0" presId="urn:microsoft.com/office/officeart/2005/8/layout/funnel1"/>
    <dgm:cxn modelId="{E64AE82A-C1E7-4B67-B7CC-17DE6B0C3277}" type="presParOf" srcId="{E2DC708E-A554-432A-9433-869FADEAD9EA}" destId="{FA78D0FF-9CC3-492D-8CF3-3F57D0826E15}" srcOrd="5" destOrd="0" presId="urn:microsoft.com/office/officeart/2005/8/layout/funnel1"/>
    <dgm:cxn modelId="{512101C9-619A-4F7E-ADF0-61361B26480C}" type="presParOf" srcId="{E2DC708E-A554-432A-9433-869FADEAD9EA}" destId="{BC58B322-0B56-444B-A5DF-FAA97851539F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FBF3A-790B-4D70-A764-241FEF169622}">
      <dsp:nvSpPr>
        <dsp:cNvPr id="0" name=""/>
        <dsp:cNvSpPr/>
      </dsp:nvSpPr>
      <dsp:spPr>
        <a:xfrm>
          <a:off x="2633782" y="216474"/>
          <a:ext cx="4296177" cy="1492005"/>
        </a:xfrm>
        <a:prstGeom prst="ellipse">
          <a:avLst/>
        </a:prstGeom>
        <a:solidFill>
          <a:srgbClr val="4BACC6">
            <a:tint val="50000"/>
            <a:alpha val="40000"/>
            <a:hueOff val="0"/>
            <a:satOff val="0"/>
            <a:lumOff val="0"/>
            <a:alphaOff val="0"/>
          </a:srgbClr>
        </a:solidFill>
        <a:ln>
          <a:noFill/>
        </a:ln>
        <a:effectLst/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93B041-62D7-4AAA-8A54-440BA159323B}">
      <dsp:nvSpPr>
        <dsp:cNvPr id="0" name=""/>
        <dsp:cNvSpPr/>
      </dsp:nvSpPr>
      <dsp:spPr>
        <a:xfrm>
          <a:off x="4372235" y="3869889"/>
          <a:ext cx="832592" cy="532859"/>
        </a:xfrm>
        <a:prstGeom prst="downArrow">
          <a:avLst/>
        </a:prstGeom>
        <a:solidFill>
          <a:srgbClr val="4BACC6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87C6C4-0DA4-4964-8215-B1ECEEFA89D3}">
      <dsp:nvSpPr>
        <dsp:cNvPr id="0" name=""/>
        <dsp:cNvSpPr/>
      </dsp:nvSpPr>
      <dsp:spPr>
        <a:xfrm>
          <a:off x="2790309" y="4296177"/>
          <a:ext cx="3996444" cy="999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Lucida Sans Unicode"/>
              <a:ea typeface="+mn-ea"/>
              <a:cs typeface="Lucida Sans Unicode"/>
            </a:rPr>
            <a:t>Établissement du bordereau fastidieux et coûteux en temps</a:t>
          </a:r>
          <a:endParaRPr lang="fr-FR" sz="1800" b="1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2790309" y="4296177"/>
        <a:ext cx="3996444" cy="999111"/>
      </dsp:txXfrm>
    </dsp:sp>
    <dsp:sp modelId="{E5559C93-E0F0-4E3F-95A6-4A12FFC0BBAA}">
      <dsp:nvSpPr>
        <dsp:cNvPr id="0" name=""/>
        <dsp:cNvSpPr/>
      </dsp:nvSpPr>
      <dsp:spPr>
        <a:xfrm>
          <a:off x="4195726" y="1823710"/>
          <a:ext cx="1498666" cy="1498666"/>
        </a:xfrm>
        <a:prstGeom prst="ellipse">
          <a:avLst/>
        </a:prstGeom>
        <a:gradFill rotWithShape="0">
          <a:gsLst>
            <a:gs pos="0">
              <a:srgbClr val="4BACC6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BACC6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BACC6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Remplissage du formulaire</a:t>
          </a:r>
          <a:endParaRPr lang="fr-FR" sz="18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415201" y="2043185"/>
        <a:ext cx="1059716" cy="1059716"/>
      </dsp:txXfrm>
    </dsp:sp>
    <dsp:sp modelId="{B54537F5-F6EA-4786-ABCF-EEEC2D797F24}">
      <dsp:nvSpPr>
        <dsp:cNvPr id="0" name=""/>
        <dsp:cNvSpPr/>
      </dsp:nvSpPr>
      <dsp:spPr>
        <a:xfrm>
          <a:off x="3123346" y="699377"/>
          <a:ext cx="1498666" cy="1498666"/>
        </a:xfrm>
        <a:prstGeom prst="ellipse">
          <a:avLst/>
        </a:prstGeom>
        <a:gradFill rotWithShape="0">
          <a:gsLst>
            <a:gs pos="0">
              <a:srgbClr val="4BACC6">
                <a:hueOff val="-4966938"/>
                <a:satOff val="19906"/>
                <a:lumOff val="4314"/>
                <a:alphaOff val="0"/>
                <a:shade val="51000"/>
                <a:satMod val="130000"/>
              </a:srgbClr>
            </a:gs>
            <a:gs pos="80000">
              <a:srgbClr val="4BACC6">
                <a:hueOff val="-4966938"/>
                <a:satOff val="19906"/>
                <a:lumOff val="4314"/>
                <a:alphaOff val="0"/>
                <a:shade val="93000"/>
                <a:satMod val="130000"/>
              </a:srgbClr>
            </a:gs>
            <a:gs pos="100000">
              <a:srgbClr val="4BACC6">
                <a:hueOff val="-4966938"/>
                <a:satOff val="19906"/>
                <a:lumOff val="4314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Calcul du montant</a:t>
          </a:r>
        </a:p>
      </dsp:txBody>
      <dsp:txXfrm>
        <a:off x="3342821" y="918852"/>
        <a:ext cx="1059716" cy="1059716"/>
      </dsp:txXfrm>
    </dsp:sp>
    <dsp:sp modelId="{FA78D0FF-9CC3-492D-8CF3-3F57D0826E15}">
      <dsp:nvSpPr>
        <dsp:cNvPr id="0" name=""/>
        <dsp:cNvSpPr/>
      </dsp:nvSpPr>
      <dsp:spPr>
        <a:xfrm>
          <a:off x="4655317" y="337033"/>
          <a:ext cx="1498666" cy="1498666"/>
        </a:xfrm>
        <a:prstGeom prst="ellipse">
          <a:avLst/>
        </a:prstGeom>
        <a:gradFill rotWithShape="0">
          <a:gsLst>
            <a:gs pos="0">
              <a:srgbClr val="4BACC6">
                <a:hueOff val="-9933876"/>
                <a:satOff val="39811"/>
                <a:lumOff val="8628"/>
                <a:alphaOff val="0"/>
                <a:shade val="51000"/>
                <a:satMod val="130000"/>
              </a:srgbClr>
            </a:gs>
            <a:gs pos="80000">
              <a:srgbClr val="4BACC6">
                <a:hueOff val="-9933876"/>
                <a:satOff val="39811"/>
                <a:lumOff val="8628"/>
                <a:alphaOff val="0"/>
                <a:shade val="93000"/>
                <a:satMod val="130000"/>
              </a:srgbClr>
            </a:gs>
            <a:gs pos="100000">
              <a:srgbClr val="4BACC6">
                <a:hueOff val="-9933876"/>
                <a:satOff val="39811"/>
                <a:lumOff val="862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Tri</a:t>
          </a:r>
        </a:p>
      </dsp:txBody>
      <dsp:txXfrm>
        <a:off x="4874792" y="556508"/>
        <a:ext cx="1059716" cy="1059716"/>
      </dsp:txXfrm>
    </dsp:sp>
    <dsp:sp modelId="{BC58B322-0B56-444B-A5DF-FAA97851539F}">
      <dsp:nvSpPr>
        <dsp:cNvPr id="0" name=""/>
        <dsp:cNvSpPr/>
      </dsp:nvSpPr>
      <dsp:spPr>
        <a:xfrm>
          <a:off x="2376285" y="72021"/>
          <a:ext cx="4662518" cy="3730014"/>
        </a:xfrm>
        <a:prstGeom prst="funnel">
          <a:avLst/>
        </a:prstGeom>
        <a:solidFill>
          <a:sysClr val="window" lastClr="FFFFFF">
            <a:alpha val="4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4BACC6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E2892-9AC8-4BA7-A486-DBF6FC7CAF27}" type="datetimeFigureOut">
              <a:rPr lang="fr-FR" smtClean="0"/>
              <a:t>29/05/2011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939C9-4C0B-405F-A154-786C2EA4D4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005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939C9-4C0B-405F-A154-786C2EA4D464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6064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suivre : Etude des processus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939C9-4C0B-405F-A154-786C2EA4D46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376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Nous avons commencé</a:t>
            </a:r>
            <a:r>
              <a:rPr lang="fr-FR" baseline="0" dirty="0" smtClean="0"/>
              <a:t> par définir les cas d’utilisation :</a:t>
            </a:r>
          </a:p>
          <a:p>
            <a:r>
              <a:rPr lang="fr-FR" baseline="0" dirty="0" smtClean="0"/>
              <a:t>- Scan de titres libres </a:t>
            </a:r>
          </a:p>
          <a:p>
            <a:r>
              <a:rPr lang="fr-FR" baseline="0" dirty="0" smtClean="0"/>
              <a:t>- La gestion des bordereaux : ajout de bordereau, ajout de titres, gestion de l’état et impression 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Partie statistiques </a:t>
            </a:r>
          </a:p>
          <a:p>
            <a:pPr marL="171450" indent="-171450">
              <a:buFontTx/>
              <a:buChar char="-"/>
            </a:pPr>
            <a:r>
              <a:rPr lang="fr-FR" b="0" dirty="0" smtClean="0"/>
              <a:t>Gestion</a:t>
            </a:r>
            <a:r>
              <a:rPr lang="fr-FR" b="0" baseline="0" dirty="0" smtClean="0"/>
              <a:t> des établissements </a:t>
            </a:r>
          </a:p>
          <a:p>
            <a:pPr marL="0" indent="0">
              <a:buFontTx/>
              <a:buNone/>
            </a:pPr>
            <a:endParaRPr lang="fr-FR" b="0" baseline="0" dirty="0" smtClean="0"/>
          </a:p>
          <a:p>
            <a:pPr marL="0" indent="0">
              <a:buFontTx/>
              <a:buNone/>
            </a:pPr>
            <a:r>
              <a:rPr lang="fr-FR" b="0" baseline="0" dirty="0" smtClean="0"/>
              <a:t>Ensuite nous avons établit le diagramme de classes en gardant uniquement les informations dont nous avions besoin pour réaliser les fonctionnalités.</a:t>
            </a:r>
          </a:p>
          <a:p>
            <a:pPr marL="0" indent="0">
              <a:buFontTx/>
              <a:buNone/>
            </a:pPr>
            <a:r>
              <a:rPr lang="fr-FR" b="0" baseline="0" dirty="0" smtClean="0"/>
              <a:t>Nous avons ajouté en plus des classes </a:t>
            </a:r>
            <a:r>
              <a:rPr lang="fr-FR" b="0" baseline="0" dirty="0" err="1" smtClean="0"/>
              <a:t>TitreRestaurant</a:t>
            </a:r>
            <a:r>
              <a:rPr lang="fr-FR" b="0" baseline="0" dirty="0" smtClean="0"/>
              <a:t>, Bordereau et Etablissement, la classe Assurance qui est assez importante car les établissements envoient par la poste les titres qu’ils souhaitent se faire rembourser dans des enveloppes </a:t>
            </a:r>
            <a:r>
              <a:rPr lang="fr-FR" b="0" baseline="0" dirty="0" err="1" smtClean="0"/>
              <a:t>ColiSur</a:t>
            </a:r>
            <a:r>
              <a:rPr lang="fr-FR" b="0" baseline="0" dirty="0" smtClean="0"/>
              <a:t>. Elles peuvent donc disparaître ou être volées. Les restaurateurs souscrivent donc à cette assurance afin de prévenir ces incidents. Le montant des bordereaux qu’ils envoient ne doivent donc pas dépasser cette assurance pour éviter de perdre la différence en cas </a:t>
            </a:r>
            <a:r>
              <a:rPr lang="fr-FR" b="0" baseline="0" smtClean="0"/>
              <a:t>de problème.</a:t>
            </a:r>
            <a:endParaRPr lang="fr-FR" b="0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939C9-4C0B-405F-A154-786C2EA4D46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349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Choix de l’embarqué : plus facile à déployer</a:t>
            </a:r>
            <a:r>
              <a:rPr lang="fr-FR" baseline="0" dirty="0" smtClean="0"/>
              <a:t> </a:t>
            </a:r>
          </a:p>
          <a:p>
            <a:r>
              <a:rPr lang="fr-FR" baseline="0" dirty="0" err="1" smtClean="0"/>
              <a:t>Firebird</a:t>
            </a:r>
            <a:r>
              <a:rPr lang="fr-FR" baseline="0" dirty="0" smtClean="0"/>
              <a:t> anciennement </a:t>
            </a:r>
            <a:r>
              <a:rPr lang="fr-FR" baseline="0" dirty="0" err="1" smtClean="0"/>
              <a:t>Interbase</a:t>
            </a:r>
            <a:r>
              <a:rPr lang="fr-FR" baseline="0" dirty="0" smtClean="0"/>
              <a:t>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939C9-4C0B-405F-A154-786C2EA4D46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621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suivre : Tests 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939C9-4C0B-405F-A154-786C2EA4D46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031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Adopter le point de vue de l’utilisateur, </a:t>
            </a:r>
          </a:p>
          <a:p>
            <a:r>
              <a:rPr lang="fr-FR" dirty="0" smtClean="0"/>
              <a:t>Apprentissage</a:t>
            </a:r>
            <a:r>
              <a:rPr lang="fr-FR" baseline="0" dirty="0" smtClean="0"/>
              <a:t> du </a:t>
            </a:r>
            <a:r>
              <a:rPr lang="fr-FR" baseline="0" dirty="0" err="1" smtClean="0"/>
              <a:t>framework</a:t>
            </a:r>
            <a:r>
              <a:rPr lang="fr-FR" baseline="0" dirty="0" smtClean="0"/>
              <a:t> .Net très utilisé dans l’industrie.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939C9-4C0B-405F-A154-786C2EA4D464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25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Ensemble matériel + logiciel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939C9-4C0B-405F-A154-786C2EA4D46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775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Insister sur les différents titre : Chèque Déjeuner, Ticket Restaurant, Chèque de table, Chèque Restau</a:t>
            </a:r>
          </a:p>
          <a:p>
            <a:r>
              <a:rPr lang="fr-FR" dirty="0" smtClean="0"/>
              <a:t>Le</a:t>
            </a:r>
            <a:r>
              <a:rPr lang="fr-FR" baseline="0" dirty="0" smtClean="0"/>
              <a:t> client peut régler son addition avec ces titres.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939C9-4C0B-405F-A154-786C2EA4D46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633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 : A suivre La mission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939C9-4C0B-405F-A154-786C2EA4D46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507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suivre : Contraintes techniques</a:t>
            </a:r>
          </a:p>
          <a:p>
            <a:r>
              <a:rPr lang="fr-FR" dirty="0" smtClean="0"/>
              <a:t>Peut-être</a:t>
            </a:r>
            <a:r>
              <a:rPr lang="fr-FR" baseline="0" dirty="0" smtClean="0"/>
              <a:t> vendu séparément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939C9-4C0B-405F-A154-786C2EA4D46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143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suivre : Ergonomie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939C9-4C0B-405F-A154-786C2EA4D46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136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suivre : La démarche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939C9-4C0B-405F-A154-786C2EA4D46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763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Cindy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939C9-4C0B-405F-A154-786C2EA4D46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608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suivre : Analyse de l’existant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939C9-4C0B-405F-A154-786C2EA4D46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11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F4BE744-FC54-4F34-9B80-A7311D58AA41}" type="datetime1">
              <a:rPr lang="fr-FR" smtClean="0"/>
              <a:t>29/05/2011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46612C-FED7-43F5-B183-2B716B32837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02AF93-DFC8-4E96-B4F5-5442394D87FC}" type="datetime1">
              <a:rPr lang="fr-FR" smtClean="0"/>
              <a:t>29/05/2011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46612C-FED7-43F5-B183-2B716B32837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65C31-497F-43F7-817C-EBAB5035FAF2}" type="datetime1">
              <a:rPr lang="fr-FR" smtClean="0"/>
              <a:t>29/05/2011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46612C-FED7-43F5-B183-2B716B32837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D51E0E-83CE-4C1F-B7E3-1CA2890B490C}" type="datetime1">
              <a:rPr lang="fr-FR" smtClean="0"/>
              <a:t>29/05/2011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46612C-FED7-43F5-B183-2B716B32837C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F6E7FF-588E-4E1F-B8BC-F808887BB248}" type="datetime1">
              <a:rPr lang="fr-FR" smtClean="0"/>
              <a:t>29/05/2011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46612C-FED7-43F5-B183-2B716B32837C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36C1B4-1639-43AD-9AF1-C3278D400688}" type="datetime1">
              <a:rPr lang="fr-FR" smtClean="0"/>
              <a:t>29/05/2011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46612C-FED7-43F5-B183-2B716B32837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49BE1C-4D6E-4A7B-AF58-64E6194584E0}" type="datetime1">
              <a:rPr lang="fr-FR" smtClean="0"/>
              <a:t>29/05/2011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46612C-FED7-43F5-B183-2B716B32837C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F692B1-DB4E-4A19-ABC1-6E60118B8A06}" type="datetime1">
              <a:rPr lang="fr-FR" smtClean="0"/>
              <a:t>29/05/2011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46612C-FED7-43F5-B183-2B716B32837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82ECEB-5F9A-4293-9019-B74667FF24AE}" type="datetime1">
              <a:rPr lang="fr-FR" smtClean="0"/>
              <a:t>29/05/2011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46612C-FED7-43F5-B183-2B716B32837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B45D922-8DCB-4C49-924F-107DC8FF3F4D}" type="datetime1">
              <a:rPr lang="fr-FR" smtClean="0"/>
              <a:t>29/05/2011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46612C-FED7-43F5-B183-2B716B32837C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C293DA-04ED-466C-9861-762BDB21DE70}" type="datetime1">
              <a:rPr lang="fr-FR" smtClean="0"/>
              <a:t>29/05/2011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46612C-FED7-43F5-B183-2B716B32837C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8E20FD0-8E54-456B-AAF6-5F2DA4F90827}" type="datetime1">
              <a:rPr lang="fr-FR" smtClean="0"/>
              <a:t>29/05/2011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D46612C-FED7-43F5-B183-2B716B32837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29758" y="1700808"/>
            <a:ext cx="7772400" cy="1829761"/>
          </a:xfrm>
        </p:spPr>
        <p:txBody>
          <a:bodyPr/>
          <a:lstStyle/>
          <a:p>
            <a:r>
              <a:rPr lang="fr-FR" dirty="0" smtClean="0"/>
              <a:t>Application de gestion de titres restaurant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Cindy Joseph </a:t>
            </a:r>
          </a:p>
          <a:p>
            <a:r>
              <a:rPr lang="fr-FR" dirty="0" smtClean="0"/>
              <a:t>Guillaume Leroy </a:t>
            </a:r>
          </a:p>
        </p:txBody>
      </p:sp>
      <p:pic>
        <p:nvPicPr>
          <p:cNvPr id="1026" name="Picture 2" descr="C:\Users\Cindy\Documents\IG4\Logo Polytech'\Logo_Polytech_JP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60648"/>
            <a:ext cx="1944563" cy="123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indy\Documents\IG4\Projet Industriel\Projet Néorizon\Images\logo_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97" y="620688"/>
            <a:ext cx="338110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8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Ergonomie </a:t>
            </a:r>
            <a:r>
              <a:rPr lang="fr-FR" dirty="0"/>
              <a:t>adaptée au tactile</a:t>
            </a:r>
          </a:p>
          <a:p>
            <a:pPr lvl="1"/>
            <a:r>
              <a:rPr lang="fr-FR" dirty="0" smtClean="0"/>
              <a:t>Zone de saisie plus grande </a:t>
            </a:r>
          </a:p>
          <a:p>
            <a:pPr lvl="1"/>
            <a:r>
              <a:rPr lang="fr-FR" dirty="0" smtClean="0"/>
              <a:t>Boutons plus volumineux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Simplicité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techniques</a:t>
            </a:r>
            <a:endParaRPr lang="fr-FR" dirty="0"/>
          </a:p>
        </p:txBody>
      </p:sp>
      <p:sp>
        <p:nvSpPr>
          <p:cNvPr id="5" name="Espace réservé du numéro de diapositive 4"/>
          <p:cNvSpPr txBox="1">
            <a:spLocks/>
          </p:cNvSpPr>
          <p:nvPr/>
        </p:nvSpPr>
        <p:spPr>
          <a:xfrm>
            <a:off x="107504" y="6381328"/>
            <a:ext cx="576064" cy="365125"/>
          </a:xfrm>
          <a:prstGeom prst="rect">
            <a:avLst/>
          </a:prstGeom>
        </p:spPr>
        <p:txBody>
          <a:bodyPr vert="horz" anchor="b"/>
          <a:lstStyle>
            <a:defPPr>
              <a:defRPr lang="fr-FR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46612C-FED7-43F5-B183-2B716B32837C}" type="slidenum">
              <a:rPr lang="fr-FR" sz="1800" smtClean="0">
                <a:solidFill>
                  <a:schemeClr val="bg1"/>
                </a:solidFill>
              </a:rPr>
              <a:pPr/>
              <a:t>10</a:t>
            </a:fld>
            <a:endParaRPr lang="fr-FR" sz="1800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Cindy\Documents\IG4\Projet Industriel\Projet Néorizon\Soutenance\Images\ExempleTactil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529763"/>
            <a:ext cx="2777711" cy="172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Cindy\Documents\IG4\Projet Industriel\Projet Néorizon\Soutenance\Images\Exempletactile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026" y="2848280"/>
            <a:ext cx="18859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èche droite 5"/>
          <p:cNvSpPr/>
          <p:nvPr/>
        </p:nvSpPr>
        <p:spPr>
          <a:xfrm>
            <a:off x="4499992" y="3189313"/>
            <a:ext cx="1368152" cy="3600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82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La démarche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612C-FED7-43F5-B183-2B716B32837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36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/>
              <a:t>Entretiens réguliers avec le demandeur</a:t>
            </a:r>
          </a:p>
          <a:p>
            <a:endParaRPr lang="fr-FR" dirty="0"/>
          </a:p>
          <a:p>
            <a:r>
              <a:rPr lang="fr-FR" dirty="0" smtClean="0"/>
              <a:t>Maquettage </a:t>
            </a:r>
          </a:p>
          <a:p>
            <a:pPr lvl="1"/>
            <a:r>
              <a:rPr lang="fr-FR" dirty="0" smtClean="0"/>
              <a:t>Première vision du logiciel </a:t>
            </a:r>
          </a:p>
          <a:p>
            <a:pPr lvl="1"/>
            <a:r>
              <a:rPr lang="fr-FR" dirty="0" smtClean="0"/>
              <a:t>Accord avec le demandeur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Méthodologie</a:t>
            </a:r>
            <a:endParaRPr lang="fr-FR" dirty="0"/>
          </a:p>
        </p:txBody>
      </p:sp>
      <p:sp>
        <p:nvSpPr>
          <p:cNvPr id="5" name="Espace réservé du numéro de diapositive 4"/>
          <p:cNvSpPr txBox="1">
            <a:spLocks/>
          </p:cNvSpPr>
          <p:nvPr/>
        </p:nvSpPr>
        <p:spPr>
          <a:xfrm>
            <a:off x="35496" y="6376243"/>
            <a:ext cx="648072" cy="365125"/>
          </a:xfrm>
          <a:prstGeom prst="rect">
            <a:avLst/>
          </a:prstGeom>
        </p:spPr>
        <p:txBody>
          <a:bodyPr vert="horz" anchor="b"/>
          <a:lstStyle>
            <a:defPPr>
              <a:defRPr lang="fr-FR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46612C-FED7-43F5-B183-2B716B32837C}" type="slidenum">
              <a:rPr lang="fr-FR" sz="1800" smtClean="0">
                <a:solidFill>
                  <a:schemeClr val="bg1"/>
                </a:solidFill>
              </a:rPr>
              <a:pPr/>
              <a:t>12</a:t>
            </a:fld>
            <a:endParaRPr lang="fr-F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4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Travail Réalisé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67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Démarche Merise</a:t>
            </a:r>
          </a:p>
          <a:p>
            <a:endParaRPr lang="fr-FR" dirty="0"/>
          </a:p>
          <a:p>
            <a:r>
              <a:rPr lang="fr-FR" dirty="0" smtClean="0"/>
              <a:t>Étude de l’environnement </a:t>
            </a:r>
          </a:p>
          <a:p>
            <a:endParaRPr lang="fr-FR" dirty="0"/>
          </a:p>
          <a:p>
            <a:r>
              <a:rPr lang="fr-FR" dirty="0" smtClean="0"/>
              <a:t>Recueil des données </a:t>
            </a:r>
          </a:p>
          <a:p>
            <a:pPr lvl="1"/>
            <a:r>
              <a:rPr lang="fr-FR" dirty="0" smtClean="0"/>
              <a:t>Titres Restaurant</a:t>
            </a:r>
          </a:p>
          <a:p>
            <a:pPr lvl="1"/>
            <a:r>
              <a:rPr lang="fr-FR" dirty="0" smtClean="0"/>
              <a:t>Bordereau</a:t>
            </a:r>
          </a:p>
          <a:p>
            <a:pPr lvl="1"/>
            <a:r>
              <a:rPr lang="fr-FR" dirty="0" smtClean="0"/>
              <a:t>Établissement</a:t>
            </a:r>
          </a:p>
          <a:p>
            <a:pPr marL="393192" lvl="1" indent="0">
              <a:buNone/>
            </a:pPr>
            <a:endParaRPr lang="fr-FR" dirty="0" smtClean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Analyse de l’existant</a:t>
            </a:r>
            <a:endParaRPr lang="fr-FR" dirty="0"/>
          </a:p>
        </p:txBody>
      </p:sp>
      <p:sp>
        <p:nvSpPr>
          <p:cNvPr id="6" name="Espace réservé du numéro de diapositive 4"/>
          <p:cNvSpPr txBox="1">
            <a:spLocks/>
          </p:cNvSpPr>
          <p:nvPr/>
        </p:nvSpPr>
        <p:spPr>
          <a:xfrm>
            <a:off x="179512" y="6381328"/>
            <a:ext cx="504056" cy="365125"/>
          </a:xfrm>
          <a:prstGeom prst="rect">
            <a:avLst/>
          </a:prstGeom>
        </p:spPr>
        <p:txBody>
          <a:bodyPr vert="horz" anchor="b"/>
          <a:lstStyle>
            <a:defPPr>
              <a:defRPr lang="fr-FR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46612C-FED7-43F5-B183-2B716B32837C}" type="slidenum">
              <a:rPr lang="fr-FR" sz="1800" smtClean="0">
                <a:solidFill>
                  <a:schemeClr val="bg1"/>
                </a:solidFill>
              </a:rPr>
              <a:pPr/>
              <a:t>14</a:t>
            </a:fld>
            <a:endParaRPr lang="fr-F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15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Étude des processus </a:t>
            </a:r>
          </a:p>
          <a:p>
            <a:pPr lvl="1"/>
            <a:r>
              <a:rPr lang="fr-FR" dirty="0" smtClean="0"/>
              <a:t>Traitement des titres </a:t>
            </a:r>
          </a:p>
          <a:p>
            <a:pPr lvl="1"/>
            <a:r>
              <a:rPr lang="fr-FR" dirty="0" smtClean="0"/>
              <a:t>Élaboration des bordereaux</a:t>
            </a:r>
          </a:p>
          <a:p>
            <a:pPr lvl="1"/>
            <a:r>
              <a:rPr lang="fr-FR" dirty="0" smtClean="0"/>
              <a:t>Remboursement des bordereaux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612C-FED7-43F5-B183-2B716B32837C}" type="slidenum">
              <a:rPr lang="fr-FR" smtClean="0"/>
              <a:t>15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Analyse de l’existant</a:t>
            </a:r>
            <a:endParaRPr lang="fr-FR" dirty="0"/>
          </a:p>
        </p:txBody>
      </p:sp>
      <p:sp>
        <p:nvSpPr>
          <p:cNvPr id="5" name="Espace réservé du numéro de diapositive 4"/>
          <p:cNvSpPr txBox="1">
            <a:spLocks/>
          </p:cNvSpPr>
          <p:nvPr/>
        </p:nvSpPr>
        <p:spPr>
          <a:xfrm>
            <a:off x="179512" y="6381328"/>
            <a:ext cx="504056" cy="365125"/>
          </a:xfrm>
          <a:prstGeom prst="rect">
            <a:avLst/>
          </a:prstGeom>
        </p:spPr>
        <p:txBody>
          <a:bodyPr vert="horz" anchor="b"/>
          <a:lstStyle>
            <a:defPPr>
              <a:defRPr lang="fr-FR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46612C-FED7-43F5-B183-2B716B32837C}" type="slidenum">
              <a:rPr lang="fr-FR" sz="1800" smtClean="0">
                <a:solidFill>
                  <a:schemeClr val="bg1"/>
                </a:solidFill>
              </a:rPr>
              <a:pPr/>
              <a:t>15</a:t>
            </a:fld>
            <a:endParaRPr lang="fr-F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12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8"/>
            <a:ext cx="3322712" cy="4525963"/>
          </a:xfrm>
        </p:spPr>
        <p:txBody>
          <a:bodyPr/>
          <a:lstStyle/>
          <a:p>
            <a:r>
              <a:rPr lang="fr-FR" dirty="0" smtClean="0"/>
              <a:t>Modélisation UML </a:t>
            </a:r>
          </a:p>
          <a:p>
            <a:endParaRPr lang="fr-FR" dirty="0" smtClean="0"/>
          </a:p>
          <a:p>
            <a:r>
              <a:rPr lang="fr-FR" dirty="0" smtClean="0"/>
              <a:t>Définition des cas d’utilisation</a:t>
            </a:r>
          </a:p>
          <a:p>
            <a:endParaRPr lang="fr-FR" dirty="0" smtClean="0"/>
          </a:p>
          <a:p>
            <a:r>
              <a:rPr lang="fr-FR" dirty="0"/>
              <a:t>Diagramme de classes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Conception de la solution</a:t>
            </a:r>
            <a:endParaRPr lang="fr-FR" dirty="0"/>
          </a:p>
        </p:txBody>
      </p:sp>
      <p:sp>
        <p:nvSpPr>
          <p:cNvPr id="5" name="Espace réservé du numéro de diapositive 4"/>
          <p:cNvSpPr txBox="1">
            <a:spLocks/>
          </p:cNvSpPr>
          <p:nvPr/>
        </p:nvSpPr>
        <p:spPr>
          <a:xfrm>
            <a:off x="179512" y="6381328"/>
            <a:ext cx="504056" cy="365125"/>
          </a:xfrm>
          <a:prstGeom prst="rect">
            <a:avLst/>
          </a:prstGeom>
        </p:spPr>
        <p:txBody>
          <a:bodyPr vert="horz" anchor="b"/>
          <a:lstStyle>
            <a:defPPr>
              <a:defRPr lang="fr-FR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46612C-FED7-43F5-B183-2B716B32837C}" type="slidenum">
              <a:rPr lang="fr-FR" sz="1800" smtClean="0">
                <a:solidFill>
                  <a:schemeClr val="bg1"/>
                </a:solidFill>
              </a:rPr>
              <a:pPr/>
              <a:t>16</a:t>
            </a:fld>
            <a:endParaRPr lang="fr-FR" sz="1800" dirty="0">
              <a:solidFill>
                <a:schemeClr val="bg1"/>
              </a:solidFill>
            </a:endParaRPr>
          </a:p>
        </p:txBody>
      </p:sp>
      <p:pic>
        <p:nvPicPr>
          <p:cNvPr id="10" name="Picture 2" descr="C:\Users\Cindy\Documents\IG4\Projet Industriel\Projet Néorizon\Soutenance\Images\diagramme_class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340768"/>
            <a:ext cx="5353917" cy="475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05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Architecture MVC (Model-</a:t>
            </a:r>
            <a:r>
              <a:rPr lang="fr-FR" dirty="0" err="1" smtClean="0"/>
              <a:t>View</a:t>
            </a:r>
            <a:r>
              <a:rPr lang="fr-FR" dirty="0" smtClean="0"/>
              <a:t>-Controller)</a:t>
            </a:r>
          </a:p>
          <a:p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6" name="Espace réservé du numéro de diapositive 4"/>
          <p:cNvSpPr txBox="1">
            <a:spLocks/>
          </p:cNvSpPr>
          <p:nvPr/>
        </p:nvSpPr>
        <p:spPr>
          <a:xfrm>
            <a:off x="179512" y="6381328"/>
            <a:ext cx="504056" cy="365125"/>
          </a:xfrm>
          <a:prstGeom prst="rect">
            <a:avLst/>
          </a:prstGeom>
        </p:spPr>
        <p:txBody>
          <a:bodyPr vert="horz" anchor="b"/>
          <a:lstStyle>
            <a:defPPr>
              <a:defRPr lang="fr-FR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46612C-FED7-43F5-B183-2B716B32837C}" type="slidenum">
              <a:rPr lang="fr-FR" sz="1800" smtClean="0">
                <a:solidFill>
                  <a:schemeClr val="bg1"/>
                </a:solidFill>
              </a:rPr>
              <a:pPr/>
              <a:t>17</a:t>
            </a:fld>
            <a:endParaRPr lang="fr-FR" sz="1800" dirty="0">
              <a:solidFill>
                <a:schemeClr val="bg1"/>
              </a:solidFill>
            </a:endParaRPr>
          </a:p>
        </p:txBody>
      </p:sp>
      <p:pic>
        <p:nvPicPr>
          <p:cNvPr id="3075" name="Picture 3" descr="C:\Users\Cindy\Documents\IG4\Projet Industriel\Projet Néorizon\Soutenance\Images\B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406" y="5240566"/>
            <a:ext cx="71437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Cindy\Documents\IG4\Projet Industriel\Projet Néorizon\Rapport de synthèse\Images\VueBordereau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256499"/>
            <a:ext cx="1678533" cy="111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731201" y="602695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Database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464258" y="357791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Controller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699791" y="1857532"/>
            <a:ext cx="167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View</a:t>
            </a:r>
            <a:endParaRPr lang="fr-FR" dirty="0"/>
          </a:p>
        </p:txBody>
      </p:sp>
      <p:pic>
        <p:nvPicPr>
          <p:cNvPr id="1026" name="Picture 2" descr="C:\Users\Cindy\Documents\IG4\Projet Industriel\Projet Néorizon\Soutenance\Images\flècheDescendan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417354"/>
            <a:ext cx="534037" cy="69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indy\Documents\IG4\Projet Industriel\Projet Néorizon\Soutenance\Images\controllerttseu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689" y="3396474"/>
            <a:ext cx="827584" cy="87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indy\Documents\IG4\Projet Industriel\Projet Néorizon\Soutenance\Images\flèche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236" y="2226864"/>
            <a:ext cx="1964213" cy="120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Cindy\Documents\IG4\Projet Industriel\Projet Néorizon\Soutenance\Images\flèche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88008">
            <a:off x="5466134" y="4639449"/>
            <a:ext cx="1964213" cy="120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rré corné 2"/>
          <p:cNvSpPr/>
          <p:nvPr/>
        </p:nvSpPr>
        <p:spPr>
          <a:xfrm>
            <a:off x="3164600" y="4130473"/>
            <a:ext cx="1044580" cy="1085779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164600" y="4262843"/>
            <a:ext cx="104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Model</a:t>
            </a:r>
            <a:endParaRPr lang="fr-FR" dirty="0"/>
          </a:p>
        </p:txBody>
      </p:sp>
      <p:pic>
        <p:nvPicPr>
          <p:cNvPr id="16" name="Picture 2" descr="C:\Users\Cindy\Documents\IG4\Projet Industriel\Projet Néorizon\Soutenance\Images\flècheDescendan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10165">
            <a:off x="5171686" y="3517711"/>
            <a:ext cx="515261" cy="132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45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12776"/>
            <a:ext cx="8219256" cy="4594515"/>
          </a:xfrm>
        </p:spPr>
        <p:txBody>
          <a:bodyPr/>
          <a:lstStyle/>
          <a:p>
            <a:pPr marL="109728" indent="0">
              <a:buNone/>
            </a:pP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Choix du Système de Gestion de Base de Données (SGBD</a:t>
            </a:r>
            <a:r>
              <a:rPr lang="fr-FR" dirty="0" smtClean="0"/>
              <a:t>)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128391"/>
              </p:ext>
            </p:extLst>
          </p:nvPr>
        </p:nvGraphicFramePr>
        <p:xfrm>
          <a:off x="827584" y="1844824"/>
          <a:ext cx="7488831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77"/>
                <a:gridCol w="2496277"/>
                <a:gridCol w="2496277"/>
              </a:tblGrid>
              <a:tr h="352839">
                <a:tc>
                  <a:txBody>
                    <a:bodyPr/>
                    <a:lstStyle/>
                    <a:p>
                      <a:r>
                        <a:rPr lang="fr-FR" dirty="0" smtClean="0"/>
                        <a:t>Nom SGBD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Avantages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Inconvénients</a:t>
                      </a:r>
                      <a:endParaRPr lang="fr-FR" dirty="0"/>
                    </a:p>
                  </a:txBody>
                  <a:tcPr/>
                </a:tc>
              </a:tr>
              <a:tr h="88209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PostgreSQL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Riche fonctionnellement, simple d’utilisation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Pas</a:t>
                      </a:r>
                      <a:r>
                        <a:rPr lang="fr-FR" baseline="0" dirty="0" smtClean="0"/>
                        <a:t> de version embarquée</a:t>
                      </a:r>
                      <a:endParaRPr lang="fr-FR" dirty="0"/>
                    </a:p>
                  </a:txBody>
                  <a:tcPr/>
                </a:tc>
              </a:tr>
              <a:tr h="1146727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Firebird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Version complète embarquée, </a:t>
                      </a:r>
                    </a:p>
                    <a:p>
                      <a:r>
                        <a:rPr lang="fr-FR" dirty="0" smtClean="0"/>
                        <a:t>SQL proche de</a:t>
                      </a:r>
                      <a:r>
                        <a:rPr lang="fr-FR" baseline="0" dirty="0" smtClean="0"/>
                        <a:t> la norme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Faiblesse de l’audit</a:t>
                      </a:r>
                      <a:endParaRPr lang="fr-FR" dirty="0"/>
                    </a:p>
                  </a:txBody>
                  <a:tcPr/>
                </a:tc>
              </a:tr>
              <a:tr h="1146727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SQLite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Petit moteur SGBD, installation</a:t>
                      </a:r>
                      <a:r>
                        <a:rPr lang="fr-FR" baseline="0" dirty="0" smtClean="0"/>
                        <a:t> facile, </a:t>
                      </a:r>
                    </a:p>
                    <a:p>
                      <a:r>
                        <a:rPr lang="fr-FR" baseline="0" dirty="0" smtClean="0"/>
                        <a:t>Version embarquée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Pas d’intégrité référentielle, pas de modifications du</a:t>
                      </a:r>
                      <a:r>
                        <a:rPr lang="fr-FR" baseline="0" dirty="0" smtClean="0"/>
                        <a:t> schéma </a:t>
                      </a:r>
                      <a:r>
                        <a:rPr lang="fr-FR" dirty="0" smtClean="0"/>
                        <a:t>possibles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Espace réservé du numéro de diapositive 4"/>
          <p:cNvSpPr txBox="1">
            <a:spLocks/>
          </p:cNvSpPr>
          <p:nvPr/>
        </p:nvSpPr>
        <p:spPr>
          <a:xfrm>
            <a:off x="179512" y="6381328"/>
            <a:ext cx="504056" cy="365125"/>
          </a:xfrm>
          <a:prstGeom prst="rect">
            <a:avLst/>
          </a:prstGeom>
        </p:spPr>
        <p:txBody>
          <a:bodyPr vert="horz" anchor="b"/>
          <a:lstStyle>
            <a:defPPr>
              <a:defRPr lang="fr-FR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46612C-FED7-43F5-B183-2B716B32837C}" type="slidenum">
              <a:rPr lang="fr-FR" sz="1800" smtClean="0">
                <a:solidFill>
                  <a:schemeClr val="bg1"/>
                </a:solidFill>
              </a:rPr>
              <a:pPr/>
              <a:t>18</a:t>
            </a:fld>
            <a:endParaRPr lang="fr-F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0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Utilisation </a:t>
            </a:r>
            <a:r>
              <a:rPr lang="fr-FR" dirty="0"/>
              <a:t>de la version embarquée </a:t>
            </a:r>
            <a:r>
              <a:rPr lang="fr-FR" dirty="0" smtClean="0"/>
              <a:t>de </a:t>
            </a:r>
            <a:r>
              <a:rPr lang="fr-FR" dirty="0" err="1" smtClean="0"/>
              <a:t>Firebird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Utilisation </a:t>
            </a:r>
            <a:r>
              <a:rPr lang="fr-FR" dirty="0" smtClean="0"/>
              <a:t>de méthodes C# </a:t>
            </a:r>
          </a:p>
          <a:p>
            <a:endParaRPr lang="fr-FR" dirty="0"/>
          </a:p>
          <a:p>
            <a:r>
              <a:rPr lang="fr-FR" dirty="0" smtClean="0"/>
              <a:t>Extraction de données 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Développement </a:t>
            </a:r>
            <a:endParaRPr lang="fr-FR" dirty="0"/>
          </a:p>
        </p:txBody>
      </p:sp>
      <p:sp>
        <p:nvSpPr>
          <p:cNvPr id="5" name="Espace réservé du numéro de diapositive 4"/>
          <p:cNvSpPr txBox="1">
            <a:spLocks/>
          </p:cNvSpPr>
          <p:nvPr/>
        </p:nvSpPr>
        <p:spPr>
          <a:xfrm>
            <a:off x="179512" y="6381328"/>
            <a:ext cx="504056" cy="365125"/>
          </a:xfrm>
          <a:prstGeom prst="rect">
            <a:avLst/>
          </a:prstGeom>
        </p:spPr>
        <p:txBody>
          <a:bodyPr vert="horz" anchor="b"/>
          <a:lstStyle>
            <a:defPPr>
              <a:defRPr lang="fr-FR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46612C-FED7-43F5-B183-2B716B32837C}" type="slidenum">
              <a:rPr lang="fr-FR" sz="1800" smtClean="0">
                <a:solidFill>
                  <a:schemeClr val="bg1"/>
                </a:solidFill>
              </a:rPr>
              <a:pPr/>
              <a:t>19</a:t>
            </a:fld>
            <a:endParaRPr lang="fr-F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57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Présentation de l’environnement</a:t>
            </a:r>
          </a:p>
          <a:p>
            <a:r>
              <a:rPr lang="fr-FR" dirty="0" smtClean="0"/>
              <a:t>Le problème de gestion</a:t>
            </a:r>
          </a:p>
          <a:p>
            <a:r>
              <a:rPr lang="fr-FR" dirty="0" smtClean="0"/>
              <a:t>La mission </a:t>
            </a:r>
          </a:p>
          <a:p>
            <a:r>
              <a:rPr lang="fr-FR" dirty="0" smtClean="0"/>
              <a:t>La </a:t>
            </a:r>
            <a:r>
              <a:rPr lang="fr-FR" dirty="0"/>
              <a:t>démarche </a:t>
            </a:r>
            <a:endParaRPr lang="fr-FR" dirty="0" smtClean="0"/>
          </a:p>
          <a:p>
            <a:r>
              <a:rPr lang="fr-FR" dirty="0" smtClean="0"/>
              <a:t>Travail réalisé</a:t>
            </a:r>
            <a:endParaRPr lang="fr-FR" dirty="0"/>
          </a:p>
          <a:p>
            <a:pPr lvl="1"/>
            <a:r>
              <a:rPr lang="fr-FR" dirty="0"/>
              <a:t>Analyse </a:t>
            </a:r>
          </a:p>
          <a:p>
            <a:pPr lvl="1"/>
            <a:r>
              <a:rPr lang="fr-FR" dirty="0"/>
              <a:t>Conception </a:t>
            </a:r>
          </a:p>
          <a:p>
            <a:pPr lvl="1"/>
            <a:r>
              <a:rPr lang="fr-FR" dirty="0"/>
              <a:t>Développement </a:t>
            </a:r>
          </a:p>
          <a:p>
            <a:pPr lvl="1"/>
            <a:r>
              <a:rPr lang="fr-FR" dirty="0"/>
              <a:t>Tests</a:t>
            </a:r>
          </a:p>
          <a:p>
            <a:r>
              <a:rPr lang="fr-FR" dirty="0" smtClean="0"/>
              <a:t>Démonstration</a:t>
            </a:r>
          </a:p>
          <a:p>
            <a:r>
              <a:rPr lang="fr-FR" dirty="0" smtClean="0"/>
              <a:t>Conclusion</a:t>
            </a:r>
            <a:endParaRPr lang="fr-FR" dirty="0"/>
          </a:p>
          <a:p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79512" y="6381328"/>
            <a:ext cx="365760" cy="365125"/>
          </a:xfrm>
        </p:spPr>
        <p:txBody>
          <a:bodyPr/>
          <a:lstStyle/>
          <a:p>
            <a:fld id="{4D46612C-FED7-43F5-B183-2B716B32837C}" type="slidenum">
              <a:rPr lang="fr-FR" sz="1800" smtClean="0">
                <a:solidFill>
                  <a:schemeClr val="bg1"/>
                </a:solidFill>
              </a:rPr>
              <a:t>2</a:t>
            </a:fld>
            <a:endParaRPr lang="fr-F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72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/>
              <a:t>Découpage en fonctionnalités</a:t>
            </a:r>
          </a:p>
          <a:p>
            <a:endParaRPr lang="fr-FR" dirty="0" smtClean="0"/>
          </a:p>
          <a:p>
            <a:r>
              <a:rPr lang="fr-FR" dirty="0" smtClean="0"/>
              <a:t>Utilisation </a:t>
            </a:r>
            <a:r>
              <a:rPr lang="fr-FR" dirty="0"/>
              <a:t>de bibliothèques fournies par le </a:t>
            </a:r>
            <a:r>
              <a:rPr lang="fr-FR" dirty="0" smtClean="0"/>
              <a:t>demandeur</a:t>
            </a:r>
            <a:endParaRPr lang="fr-FR" dirty="0"/>
          </a:p>
          <a:p>
            <a:endParaRPr lang="fr-FR" dirty="0"/>
          </a:p>
          <a:p>
            <a:r>
              <a:rPr lang="fr-FR" dirty="0"/>
              <a:t>Utilisation de la bibliothèque </a:t>
            </a:r>
            <a:r>
              <a:rPr lang="fr-FR" dirty="0" err="1" smtClean="0"/>
              <a:t>Zedgraph</a:t>
            </a:r>
            <a:endParaRPr lang="fr-FR" dirty="0" smtClean="0"/>
          </a:p>
          <a:p>
            <a:pPr lvl="1"/>
            <a:r>
              <a:rPr lang="fr-FR" dirty="0" smtClean="0"/>
              <a:t>Librairie destinée au développement .Net </a:t>
            </a:r>
          </a:p>
          <a:p>
            <a:pPr lvl="1"/>
            <a:r>
              <a:rPr lang="fr-FR" dirty="0" smtClean="0"/>
              <a:t>Représentation de graphiques </a:t>
            </a:r>
          </a:p>
          <a:p>
            <a:endParaRPr lang="fr-FR" dirty="0"/>
          </a:p>
          <a:p>
            <a:endParaRPr lang="fr-FR" dirty="0"/>
          </a:p>
          <a:p>
            <a:pPr marL="109728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Développement</a:t>
            </a:r>
            <a:endParaRPr lang="fr-FR" dirty="0"/>
          </a:p>
        </p:txBody>
      </p:sp>
      <p:sp>
        <p:nvSpPr>
          <p:cNvPr id="5" name="Espace réservé du numéro de diapositive 4"/>
          <p:cNvSpPr txBox="1">
            <a:spLocks/>
          </p:cNvSpPr>
          <p:nvPr/>
        </p:nvSpPr>
        <p:spPr>
          <a:xfrm>
            <a:off x="179512" y="6381328"/>
            <a:ext cx="504056" cy="365125"/>
          </a:xfrm>
          <a:prstGeom prst="rect">
            <a:avLst/>
          </a:prstGeom>
        </p:spPr>
        <p:txBody>
          <a:bodyPr vert="horz" anchor="b"/>
          <a:lstStyle>
            <a:defPPr>
              <a:defRPr lang="fr-FR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46612C-FED7-43F5-B183-2B716B32837C}" type="slidenum">
              <a:rPr lang="fr-FR" sz="1800" smtClean="0">
                <a:solidFill>
                  <a:schemeClr val="bg1"/>
                </a:solidFill>
              </a:rPr>
              <a:pPr/>
              <a:t>20</a:t>
            </a:fld>
            <a:endParaRPr lang="fr-F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94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d’un serveur ftp (file transfert </a:t>
            </a:r>
            <a:r>
              <a:rPr lang="fr-FR" dirty="0" err="1" smtClean="0"/>
              <a:t>protocol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Élaboration d’un jeu d’essai </a:t>
            </a:r>
          </a:p>
          <a:p>
            <a:endParaRPr lang="fr-FR" dirty="0"/>
          </a:p>
          <a:p>
            <a:r>
              <a:rPr lang="fr-FR" dirty="0" smtClean="0"/>
              <a:t>Tests Unitaires </a:t>
            </a:r>
          </a:p>
          <a:p>
            <a:endParaRPr lang="fr-FR" dirty="0"/>
          </a:p>
          <a:p>
            <a:r>
              <a:rPr lang="fr-FR" dirty="0" smtClean="0"/>
              <a:t>Tests d’intégration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Tests</a:t>
            </a:r>
            <a:endParaRPr lang="fr-FR" dirty="0"/>
          </a:p>
        </p:txBody>
      </p:sp>
      <p:sp>
        <p:nvSpPr>
          <p:cNvPr id="5" name="Espace réservé du numéro de diapositive 4"/>
          <p:cNvSpPr txBox="1">
            <a:spLocks/>
          </p:cNvSpPr>
          <p:nvPr/>
        </p:nvSpPr>
        <p:spPr>
          <a:xfrm>
            <a:off x="179512" y="6381328"/>
            <a:ext cx="504056" cy="365125"/>
          </a:xfrm>
          <a:prstGeom prst="rect">
            <a:avLst/>
          </a:prstGeom>
        </p:spPr>
        <p:txBody>
          <a:bodyPr vert="horz" anchor="b"/>
          <a:lstStyle>
            <a:defPPr>
              <a:defRPr lang="fr-FR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46612C-FED7-43F5-B183-2B716B32837C}" type="slidenum">
              <a:rPr lang="fr-FR" sz="1800" smtClean="0">
                <a:solidFill>
                  <a:schemeClr val="bg1"/>
                </a:solidFill>
              </a:rPr>
              <a:pPr/>
              <a:t>21</a:t>
            </a:fld>
            <a:endParaRPr lang="fr-F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3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Démonstration 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93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Techniques</a:t>
            </a:r>
          </a:p>
          <a:p>
            <a:pPr lvl="1"/>
            <a:r>
              <a:rPr lang="fr-FR" dirty="0" smtClean="0"/>
              <a:t>Application fonctionnelle </a:t>
            </a:r>
          </a:p>
          <a:p>
            <a:pPr lvl="1"/>
            <a:r>
              <a:rPr lang="fr-FR" dirty="0" smtClean="0"/>
              <a:t>Objectifs atteints</a:t>
            </a:r>
          </a:p>
          <a:p>
            <a:endParaRPr lang="fr-FR" dirty="0" smtClean="0"/>
          </a:p>
          <a:p>
            <a:r>
              <a:rPr lang="fr-FR" dirty="0" smtClean="0"/>
              <a:t>Personnel</a:t>
            </a:r>
            <a:endParaRPr lang="fr-FR" dirty="0"/>
          </a:p>
          <a:p>
            <a:pPr lvl="1"/>
            <a:r>
              <a:rPr lang="fr-FR" dirty="0" smtClean="0"/>
              <a:t>Liaison avec le monde industriel </a:t>
            </a:r>
          </a:p>
          <a:p>
            <a:pPr lvl="1"/>
            <a:r>
              <a:rPr lang="fr-FR" dirty="0" smtClean="0"/>
              <a:t>Importance de l’ergonomie 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612C-FED7-43F5-B183-2B716B32837C}" type="slidenum">
              <a:rPr lang="fr-FR" smtClean="0"/>
              <a:t>23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Bilan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132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612C-FED7-43F5-B183-2B716B32837C}" type="slidenum">
              <a:rPr lang="fr-FR" smtClean="0"/>
              <a:t>24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1" name="Picture 3" descr="C:\Users\Cindy\Documents\IG4\Projet Industriel\Projet Néorizon\Soutenance\Images\Poster_Nerizon_PI_IG4_2011_JOSEPH_LEROY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048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2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Présentation de l’environnement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693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L’entreprise</a:t>
            </a:r>
          </a:p>
          <a:p>
            <a:pPr lvl="1"/>
            <a:r>
              <a:rPr lang="fr-FR" dirty="0" err="1" smtClean="0"/>
              <a:t>Neorizon</a:t>
            </a:r>
            <a:endParaRPr lang="fr-FR" dirty="0" smtClean="0"/>
          </a:p>
          <a:p>
            <a:pPr lvl="1"/>
            <a:r>
              <a:rPr lang="fr-FR" dirty="0" smtClean="0"/>
              <a:t>Créée en 2006</a:t>
            </a:r>
          </a:p>
          <a:p>
            <a:pPr lvl="1"/>
            <a:r>
              <a:rPr lang="fr-FR" dirty="0" smtClean="0"/>
              <a:t>Edite le logiciel </a:t>
            </a:r>
            <a:r>
              <a:rPr lang="fr-FR" dirty="0" err="1" smtClean="0"/>
              <a:t>NeoResto</a:t>
            </a:r>
            <a:endParaRPr lang="fr-FR" dirty="0" smtClean="0"/>
          </a:p>
          <a:p>
            <a:pPr lvl="1"/>
            <a:r>
              <a:rPr lang="fr-FR" dirty="0" smtClean="0"/>
              <a:t>Vends des solutions complètes pour restaurants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L’entreprise</a:t>
            </a:r>
            <a:endParaRPr lang="fr-FR" dirty="0"/>
          </a:p>
        </p:txBody>
      </p:sp>
      <p:sp>
        <p:nvSpPr>
          <p:cNvPr id="5" name="Espace réservé du numéro de diapositive 4"/>
          <p:cNvSpPr txBox="1">
            <a:spLocks/>
          </p:cNvSpPr>
          <p:nvPr/>
        </p:nvSpPr>
        <p:spPr>
          <a:xfrm>
            <a:off x="179512" y="6381328"/>
            <a:ext cx="365760" cy="365125"/>
          </a:xfrm>
          <a:prstGeom prst="rect">
            <a:avLst/>
          </a:prstGeom>
        </p:spPr>
        <p:txBody>
          <a:bodyPr vert="horz" anchor="b"/>
          <a:lstStyle>
            <a:defPPr>
              <a:defRPr lang="fr-FR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46612C-FED7-43F5-B183-2B716B32837C}" type="slidenum">
              <a:rPr lang="fr-FR" sz="1800" smtClean="0">
                <a:solidFill>
                  <a:schemeClr val="bg1"/>
                </a:solidFill>
              </a:rPr>
              <a:pPr/>
              <a:t>4</a:t>
            </a:fld>
            <a:endParaRPr lang="fr-FR" sz="1800">
              <a:solidFill>
                <a:schemeClr val="bg1"/>
              </a:solidFill>
            </a:endParaRPr>
          </a:p>
        </p:txBody>
      </p:sp>
      <p:pic>
        <p:nvPicPr>
          <p:cNvPr id="1026" name="Picture 2" descr="C:\Users\Cindy\Documents\IG4\Projet Industriel\Projet Néorizon\Soutenance\Images\log_matos_sans_Texte-decou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675" y="1412776"/>
            <a:ext cx="2204095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indy\Documents\IG4\Projet Industriel\Projet Néorizon\Soutenance\Images\logiciel-restaurant-encaissemen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295899"/>
            <a:ext cx="3024336" cy="226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1484785"/>
            <a:ext cx="8229600" cy="410445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fr-FR" dirty="0" smtClean="0"/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endParaRPr lang="fr-FR" dirty="0" smtClean="0"/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endParaRPr lang="fr-FR" dirty="0" smtClean="0"/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endParaRPr lang="fr-FR" dirty="0" smtClean="0"/>
          </a:p>
          <a:p>
            <a:pPr marL="109728" indent="0">
              <a:buNone/>
            </a:pP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Fonctionnement des titres restaurant</a:t>
            </a:r>
            <a:endParaRPr lang="fr-FR" dirty="0"/>
          </a:p>
        </p:txBody>
      </p:sp>
      <p:sp>
        <p:nvSpPr>
          <p:cNvPr id="6" name="Espace réservé du numéro de diapositive 4"/>
          <p:cNvSpPr txBox="1">
            <a:spLocks/>
          </p:cNvSpPr>
          <p:nvPr/>
        </p:nvSpPr>
        <p:spPr>
          <a:xfrm>
            <a:off x="179512" y="6381328"/>
            <a:ext cx="365760" cy="365125"/>
          </a:xfrm>
          <a:prstGeom prst="rect">
            <a:avLst/>
          </a:prstGeom>
        </p:spPr>
        <p:txBody>
          <a:bodyPr vert="horz" anchor="b"/>
          <a:lstStyle>
            <a:defPPr>
              <a:defRPr lang="fr-FR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46612C-FED7-43F5-B183-2B716B32837C}" type="slidenum">
              <a:rPr lang="fr-FR" sz="1800" smtClean="0">
                <a:solidFill>
                  <a:schemeClr val="bg1"/>
                </a:solidFill>
              </a:rPr>
              <a:pPr/>
              <a:t>5</a:t>
            </a:fld>
            <a:endParaRPr lang="fr-FR" sz="1800">
              <a:solidFill>
                <a:schemeClr val="bg1"/>
              </a:solidFill>
            </a:endParaRPr>
          </a:p>
        </p:txBody>
      </p:sp>
      <p:pic>
        <p:nvPicPr>
          <p:cNvPr id="6146" name="Picture 2" descr="C:\Users\Cindy\Documents\IG4\Projet Industriel\Projet Néorizon\Soutenance\Images\images CNRT\emetteu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464" y="2025189"/>
            <a:ext cx="1478837" cy="71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Cindy\Documents\IG4\Projet Industriel\Projet Néorizon\Soutenance\Images\images CNRT\employeu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380521"/>
            <a:ext cx="1656184" cy="165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Cindy\Documents\IG4\Projet Industriel\Projet Néorizon\Soutenance\Images\images CNRT\employ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043" y="4210440"/>
            <a:ext cx="2306928" cy="121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Cindy\Documents\IG4\Projet Industriel\Projet Néorizon\Soutenance\Images\images CNRT\mang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969" y="4210440"/>
            <a:ext cx="1521402" cy="102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:\Users\Cindy\Documents\IG4\Projet Industriel\Projet Néorizon\Soutenance\Images\images CNRT\rest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868" y="3405909"/>
            <a:ext cx="1485895" cy="68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C:\Users\Cindy\Documents\IG4\Projet Industriel\Projet Néorizon\Soutenance\Images\images CNRT\logo-crt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32" y="1484783"/>
            <a:ext cx="1368152" cy="78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C:\Users\Cindy\Documents\IG4\Projet Industriel\Projet Néorizon\Soutenance\Images\images CNRT\vers_crt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438" y="2346480"/>
            <a:ext cx="1162622" cy="83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13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problème de gestion </a:t>
            </a:r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371235"/>
              </p:ext>
            </p:extLst>
          </p:nvPr>
        </p:nvGraphicFramePr>
        <p:xfrm>
          <a:off x="-324544" y="1124744"/>
          <a:ext cx="9577064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space réservé du numéro de diapositive 4"/>
          <p:cNvSpPr txBox="1">
            <a:spLocks/>
          </p:cNvSpPr>
          <p:nvPr/>
        </p:nvSpPr>
        <p:spPr>
          <a:xfrm>
            <a:off x="179512" y="6381328"/>
            <a:ext cx="365760" cy="365125"/>
          </a:xfrm>
          <a:prstGeom prst="rect">
            <a:avLst/>
          </a:prstGeom>
        </p:spPr>
        <p:txBody>
          <a:bodyPr vert="horz" anchor="b"/>
          <a:lstStyle>
            <a:defPPr>
              <a:defRPr lang="fr-FR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46612C-FED7-43F5-B183-2B716B32837C}" type="slidenum">
              <a:rPr lang="fr-FR" sz="1800" smtClean="0">
                <a:solidFill>
                  <a:schemeClr val="bg1"/>
                </a:solidFill>
              </a:rPr>
              <a:pPr/>
              <a:t>6</a:t>
            </a:fld>
            <a:endParaRPr lang="fr-FR" sz="180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18" y="1988839"/>
            <a:ext cx="8056283" cy="316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La mission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46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Application pour gérer les titres restaurant </a:t>
            </a:r>
          </a:p>
          <a:p>
            <a:pPr lvl="1"/>
            <a:r>
              <a:rPr lang="fr-FR" dirty="0" smtClean="0"/>
              <a:t>Lecture optique des titres</a:t>
            </a:r>
          </a:p>
          <a:p>
            <a:pPr lvl="1"/>
            <a:r>
              <a:rPr lang="fr-FR" dirty="0" smtClean="0"/>
              <a:t>Gestion des bordereaux </a:t>
            </a:r>
          </a:p>
          <a:p>
            <a:pPr lvl="1"/>
            <a:r>
              <a:rPr lang="fr-FR" dirty="0" smtClean="0"/>
              <a:t>Impression des bordereaux </a:t>
            </a:r>
          </a:p>
          <a:p>
            <a:pPr lvl="1"/>
            <a:r>
              <a:rPr lang="fr-FR" dirty="0" smtClean="0"/>
              <a:t>Statistiques</a:t>
            </a:r>
          </a:p>
          <a:p>
            <a:pPr lvl="1"/>
            <a:r>
              <a:rPr lang="fr-FR" dirty="0" smtClean="0"/>
              <a:t>Gestion des établissements</a:t>
            </a:r>
          </a:p>
          <a:p>
            <a:pPr lvl="1"/>
            <a:endParaRPr lang="fr-FR" dirty="0"/>
          </a:p>
          <a:p>
            <a:r>
              <a:rPr lang="fr-FR" dirty="0" smtClean="0"/>
              <a:t>Indépendant de </a:t>
            </a:r>
            <a:r>
              <a:rPr lang="fr-FR" dirty="0" err="1" smtClean="0"/>
              <a:t>NeoResto</a:t>
            </a:r>
            <a:endParaRPr lang="fr-FR" dirty="0" smtClean="0"/>
          </a:p>
          <a:p>
            <a:r>
              <a:rPr lang="fr-FR" dirty="0" smtClean="0"/>
              <a:t>Possibilité d’importation de </a:t>
            </a:r>
            <a:r>
              <a:rPr lang="fr-FR" dirty="0" err="1" smtClean="0"/>
              <a:t>NeoResto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La mission </a:t>
            </a:r>
            <a:endParaRPr lang="fr-FR" dirty="0"/>
          </a:p>
        </p:txBody>
      </p:sp>
      <p:sp>
        <p:nvSpPr>
          <p:cNvPr id="5" name="Espace réservé du numéro de diapositive 4"/>
          <p:cNvSpPr txBox="1">
            <a:spLocks/>
          </p:cNvSpPr>
          <p:nvPr/>
        </p:nvSpPr>
        <p:spPr>
          <a:xfrm>
            <a:off x="179512" y="6381328"/>
            <a:ext cx="365760" cy="365125"/>
          </a:xfrm>
          <a:prstGeom prst="rect">
            <a:avLst/>
          </a:prstGeom>
        </p:spPr>
        <p:txBody>
          <a:bodyPr vert="horz" anchor="b"/>
          <a:lstStyle>
            <a:defPPr>
              <a:defRPr lang="fr-FR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46612C-FED7-43F5-B183-2B716B32837C}" type="slidenum">
              <a:rPr lang="fr-FR" sz="1800" smtClean="0">
                <a:solidFill>
                  <a:schemeClr val="bg1"/>
                </a:solidFill>
              </a:rPr>
              <a:pPr/>
              <a:t>8</a:t>
            </a:fld>
            <a:endParaRPr lang="fr-FR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18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Système cible : Windows</a:t>
            </a:r>
          </a:p>
          <a:p>
            <a:endParaRPr lang="fr-FR" dirty="0"/>
          </a:p>
          <a:p>
            <a:r>
              <a:rPr lang="fr-FR" dirty="0" smtClean="0"/>
              <a:t>Plateforme Microsoft .NET</a:t>
            </a:r>
          </a:p>
          <a:p>
            <a:pPr lvl="1"/>
            <a:r>
              <a:rPr lang="fr-FR" dirty="0" smtClean="0"/>
              <a:t>Framework </a:t>
            </a:r>
            <a:r>
              <a:rPr lang="fr-FR" dirty="0"/>
              <a:t>.Net 2.0</a:t>
            </a:r>
          </a:p>
          <a:p>
            <a:pPr lvl="1"/>
            <a:r>
              <a:rPr lang="fr-FR" dirty="0"/>
              <a:t>Environnement de développement </a:t>
            </a:r>
            <a:r>
              <a:rPr lang="fr-FR" dirty="0" smtClean="0"/>
              <a:t>intégré : Visual </a:t>
            </a:r>
            <a:r>
              <a:rPr lang="fr-FR" dirty="0"/>
              <a:t>Studio</a:t>
            </a:r>
          </a:p>
          <a:p>
            <a:pPr lvl="1"/>
            <a:r>
              <a:rPr lang="fr-FR" dirty="0" smtClean="0"/>
              <a:t>Langage </a:t>
            </a:r>
            <a:r>
              <a:rPr lang="fr-FR" dirty="0"/>
              <a:t>C</a:t>
            </a:r>
            <a:r>
              <a:rPr lang="fr-FR" dirty="0" smtClean="0"/>
              <a:t>#</a:t>
            </a:r>
          </a:p>
          <a:p>
            <a:pPr lvl="1"/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Contraintes </a:t>
            </a:r>
            <a:r>
              <a:rPr lang="fr-FR" dirty="0" smtClean="0"/>
              <a:t>techniques</a:t>
            </a:r>
            <a:endParaRPr lang="fr-FR" dirty="0"/>
          </a:p>
        </p:txBody>
      </p:sp>
      <p:sp>
        <p:nvSpPr>
          <p:cNvPr id="5" name="Espace réservé du numéro de diapositive 4"/>
          <p:cNvSpPr txBox="1">
            <a:spLocks/>
          </p:cNvSpPr>
          <p:nvPr/>
        </p:nvSpPr>
        <p:spPr>
          <a:xfrm>
            <a:off x="179512" y="6381328"/>
            <a:ext cx="365760" cy="365125"/>
          </a:xfrm>
          <a:prstGeom prst="rect">
            <a:avLst/>
          </a:prstGeom>
        </p:spPr>
        <p:txBody>
          <a:bodyPr vert="horz" anchor="b"/>
          <a:lstStyle>
            <a:defPPr>
              <a:defRPr lang="fr-FR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46612C-FED7-43F5-B183-2B716B32837C}" type="slidenum">
              <a:rPr lang="fr-FR" sz="1800" smtClean="0">
                <a:solidFill>
                  <a:schemeClr val="bg1"/>
                </a:solidFill>
              </a:rPr>
              <a:pPr/>
              <a:t>9</a:t>
            </a:fld>
            <a:endParaRPr lang="fr-FR" sz="1800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Cindy\Documents\IG4\Projet Industriel\Projet Néorizon\Soutenance\Images\VisualStudio.ne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3" y="4725144"/>
            <a:ext cx="4245149" cy="106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indy\Documents\IG4\Projet Industriel\Projet Néorizon\Soutenance\Images\c#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780321"/>
            <a:ext cx="1475606" cy="147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10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1136</TotalTime>
  <Words>628</Words>
  <Application>Microsoft Office PowerPoint</Application>
  <PresentationFormat>Affichage à l'écran (4:3)</PresentationFormat>
  <Paragraphs>214</Paragraphs>
  <Slides>24</Slides>
  <Notes>14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Rotonde</vt:lpstr>
      <vt:lpstr>Application de gestion de titres restaurant </vt:lpstr>
      <vt:lpstr>Sommaire</vt:lpstr>
      <vt:lpstr>Présentation de l’environnement</vt:lpstr>
      <vt:lpstr>L’entreprise</vt:lpstr>
      <vt:lpstr>Fonctionnement des titres restaurant</vt:lpstr>
      <vt:lpstr>Le problème de gestion </vt:lpstr>
      <vt:lpstr>La mission</vt:lpstr>
      <vt:lpstr>La mission </vt:lpstr>
      <vt:lpstr>Contraintes techniques</vt:lpstr>
      <vt:lpstr>Contraintes techniques</vt:lpstr>
      <vt:lpstr>La démarche</vt:lpstr>
      <vt:lpstr>Méthodologie</vt:lpstr>
      <vt:lpstr>Travail Réalisé</vt:lpstr>
      <vt:lpstr>Analyse de l’existant</vt:lpstr>
      <vt:lpstr>Analyse de l’existant</vt:lpstr>
      <vt:lpstr>Conception de la solution</vt:lpstr>
      <vt:lpstr>Architecture</vt:lpstr>
      <vt:lpstr>Choix du Système de Gestion de Base de Données (SGBD)</vt:lpstr>
      <vt:lpstr>Développement </vt:lpstr>
      <vt:lpstr>Développement</vt:lpstr>
      <vt:lpstr>Tests</vt:lpstr>
      <vt:lpstr>Démonstration </vt:lpstr>
      <vt:lpstr>Bilan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Cindy</dc:creator>
  <cp:lastModifiedBy>Cindy</cp:lastModifiedBy>
  <cp:revision>86</cp:revision>
  <dcterms:created xsi:type="dcterms:W3CDTF">2011-05-23T11:46:56Z</dcterms:created>
  <dcterms:modified xsi:type="dcterms:W3CDTF">2011-05-29T14:36:31Z</dcterms:modified>
</cp:coreProperties>
</file>