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3" autoAdjust="0"/>
  </p:normalViewPr>
  <p:slideViewPr>
    <p:cSldViewPr>
      <p:cViewPr varScale="1">
        <p:scale>
          <a:sx n="78" d="100"/>
          <a:sy n="78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14D75-F8EA-4E85-AEAB-396D260A7BF1}" type="doc">
      <dgm:prSet loTypeId="urn:microsoft.com/office/officeart/2005/8/layout/funnel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47C3CF7-D086-4D4D-A785-5938DA9F85EF}">
      <dgm:prSet phldrT="[Texte]" custT="1"/>
      <dgm:spPr>
        <a:xfrm>
          <a:off x="4001650" y="286267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Tri</a:t>
          </a:r>
        </a:p>
      </dgm:t>
    </dgm:pt>
    <dgm:pt modelId="{8E1DAD23-E862-47A1-B768-EE2D4020066D}" type="parTrans" cxnId="{62334E9D-CC9E-4666-8A7F-22EBFBD22DCF}">
      <dgm:prSet/>
      <dgm:spPr/>
      <dgm:t>
        <a:bodyPr/>
        <a:lstStyle/>
        <a:p>
          <a:endParaRPr lang="fr-FR"/>
        </a:p>
      </dgm:t>
    </dgm:pt>
    <dgm:pt modelId="{93DE5E22-60E4-4CB3-945B-D192CCB9908C}" type="sibTrans" cxnId="{62334E9D-CC9E-4666-8A7F-22EBFBD22DCF}">
      <dgm:prSet/>
      <dgm:spPr/>
      <dgm:t>
        <a:bodyPr/>
        <a:lstStyle/>
        <a:p>
          <a:endParaRPr lang="fr-FR"/>
        </a:p>
      </dgm:t>
    </dgm:pt>
    <dgm:pt modelId="{4B4B48E4-CE3A-419B-9550-6A16A720F261}">
      <dgm:prSet phldrT="[Texte]" custT="1"/>
      <dgm:spPr>
        <a:xfrm>
          <a:off x="2700436" y="594032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18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Calcul du montant</a:t>
          </a:r>
        </a:p>
      </dgm:t>
    </dgm:pt>
    <dgm:pt modelId="{7659F084-FB5F-4600-BCA4-62A85339B67C}" type="parTrans" cxnId="{9FE3D483-740A-4BFF-A271-74DD5945E394}">
      <dgm:prSet/>
      <dgm:spPr/>
      <dgm:t>
        <a:bodyPr/>
        <a:lstStyle/>
        <a:p>
          <a:endParaRPr lang="fr-FR"/>
        </a:p>
      </dgm:t>
    </dgm:pt>
    <dgm:pt modelId="{77DF30BB-D45B-45F6-87B3-146029B23F36}" type="sibTrans" cxnId="{9FE3D483-740A-4BFF-A271-74DD5945E394}">
      <dgm:prSet/>
      <dgm:spPr/>
      <dgm:t>
        <a:bodyPr/>
        <a:lstStyle/>
        <a:p>
          <a:endParaRPr lang="fr-FR"/>
        </a:p>
      </dgm:t>
    </dgm:pt>
    <dgm:pt modelId="{857F139B-66D3-49CB-A75C-4C2009A75B99}">
      <dgm:prSet phldrT="[Texte]" custT="1"/>
      <dgm:spPr>
        <a:xfrm>
          <a:off x="3611286" y="1549010"/>
          <a:ext cx="1272926" cy="1272926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fr-FR" sz="18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Remplissage du formulaire</a:t>
          </a:r>
          <a:endParaRPr lang="fr-FR" sz="18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7EF43B9-6BD0-47A1-9229-DED534179DA3}" type="parTrans" cxnId="{8B0F121C-32CB-47F2-9A3B-D9639EF6E715}">
      <dgm:prSet/>
      <dgm:spPr/>
      <dgm:t>
        <a:bodyPr/>
        <a:lstStyle/>
        <a:p>
          <a:endParaRPr lang="fr-FR"/>
        </a:p>
      </dgm:t>
    </dgm:pt>
    <dgm:pt modelId="{25ADCBF6-35C4-4400-B678-D9F86DB01069}" type="sibTrans" cxnId="{8B0F121C-32CB-47F2-9A3B-D9639EF6E715}">
      <dgm:prSet/>
      <dgm:spPr/>
      <dgm:t>
        <a:bodyPr/>
        <a:lstStyle/>
        <a:p>
          <a:endParaRPr lang="fr-FR"/>
        </a:p>
      </dgm:t>
    </dgm:pt>
    <dgm:pt modelId="{5F02471E-3322-4F6F-BD39-2981BB319651}">
      <dgm:prSet phldrT="[Texte]" custT="1"/>
      <dgm:spPr>
        <a:xfrm>
          <a:off x="2417564" y="3649056"/>
          <a:ext cx="3394471" cy="848617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r-FR" sz="18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+mn-ea"/>
              <a:cs typeface="Lucida Sans Unicode"/>
            </a:rPr>
            <a:t>Établissement du bordereau fastidieux et coûteux en temps</a:t>
          </a:r>
          <a:endParaRPr lang="fr-FR" sz="18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5996D68-2DF1-4894-AE8B-48E4EECDE67D}" type="parTrans" cxnId="{F0CCE3F0-2C63-41EC-AE12-B533CB5D6FE7}">
      <dgm:prSet/>
      <dgm:spPr/>
      <dgm:t>
        <a:bodyPr/>
        <a:lstStyle/>
        <a:p>
          <a:endParaRPr lang="fr-FR"/>
        </a:p>
      </dgm:t>
    </dgm:pt>
    <dgm:pt modelId="{5D8721FB-C772-4A66-BC69-9C1CD7695A75}" type="sibTrans" cxnId="{F0CCE3F0-2C63-41EC-AE12-B533CB5D6FE7}">
      <dgm:prSet/>
      <dgm:spPr/>
      <dgm:t>
        <a:bodyPr/>
        <a:lstStyle/>
        <a:p>
          <a:endParaRPr lang="fr-FR"/>
        </a:p>
      </dgm:t>
    </dgm:pt>
    <dgm:pt modelId="{E2DC708E-A554-432A-9433-869FADEAD9EA}" type="pres">
      <dgm:prSet presAssocID="{BE214D75-F8EA-4E85-AEAB-396D260A7BF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CFFBF3A-790B-4D70-A764-241FEF169622}" type="pres">
      <dgm:prSet presAssocID="{BE214D75-F8EA-4E85-AEAB-396D260A7BF1}" presName="ellipse" presStyleLbl="trBgShp" presStyleIdx="0" presStyleCnt="1"/>
      <dgm:spPr>
        <a:xfrm>
          <a:off x="2284614" y="183867"/>
          <a:ext cx="3649056" cy="1267269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gm:spPr>
      <dgm:t>
        <a:bodyPr/>
        <a:lstStyle/>
        <a:p>
          <a:endParaRPr lang="fr-FR"/>
        </a:p>
      </dgm:t>
    </dgm:pt>
    <dgm:pt modelId="{A093B041-62D7-4AAA-8A54-440BA159323B}" type="pres">
      <dgm:prSet presAssocID="{BE214D75-F8EA-4E85-AEAB-396D260A7BF1}" presName="arrow1" presStyleLbl="fgShp" presStyleIdx="0" presStyleCnt="1"/>
      <dgm:spPr>
        <a:xfrm>
          <a:off x="3761209" y="3286979"/>
          <a:ext cx="707181" cy="452596"/>
        </a:xfrm>
        <a:prstGeom prst="down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fr-FR"/>
        </a:p>
      </dgm:t>
    </dgm:pt>
    <dgm:pt modelId="{E887C6C4-0DA4-4964-8215-B1ECEEFA89D3}" type="pres">
      <dgm:prSet presAssocID="{BE214D75-F8EA-4E85-AEAB-396D260A7BF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59C93-E0F0-4E3F-95A6-4A12FFC0BBAA}" type="pres">
      <dgm:prSet presAssocID="{4B4B48E4-CE3A-419B-9550-6A16A720F26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4537F5-F6EA-4786-ABCF-EEEC2D797F24}" type="pres">
      <dgm:prSet presAssocID="{857F139B-66D3-49CB-A75C-4C2009A75B9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78D0FF-9CC3-492D-8CF3-3F57D0826E15}" type="pres">
      <dgm:prSet presAssocID="{5F02471E-3322-4F6F-BD39-2981BB3196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58B322-0B56-444B-A5DF-FAA97851539F}" type="pres">
      <dgm:prSet presAssocID="{BE214D75-F8EA-4E85-AEAB-396D260A7BF1}" presName="funnel" presStyleLbl="trAlignAcc1" presStyleIdx="0" presStyleCnt="1" custLinFactNeighborX="-1737" custLinFactNeighborY="1038"/>
      <dgm:spPr>
        <a:xfrm>
          <a:off x="2134691" y="28287"/>
          <a:ext cx="3960216" cy="3168173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gm:spPr>
      <dgm:t>
        <a:bodyPr/>
        <a:lstStyle/>
        <a:p>
          <a:endParaRPr lang="fr-FR"/>
        </a:p>
      </dgm:t>
    </dgm:pt>
  </dgm:ptLst>
  <dgm:cxnLst>
    <dgm:cxn modelId="{921BE9C3-D8CD-4DD0-8945-B172AF2403CC}" type="presOf" srcId="{5F02471E-3322-4F6F-BD39-2981BB319651}" destId="{E887C6C4-0DA4-4964-8215-B1ECEEFA89D3}" srcOrd="0" destOrd="0" presId="urn:microsoft.com/office/officeart/2005/8/layout/funnel1"/>
    <dgm:cxn modelId="{1CDB4F1A-138A-4998-950E-6747DB0A2B41}" type="presOf" srcId="{857F139B-66D3-49CB-A75C-4C2009A75B99}" destId="{E5559C93-E0F0-4E3F-95A6-4A12FFC0BBAA}" srcOrd="0" destOrd="0" presId="urn:microsoft.com/office/officeart/2005/8/layout/funnel1"/>
    <dgm:cxn modelId="{7F3A0346-9745-4A7A-A5B7-B649F7197000}" type="presOf" srcId="{E47C3CF7-D086-4D4D-A785-5938DA9F85EF}" destId="{FA78D0FF-9CC3-492D-8CF3-3F57D0826E15}" srcOrd="0" destOrd="0" presId="urn:microsoft.com/office/officeart/2005/8/layout/funnel1"/>
    <dgm:cxn modelId="{F0CCE3F0-2C63-41EC-AE12-B533CB5D6FE7}" srcId="{BE214D75-F8EA-4E85-AEAB-396D260A7BF1}" destId="{5F02471E-3322-4F6F-BD39-2981BB319651}" srcOrd="3" destOrd="0" parTransId="{85996D68-2DF1-4894-AE8B-48E4EECDE67D}" sibTransId="{5D8721FB-C772-4A66-BC69-9C1CD7695A75}"/>
    <dgm:cxn modelId="{8B0F121C-32CB-47F2-9A3B-D9639EF6E715}" srcId="{BE214D75-F8EA-4E85-AEAB-396D260A7BF1}" destId="{857F139B-66D3-49CB-A75C-4C2009A75B99}" srcOrd="2" destOrd="0" parTransId="{E7EF43B9-6BD0-47A1-9229-DED534179DA3}" sibTransId="{25ADCBF6-35C4-4400-B678-D9F86DB01069}"/>
    <dgm:cxn modelId="{62334E9D-CC9E-4666-8A7F-22EBFBD22DCF}" srcId="{BE214D75-F8EA-4E85-AEAB-396D260A7BF1}" destId="{E47C3CF7-D086-4D4D-A785-5938DA9F85EF}" srcOrd="0" destOrd="0" parTransId="{8E1DAD23-E862-47A1-B768-EE2D4020066D}" sibTransId="{93DE5E22-60E4-4CB3-945B-D192CCB9908C}"/>
    <dgm:cxn modelId="{9FE3D483-740A-4BFF-A271-74DD5945E394}" srcId="{BE214D75-F8EA-4E85-AEAB-396D260A7BF1}" destId="{4B4B48E4-CE3A-419B-9550-6A16A720F261}" srcOrd="1" destOrd="0" parTransId="{7659F084-FB5F-4600-BCA4-62A85339B67C}" sibTransId="{77DF30BB-D45B-45F6-87B3-146029B23F36}"/>
    <dgm:cxn modelId="{04D4C52B-F5E2-46C8-AD1B-380534A524A0}" type="presOf" srcId="{4B4B48E4-CE3A-419B-9550-6A16A720F261}" destId="{B54537F5-F6EA-4786-ABCF-EEEC2D797F24}" srcOrd="0" destOrd="0" presId="urn:microsoft.com/office/officeart/2005/8/layout/funnel1"/>
    <dgm:cxn modelId="{9E05A972-B127-4A81-AB23-57B601462C25}" type="presOf" srcId="{BE214D75-F8EA-4E85-AEAB-396D260A7BF1}" destId="{E2DC708E-A554-432A-9433-869FADEAD9EA}" srcOrd="0" destOrd="0" presId="urn:microsoft.com/office/officeart/2005/8/layout/funnel1"/>
    <dgm:cxn modelId="{CEF4EBDB-38C5-4C1E-867C-D21981806072}" type="presParOf" srcId="{E2DC708E-A554-432A-9433-869FADEAD9EA}" destId="{1CFFBF3A-790B-4D70-A764-241FEF169622}" srcOrd="0" destOrd="0" presId="urn:microsoft.com/office/officeart/2005/8/layout/funnel1"/>
    <dgm:cxn modelId="{5B58C90F-ECA6-4B50-8EC5-DC12D476E59B}" type="presParOf" srcId="{E2DC708E-A554-432A-9433-869FADEAD9EA}" destId="{A093B041-62D7-4AAA-8A54-440BA159323B}" srcOrd="1" destOrd="0" presId="urn:microsoft.com/office/officeart/2005/8/layout/funnel1"/>
    <dgm:cxn modelId="{1F068702-F1E3-49B4-8207-8F360E6940DA}" type="presParOf" srcId="{E2DC708E-A554-432A-9433-869FADEAD9EA}" destId="{E887C6C4-0DA4-4964-8215-B1ECEEFA89D3}" srcOrd="2" destOrd="0" presId="urn:microsoft.com/office/officeart/2005/8/layout/funnel1"/>
    <dgm:cxn modelId="{4906796F-F7D0-435B-BB17-2A252C268AC5}" type="presParOf" srcId="{E2DC708E-A554-432A-9433-869FADEAD9EA}" destId="{E5559C93-E0F0-4E3F-95A6-4A12FFC0BBAA}" srcOrd="3" destOrd="0" presId="urn:microsoft.com/office/officeart/2005/8/layout/funnel1"/>
    <dgm:cxn modelId="{A55E1B95-B398-46F8-8D42-77A55FC69A5D}" type="presParOf" srcId="{E2DC708E-A554-432A-9433-869FADEAD9EA}" destId="{B54537F5-F6EA-4786-ABCF-EEEC2D797F24}" srcOrd="4" destOrd="0" presId="urn:microsoft.com/office/officeart/2005/8/layout/funnel1"/>
    <dgm:cxn modelId="{E64AE82A-C1E7-4B67-B7CC-17DE6B0C3277}" type="presParOf" srcId="{E2DC708E-A554-432A-9433-869FADEAD9EA}" destId="{FA78D0FF-9CC3-492D-8CF3-3F57D0826E15}" srcOrd="5" destOrd="0" presId="urn:microsoft.com/office/officeart/2005/8/layout/funnel1"/>
    <dgm:cxn modelId="{512101C9-619A-4F7E-ADF0-61361B26480C}" type="presParOf" srcId="{E2DC708E-A554-432A-9433-869FADEAD9EA}" destId="{BC58B322-0B56-444B-A5DF-FAA97851539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FBF3A-790B-4D70-A764-241FEF169622}">
      <dsp:nvSpPr>
        <dsp:cNvPr id="0" name=""/>
        <dsp:cNvSpPr/>
      </dsp:nvSpPr>
      <dsp:spPr>
        <a:xfrm>
          <a:off x="2633782" y="216474"/>
          <a:ext cx="4296177" cy="1492005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3B041-62D7-4AAA-8A54-440BA159323B}">
      <dsp:nvSpPr>
        <dsp:cNvPr id="0" name=""/>
        <dsp:cNvSpPr/>
      </dsp:nvSpPr>
      <dsp:spPr>
        <a:xfrm>
          <a:off x="4372235" y="3869889"/>
          <a:ext cx="832592" cy="532859"/>
        </a:xfrm>
        <a:prstGeom prst="downArrow">
          <a:avLst/>
        </a:prstGeom>
        <a:solidFill>
          <a:srgbClr val="4BAC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7C6C4-0DA4-4964-8215-B1ECEEFA89D3}">
      <dsp:nvSpPr>
        <dsp:cNvPr id="0" name=""/>
        <dsp:cNvSpPr/>
      </dsp:nvSpPr>
      <dsp:spPr>
        <a:xfrm>
          <a:off x="2790309" y="4296177"/>
          <a:ext cx="3996444" cy="99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+mn-ea"/>
              <a:cs typeface="Lucida Sans Unicode"/>
            </a:rPr>
            <a:t>Établissement du bordereau fastidieux et coûteux en temps</a:t>
          </a:r>
          <a:endParaRPr lang="fr-FR" sz="18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90309" y="4296177"/>
        <a:ext cx="3996444" cy="999111"/>
      </dsp:txXfrm>
    </dsp:sp>
    <dsp:sp modelId="{E5559C93-E0F0-4E3F-95A6-4A12FFC0BBAA}">
      <dsp:nvSpPr>
        <dsp:cNvPr id="0" name=""/>
        <dsp:cNvSpPr/>
      </dsp:nvSpPr>
      <dsp:spPr>
        <a:xfrm>
          <a:off x="4195726" y="1823710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Remplissage du formulaire</a:t>
          </a:r>
          <a:endParaRPr lang="fr-FR" sz="1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15201" y="2043185"/>
        <a:ext cx="1059716" cy="1059716"/>
      </dsp:txXfrm>
    </dsp:sp>
    <dsp:sp modelId="{B54537F5-F6EA-4786-ABCF-EEEC2D797F24}">
      <dsp:nvSpPr>
        <dsp:cNvPr id="0" name=""/>
        <dsp:cNvSpPr/>
      </dsp:nvSpPr>
      <dsp:spPr>
        <a:xfrm>
          <a:off x="3123346" y="699377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Calcul du montant</a:t>
          </a:r>
        </a:p>
      </dsp:txBody>
      <dsp:txXfrm>
        <a:off x="3342821" y="918852"/>
        <a:ext cx="1059716" cy="1059716"/>
      </dsp:txXfrm>
    </dsp:sp>
    <dsp:sp modelId="{FA78D0FF-9CC3-492D-8CF3-3F57D0826E15}">
      <dsp:nvSpPr>
        <dsp:cNvPr id="0" name=""/>
        <dsp:cNvSpPr/>
      </dsp:nvSpPr>
      <dsp:spPr>
        <a:xfrm>
          <a:off x="4655317" y="337033"/>
          <a:ext cx="1498666" cy="1498666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Tri</a:t>
          </a:r>
        </a:p>
      </dsp:txBody>
      <dsp:txXfrm>
        <a:off x="4874792" y="556508"/>
        <a:ext cx="1059716" cy="1059716"/>
      </dsp:txXfrm>
    </dsp:sp>
    <dsp:sp modelId="{BC58B322-0B56-444B-A5DF-FAA97851539F}">
      <dsp:nvSpPr>
        <dsp:cNvPr id="0" name=""/>
        <dsp:cNvSpPr/>
      </dsp:nvSpPr>
      <dsp:spPr>
        <a:xfrm>
          <a:off x="2376285" y="72021"/>
          <a:ext cx="4662518" cy="3730014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2892-9AC8-4BA7-A486-DBF6FC7CAF27}" type="datetimeFigureOut">
              <a:rPr lang="fr-FR" smtClean="0"/>
              <a:t>24/05/2011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39C9-4C0B-405F-A154-786C2EA4D4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0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BE744-FC54-4F34-9B80-A7311D58AA41}" type="datetime1">
              <a:rPr lang="fr-FR" smtClean="0"/>
              <a:t>24/05/2011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02AF93-DFC8-4E96-B4F5-5442394D87FC}" type="datetime1">
              <a:rPr lang="fr-FR" smtClean="0"/>
              <a:t>24/05/2011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65C31-497F-43F7-817C-EBAB5035FAF2}" type="datetime1">
              <a:rPr lang="fr-FR" smtClean="0"/>
              <a:t>24/05/2011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51E0E-83CE-4C1F-B7E3-1CA2890B490C}" type="datetime1">
              <a:rPr lang="fr-FR" smtClean="0"/>
              <a:t>24/05/2011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F6E7FF-588E-4E1F-B8BC-F808887BB248}" type="datetime1">
              <a:rPr lang="fr-FR" smtClean="0"/>
              <a:t>24/05/2011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6C1B4-1639-43AD-9AF1-C3278D400688}" type="datetime1">
              <a:rPr lang="fr-FR" smtClean="0"/>
              <a:t>24/05/2011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49BE1C-4D6E-4A7B-AF58-64E6194584E0}" type="datetime1">
              <a:rPr lang="fr-FR" smtClean="0"/>
              <a:t>24/05/2011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92B1-DB4E-4A19-ABC1-6E60118B8A06}" type="datetime1">
              <a:rPr lang="fr-FR" smtClean="0"/>
              <a:t>24/05/2011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82ECEB-5F9A-4293-9019-B74667FF24AE}" type="datetime1">
              <a:rPr lang="fr-FR" smtClean="0"/>
              <a:t>24/05/2011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45D922-8DCB-4C49-924F-107DC8FF3F4D}" type="datetime1">
              <a:rPr lang="fr-FR" smtClean="0"/>
              <a:t>24/05/2011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C293DA-04ED-466C-9861-762BDB21DE70}" type="datetime1">
              <a:rPr lang="fr-FR" smtClean="0"/>
              <a:t>24/05/2011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E20FD0-8E54-456B-AAF6-5F2DA4F90827}" type="datetime1">
              <a:rPr lang="fr-FR" smtClean="0"/>
              <a:t>24/05/2011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46612C-FED7-43F5-B183-2B716B32837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758" y="1700808"/>
            <a:ext cx="7772400" cy="1829761"/>
          </a:xfrm>
        </p:spPr>
        <p:txBody>
          <a:bodyPr/>
          <a:lstStyle/>
          <a:p>
            <a:r>
              <a:rPr lang="fr-FR" dirty="0" smtClean="0"/>
              <a:t>Application de gestion de titres restaurant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Cindy Joseph </a:t>
            </a:r>
          </a:p>
          <a:p>
            <a:r>
              <a:rPr lang="fr-FR" dirty="0" smtClean="0"/>
              <a:t>Guillaume Leroy </a:t>
            </a:r>
          </a:p>
        </p:txBody>
      </p:sp>
      <p:pic>
        <p:nvPicPr>
          <p:cNvPr id="1026" name="Picture 2" descr="C:\Users\Cindy\Documents\IG4\Logo Polytech'\Logo_Polytech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0648"/>
            <a:ext cx="1944563" cy="12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indy\Documents\IG4\Projet Industriel\Projet Néorizon\Images\log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" y="620688"/>
            <a:ext cx="338110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8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594515"/>
          </a:xfrm>
        </p:spPr>
        <p:txBody>
          <a:bodyPr/>
          <a:lstStyle/>
          <a:p>
            <a:r>
              <a:rPr lang="fr-FR" dirty="0" smtClean="0"/>
              <a:t>Choix du Système de Gestion de Base de Données (SGBD)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démarche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84892"/>
              </p:ext>
            </p:extLst>
          </p:nvPr>
        </p:nvGraphicFramePr>
        <p:xfrm>
          <a:off x="971600" y="2348880"/>
          <a:ext cx="748883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77"/>
                <a:gridCol w="2496277"/>
                <a:gridCol w="2496277"/>
              </a:tblGrid>
              <a:tr h="352839">
                <a:tc>
                  <a:txBody>
                    <a:bodyPr/>
                    <a:lstStyle/>
                    <a:p>
                      <a:r>
                        <a:rPr lang="fr-FR" dirty="0" smtClean="0"/>
                        <a:t>Nom SGBD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/>
                </a:tc>
              </a:tr>
              <a:tr h="88209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Riche fonctionnellement, simple d’utilisation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Sauvegardes </a:t>
                      </a:r>
                      <a:r>
                        <a:rPr lang="fr-FR" dirty="0" smtClean="0"/>
                        <a:t>peu</a:t>
                      </a:r>
                      <a:r>
                        <a:rPr lang="fr-FR" baseline="0" dirty="0" smtClean="0"/>
                        <a:t> évoluées</a:t>
                      </a:r>
                      <a:endParaRPr lang="fr-FR" dirty="0"/>
                    </a:p>
                  </a:txBody>
                  <a:tcPr/>
                </a:tc>
              </a:tr>
              <a:tr h="114672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Firebird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 complète embarquée, SQL proche de</a:t>
                      </a:r>
                      <a:r>
                        <a:rPr lang="fr-FR" baseline="0" dirty="0" smtClean="0"/>
                        <a:t> la norme, sauvegarde à chaud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Faiblesse de l’audit</a:t>
                      </a:r>
                      <a:endParaRPr lang="fr-FR" dirty="0"/>
                    </a:p>
                  </a:txBody>
                  <a:tcPr/>
                </a:tc>
              </a:tr>
              <a:tr h="114672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SQLite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Petit moteur SGBD, installation</a:t>
                      </a:r>
                      <a:r>
                        <a:rPr lang="fr-FR" baseline="0" dirty="0" smtClean="0"/>
                        <a:t> facile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d’intégrité référentielle, pas de modifications possibles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10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Représentation de l’existant</a:t>
            </a:r>
          </a:p>
          <a:p>
            <a:pPr lvl="1"/>
            <a:r>
              <a:rPr lang="fr-FR" dirty="0" smtClean="0"/>
              <a:t>Démarche Merise</a:t>
            </a:r>
          </a:p>
          <a:p>
            <a:pPr lvl="1"/>
            <a:endParaRPr lang="fr-FR" dirty="0"/>
          </a:p>
          <a:p>
            <a:r>
              <a:rPr lang="fr-FR" dirty="0" smtClean="0"/>
              <a:t>Recueil des données</a:t>
            </a:r>
          </a:p>
          <a:p>
            <a:endParaRPr lang="fr-FR" dirty="0"/>
          </a:p>
          <a:p>
            <a:r>
              <a:rPr lang="fr-FR" dirty="0" smtClean="0"/>
              <a:t>Modélisation des traitements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l’existant</a:t>
            </a:r>
            <a:endParaRPr lang="fr-FR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11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Modélisation </a:t>
            </a:r>
            <a:r>
              <a:rPr lang="fr-FR" dirty="0" smtClean="0"/>
              <a:t>UML </a:t>
            </a:r>
          </a:p>
          <a:p>
            <a:endParaRPr lang="fr-FR" dirty="0" smtClean="0"/>
          </a:p>
          <a:p>
            <a:r>
              <a:rPr lang="fr-FR" dirty="0" smtClean="0"/>
              <a:t>Définition </a:t>
            </a:r>
            <a:r>
              <a:rPr lang="fr-FR" dirty="0" smtClean="0"/>
              <a:t>des cas d’utilisation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Sélection </a:t>
            </a:r>
            <a:r>
              <a:rPr lang="fr-FR" dirty="0" smtClean="0"/>
              <a:t>et modélisation des données utiles</a:t>
            </a:r>
          </a:p>
          <a:p>
            <a:endParaRPr lang="fr-FR" dirty="0"/>
          </a:p>
          <a:p>
            <a:r>
              <a:rPr lang="fr-FR" dirty="0" smtClean="0"/>
              <a:t>Définition </a:t>
            </a:r>
            <a:r>
              <a:rPr lang="fr-FR" dirty="0" smtClean="0"/>
              <a:t>de l’architecture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la solution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504056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12</a:t>
            </a:fld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612C-FED7-43F5-B183-2B716B32837C}" type="slidenum">
              <a:rPr lang="fr-FR" smtClean="0"/>
              <a:t>13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4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l’environnement</a:t>
            </a:r>
          </a:p>
          <a:p>
            <a:r>
              <a:rPr lang="fr-FR" dirty="0" smtClean="0"/>
              <a:t>Le problème de gestion</a:t>
            </a:r>
          </a:p>
          <a:p>
            <a:r>
              <a:rPr lang="fr-FR" dirty="0" smtClean="0"/>
              <a:t>La mission </a:t>
            </a:r>
          </a:p>
          <a:p>
            <a:r>
              <a:rPr lang="fr-FR" dirty="0" smtClean="0"/>
              <a:t>Démonstration </a:t>
            </a:r>
          </a:p>
          <a:p>
            <a:r>
              <a:rPr lang="fr-FR" dirty="0" smtClean="0"/>
              <a:t>La démarche </a:t>
            </a:r>
          </a:p>
          <a:p>
            <a:pPr lvl="1"/>
            <a:r>
              <a:rPr lang="fr-FR" dirty="0" smtClean="0"/>
              <a:t>Analyse </a:t>
            </a:r>
          </a:p>
          <a:p>
            <a:pPr lvl="1"/>
            <a:r>
              <a:rPr lang="fr-FR" dirty="0" smtClean="0"/>
              <a:t>Conception </a:t>
            </a:r>
          </a:p>
          <a:p>
            <a:pPr lvl="1"/>
            <a:r>
              <a:rPr lang="fr-FR" dirty="0" smtClean="0"/>
              <a:t>Développement </a:t>
            </a:r>
          </a:p>
          <a:p>
            <a:pPr lvl="1"/>
            <a:r>
              <a:rPr lang="fr-FR" dirty="0" smtClean="0"/>
              <a:t>Tests</a:t>
            </a:r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79512" y="6381328"/>
            <a:ext cx="365760" cy="365125"/>
          </a:xfrm>
        </p:spPr>
        <p:txBody>
          <a:bodyPr/>
          <a:lstStyle/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t>2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L’entreprise</a:t>
            </a:r>
          </a:p>
          <a:p>
            <a:pPr lvl="1"/>
            <a:r>
              <a:rPr lang="fr-FR" dirty="0" err="1" smtClean="0"/>
              <a:t>Neorizon</a:t>
            </a:r>
            <a:endParaRPr lang="fr-FR" dirty="0" smtClean="0"/>
          </a:p>
          <a:p>
            <a:pPr lvl="1"/>
            <a:r>
              <a:rPr lang="fr-FR" smtClean="0"/>
              <a:t>Créée </a:t>
            </a:r>
            <a:r>
              <a:rPr lang="fr-FR" dirty="0" smtClean="0"/>
              <a:t>en 2006</a:t>
            </a:r>
          </a:p>
          <a:p>
            <a:pPr lvl="1"/>
            <a:r>
              <a:rPr lang="fr-FR" dirty="0" smtClean="0"/>
              <a:t>Edite le logiciel </a:t>
            </a:r>
            <a:r>
              <a:rPr lang="fr-FR" dirty="0" err="1" smtClean="0"/>
              <a:t>NeoResto</a:t>
            </a:r>
            <a:endParaRPr lang="fr-FR" dirty="0" smtClean="0"/>
          </a:p>
          <a:p>
            <a:pPr lvl="1"/>
            <a:r>
              <a:rPr lang="fr-FR" dirty="0" smtClean="0"/>
              <a:t>Vends du matériel destiné aux restaurants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de l’environnement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3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1044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de l’environnement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00" y="1700807"/>
            <a:ext cx="5370512" cy="3678433"/>
          </a:xfrm>
          <a:prstGeom prst="rect">
            <a:avLst/>
          </a:prstGeom>
        </p:spPr>
      </p:pic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4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problème de gestion 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371235"/>
              </p:ext>
            </p:extLst>
          </p:nvPr>
        </p:nvGraphicFramePr>
        <p:xfrm>
          <a:off x="-324544" y="1124744"/>
          <a:ext cx="95770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5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Application pour gérer les titres restaurant </a:t>
            </a:r>
          </a:p>
          <a:p>
            <a:pPr lvl="1"/>
            <a:r>
              <a:rPr lang="fr-FR" dirty="0" smtClean="0"/>
              <a:t>Lecture optique des titres</a:t>
            </a:r>
          </a:p>
          <a:p>
            <a:pPr lvl="1"/>
            <a:r>
              <a:rPr lang="fr-FR" dirty="0" smtClean="0"/>
              <a:t>Gestion des bordereaux </a:t>
            </a:r>
          </a:p>
          <a:p>
            <a:pPr lvl="1"/>
            <a:r>
              <a:rPr lang="fr-FR" dirty="0" smtClean="0"/>
              <a:t>Impression des bordereaux </a:t>
            </a:r>
          </a:p>
          <a:p>
            <a:pPr lvl="1"/>
            <a:r>
              <a:rPr lang="fr-FR" dirty="0" smtClean="0"/>
              <a:t>Statistiques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mission 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6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Plateforme Microsoft .NET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/>
              <a:t>.Net 2.0</a:t>
            </a:r>
          </a:p>
          <a:p>
            <a:pPr lvl="1"/>
            <a:r>
              <a:rPr lang="fr-FR" dirty="0"/>
              <a:t>Environnement de développement </a:t>
            </a:r>
            <a:r>
              <a:rPr lang="fr-FR" dirty="0" smtClean="0"/>
              <a:t>intégré : Visual </a:t>
            </a:r>
            <a:r>
              <a:rPr lang="fr-FR" dirty="0"/>
              <a:t>Studio</a:t>
            </a:r>
          </a:p>
          <a:p>
            <a:pPr lvl="1"/>
            <a:r>
              <a:rPr lang="fr-FR" dirty="0" smtClean="0"/>
              <a:t>Langage </a:t>
            </a:r>
            <a:r>
              <a:rPr lang="fr-FR" dirty="0"/>
              <a:t>C</a:t>
            </a:r>
            <a:r>
              <a:rPr lang="fr-FR" dirty="0" smtClean="0"/>
              <a:t>#</a:t>
            </a:r>
          </a:p>
          <a:p>
            <a:pPr lvl="1"/>
            <a:endParaRPr lang="fr-FR" dirty="0"/>
          </a:p>
          <a:p>
            <a:r>
              <a:rPr lang="fr-FR" dirty="0" smtClean="0"/>
              <a:t>Ergonomie adaptée au tactile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Contraintes </a:t>
            </a:r>
            <a:r>
              <a:rPr lang="fr-FR" dirty="0" smtClean="0"/>
              <a:t>techniques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7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8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Méthodes utilisées </a:t>
            </a:r>
          </a:p>
          <a:p>
            <a:pPr lvl="1"/>
            <a:r>
              <a:rPr lang="fr-FR" dirty="0" smtClean="0"/>
              <a:t>Éléments de la méthode Merise </a:t>
            </a:r>
          </a:p>
          <a:p>
            <a:pPr lvl="1"/>
            <a:r>
              <a:rPr lang="fr-FR" dirty="0" smtClean="0"/>
              <a:t>Modélisation UML</a:t>
            </a:r>
          </a:p>
          <a:p>
            <a:endParaRPr lang="fr-FR" dirty="0"/>
          </a:p>
          <a:p>
            <a:r>
              <a:rPr lang="fr-FR" dirty="0" smtClean="0"/>
              <a:t>Maquettage </a:t>
            </a:r>
          </a:p>
          <a:p>
            <a:endParaRPr lang="fr-FR" dirty="0"/>
          </a:p>
          <a:p>
            <a:r>
              <a:rPr lang="fr-FR" dirty="0" smtClean="0"/>
              <a:t>Entretiens réguliers avec le demandeur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démarche</a:t>
            </a:r>
            <a:endParaRPr lang="fr-FR" dirty="0"/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>
          <a:xfrm>
            <a:off x="179512" y="6381328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fr-FR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46612C-FED7-43F5-B183-2B716B32837C}" type="slidenum">
              <a:rPr lang="fr-FR" sz="1800" smtClean="0">
                <a:solidFill>
                  <a:schemeClr val="bg1"/>
                </a:solidFill>
              </a:rPr>
              <a:pPr/>
              <a:t>9</a:t>
            </a:fld>
            <a:endParaRPr lang="fr-F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233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Rotonde</vt:lpstr>
      <vt:lpstr>Application de gestion de titres restaurant </vt:lpstr>
      <vt:lpstr>Sommaire</vt:lpstr>
      <vt:lpstr>Présentation de l’environnement</vt:lpstr>
      <vt:lpstr>Présentation de l’environnement </vt:lpstr>
      <vt:lpstr>Le problème de gestion </vt:lpstr>
      <vt:lpstr>La mission </vt:lpstr>
      <vt:lpstr>Contraintes techniques</vt:lpstr>
      <vt:lpstr>Démonstration </vt:lpstr>
      <vt:lpstr>La démarche</vt:lpstr>
      <vt:lpstr>La démarche</vt:lpstr>
      <vt:lpstr>Analyse de l’existant</vt:lpstr>
      <vt:lpstr>Conception de la solution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Cindy</dc:creator>
  <cp:lastModifiedBy>Guillaume</cp:lastModifiedBy>
  <cp:revision>30</cp:revision>
  <dcterms:created xsi:type="dcterms:W3CDTF">2011-05-23T11:46:56Z</dcterms:created>
  <dcterms:modified xsi:type="dcterms:W3CDTF">2011-05-24T07:47:24Z</dcterms:modified>
</cp:coreProperties>
</file>