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98" r:id="rId2"/>
    <p:sldId id="299" r:id="rId3"/>
    <p:sldId id="300" r:id="rId4"/>
    <p:sldId id="301" r:id="rId5"/>
    <p:sldId id="302" r:id="rId6"/>
    <p:sldId id="283" r:id="rId7"/>
    <p:sldId id="284" r:id="rId8"/>
    <p:sldId id="285" r:id="rId9"/>
    <p:sldId id="286" r:id="rId10"/>
    <p:sldId id="297" r:id="rId11"/>
    <p:sldId id="288" r:id="rId12"/>
    <p:sldId id="304" r:id="rId13"/>
    <p:sldId id="291" r:id="rId14"/>
    <p:sldId id="292" r:id="rId15"/>
    <p:sldId id="280" r:id="rId16"/>
    <p:sldId id="293" r:id="rId17"/>
    <p:sldId id="294" r:id="rId18"/>
    <p:sldId id="295" r:id="rId19"/>
    <p:sldId id="296" r:id="rId20"/>
    <p:sldId id="303" r:id="rId21"/>
    <p:sldId id="272" r:id="rId22"/>
    <p:sldId id="273" r:id="rId23"/>
    <p:sldId id="274" r:id="rId24"/>
    <p:sldId id="275" r:id="rId25"/>
    <p:sldId id="264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6501" autoAdjust="0"/>
  </p:normalViewPr>
  <p:slideViewPr>
    <p:cSldViewPr>
      <p:cViewPr varScale="1">
        <p:scale>
          <a:sx n="63" d="100"/>
          <a:sy n="63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AE62C-8840-4B53-9C19-75896A1009CB}" type="datetimeFigureOut">
              <a:rPr lang="fr-FR" smtClean="0"/>
              <a:t>30/05/2011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2936-7DF4-49FF-9863-0722A30592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63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1" dirty="0"/>
              <a:t>Fiona</a:t>
            </a:r>
          </a:p>
          <a:p>
            <a:endParaRPr lang="fr-FR" sz="1100" b="1" dirty="0"/>
          </a:p>
          <a:p>
            <a:r>
              <a:rPr lang="fr-FR" sz="1100" dirty="0"/>
              <a:t>Projet Industriel réalisé à </a:t>
            </a:r>
            <a:r>
              <a:rPr lang="fr-FR" sz="1100" b="1" dirty="0" err="1"/>
              <a:t>Polytech</a:t>
            </a:r>
            <a:r>
              <a:rPr lang="fr-FR" sz="1100" b="1" dirty="0"/>
              <a:t> Montpellier</a:t>
            </a:r>
            <a:r>
              <a:rPr lang="fr-FR" sz="1100" dirty="0"/>
              <a:t> dans le cadre de la </a:t>
            </a:r>
            <a:r>
              <a:rPr lang="fr-FR" sz="1100" b="1" dirty="0"/>
              <a:t>4</a:t>
            </a:r>
            <a:r>
              <a:rPr lang="fr-FR" sz="1100" b="1" baseline="30000" dirty="0"/>
              <a:t>ème</a:t>
            </a:r>
            <a:r>
              <a:rPr lang="fr-FR" sz="1100" b="1" dirty="0"/>
              <a:t> année d’Informatique et Gestion</a:t>
            </a:r>
          </a:p>
          <a:p>
            <a:r>
              <a:rPr lang="fr-FR" sz="1100" dirty="0"/>
              <a:t>Le projet a été proposé par </a:t>
            </a:r>
            <a:r>
              <a:rPr lang="fr-FR" sz="1100" b="1" dirty="0"/>
              <a:t>M. Chausse</a:t>
            </a:r>
            <a:r>
              <a:rPr lang="fr-FR" sz="1100" dirty="0"/>
              <a:t> pour l’entreprise IDEV et a été </a:t>
            </a:r>
            <a:r>
              <a:rPr lang="fr-FR" sz="1100" dirty="0" err="1"/>
              <a:t>tutoré</a:t>
            </a:r>
            <a:r>
              <a:rPr lang="fr-FR" sz="1100" dirty="0"/>
              <a:t> par </a:t>
            </a:r>
            <a:r>
              <a:rPr lang="fr-FR" sz="1100" b="1" dirty="0"/>
              <a:t>M. </a:t>
            </a:r>
            <a:r>
              <a:rPr lang="fr-FR" sz="1100" b="1" dirty="0" err="1"/>
              <a:t>Stratulat</a:t>
            </a:r>
            <a:endParaRPr lang="fr-FR" sz="1100" b="1" dirty="0"/>
          </a:p>
          <a:p>
            <a:r>
              <a:rPr lang="fr-FR" sz="1100" dirty="0"/>
              <a:t>Ce projet a été réalisé par 3 étudiants, </a:t>
            </a:r>
            <a:r>
              <a:rPr lang="fr-FR" sz="1100" b="1" dirty="0"/>
              <a:t>l’équipe va donc se présenter</a:t>
            </a:r>
          </a:p>
          <a:p>
            <a:r>
              <a:rPr lang="fr-FR" sz="1100" dirty="0"/>
              <a:t>{Chacun se présente}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1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Guillaume</a:t>
            </a:r>
          </a:p>
          <a:p>
            <a:endParaRPr lang="fr-FR" dirty="0" smtClean="0"/>
          </a:p>
          <a:p>
            <a:r>
              <a:rPr lang="fr-FR" dirty="0" smtClean="0"/>
              <a:t>-Dans la phase de conception =&gt; un</a:t>
            </a:r>
            <a:r>
              <a:rPr lang="fr-FR" baseline="0" dirty="0" smtClean="0"/>
              <a:t> diagramme de classe =&gt; éléments</a:t>
            </a:r>
            <a:endParaRPr lang="fr-FR" dirty="0" smtClean="0"/>
          </a:p>
          <a:p>
            <a:r>
              <a:rPr lang="fr-FR" dirty="0" smtClean="0"/>
              <a:t>Administration des objets : Tableau de bord où l’on peut créer, consulter et modifier l’ensemble des objets</a:t>
            </a:r>
          </a:p>
          <a:p>
            <a:r>
              <a:rPr lang="fr-FR" dirty="0" smtClean="0"/>
              <a:t>Gestion des profils utilisateurs: User a été amélioré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3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Guillaume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Login obligatoire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Interface</a:t>
            </a:r>
            <a:r>
              <a:rPr lang="fr-FR" baseline="0" dirty="0" smtClean="0"/>
              <a:t>s personnalisées selon rôle: Détection Réalisateur/Scénariste/Secrétaire/Staff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51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Expliquer le but</a:t>
            </a:r>
          </a:p>
          <a:p>
            <a:pPr marL="0" indent="0">
              <a:buFontTx/>
              <a:buNone/>
            </a:pPr>
            <a:r>
              <a:rPr lang="fr-FR" dirty="0" smtClean="0"/>
              <a:t>- Exemples concrets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Staff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Matériel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93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Guillaume Y</a:t>
            </a:r>
          </a:p>
          <a:p>
            <a:endParaRPr lang="fr-FR" dirty="0" smtClean="0"/>
          </a:p>
          <a:p>
            <a:r>
              <a:rPr lang="fr-FR" dirty="0" smtClean="0"/>
              <a:t>Revoir bordures</a:t>
            </a:r>
          </a:p>
          <a:p>
            <a:endParaRPr lang="fr-FR" dirty="0" smtClean="0"/>
          </a:p>
          <a:p>
            <a:r>
              <a:rPr lang="fr-FR" dirty="0" smtClean="0"/>
              <a:t>- Utilisateurs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Fonctionnalités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Gestion des propositions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Distribution des versions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Schéma =&gt; diagramme</a:t>
            </a:r>
            <a:r>
              <a:rPr lang="fr-FR" baseline="0" dirty="0" smtClean="0"/>
              <a:t> collaboration du </a:t>
            </a:r>
            <a:r>
              <a:rPr lang="fr-FR" baseline="0" dirty="0" err="1" smtClean="0"/>
              <a:t>workflow</a:t>
            </a:r>
            <a:r>
              <a:rPr lang="fr-FR" baseline="0" dirty="0" smtClean="0"/>
              <a:t> (voir backup=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Pourquoi ne pas autoriser 2 suggestions de suite ?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Rentrer dans les détails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808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Fenêtres déjà préparées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obliger d’être les mêmes fenêtres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2min/page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Repréciser le contexte pour chaque page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Quelle page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Le rôle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Ce qu’on voit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Ce qu’on peut faire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1 : Scénariste (envoi de suggestions) : </a:t>
            </a:r>
            <a:r>
              <a:rPr lang="fr-FR" b="1" baseline="0" dirty="0" smtClean="0"/>
              <a:t>Quentin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2 : Réalisateur (Validation) : </a:t>
            </a:r>
            <a:r>
              <a:rPr lang="fr-FR" b="1" baseline="0" dirty="0" smtClean="0"/>
              <a:t>Guillaume</a:t>
            </a:r>
          </a:p>
          <a:p>
            <a:pPr marL="171450" lvl="0" indent="-171450">
              <a:buFontTx/>
              <a:buChar char="-"/>
            </a:pPr>
            <a:r>
              <a:rPr lang="fr-FR" b="0" baseline="0" dirty="0" smtClean="0"/>
              <a:t>3 : Secrétaire : </a:t>
            </a:r>
            <a:r>
              <a:rPr lang="fr-FR" b="1" baseline="0" dirty="0" smtClean="0"/>
              <a:t>Fiona</a:t>
            </a:r>
          </a:p>
          <a:p>
            <a:pPr marL="171450" lvl="0" indent="-171450">
              <a:buFontTx/>
              <a:buChar char="-"/>
            </a:pPr>
            <a:r>
              <a:rPr lang="fr-FR" b="0" baseline="0" dirty="0" smtClean="0"/>
              <a:t>4 : Dashboard : </a:t>
            </a:r>
            <a:r>
              <a:rPr lang="fr-FR" b="1" baseline="0" dirty="0" smtClean="0"/>
              <a:t>Fiona</a:t>
            </a:r>
          </a:p>
          <a:p>
            <a:pPr marL="171450" lvl="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64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592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45s</a:t>
            </a:r>
          </a:p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59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Technique / technologique (passer assez rapidement dessus)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Problème sur des cas précis</a:t>
            </a:r>
            <a:endParaRPr lang="fr-FR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M. Chausse : change d’idée rapidement =&gt; prévoir une plateforme flexible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prototype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Organisation : ex =&gt; par rapport aux estimations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Appli 1 peut être améliore comme ca …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Modification du texte sur le site, plus besoin de télécharger les documents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Prototype : choix techniques différents de l’appli finale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Parler de </a:t>
            </a:r>
            <a:r>
              <a:rPr lang="fr-FR" baseline="0" dirty="0" err="1" smtClean="0"/>
              <a:t>facon</a:t>
            </a:r>
            <a:r>
              <a:rPr lang="fr-FR" baseline="0" dirty="0" smtClean="0"/>
              <a:t> passive : « ca peut être améliore comme ca ...»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Ex : On a déjà une bonne base pour pouvoir compléter le prototype avec d’autres applications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79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1" dirty="0"/>
              <a:t>Fiona</a:t>
            </a:r>
          </a:p>
          <a:p>
            <a:endParaRPr lang="fr-FR" sz="1100" b="1" dirty="0"/>
          </a:p>
          <a:p>
            <a:pPr marL="165292" indent="-165292">
              <a:buFont typeface="Arial" pitchFamily="34" charset="0"/>
              <a:buChar char="•"/>
            </a:pPr>
            <a:r>
              <a:rPr lang="fr-FR" sz="1100" b="1" dirty="0"/>
              <a:t>Instructif</a:t>
            </a:r>
          </a:p>
          <a:p>
            <a:pPr marL="165292" indent="-165292">
              <a:buFontTx/>
              <a:buChar char="-"/>
            </a:pPr>
            <a:r>
              <a:rPr lang="fr-FR" sz="1100" dirty="0"/>
              <a:t>Un problème </a:t>
            </a:r>
            <a:r>
              <a:rPr lang="fr-FR" sz="1100" b="1" dirty="0"/>
              <a:t>concret à résoudre</a:t>
            </a:r>
            <a:r>
              <a:rPr lang="fr-FR" sz="1100" dirty="0"/>
              <a:t>, on sort des étude de cas et des </a:t>
            </a:r>
            <a:r>
              <a:rPr lang="fr-FR" sz="1100" b="1" dirty="0"/>
              <a:t>projets scolaires</a:t>
            </a:r>
          </a:p>
          <a:p>
            <a:pPr marL="165292" indent="-165292">
              <a:buFontTx/>
              <a:buChar char="-"/>
            </a:pPr>
            <a:r>
              <a:rPr lang="fr-FR" sz="1100" dirty="0"/>
              <a:t>Au contact d’un </a:t>
            </a:r>
            <a:r>
              <a:rPr lang="fr-FR" sz="1100" b="1" dirty="0"/>
              <a:t>professionnel non informaticien </a:t>
            </a:r>
            <a:r>
              <a:rPr lang="fr-FR" sz="1100" dirty="0"/>
              <a:t>=&gt; Véritable travail d’</a:t>
            </a:r>
            <a:r>
              <a:rPr lang="fr-FR" sz="1100" b="1" dirty="0"/>
              <a:t>analyse</a:t>
            </a:r>
            <a:r>
              <a:rPr lang="fr-FR" sz="1100" dirty="0"/>
              <a:t>, </a:t>
            </a:r>
            <a:r>
              <a:rPr lang="fr-FR" sz="1100" b="1" dirty="0"/>
              <a:t>d’étude des besoins</a:t>
            </a:r>
            <a:r>
              <a:rPr lang="fr-FR" sz="1100" dirty="0"/>
              <a:t>, de </a:t>
            </a:r>
            <a:r>
              <a:rPr lang="fr-FR" sz="1100" b="1" dirty="0"/>
              <a:t>vérification des </a:t>
            </a:r>
            <a:r>
              <a:rPr lang="fr-FR" sz="1100" b="1" dirty="0"/>
              <a:t>souhaits, conception, développement </a:t>
            </a:r>
            <a:r>
              <a:rPr lang="fr-FR" sz="1100" b="1"/>
              <a:t>=&gt; complet</a:t>
            </a:r>
            <a:endParaRPr lang="fr-FR" sz="1100" b="1" dirty="0"/>
          </a:p>
          <a:p>
            <a:pPr marL="165292" indent="-165292">
              <a:buFontTx/>
              <a:buChar char="-"/>
            </a:pPr>
            <a:r>
              <a:rPr lang="fr-FR" sz="1100" b="1" dirty="0"/>
              <a:t>Technologies</a:t>
            </a:r>
            <a:r>
              <a:rPr lang="fr-FR" sz="1100" dirty="0"/>
              <a:t> et concepts jamais utilisé auparavant : première fois qu’on faisait du </a:t>
            </a:r>
            <a:r>
              <a:rPr lang="fr-FR" sz="1100" b="1" dirty="0"/>
              <a:t>web</a:t>
            </a:r>
            <a:r>
              <a:rPr lang="fr-FR" sz="1100" dirty="0"/>
              <a:t>, utilisation du </a:t>
            </a:r>
            <a:r>
              <a:rPr lang="fr-FR" sz="1100" b="1" dirty="0"/>
              <a:t>concept de </a:t>
            </a:r>
            <a:r>
              <a:rPr lang="fr-FR" sz="1100" b="1" dirty="0" err="1"/>
              <a:t>framework</a:t>
            </a:r>
            <a:endParaRPr lang="fr-FR" sz="1100" b="1" dirty="0"/>
          </a:p>
          <a:p>
            <a:pPr marL="165292" indent="-165292">
              <a:buFontTx/>
              <a:buChar char="-"/>
            </a:pPr>
            <a:r>
              <a:rPr lang="fr-FR" sz="1100" dirty="0"/>
              <a:t>=&gt; Développement des capacités à </a:t>
            </a:r>
            <a:r>
              <a:rPr lang="fr-FR" sz="1100" b="1" dirty="0"/>
              <a:t>apprendre n’importe quelle technologie/langage rapidement</a:t>
            </a:r>
          </a:p>
          <a:p>
            <a:pPr marL="165292" indent="-165292">
              <a:buFont typeface="Arial" pitchFamily="34" charset="0"/>
              <a:buChar char="•"/>
            </a:pPr>
            <a:endParaRPr lang="fr-FR" sz="1100" b="1" dirty="0"/>
          </a:p>
          <a:p>
            <a:pPr marL="165292" indent="-165292">
              <a:buFont typeface="Arial" pitchFamily="34" charset="0"/>
              <a:buChar char="•"/>
            </a:pPr>
            <a:r>
              <a:rPr lang="fr-FR" sz="1100" b="1" dirty="0"/>
              <a:t>Prometteur</a:t>
            </a:r>
          </a:p>
          <a:p>
            <a:pPr marL="165292" indent="-165292">
              <a:buFontTx/>
              <a:buChar char="-"/>
            </a:pPr>
            <a:r>
              <a:rPr lang="fr-FR" sz="1100" dirty="0"/>
              <a:t>Prototype prometteur qui fait une </a:t>
            </a:r>
            <a:r>
              <a:rPr lang="fr-FR" sz="1100" b="1" dirty="0"/>
              <a:t>petite partie mais </a:t>
            </a:r>
            <a:r>
              <a:rPr lang="fr-FR" sz="1100" b="1" dirty="0" err="1"/>
              <a:t>déja</a:t>
            </a:r>
            <a:r>
              <a:rPr lang="fr-FR" sz="1100" b="1" dirty="0"/>
              <a:t> viable</a:t>
            </a:r>
          </a:p>
          <a:p>
            <a:pPr marL="165292" indent="-165292">
              <a:buFontTx/>
              <a:buChar char="-"/>
            </a:pPr>
            <a:r>
              <a:rPr lang="fr-FR" sz="1100" dirty="0"/>
              <a:t>La version définitive sera </a:t>
            </a:r>
            <a:r>
              <a:rPr lang="fr-FR" sz="1100" b="1" dirty="0"/>
              <a:t>efficace</a:t>
            </a:r>
            <a:r>
              <a:rPr lang="fr-FR" sz="1100" dirty="0"/>
              <a:t> et aura un </a:t>
            </a:r>
            <a:r>
              <a:rPr lang="fr-FR" sz="1100" b="1" dirty="0"/>
              <a:t>grand nombre de fonctionnalités</a:t>
            </a:r>
          </a:p>
          <a:p>
            <a:pPr marL="165292" indent="-165292">
              <a:buFontTx/>
              <a:buChar char="-"/>
            </a:pPr>
            <a:r>
              <a:rPr lang="fr-FR" sz="1100" dirty="0"/>
              <a:t>Résoudre  de </a:t>
            </a:r>
            <a:r>
              <a:rPr lang="fr-FR" sz="1100" b="1" dirty="0"/>
              <a:t>nombreuses problématiques </a:t>
            </a:r>
            <a:r>
              <a:rPr lang="fr-FR" sz="1100" dirty="0"/>
              <a:t>de l’industrie du cinéma</a:t>
            </a:r>
          </a:p>
          <a:p>
            <a:pPr marL="606072" lvl="1" indent="-165292">
              <a:buFontTx/>
              <a:buChar char="-"/>
            </a:pPr>
            <a:endParaRPr lang="fr-FR" sz="1100" dirty="0"/>
          </a:p>
          <a:p>
            <a:pPr marL="165292" indent="-165292">
              <a:buFontTx/>
              <a:buChar char="-"/>
            </a:pPr>
            <a:r>
              <a:rPr lang="fr-FR" sz="1100" dirty="0"/>
              <a:t>Finir avec : </a:t>
            </a:r>
            <a:r>
              <a:rPr lang="fr-FR" sz="1100" b="1" dirty="0"/>
              <a:t>ca sera un énorme gain de temps </a:t>
            </a:r>
            <a:r>
              <a:rPr lang="fr-FR" sz="1100" dirty="0"/>
              <a:t>, et </a:t>
            </a:r>
            <a:r>
              <a:rPr lang="fr-FR" sz="1100" b="1" dirty="0"/>
              <a:t>le temps est très important dans le monde du cinéma comme dans toute industrie</a:t>
            </a:r>
          </a:p>
          <a:p>
            <a:endParaRPr lang="fr-F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1" dirty="0"/>
              <a:t>Fiona</a:t>
            </a:r>
          </a:p>
          <a:p>
            <a:endParaRPr lang="fr-FR" sz="1100" b="1" dirty="0"/>
          </a:p>
          <a:p>
            <a:r>
              <a:rPr lang="fr-FR" sz="1100" dirty="0"/>
              <a:t>Notre exposé se déroulera en </a:t>
            </a:r>
            <a:r>
              <a:rPr lang="fr-FR" sz="1100" b="1" dirty="0"/>
              <a:t>plusieurs parties</a:t>
            </a:r>
            <a:r>
              <a:rPr lang="fr-FR" sz="1100" dirty="0"/>
              <a:t>…</a:t>
            </a:r>
          </a:p>
          <a:p>
            <a:r>
              <a:rPr lang="fr-FR" sz="1100" b="1" dirty="0"/>
              <a:t>Tout d’abord</a:t>
            </a:r>
            <a:r>
              <a:rPr lang="fr-FR" sz="1100" dirty="0"/>
              <a:t>, nous allons …</a:t>
            </a:r>
          </a:p>
          <a:p>
            <a:r>
              <a:rPr lang="fr-FR" sz="1100" b="1" dirty="0"/>
              <a:t>Puis</a:t>
            </a:r>
            <a:r>
              <a:rPr lang="fr-FR" sz="1100" dirty="0"/>
              <a:t> …</a:t>
            </a:r>
          </a:p>
          <a:p>
            <a:r>
              <a:rPr lang="fr-FR" sz="1100" b="1" dirty="0"/>
              <a:t>Nous interromprons </a:t>
            </a:r>
            <a:r>
              <a:rPr lang="fr-FR" sz="1100" dirty="0"/>
              <a:t>notre présentation avec …</a:t>
            </a:r>
          </a:p>
          <a:p>
            <a:r>
              <a:rPr lang="fr-FR" sz="1100" b="1" dirty="0"/>
              <a:t>Nous reprendrons ensuite</a:t>
            </a:r>
            <a:r>
              <a:rPr lang="fr-FR" sz="1100" dirty="0"/>
              <a:t> en explicitant …</a:t>
            </a:r>
          </a:p>
          <a:p>
            <a:r>
              <a:rPr lang="fr-FR" sz="1100" b="1" dirty="0"/>
              <a:t>Enfin</a:t>
            </a:r>
            <a:r>
              <a:rPr lang="fr-FR" sz="1100" dirty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18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Questions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Pourquoi pas un outil de collaboration classique ?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Pourquoi ces technologies ?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Pour avoir choisi</a:t>
            </a:r>
            <a:r>
              <a:rPr lang="fr-FR" baseline="0" dirty="0" smtClean="0"/>
              <a:t> ce projet ?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613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523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Pourquoi ces technologies ?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Facile à utiliser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Peu de</a:t>
            </a:r>
            <a:r>
              <a:rPr lang="fr-FR" baseline="0" dirty="0" smtClean="0"/>
              <a:t> temps =&gt; 6 semaines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Valable pour Django et GAE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(pas plus de 45s 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97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1" dirty="0"/>
              <a:t>Fiona</a:t>
            </a:r>
          </a:p>
          <a:p>
            <a:endParaRPr lang="fr-FR" sz="1100" dirty="0"/>
          </a:p>
          <a:p>
            <a:r>
              <a:rPr lang="fr-FR" sz="1100" dirty="0"/>
              <a:t>… M. Chausse ici présent ; représentant et président de l’entreprise IDEV</a:t>
            </a:r>
          </a:p>
          <a:p>
            <a:r>
              <a:rPr lang="fr-FR" sz="1100" dirty="0"/>
              <a:t>Proche de l’industrie de par son activité …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15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1" dirty="0"/>
              <a:t>Fiona</a:t>
            </a:r>
          </a:p>
          <a:p>
            <a:endParaRPr lang="fr-FR" sz="1100" dirty="0"/>
          </a:p>
          <a:p>
            <a:pPr marL="165292" indent="-165292">
              <a:buFont typeface="Arial" pitchFamily="34" charset="0"/>
              <a:buChar char="•"/>
            </a:pPr>
            <a:r>
              <a:rPr lang="fr-FR" sz="1100" dirty="0"/>
              <a:t>Production audiovisuelle</a:t>
            </a:r>
          </a:p>
          <a:p>
            <a:r>
              <a:rPr lang="fr-FR" sz="1100" b="1" dirty="0"/>
              <a:t>Tournage</a:t>
            </a:r>
            <a:r>
              <a:rPr lang="fr-FR" sz="1100" dirty="0"/>
              <a:t> : Etape de </a:t>
            </a:r>
            <a:r>
              <a:rPr lang="fr-FR" sz="1100" b="1" dirty="0"/>
              <a:t>prise de vues</a:t>
            </a:r>
            <a:r>
              <a:rPr lang="fr-FR" sz="1100" dirty="0"/>
              <a:t>, où sont enregistrés les images et les sons destinés après montage à </a:t>
            </a:r>
            <a:r>
              <a:rPr lang="fr-FR" sz="1100" b="1" dirty="0"/>
              <a:t>constituer un film</a:t>
            </a:r>
            <a:r>
              <a:rPr lang="fr-FR" sz="1100" dirty="0"/>
              <a:t>.</a:t>
            </a:r>
          </a:p>
          <a:p>
            <a:endParaRPr lang="fr-FR" sz="1100" dirty="0"/>
          </a:p>
          <a:p>
            <a:pPr marL="165292" indent="-165292">
              <a:buFont typeface="Arial" pitchFamily="34" charset="0"/>
              <a:buChar char="•"/>
            </a:pPr>
            <a:r>
              <a:rPr lang="fr-FR" sz="1100" dirty="0"/>
              <a:t>Equipes de tournage </a:t>
            </a:r>
          </a:p>
          <a:p>
            <a:pPr marL="165292" indent="-165292">
              <a:buFontTx/>
              <a:buChar char="-"/>
            </a:pPr>
            <a:r>
              <a:rPr lang="fr-FR" sz="1100" dirty="0"/>
              <a:t>Acteurs</a:t>
            </a:r>
          </a:p>
          <a:p>
            <a:pPr marL="165292" indent="-165292">
              <a:buFontTx/>
              <a:buChar char="-"/>
            </a:pPr>
            <a:r>
              <a:rPr lang="fr-FR" sz="1100" dirty="0"/>
              <a:t>Réalisateurs</a:t>
            </a:r>
          </a:p>
          <a:p>
            <a:pPr marL="165292" indent="-165292">
              <a:buFontTx/>
              <a:buChar char="-"/>
            </a:pPr>
            <a:r>
              <a:rPr lang="fr-FR" sz="1100" dirty="0"/>
              <a:t>Scénaristes</a:t>
            </a:r>
          </a:p>
          <a:p>
            <a:pPr marL="165292" indent="-165292">
              <a:buFontTx/>
              <a:buChar char="-"/>
            </a:pPr>
            <a:r>
              <a:rPr lang="fr-FR" sz="1100" dirty="0"/>
              <a:t>On oublie souvent : techniciens, assistant de production, accessoiriste…</a:t>
            </a:r>
          </a:p>
          <a:p>
            <a:r>
              <a:rPr lang="fr-FR" sz="1100" dirty="0"/>
              <a:t>Soit des </a:t>
            </a:r>
            <a:r>
              <a:rPr lang="fr-FR" sz="1100" b="1" dirty="0"/>
              <a:t>dizaines de personnes</a:t>
            </a:r>
            <a:r>
              <a:rPr lang="fr-FR" sz="1100" dirty="0"/>
              <a:t>.</a:t>
            </a:r>
          </a:p>
          <a:p>
            <a:endParaRPr lang="fr-FR" sz="1100" dirty="0"/>
          </a:p>
          <a:p>
            <a:pPr marL="165292" indent="-165292">
              <a:buFont typeface="Arial" pitchFamily="34" charset="0"/>
              <a:buChar char="•"/>
            </a:pPr>
            <a:r>
              <a:rPr lang="fr-FR" sz="1100" dirty="0"/>
              <a:t>Organisation</a:t>
            </a:r>
          </a:p>
          <a:p>
            <a:pPr defTabSz="881560">
              <a:defRPr/>
            </a:pPr>
            <a:r>
              <a:rPr lang="fr-FR" sz="1100" dirty="0"/>
              <a:t>Tout ce beau monde doit pouvoir </a:t>
            </a:r>
            <a:r>
              <a:rPr lang="fr-FR" sz="1100" b="1" dirty="0"/>
              <a:t>s’organiser</a:t>
            </a:r>
            <a:r>
              <a:rPr lang="fr-FR" sz="1100" dirty="0"/>
              <a:t> !!</a:t>
            </a:r>
          </a:p>
          <a:p>
            <a:pPr defTabSz="881560">
              <a:defRPr/>
            </a:pPr>
            <a:r>
              <a:rPr lang="fr-FR" sz="1100" b="1" dirty="0"/>
              <a:t>(Vocabulaire</a:t>
            </a:r>
            <a:r>
              <a:rPr lang="fr-FR" sz="1100" dirty="0"/>
              <a:t>)</a:t>
            </a:r>
          </a:p>
          <a:p>
            <a:pPr defTabSz="881560">
              <a:defRPr/>
            </a:pPr>
            <a:r>
              <a:rPr lang="fr-FR" sz="1100" dirty="0"/>
              <a:t>Par exemple : </a:t>
            </a:r>
          </a:p>
          <a:p>
            <a:pPr marL="165292" indent="-165292">
              <a:buFontTx/>
              <a:buChar char="-"/>
            </a:pPr>
            <a:r>
              <a:rPr lang="fr-FR" sz="1100" b="1" dirty="0"/>
              <a:t>Prévenir des changements</a:t>
            </a:r>
          </a:p>
          <a:p>
            <a:pPr marL="606072" lvl="1" indent="-165292">
              <a:buFontTx/>
              <a:buChar char="-"/>
            </a:pPr>
            <a:r>
              <a:rPr lang="fr-FR" sz="1100" dirty="0"/>
              <a:t>Si le scénario a changé</a:t>
            </a:r>
          </a:p>
          <a:p>
            <a:pPr marL="606072" lvl="1" indent="-165292">
              <a:buFontTx/>
              <a:buChar char="-"/>
            </a:pPr>
            <a:r>
              <a:rPr lang="fr-FR" sz="1100" dirty="0"/>
              <a:t>Si l’ordre des scènes tournées est modifié</a:t>
            </a:r>
          </a:p>
          <a:p>
            <a:pPr defTabSz="881560">
              <a:defRPr/>
            </a:pPr>
            <a:endParaRPr lang="fr-FR" sz="1100" dirty="0"/>
          </a:p>
          <a:p>
            <a:pPr defTabSz="881560">
              <a:defRPr/>
            </a:pPr>
            <a:r>
              <a:rPr lang="fr-FR" sz="1000" dirty="0"/>
              <a:t>(- Echange entre scénariste et réalisateur</a:t>
            </a:r>
          </a:p>
          <a:p>
            <a:pPr marL="606072" lvl="1" indent="-165292">
              <a:buFont typeface="Arial" pitchFamily="34" charset="0"/>
              <a:buChar char="•"/>
            </a:pPr>
            <a:r>
              <a:rPr lang="fr-FR" sz="1000" dirty="0"/>
              <a:t>Différence proposition/version</a:t>
            </a:r>
          </a:p>
          <a:p>
            <a:r>
              <a:rPr lang="fr-FR" sz="1000" dirty="0"/>
              <a:t>- Gérer les horaires de tournages</a:t>
            </a:r>
          </a:p>
          <a:p>
            <a:pPr marL="606072" lvl="1" indent="-165292">
              <a:buFontTx/>
              <a:buChar char="-"/>
            </a:pPr>
            <a:r>
              <a:rPr lang="fr-FR" sz="1000" dirty="0"/>
              <a:t>Rassemblement en un lieu, à 1 horaire précis avec le matériel nécessaire)</a:t>
            </a:r>
          </a:p>
          <a:p>
            <a:pPr marL="606072" lvl="1" indent="-165292">
              <a:buFontTx/>
              <a:buChar char="-"/>
            </a:pPr>
            <a:endParaRPr lang="fr-FR" baseline="0" dirty="0" smtClean="0"/>
          </a:p>
          <a:p>
            <a:pPr marL="606072" lvl="1" indent="-165292">
              <a:buFontTx/>
              <a:buChar char="-"/>
            </a:pP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54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1" dirty="0"/>
              <a:t>Fiona</a:t>
            </a:r>
          </a:p>
          <a:p>
            <a:endParaRPr lang="fr-FR" sz="1100" b="1" dirty="0"/>
          </a:p>
          <a:p>
            <a:pPr marL="165292" indent="-165292">
              <a:buFont typeface="Arial" pitchFamily="34" charset="0"/>
              <a:buChar char="•"/>
            </a:pPr>
            <a:r>
              <a:rPr lang="fr-FR" sz="1100" b="1" dirty="0"/>
              <a:t>Problèmes de synchronisation</a:t>
            </a:r>
          </a:p>
          <a:p>
            <a:r>
              <a:rPr lang="fr-FR" sz="1100" dirty="0"/>
              <a:t>-Un </a:t>
            </a:r>
            <a:r>
              <a:rPr lang="fr-FR" sz="1100" b="1" dirty="0"/>
              <a:t>scenario change beaucoup </a:t>
            </a:r>
            <a:r>
              <a:rPr lang="fr-FR" sz="1100" dirty="0"/>
              <a:t>lors de l’étape de production </a:t>
            </a:r>
          </a:p>
          <a:p>
            <a:r>
              <a:rPr lang="fr-FR" sz="1100" dirty="0"/>
              <a:t>Le scénariste et le réalisateur doivent pouvoir se synchroniser</a:t>
            </a:r>
          </a:p>
          <a:p>
            <a:pPr defTabSz="881560"/>
            <a:r>
              <a:rPr lang="fr-FR" sz="1100" b="1" dirty="0"/>
              <a:t>=&gt;explication différence proposition/version</a:t>
            </a:r>
            <a:endParaRPr lang="fr-FR" sz="1100" dirty="0"/>
          </a:p>
          <a:p>
            <a:r>
              <a:rPr lang="fr-FR" sz="1100" dirty="0"/>
              <a:t>Le scénariste propose, le réalisateur corrige et fait des remarques.</a:t>
            </a:r>
          </a:p>
          <a:p>
            <a:r>
              <a:rPr lang="fr-FR" sz="1100" dirty="0"/>
              <a:t>Le problème c’est qu’on se rend compte que souvent </a:t>
            </a:r>
            <a:r>
              <a:rPr lang="fr-FR" sz="1100" b="1" dirty="0"/>
              <a:t>le réalisateur ne corrige pas la dernière version</a:t>
            </a:r>
            <a:r>
              <a:rPr lang="fr-FR" sz="1100" dirty="0"/>
              <a:t>, ou le fait pour rien car le scénariste n’a pas attendu pour renvoyer une nouvelle proposition</a:t>
            </a:r>
          </a:p>
          <a:p>
            <a:pPr marL="165292" indent="-165292">
              <a:buFont typeface="Symbol"/>
              <a:buChar char="Þ"/>
            </a:pPr>
            <a:endParaRPr lang="fr-FR" sz="1100" b="1" dirty="0"/>
          </a:p>
          <a:p>
            <a:r>
              <a:rPr lang="fr-FR" sz="1100" dirty="0"/>
              <a:t>-De plus il est difficile pour le scénariste de repérer facilement </a:t>
            </a:r>
            <a:r>
              <a:rPr lang="fr-FR" sz="1100" b="1" dirty="0"/>
              <a:t>où on été faites toutes les remarques de correction </a:t>
            </a:r>
            <a:r>
              <a:rPr lang="fr-FR" sz="1100" dirty="0"/>
              <a:t>du réalisateur</a:t>
            </a:r>
          </a:p>
          <a:p>
            <a:endParaRPr lang="fr-FR" sz="1100" dirty="0"/>
          </a:p>
          <a:p>
            <a:r>
              <a:rPr lang="fr-FR" sz="1100" dirty="0"/>
              <a:t>-Difficile de </a:t>
            </a:r>
            <a:r>
              <a:rPr lang="fr-FR" sz="1100" b="1" dirty="0"/>
              <a:t>trouver l’ensemble des personnes concernées </a:t>
            </a:r>
            <a:r>
              <a:rPr lang="fr-FR" sz="1100" dirty="0"/>
              <a:t>par les modifications de scénario et de s’assurer que tout le monde les a.</a:t>
            </a:r>
          </a:p>
          <a:p>
            <a:endParaRPr lang="fr-FR" sz="1100" b="1" dirty="0"/>
          </a:p>
          <a:p>
            <a:pPr marL="165292" indent="-165292">
              <a:buFont typeface="Arial" pitchFamily="34" charset="0"/>
              <a:buChar char="•"/>
            </a:pPr>
            <a:r>
              <a:rPr lang="fr-FR" sz="1100" b="1" dirty="0"/>
              <a:t>Confusion dans les versions</a:t>
            </a:r>
          </a:p>
          <a:p>
            <a:r>
              <a:rPr lang="fr-FR" sz="1100" dirty="0"/>
              <a:t>Du fait des réimpressions et d’un nombre important de versions existantes =&gt; risque de confusions entre les scripts</a:t>
            </a:r>
          </a:p>
          <a:p>
            <a:endParaRPr lang="fr-F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7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Quentin</a:t>
            </a:r>
          </a:p>
          <a:p>
            <a:endParaRPr lang="fr-FR" dirty="0" smtClean="0"/>
          </a:p>
          <a:p>
            <a:r>
              <a:rPr lang="fr-FR" dirty="0" smtClean="0"/>
              <a:t>Proposition de fonctionnalités afin de résoudre les problèmes</a:t>
            </a:r>
            <a:r>
              <a:rPr lang="fr-FR" baseline="0" dirty="0" smtClean="0"/>
              <a:t> soulevés</a:t>
            </a:r>
          </a:p>
          <a:p>
            <a:r>
              <a:rPr lang="fr-FR" baseline="0" dirty="0" smtClean="0"/>
              <a:t>- Gestion des modification du scénario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Aider les scénaristes et les réalisateurs à se synchroniser</a:t>
            </a:r>
          </a:p>
          <a:p>
            <a:pPr marL="1085850" lvl="2" indent="-171450">
              <a:buFontTx/>
              <a:buChar char="-"/>
            </a:pPr>
            <a:r>
              <a:rPr lang="fr-FR" baseline="0" dirty="0" smtClean="0"/>
              <a:t>Travailler sur les mêmes versions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Assurer la diffusion et le contrôle des accusés dans toute l’équipe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Enregistrer les horaires de présences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Localiser une personne ou un matériel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Permettre une gestion du budget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Gérer les informations pertinentes ( météo, lumière, fond sonore…)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Archivage de toutes les informations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98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1" dirty="0" smtClean="0"/>
              <a:t>Quentin</a:t>
            </a:r>
          </a:p>
          <a:p>
            <a:pPr marL="171450" indent="-171450">
              <a:buFontTx/>
              <a:buChar char="-"/>
            </a:pPr>
            <a:endParaRPr lang="fr-FR" b="1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création d’un prototype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Vérifier la faisabilité et l’utilisabilité de la solution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Avoir une idée générale du concept et de son application dans le monde du </a:t>
            </a:r>
            <a:r>
              <a:rPr lang="fr-FR" baseline="0" dirty="0" err="1" smtClean="0"/>
              <a:t>cniéma</a:t>
            </a:r>
            <a:endParaRPr lang="fr-FR" baseline="0" dirty="0" smtClean="0"/>
          </a:p>
          <a:p>
            <a:pPr marL="457200" lvl="1" indent="0">
              <a:buFontTx/>
              <a:buNone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Plateforme collaborative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Outil informatique</a:t>
            </a:r>
          </a:p>
          <a:p>
            <a:pPr marL="1085850" lvl="2" indent="-171450">
              <a:buFontTx/>
              <a:buChar char="-"/>
            </a:pPr>
            <a:r>
              <a:rPr lang="fr-FR" baseline="0" dirty="0" smtClean="0"/>
              <a:t>Héberge plusieurs applications</a:t>
            </a:r>
          </a:p>
          <a:p>
            <a:pPr marL="1085850" lvl="2" indent="-171450">
              <a:buFontTx/>
              <a:buChar char="-"/>
            </a:pPr>
            <a:r>
              <a:rPr lang="fr-FR" baseline="0" dirty="0" smtClean="0"/>
              <a:t>Plusieurs utilisateurs peuvent travailler ensemble</a:t>
            </a:r>
          </a:p>
          <a:p>
            <a:pPr marL="1085850" lvl="2" indent="-171450">
              <a:buFontTx/>
              <a:buChar char="-"/>
            </a:pPr>
            <a:r>
              <a:rPr lang="fr-FR" baseline="0" dirty="0" smtClean="0"/>
              <a:t>Permet le partage de plusieurs ressources</a:t>
            </a:r>
          </a:p>
          <a:p>
            <a:pPr marL="1085850" lvl="2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Application 1 : Gestion des modifications du scénario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Permet de gérer les flux entre les scénaristes et les réalisateurs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Diffusion des changements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550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Quentin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améliorer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Grande liste de tâches,</a:t>
            </a:r>
            <a:r>
              <a:rPr lang="fr-FR" baseline="0" dirty="0" smtClean="0"/>
              <a:t> chacun puise dedans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Coordination par ajustement mutuel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vite : prend les tâches des autres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problème : à 2 pour une tâche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Bonne synchronisation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GitHub</a:t>
            </a:r>
            <a:r>
              <a:rPr lang="fr-FR" baseline="0" dirty="0" smtClean="0"/>
              <a:t> et MS Project (EXPLIQUER)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Google Docs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  Utilisation d’un tableau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Journal de Bord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3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Quentin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METHODE AGILE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Mettre</a:t>
            </a:r>
            <a:r>
              <a:rPr lang="fr-FR" baseline="0" dirty="0" smtClean="0"/>
              <a:t> des pourcentages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technique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de vocabulaire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Plutôt vite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32936-7DF4-49FF-9863-0722A305923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5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D20493E-B3A6-48BB-8B7E-7DE5BEDB98E1}" type="datetime1">
              <a:rPr lang="fr-FR" smtClean="0"/>
              <a:t>30/05/2011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D116-5572-4974-AE82-9275D2DB2719}" type="datetime1">
              <a:rPr lang="fr-FR" smtClean="0"/>
              <a:t>30/05/2011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530F-02FA-47FC-A050-582D0AD2E291}" type="datetime1">
              <a:rPr lang="fr-FR" smtClean="0"/>
              <a:t>30/05/2011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76BA8A-ECAB-45EA-8568-16AECBEA749D}" type="datetime1">
              <a:rPr lang="fr-FR" smtClean="0"/>
              <a:t>30/05/2011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7340638-00CC-421B-985C-B813D9055999}" type="datetime1">
              <a:rPr lang="fr-FR" smtClean="0"/>
              <a:t>30/05/2011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C1BDFCA-1D66-4807-87B9-ADF1745B256F}" type="datetime1">
              <a:rPr lang="fr-FR" smtClean="0"/>
              <a:t>30/05/2011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90A4BA6-9AAC-4E6E-BF18-EAFE9EC6B350}" type="datetime1">
              <a:rPr lang="fr-FR" smtClean="0"/>
              <a:t>30/05/2011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AE6B-2AC8-47D1-A777-D324D6560C9E}" type="datetime1">
              <a:rPr lang="fr-FR" smtClean="0"/>
              <a:t>30/05/2011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6B8B9AE-F454-4E62-957B-0291FADC33D0}" type="datetime1">
              <a:rPr lang="fr-FR" smtClean="0"/>
              <a:t>30/05/2011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E535EB5-A25D-4569-8E2F-E9FD8ADC0E3A}" type="datetime1">
              <a:rPr lang="fr-FR" smtClean="0"/>
              <a:t>30/05/2011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4D33E7-1292-4D7E-87EC-6FC31D339949}" type="datetime1">
              <a:rPr lang="fr-FR" smtClean="0"/>
              <a:t>30/05/2011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E1880D-80F8-4C75-B95C-B03F37E393B8}" type="datetime1">
              <a:rPr lang="fr-FR" smtClean="0"/>
              <a:t>30/05/2011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4C0223-B1E4-4AAA-A467-787867283DFF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 smtClean="0"/>
              <a:t>MSoftCine</a:t>
            </a:r>
            <a:endParaRPr lang="fr-F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500" b="1" dirty="0" smtClean="0"/>
              <a:t>Projet Industriel IG4 2010-2011</a:t>
            </a:r>
          </a:p>
          <a:p>
            <a:endParaRPr lang="fr-FR" dirty="0" smtClean="0"/>
          </a:p>
          <a:p>
            <a:r>
              <a:rPr lang="fr-FR" sz="2600" b="1" dirty="0" smtClean="0"/>
              <a:t>Quentin BADUEL</a:t>
            </a:r>
          </a:p>
          <a:p>
            <a:r>
              <a:rPr lang="fr-FR" sz="2600" b="1" dirty="0" smtClean="0"/>
              <a:t>Fiona CASTELLI</a:t>
            </a:r>
          </a:p>
          <a:p>
            <a:r>
              <a:rPr lang="fr-FR" sz="2600" b="1" dirty="0" smtClean="0"/>
              <a:t>Emmanuel YAGAPEN</a:t>
            </a:r>
            <a:endParaRPr lang="fr-FR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55576" y="5229200"/>
            <a:ext cx="4150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Demandeur : M. Chausse (IDEV)</a:t>
            </a:r>
          </a:p>
          <a:p>
            <a:r>
              <a:rPr lang="fr-FR" sz="2000" b="1" dirty="0" smtClean="0"/>
              <a:t>Tuteur : </a:t>
            </a:r>
            <a:r>
              <a:rPr lang="fr-FR" sz="2000" b="1" dirty="0" err="1" smtClean="0"/>
              <a:t>Tiberiu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Stratulat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383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399032"/>
          </a:xfrm>
        </p:spPr>
        <p:txBody>
          <a:bodyPr/>
          <a:lstStyle/>
          <a:p>
            <a:pPr algn="ctr"/>
            <a:r>
              <a:rPr lang="fr-FR" dirty="0" smtClean="0"/>
              <a:t>La plateforme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0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" t="5485" b="8677"/>
          <a:stretch/>
        </p:blipFill>
        <p:spPr bwMode="auto">
          <a:xfrm>
            <a:off x="2411760" y="1356560"/>
            <a:ext cx="4823052" cy="524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8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Interfaces personnalisées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12</a:t>
            </a:fld>
            <a:endParaRPr lang="fr-FR"/>
          </a:p>
        </p:txBody>
      </p:sp>
      <p:grpSp>
        <p:nvGrpSpPr>
          <p:cNvPr id="5" name="Canvas 1"/>
          <p:cNvGrpSpPr/>
          <p:nvPr/>
        </p:nvGrpSpPr>
        <p:grpSpPr>
          <a:xfrm>
            <a:off x="750263" y="1752951"/>
            <a:ext cx="7704856" cy="4686790"/>
            <a:chOff x="0" y="-62888"/>
            <a:chExt cx="6145530" cy="4093210"/>
          </a:xfrm>
        </p:grpSpPr>
        <p:sp>
          <p:nvSpPr>
            <p:cNvPr id="6" name="Rectangle 5"/>
            <p:cNvSpPr/>
            <p:nvPr/>
          </p:nvSpPr>
          <p:spPr>
            <a:xfrm>
              <a:off x="0" y="-62888"/>
              <a:ext cx="6145530" cy="4093210"/>
            </a:xfrm>
            <a:prstGeom prst="rect">
              <a:avLst/>
            </a:prstGeom>
          </p:spPr>
        </p:sp>
        <p:pic>
          <p:nvPicPr>
            <p:cNvPr id="7" name="Imag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340" y="190632"/>
              <a:ext cx="521749" cy="514538"/>
            </a:xfrm>
            <a:prstGeom prst="rect">
              <a:avLst/>
            </a:prstGeom>
          </p:spPr>
        </p:pic>
        <p:pic>
          <p:nvPicPr>
            <p:cNvPr id="8" name="Imag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912" y="190632"/>
              <a:ext cx="518280" cy="511116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80740" y="1732625"/>
              <a:ext cx="5890444" cy="47894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Text Box 6"/>
            <p:cNvSpPr txBox="1"/>
            <p:nvPr/>
          </p:nvSpPr>
          <p:spPr>
            <a:xfrm>
              <a:off x="1835617" y="1774647"/>
              <a:ext cx="2328530" cy="3943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fr-FR" sz="2000" dirty="0">
                  <a:effectLst/>
                  <a:latin typeface="Calibri" pitchFamily="34" charset="0"/>
                  <a:ea typeface="Calibri"/>
                  <a:cs typeface="Calibri" pitchFamily="34" charset="0"/>
                </a:rPr>
                <a:t>Plateforme</a:t>
              </a:r>
              <a:endParaRPr lang="fr-FR" sz="1100" dirty="0">
                <a:effectLst/>
                <a:latin typeface="Calibri" pitchFamily="34" charset="0"/>
                <a:ea typeface="Calibri"/>
                <a:cs typeface="Calibri" pitchFamily="34" charset="0"/>
              </a:endParaRPr>
            </a:p>
          </p:txBody>
        </p:sp>
        <p:sp>
          <p:nvSpPr>
            <p:cNvPr id="11" name="Zone de texte 17"/>
            <p:cNvSpPr txBox="1"/>
            <p:nvPr/>
          </p:nvSpPr>
          <p:spPr>
            <a:xfrm>
              <a:off x="1285482" y="683117"/>
              <a:ext cx="1115060" cy="34734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fr-FR" sz="2400" b="1" dirty="0">
                  <a:effectLst/>
                  <a:latin typeface="Calibri"/>
                  <a:ea typeface="Calibri"/>
                  <a:cs typeface="Times New Roman"/>
                </a:rPr>
                <a:t>Réalisateur</a:t>
              </a:r>
              <a:endParaRPr lang="fr-FR" sz="24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98" y="2572326"/>
              <a:ext cx="1722120" cy="103124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fr-FR" sz="2000" dirty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Administration</a:t>
              </a:r>
              <a:endParaRPr lang="fr-FR" sz="2000" dirty="0">
                <a:effectLst/>
                <a:latin typeface="Calibri" pitchFamily="34" charset="0"/>
                <a:ea typeface="Calibri"/>
                <a:cs typeface="Calibri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163801" y="2572771"/>
              <a:ext cx="1721485" cy="10306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fr-FR" sz="2000" dirty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Proposition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103805" y="2572136"/>
              <a:ext cx="1721485" cy="1030605"/>
            </a:xfrm>
            <a:prstGeom prst="round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fr-FR" sz="2000" dirty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Consultation Scénario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029335" y="1030516"/>
              <a:ext cx="1902" cy="3506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785520" y="1031451"/>
              <a:ext cx="1270" cy="3505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 Box 23"/>
            <p:cNvSpPr txBox="1"/>
            <p:nvPr/>
          </p:nvSpPr>
          <p:spPr>
            <a:xfrm>
              <a:off x="1413277" y="1423472"/>
              <a:ext cx="3264989" cy="28837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fr-FR" sz="1600" dirty="0">
                  <a:effectLst/>
                  <a:latin typeface="Calibri" pitchFamily="34" charset="0"/>
                  <a:ea typeface="Calibri"/>
                  <a:cs typeface="Calibri" pitchFamily="34" charset="0"/>
                </a:rPr>
                <a:t>LOGIN</a:t>
              </a:r>
            </a:p>
          </p:txBody>
        </p:sp>
      </p:grpSp>
      <p:sp>
        <p:nvSpPr>
          <p:cNvPr id="23" name="Zone de texte 17"/>
          <p:cNvSpPr txBox="1"/>
          <p:nvPr/>
        </p:nvSpPr>
        <p:spPr>
          <a:xfrm>
            <a:off x="5217574" y="2560680"/>
            <a:ext cx="1397988" cy="39771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400" b="1" dirty="0" smtClean="0">
                <a:latin typeface="Calibri"/>
                <a:ea typeface="Times New Roman"/>
                <a:cs typeface="Times New Roman"/>
              </a:rPr>
              <a:t>Scénariste</a:t>
            </a:r>
            <a:endParaRPr lang="fr-FR" sz="2400" b="1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63688" y="4569589"/>
            <a:ext cx="230425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15816" y="4369084"/>
            <a:ext cx="0" cy="2005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63688" y="4569589"/>
            <a:ext cx="0" cy="20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67944" y="4564998"/>
            <a:ext cx="0" cy="20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88024" y="4585313"/>
            <a:ext cx="2304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04360" y="4357239"/>
            <a:ext cx="0" cy="200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88024" y="4581128"/>
            <a:ext cx="0" cy="20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92280" y="4581128"/>
            <a:ext cx="0" cy="20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Dashboard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Vue synoptique</a:t>
            </a:r>
          </a:p>
          <a:p>
            <a:endParaRPr lang="fr-FR" dirty="0"/>
          </a:p>
          <a:p>
            <a:r>
              <a:rPr lang="fr-FR" dirty="0" smtClean="0"/>
              <a:t>Eléments rattachés aux scènes</a:t>
            </a:r>
          </a:p>
          <a:p>
            <a:endParaRPr lang="fr-FR" dirty="0"/>
          </a:p>
          <a:p>
            <a:r>
              <a:rPr lang="fr-FR" dirty="0" smtClean="0"/>
              <a:t>Accessible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1 : Scenario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14</a:t>
            </a:fld>
            <a:endParaRPr lang="fr-FR"/>
          </a:p>
        </p:txBody>
      </p:sp>
      <p:grpSp>
        <p:nvGrpSpPr>
          <p:cNvPr id="81" name="Canvas 1"/>
          <p:cNvGrpSpPr/>
          <p:nvPr/>
        </p:nvGrpSpPr>
        <p:grpSpPr>
          <a:xfrm>
            <a:off x="539552" y="1628800"/>
            <a:ext cx="8520431" cy="5040560"/>
            <a:chOff x="0" y="0"/>
            <a:chExt cx="5901680" cy="3200400"/>
          </a:xfrm>
        </p:grpSpPr>
        <p:sp>
          <p:nvSpPr>
            <p:cNvPr id="82" name="Rectangle 81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noFill/>
          </p:spPr>
        </p:sp>
        <p:pic>
          <p:nvPicPr>
            <p:cNvPr id="83" name="Picture 82" descr="C:\Documents and Settings\Administrator\My Documents\Projet_Industriel\D_cube\D-Cube\Rendus\img_ppt\male-homme-utilisateur-icone-4896-128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111" y="1079373"/>
              <a:ext cx="919811" cy="919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Picture 83" descr="C:\Documents and Settings\Administrator\My Documents\Projet_Industriel\D_cube\D-Cube\Rendus\img_ppt\homme-utilisateur-icone-4928-128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24" y="1079373"/>
              <a:ext cx="85725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Curved Down Arrow 84"/>
            <p:cNvSpPr/>
            <p:nvPr/>
          </p:nvSpPr>
          <p:spPr>
            <a:xfrm>
              <a:off x="548640" y="604299"/>
              <a:ext cx="2075291" cy="421419"/>
            </a:xfrm>
            <a:prstGeom prst="curvedDownArrow">
              <a:avLst>
                <a:gd name="adj1" fmla="val 36170"/>
                <a:gd name="adj2" fmla="val 93744"/>
                <a:gd name="adj3" fmla="val 23113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Curved Down Arrow 85"/>
            <p:cNvSpPr/>
            <p:nvPr/>
          </p:nvSpPr>
          <p:spPr>
            <a:xfrm rot="10800000">
              <a:off x="461235" y="2223369"/>
              <a:ext cx="2075180" cy="360801"/>
            </a:xfrm>
            <a:prstGeom prst="curvedDownArrow">
              <a:avLst>
                <a:gd name="adj1" fmla="val 36170"/>
                <a:gd name="adj2" fmla="val 93744"/>
                <a:gd name="adj3" fmla="val 23113"/>
              </a:avLst>
            </a:prstGeom>
            <a:solidFill>
              <a:schemeClr val="accent2"/>
            </a:solidFill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7" name="Text Box 8"/>
            <p:cNvSpPr txBox="1"/>
            <p:nvPr/>
          </p:nvSpPr>
          <p:spPr>
            <a:xfrm>
              <a:off x="868221" y="2640927"/>
              <a:ext cx="1502796" cy="38961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normalizeH="0" baseline="0" noProof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uLnTx/>
                  <a:uFillTx/>
                  <a:latin typeface="Calibri"/>
                  <a:ea typeface="Calibri"/>
                  <a:cs typeface="Times New Roman"/>
                </a:rPr>
                <a:t>Non : Correctif</a:t>
              </a:r>
            </a:p>
          </p:txBody>
        </p:sp>
        <p:sp>
          <p:nvSpPr>
            <p:cNvPr id="88" name="Right Arrow 87"/>
            <p:cNvSpPr/>
            <p:nvPr/>
          </p:nvSpPr>
          <p:spPr>
            <a:xfrm rot="20204256">
              <a:off x="2833712" y="1015286"/>
              <a:ext cx="1486197" cy="310100"/>
            </a:xfrm>
            <a:prstGeom prst="rightArrow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ext Box 10"/>
            <p:cNvSpPr txBox="1"/>
            <p:nvPr/>
          </p:nvSpPr>
          <p:spPr>
            <a:xfrm rot="20312189">
              <a:off x="2944231" y="1292355"/>
              <a:ext cx="1591607" cy="36576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Oui : Version</a:t>
              </a: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90" name="Picture 89" descr="C:\Documents and Settings\Administrator\My Documents\Projet_Industriel\D_cube\D-Cube\Rendus\img_ppt\male-homme-utilisateur-icone-4896-128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40" y="174935"/>
              <a:ext cx="561671" cy="561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Picture 90" descr="C:\Documents and Settings\Administrator\My Documents\Projet_Industriel\D_cube\D-Cube\Rendus\img_ppt\homme-utilisateur-icone-4928-128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479" y="501269"/>
              <a:ext cx="623082" cy="5665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Picture 91" descr="C:\Documents and Settings\Administrator\My Documents\Projet_Industriel\D_cube\D-Cube\Rendus\img_ppt\homme-utilisateur-icone-4928-128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994" y="174935"/>
              <a:ext cx="622935" cy="566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Picture 92" descr="C:\Documents and Settings\Administrator\My Documents\Projet_Industriel\D_cube\D-Cube\Rendus\img_ppt\male-homme-utilisateur-icone-4896-128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048" y="485366"/>
              <a:ext cx="561340" cy="5613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Text Box 11"/>
            <p:cNvSpPr txBox="1"/>
            <p:nvPr/>
          </p:nvSpPr>
          <p:spPr>
            <a:xfrm>
              <a:off x="119270" y="1918860"/>
              <a:ext cx="1049572" cy="33745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Scénariste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5" name="Text Box 11"/>
            <p:cNvSpPr txBox="1"/>
            <p:nvPr/>
          </p:nvSpPr>
          <p:spPr>
            <a:xfrm>
              <a:off x="1745673" y="1925763"/>
              <a:ext cx="1370561" cy="371688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itchFamily="34" charset="0"/>
                  <a:ea typeface="Calibri"/>
                  <a:cs typeface="Calibri" pitchFamily="34" charset="0"/>
                </a:rPr>
                <a:t>Réalisateur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sp>
          <p:nvSpPr>
            <p:cNvPr id="96" name="Text Box 11"/>
            <p:cNvSpPr txBox="1"/>
            <p:nvPr/>
          </p:nvSpPr>
          <p:spPr>
            <a:xfrm>
              <a:off x="4574691" y="1073017"/>
              <a:ext cx="596027" cy="365526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itchFamily="34" charset="0"/>
                  <a:ea typeface="Calibri"/>
                  <a:cs typeface="Calibri" pitchFamily="34" charset="0"/>
                </a:rPr>
                <a:t>Staff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sp>
          <p:nvSpPr>
            <p:cNvPr id="97" name="Text Box 11"/>
            <p:cNvSpPr txBox="1"/>
            <p:nvPr/>
          </p:nvSpPr>
          <p:spPr>
            <a:xfrm>
              <a:off x="2536415" y="2871515"/>
              <a:ext cx="2308602" cy="32888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itchFamily="34" charset="0"/>
                  <a:ea typeface="Calibri"/>
                  <a:cs typeface="Calibri" pitchFamily="34" charset="0"/>
                </a:rPr>
                <a:t>Assistant de production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sp>
          <p:nvSpPr>
            <p:cNvPr id="98" name="Right Arrow 97"/>
            <p:cNvSpPr/>
            <p:nvPr/>
          </p:nvSpPr>
          <p:spPr>
            <a:xfrm rot="18996617">
              <a:off x="3763679" y="1584644"/>
              <a:ext cx="1221425" cy="3098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 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9" name="Text Box 2"/>
            <p:cNvSpPr txBox="1">
              <a:spLocks noChangeArrowheads="1"/>
            </p:cNvSpPr>
            <p:nvPr/>
          </p:nvSpPr>
          <p:spPr bwMode="auto">
            <a:xfrm rot="19036400">
              <a:off x="3697741" y="1802480"/>
              <a:ext cx="2203939" cy="552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Vérifier réception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</p:grpSp>
      <p:pic>
        <p:nvPicPr>
          <p:cNvPr id="100" name="Picture 99" descr="C:\Users\Gui\MSoftCine\D-Cube\Rendus\img_ppt\utilisateur_staff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64" y="4869160"/>
            <a:ext cx="1339144" cy="122585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1890434" y="2052528"/>
            <a:ext cx="174546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Calibri"/>
                <a:ea typeface="Calibri"/>
                <a:cs typeface="Times New Roman"/>
              </a:rPr>
              <a:t>Suggestion</a:t>
            </a:r>
            <a:endParaRPr lang="fr-FR" sz="2400" dirty="0">
              <a:solidFill>
                <a:schemeClr val="tx2">
                  <a:lumMod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399032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plateforme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16</a:t>
            </a:fld>
            <a:endParaRPr lang="fr-FR"/>
          </a:p>
        </p:txBody>
      </p:sp>
      <p:grpSp>
        <p:nvGrpSpPr>
          <p:cNvPr id="5" name="Canvas 2"/>
          <p:cNvGrpSpPr/>
          <p:nvPr/>
        </p:nvGrpSpPr>
        <p:grpSpPr>
          <a:xfrm>
            <a:off x="990864" y="1620115"/>
            <a:ext cx="8208912" cy="4824536"/>
            <a:chOff x="0" y="0"/>
            <a:chExt cx="6355715" cy="370522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6355715" cy="3705225"/>
            </a:xfrm>
            <a:prstGeom prst="rect">
              <a:avLst/>
            </a:prstGeom>
          </p:spPr>
        </p:sp>
        <p:sp>
          <p:nvSpPr>
            <p:cNvPr id="7" name="Rounded Rectangle 6"/>
            <p:cNvSpPr/>
            <p:nvPr/>
          </p:nvSpPr>
          <p:spPr>
            <a:xfrm>
              <a:off x="133350" y="76199"/>
              <a:ext cx="1909469" cy="347662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00276" y="53905"/>
              <a:ext cx="4047332" cy="347662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371475" y="129965"/>
              <a:ext cx="1448336" cy="3333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Navigateur</a:t>
              </a:r>
              <a:endPara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520358" y="1512390"/>
              <a:ext cx="1496812" cy="1509653"/>
            </a:xfrm>
            <a:prstGeom prst="roundRect">
              <a:avLst>
                <a:gd name="adj" fmla="val 21122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44411" y="808650"/>
              <a:ext cx="1074420" cy="101409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Base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 de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 Données</a:t>
              </a: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945046" y="2113575"/>
              <a:ext cx="1073785" cy="101409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Times New Roman"/>
                  <a:cs typeface="Calibri" pitchFamily="34" charset="0"/>
                </a:rPr>
                <a:t>Fichiers</a:t>
              </a: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sp>
          <p:nvSpPr>
            <p:cNvPr id="25" name="Text Box 8"/>
            <p:cNvSpPr txBox="1"/>
            <p:nvPr/>
          </p:nvSpPr>
          <p:spPr>
            <a:xfrm>
              <a:off x="2968024" y="627675"/>
              <a:ext cx="1270585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6" name="Zone de texte 414"/>
            <p:cNvSpPr txBox="1"/>
            <p:nvPr/>
          </p:nvSpPr>
          <p:spPr>
            <a:xfrm>
              <a:off x="3570505" y="61000"/>
              <a:ext cx="1985934" cy="3333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Plateforme</a:t>
              </a:r>
              <a:endPara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794950" y="7439859"/>
            <a:ext cx="16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46107" y="2248902"/>
            <a:ext cx="2111880" cy="942485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Straight Arrow Connector 50"/>
          <p:cNvCxnSpPr>
            <a:stCxn id="11" idx="1"/>
            <a:endCxn id="47" idx="3"/>
          </p:cNvCxnSpPr>
          <p:nvPr/>
        </p:nvCxnSpPr>
        <p:spPr>
          <a:xfrm flipH="1" flipV="1">
            <a:off x="6357987" y="2720145"/>
            <a:ext cx="1018978" cy="6131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057330" y="3191387"/>
            <a:ext cx="1320455" cy="1180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24917" y="2446267"/>
            <a:ext cx="15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Contrôleur</a:t>
            </a:r>
            <a:endParaRPr lang="fr-FR" sz="2400" b="1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398507" y="3741783"/>
            <a:ext cx="1933252" cy="1965704"/>
          </a:xfrm>
          <a:prstGeom prst="roundRect">
            <a:avLst>
              <a:gd name="adj" fmla="val 21122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550907" y="3894183"/>
            <a:ext cx="1933252" cy="1965704"/>
          </a:xfrm>
          <a:prstGeom prst="roundRect">
            <a:avLst>
              <a:gd name="adj" fmla="val 21122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703307" y="4046583"/>
            <a:ext cx="1933252" cy="1965704"/>
          </a:xfrm>
          <a:prstGeom prst="roundRect">
            <a:avLst>
              <a:gd name="adj" fmla="val 21122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88024" y="4757082"/>
            <a:ext cx="174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fr-FR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586545" y="3191387"/>
            <a:ext cx="0" cy="855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470653" y="3567358"/>
            <a:ext cx="1870641" cy="9584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64"/>
          <p:cNvSpPr txBox="1"/>
          <p:nvPr/>
        </p:nvSpPr>
        <p:spPr>
          <a:xfrm>
            <a:off x="1721898" y="367865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r-FR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Web</a:t>
            </a:r>
            <a:endParaRPr lang="fr-FR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Documents and Settings\Administrator\My Documents\Projet_Industriel\D_cube\D-Cube\Rendus\img_ppt\chr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20" y="5410598"/>
            <a:ext cx="778767" cy="8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Administrator\My Documents\Projet_Industriel\D_cube\D-Cube\Rendus\img_ppt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71" y="2529233"/>
            <a:ext cx="718014" cy="68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 and Settings\Administrator\My Documents\Projet_Industriel\D_cube\D-Cube\Rendus\img_ppt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13" y="5413036"/>
            <a:ext cx="669526" cy="66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Documents and Settings\Administrator\My Documents\Projet_Industriel\D_cube\D-Cube\Rendus\img_ppt\saf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80" y="2482941"/>
            <a:ext cx="647279" cy="73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Left-Right Arrow 65"/>
          <p:cNvSpPr/>
          <p:nvPr/>
        </p:nvSpPr>
        <p:spPr>
          <a:xfrm>
            <a:off x="755361" y="3844230"/>
            <a:ext cx="748722" cy="404706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3" name="Picture 9" descr="C:\Documents and Settings\Administrator\My Documents\Projet_Industriel\D_cube\D-Cube\Rendus\img_ppt\male-homme-utilisateur-icone-4896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9383"/>
            <a:ext cx="1079110" cy="11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>
            <a:stCxn id="64" idx="3"/>
            <a:endCxn id="47" idx="1"/>
          </p:cNvCxnSpPr>
          <p:nvPr/>
        </p:nvCxnSpPr>
        <p:spPr>
          <a:xfrm flipV="1">
            <a:off x="3341294" y="2720145"/>
            <a:ext cx="904813" cy="1326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-33374" y="4767667"/>
            <a:ext cx="116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</a:t>
            </a:r>
            <a:r>
              <a:rPr lang="fr-FR" sz="1600" dirty="0" smtClean="0"/>
              <a:t>tilisateur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52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17</a:t>
            </a:fld>
            <a:endParaRPr lang="fr-FR"/>
          </a:p>
        </p:txBody>
      </p:sp>
      <p:grpSp>
        <p:nvGrpSpPr>
          <p:cNvPr id="5" name="Canvas 2"/>
          <p:cNvGrpSpPr/>
          <p:nvPr/>
        </p:nvGrpSpPr>
        <p:grpSpPr>
          <a:xfrm>
            <a:off x="990864" y="1620115"/>
            <a:ext cx="8208912" cy="4824536"/>
            <a:chOff x="0" y="0"/>
            <a:chExt cx="6355715" cy="370522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6355715" cy="3705225"/>
            </a:xfrm>
            <a:prstGeom prst="rect">
              <a:avLst/>
            </a:prstGeom>
          </p:spPr>
        </p:sp>
        <p:sp>
          <p:nvSpPr>
            <p:cNvPr id="7" name="Rounded Rectangle 6"/>
            <p:cNvSpPr/>
            <p:nvPr/>
          </p:nvSpPr>
          <p:spPr>
            <a:xfrm>
              <a:off x="133350" y="76199"/>
              <a:ext cx="1909469" cy="347662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00276" y="53905"/>
              <a:ext cx="4047332" cy="347662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371475" y="129965"/>
              <a:ext cx="1448336" cy="3333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Navigateur</a:t>
              </a:r>
              <a:endPara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44411" y="808650"/>
              <a:ext cx="1074420" cy="101409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Times New Roman"/>
                  <a:cs typeface="Times New Roman"/>
                </a:rPr>
                <a:t>Datastore</a:t>
              </a: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945046" y="2113575"/>
              <a:ext cx="1073785" cy="101409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ea typeface="Times New Roman"/>
                  <a:cs typeface="Calibri" pitchFamily="34" charset="0"/>
                </a:rPr>
                <a:t>Blobstore</a:t>
              </a: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sp>
          <p:nvSpPr>
            <p:cNvPr id="25" name="Text Box 8"/>
            <p:cNvSpPr txBox="1"/>
            <p:nvPr/>
          </p:nvSpPr>
          <p:spPr>
            <a:xfrm>
              <a:off x="2968024" y="627675"/>
              <a:ext cx="1270585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36" name="Zone de texte 414"/>
            <p:cNvSpPr txBox="1"/>
            <p:nvPr/>
          </p:nvSpPr>
          <p:spPr>
            <a:xfrm>
              <a:off x="2570054" y="53905"/>
              <a:ext cx="1763678" cy="942248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Google </a:t>
              </a:r>
            </a:p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App </a:t>
              </a:r>
              <a:r>
                <a:rPr kumimoji="0" lang="fr-FR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Engine</a:t>
              </a:r>
              <a:endPara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794950" y="7439859"/>
            <a:ext cx="16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108413" y="2917196"/>
            <a:ext cx="2640623" cy="2985579"/>
          </a:xfrm>
          <a:prstGeom prst="roundRect">
            <a:avLst>
              <a:gd name="adj" fmla="val 21122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470653" y="3567358"/>
            <a:ext cx="1870641" cy="9584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64"/>
          <p:cNvSpPr txBox="1"/>
          <p:nvPr/>
        </p:nvSpPr>
        <p:spPr>
          <a:xfrm>
            <a:off x="1721898" y="3664294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r-FR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Web</a:t>
            </a:r>
            <a:endParaRPr lang="fr-FR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9" descr="C:\Documents and Settings\Administrator\My Documents\Projet_Industriel\D_cube\D-Cube\Rendus\img_ppt\male-homme-utilisateur-icone-4896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983" y="3589383"/>
            <a:ext cx="1079110" cy="11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32" y="2596173"/>
            <a:ext cx="1050084" cy="861069"/>
          </a:xfrm>
          <a:prstGeom prst="rect">
            <a:avLst/>
          </a:prstGeom>
        </p:spPr>
      </p:pic>
      <p:pic>
        <p:nvPicPr>
          <p:cNvPr id="34" name="Espace réservé du contenu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53" y="4923848"/>
            <a:ext cx="1995769" cy="490807"/>
          </a:xfrm>
          <a:prstGeom prst="rect">
            <a:avLst/>
          </a:prstGeom>
        </p:spPr>
      </p:pic>
      <p:pic>
        <p:nvPicPr>
          <p:cNvPr id="35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93" y="3786522"/>
            <a:ext cx="2136129" cy="970967"/>
          </a:xfrm>
          <a:prstGeom prst="rect">
            <a:avLst/>
          </a:prstGeom>
        </p:spPr>
      </p:pic>
      <p:pic>
        <p:nvPicPr>
          <p:cNvPr id="3075" name="Picture 3" descr="C:\Documents and Settings\Administrator\My Documents\Projet_Industriel\D_cube\D-Cube\Rendus\poster\google-app-engi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65" y="1728225"/>
            <a:ext cx="991220" cy="9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6749036" y="3457244"/>
            <a:ext cx="628749" cy="659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49036" y="4525808"/>
            <a:ext cx="627929" cy="50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4" idx="3"/>
          </p:cNvCxnSpPr>
          <p:nvPr/>
        </p:nvCxnSpPr>
        <p:spPr>
          <a:xfrm>
            <a:off x="3341294" y="4046583"/>
            <a:ext cx="7671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33374" y="4767667"/>
            <a:ext cx="116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</a:t>
            </a:r>
            <a:r>
              <a:rPr lang="fr-FR" sz="1600" dirty="0" smtClean="0"/>
              <a:t>tilisateur</a:t>
            </a:r>
            <a:endParaRPr lang="fr-FR" sz="1600" dirty="0"/>
          </a:p>
        </p:txBody>
      </p:sp>
      <p:sp>
        <p:nvSpPr>
          <p:cNvPr id="53" name="Left-Right Arrow 52"/>
          <p:cNvSpPr/>
          <p:nvPr/>
        </p:nvSpPr>
        <p:spPr>
          <a:xfrm>
            <a:off x="755361" y="3844230"/>
            <a:ext cx="748722" cy="404706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6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</a:p>
          <a:p>
            <a:pPr lvl="1"/>
            <a:r>
              <a:rPr lang="fr-FR" dirty="0" smtClean="0"/>
              <a:t>Nouvelles technologies</a:t>
            </a:r>
          </a:p>
          <a:p>
            <a:endParaRPr lang="fr-FR" dirty="0" smtClean="0"/>
          </a:p>
          <a:p>
            <a:r>
              <a:rPr lang="fr-FR" dirty="0" smtClean="0"/>
              <a:t>Prototype </a:t>
            </a:r>
          </a:p>
          <a:p>
            <a:pPr lvl="1"/>
            <a:r>
              <a:rPr lang="fr-FR" dirty="0" smtClean="0"/>
              <a:t>Souhaits qui évoluent</a:t>
            </a:r>
          </a:p>
          <a:p>
            <a:endParaRPr lang="fr-FR" dirty="0" smtClean="0"/>
          </a:p>
          <a:p>
            <a:r>
              <a:rPr lang="fr-FR" dirty="0" smtClean="0"/>
              <a:t>Organisation</a:t>
            </a:r>
          </a:p>
          <a:p>
            <a:pPr lvl="1"/>
            <a:r>
              <a:rPr lang="fr-FR" dirty="0" smtClean="0"/>
              <a:t>Estimations</a:t>
            </a:r>
          </a:p>
          <a:p>
            <a:endParaRPr lang="fr-FR" dirty="0"/>
          </a:p>
          <a:p>
            <a:pPr marL="64008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Evolutions du prototype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Scenario</a:t>
            </a:r>
          </a:p>
          <a:p>
            <a:pPr lvl="1"/>
            <a:r>
              <a:rPr lang="fr-FR" dirty="0"/>
              <a:t>Ajout de fonctionnalités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Développer les autres applications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fr-FR" dirty="0" smtClean="0"/>
              <a:t>Présentation du projet</a:t>
            </a:r>
          </a:p>
          <a:p>
            <a:pPr>
              <a:spcBef>
                <a:spcPts val="2400"/>
              </a:spcBef>
            </a:pPr>
            <a:r>
              <a:rPr lang="fr-FR" dirty="0" smtClean="0"/>
              <a:t>Travail réalisé</a:t>
            </a:r>
          </a:p>
          <a:p>
            <a:pPr>
              <a:spcBef>
                <a:spcPts val="2400"/>
              </a:spcBef>
            </a:pPr>
            <a:r>
              <a:rPr lang="fr-FR" dirty="0" smtClean="0"/>
              <a:t>Démonstration</a:t>
            </a:r>
          </a:p>
          <a:p>
            <a:pPr>
              <a:spcBef>
                <a:spcPts val="2400"/>
              </a:spcBef>
            </a:pPr>
            <a:r>
              <a:rPr lang="fr-FR" dirty="0"/>
              <a:t>Technologies </a:t>
            </a:r>
            <a:r>
              <a:rPr lang="fr-FR" dirty="0" smtClean="0"/>
              <a:t>utilisées</a:t>
            </a:r>
          </a:p>
          <a:p>
            <a:pPr>
              <a:spcBef>
                <a:spcPts val="2400"/>
              </a:spcBef>
            </a:pPr>
            <a:r>
              <a:rPr lang="fr-FR" dirty="0" smtClean="0"/>
              <a:t>Conclusions</a:t>
            </a:r>
          </a:p>
          <a:p>
            <a:pPr>
              <a:spcBef>
                <a:spcPts val="2400"/>
              </a:spcBef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Instructif</a:t>
            </a:r>
          </a:p>
          <a:p>
            <a:pPr lvl="1"/>
            <a:r>
              <a:rPr lang="fr-FR" dirty="0" smtClean="0"/>
              <a:t>Résolution d’un problème</a:t>
            </a:r>
          </a:p>
          <a:p>
            <a:pPr lvl="1"/>
            <a:r>
              <a:rPr lang="fr-FR" dirty="0" smtClean="0"/>
              <a:t>Au contact du monde professionnel</a:t>
            </a:r>
          </a:p>
          <a:p>
            <a:pPr lvl="1"/>
            <a:r>
              <a:rPr lang="fr-FR" dirty="0" smtClean="0"/>
              <a:t>Apprentissage de concepts et technologies</a:t>
            </a:r>
          </a:p>
          <a:p>
            <a:pPr marL="64008" indent="0">
              <a:buNone/>
            </a:pPr>
            <a:endParaRPr lang="fr-FR" dirty="0"/>
          </a:p>
          <a:p>
            <a:r>
              <a:rPr lang="fr-FR" dirty="0" smtClean="0"/>
              <a:t>Prometteur</a:t>
            </a:r>
          </a:p>
          <a:p>
            <a:pPr lvl="1"/>
            <a:r>
              <a:rPr lang="fr-FR" dirty="0" smtClean="0"/>
              <a:t>Beaucoup d’opportunités dans le cinéma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7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22</a:t>
            </a:fld>
            <a:endParaRPr lang="fr-FR"/>
          </a:p>
        </p:txBody>
      </p:sp>
      <p:grpSp>
        <p:nvGrpSpPr>
          <p:cNvPr id="41" name="Zone de dessin 9"/>
          <p:cNvGrpSpPr/>
          <p:nvPr/>
        </p:nvGrpSpPr>
        <p:grpSpPr>
          <a:xfrm>
            <a:off x="251520" y="734678"/>
            <a:ext cx="8568951" cy="5934682"/>
            <a:chOff x="0" y="0"/>
            <a:chExt cx="6358255" cy="4465320"/>
          </a:xfrm>
        </p:grpSpPr>
        <p:sp>
          <p:nvSpPr>
            <p:cNvPr id="42" name="Rectangle 41"/>
            <p:cNvSpPr/>
            <p:nvPr/>
          </p:nvSpPr>
          <p:spPr>
            <a:xfrm>
              <a:off x="0" y="0"/>
              <a:ext cx="6358255" cy="4465320"/>
            </a:xfrm>
            <a:prstGeom prst="rect">
              <a:avLst/>
            </a:prstGeom>
          </p:spPr>
        </p:sp>
        <p:sp>
          <p:nvSpPr>
            <p:cNvPr id="43" name="Zone de texte 53"/>
            <p:cNvSpPr txBox="1"/>
            <p:nvPr/>
          </p:nvSpPr>
          <p:spPr>
            <a:xfrm>
              <a:off x="2688590" y="1638303"/>
              <a:ext cx="1082040" cy="5873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8 : Consultation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des Accusés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 Réception</a:t>
              </a:r>
            </a:p>
          </p:txBody>
        </p:sp>
        <p:pic>
          <p:nvPicPr>
            <p:cNvPr id="44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2" y="209795"/>
              <a:ext cx="740735" cy="740735"/>
            </a:xfrm>
            <a:prstGeom prst="rect">
              <a:avLst/>
            </a:prstGeom>
          </p:spPr>
        </p:pic>
        <p:sp>
          <p:nvSpPr>
            <p:cNvPr id="45" name="Organigramme : Alternative 11"/>
            <p:cNvSpPr/>
            <p:nvPr/>
          </p:nvSpPr>
          <p:spPr>
            <a:xfrm>
              <a:off x="442775" y="2364443"/>
              <a:ext cx="5660314" cy="361507"/>
            </a:xfrm>
            <a:prstGeom prst="flowChartAlternateProcess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6" name="Image 2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569" y="390555"/>
              <a:ext cx="500380" cy="495300"/>
            </a:xfrm>
            <a:prstGeom prst="rect">
              <a:avLst/>
            </a:prstGeom>
          </p:spPr>
        </p:pic>
        <p:pic>
          <p:nvPicPr>
            <p:cNvPr id="47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921" y="418022"/>
              <a:ext cx="467833" cy="467833"/>
            </a:xfrm>
            <a:prstGeom prst="rect">
              <a:avLst/>
            </a:prstGeom>
          </p:spPr>
        </p:pic>
        <p:pic>
          <p:nvPicPr>
            <p:cNvPr id="48" name="Image 21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663" y="234727"/>
              <a:ext cx="740410" cy="740410"/>
            </a:xfrm>
            <a:prstGeom prst="rect">
              <a:avLst/>
            </a:prstGeom>
          </p:spPr>
        </p:pic>
        <p:pic>
          <p:nvPicPr>
            <p:cNvPr id="49" name="Image 2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085" y="495995"/>
              <a:ext cx="500484" cy="495861"/>
            </a:xfrm>
            <a:prstGeom prst="rect">
              <a:avLst/>
            </a:prstGeom>
          </p:spPr>
        </p:pic>
        <p:pic>
          <p:nvPicPr>
            <p:cNvPr id="50" name="Image 2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329" y="510319"/>
              <a:ext cx="467360" cy="467360"/>
            </a:xfrm>
            <a:prstGeom prst="rect">
              <a:avLst/>
            </a:prstGeom>
          </p:spPr>
        </p:pic>
        <p:pic>
          <p:nvPicPr>
            <p:cNvPr id="51" name="Imag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641" y="234709"/>
              <a:ext cx="715395" cy="715395"/>
            </a:xfrm>
            <a:prstGeom prst="rect">
              <a:avLst/>
            </a:prstGeom>
          </p:spPr>
        </p:pic>
        <p:pic>
          <p:nvPicPr>
            <p:cNvPr id="52" name="Imag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381" y="3374824"/>
              <a:ext cx="742721" cy="742721"/>
            </a:xfrm>
            <a:prstGeom prst="rect">
              <a:avLst/>
            </a:prstGeom>
          </p:spPr>
        </p:pic>
        <p:pic>
          <p:nvPicPr>
            <p:cNvPr id="53" name="Imag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333" y="3405270"/>
              <a:ext cx="621211" cy="621211"/>
            </a:xfrm>
            <a:prstGeom prst="rect">
              <a:avLst/>
            </a:prstGeom>
          </p:spPr>
        </p:pic>
        <p:sp>
          <p:nvSpPr>
            <p:cNvPr id="54" name="Zone de texte 17"/>
            <p:cNvSpPr txBox="1"/>
            <p:nvPr/>
          </p:nvSpPr>
          <p:spPr>
            <a:xfrm>
              <a:off x="442792" y="1106418"/>
              <a:ext cx="774065" cy="27820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Scénariste</a:t>
              </a:r>
            </a:p>
          </p:txBody>
        </p:sp>
        <p:sp>
          <p:nvSpPr>
            <p:cNvPr id="55" name="Zone de texte 18"/>
            <p:cNvSpPr txBox="1"/>
            <p:nvPr/>
          </p:nvSpPr>
          <p:spPr>
            <a:xfrm>
              <a:off x="1862714" y="1106418"/>
              <a:ext cx="826135" cy="288339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Réalisateur</a:t>
              </a:r>
            </a:p>
          </p:txBody>
        </p:sp>
        <p:sp>
          <p:nvSpPr>
            <p:cNvPr id="56" name="Zone de texte 29"/>
            <p:cNvSpPr txBox="1"/>
            <p:nvPr/>
          </p:nvSpPr>
          <p:spPr>
            <a:xfrm>
              <a:off x="190973" y="1892037"/>
              <a:ext cx="847090" cy="46799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1 : </a:t>
              </a: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Envoi de 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suggestion</a:t>
              </a:r>
            </a:p>
          </p:txBody>
        </p:sp>
        <p:sp>
          <p:nvSpPr>
            <p:cNvPr id="57" name="Zone de texte 20"/>
            <p:cNvSpPr txBox="1"/>
            <p:nvPr/>
          </p:nvSpPr>
          <p:spPr>
            <a:xfrm>
              <a:off x="5144435" y="1059726"/>
              <a:ext cx="452755" cy="298559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Staff</a:t>
              </a:r>
            </a:p>
          </p:txBody>
        </p:sp>
        <p:cxnSp>
          <p:nvCxnSpPr>
            <p:cNvPr id="58" name="Connecteur droit avec flèche 27"/>
            <p:cNvCxnSpPr>
              <a:stCxn id="54" idx="2"/>
            </p:cNvCxnSpPr>
            <p:nvPr/>
          </p:nvCxnSpPr>
          <p:spPr>
            <a:xfrm rot="16200000" flipH="1">
              <a:off x="518978" y="1695466"/>
              <a:ext cx="975396" cy="353702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9" name="Zone de texte 40"/>
            <p:cNvSpPr txBox="1"/>
            <p:nvPr/>
          </p:nvSpPr>
          <p:spPr>
            <a:xfrm>
              <a:off x="442692" y="2834132"/>
              <a:ext cx="810895" cy="44894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2</a:t>
              </a: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 : Mise en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ligne</a:t>
              </a:r>
            </a:p>
          </p:txBody>
        </p:sp>
        <p:cxnSp>
          <p:nvCxnSpPr>
            <p:cNvPr id="60" name="Connecteur en arc 32"/>
            <p:cNvCxnSpPr/>
            <p:nvPr/>
          </p:nvCxnSpPr>
          <p:spPr>
            <a:xfrm rot="16200000" flipH="1">
              <a:off x="785171" y="3135680"/>
              <a:ext cx="1050905" cy="231013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1" name="Connecteur droit avec flèche 38"/>
            <p:cNvCxnSpPr/>
            <p:nvPr/>
          </p:nvCxnSpPr>
          <p:spPr>
            <a:xfrm>
              <a:off x="1195439" y="2364631"/>
              <a:ext cx="74" cy="361734"/>
            </a:xfrm>
            <a:prstGeom prst="straightConnector1">
              <a:avLst/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2" name="Zone de texte 42"/>
            <p:cNvSpPr txBox="1"/>
            <p:nvPr/>
          </p:nvSpPr>
          <p:spPr>
            <a:xfrm>
              <a:off x="2387096" y="2814977"/>
              <a:ext cx="1242695" cy="46799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4</a:t>
              </a: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 : Validation de la 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suggestion</a:t>
              </a:r>
            </a:p>
          </p:txBody>
        </p:sp>
        <p:cxnSp>
          <p:nvCxnSpPr>
            <p:cNvPr id="63" name="Connecteur droit avec flèche 41"/>
            <p:cNvCxnSpPr/>
            <p:nvPr/>
          </p:nvCxnSpPr>
          <p:spPr>
            <a:xfrm rot="5400000">
              <a:off x="1287976" y="2137978"/>
              <a:ext cx="1969232" cy="461794"/>
            </a:xfrm>
            <a:prstGeom prst="curvedConnector3">
              <a:avLst>
                <a:gd name="adj1" fmla="val 78604"/>
              </a:avLst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4" name="Zone de texte 49"/>
            <p:cNvSpPr txBox="1"/>
            <p:nvPr/>
          </p:nvSpPr>
          <p:spPr>
            <a:xfrm>
              <a:off x="4091986" y="1539511"/>
              <a:ext cx="807085" cy="26924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9</a:t>
              </a: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 : Relance</a:t>
              </a:r>
            </a:p>
          </p:txBody>
        </p:sp>
        <p:cxnSp>
          <p:nvCxnSpPr>
            <p:cNvPr id="65" name="Connecteur droit avec flèche 43"/>
            <p:cNvCxnSpPr>
              <a:stCxn id="52" idx="3"/>
              <a:endCxn id="53" idx="1"/>
            </p:cNvCxnSpPr>
            <p:nvPr/>
          </p:nvCxnSpPr>
          <p:spPr>
            <a:xfrm flipV="1">
              <a:off x="2169102" y="3715876"/>
              <a:ext cx="2404231" cy="30309"/>
            </a:xfrm>
            <a:prstGeom prst="straightConnector1">
              <a:avLst/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6" name="Zone de texte 45"/>
            <p:cNvSpPr txBox="1"/>
            <p:nvPr/>
          </p:nvSpPr>
          <p:spPr>
            <a:xfrm>
              <a:off x="5261295" y="3316155"/>
              <a:ext cx="1033836" cy="27941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6</a:t>
              </a: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 : Notification</a:t>
              </a:r>
            </a:p>
          </p:txBody>
        </p:sp>
        <p:sp>
          <p:nvSpPr>
            <p:cNvPr id="67" name="Zone de texte 56"/>
            <p:cNvSpPr txBox="1"/>
            <p:nvPr/>
          </p:nvSpPr>
          <p:spPr>
            <a:xfrm>
              <a:off x="4270992" y="1925968"/>
              <a:ext cx="1284605" cy="2997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7</a:t>
              </a: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 : Téléchargement</a:t>
              </a:r>
            </a:p>
          </p:txBody>
        </p:sp>
        <p:cxnSp>
          <p:nvCxnSpPr>
            <p:cNvPr id="68" name="Connecteur en arc 44"/>
            <p:cNvCxnSpPr/>
            <p:nvPr/>
          </p:nvCxnSpPr>
          <p:spPr>
            <a:xfrm rot="5400000" flipH="1" flipV="1">
              <a:off x="4307337" y="2095183"/>
              <a:ext cx="2288617" cy="516084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9" name="Zone de texte 46"/>
            <p:cNvSpPr txBox="1"/>
            <p:nvPr/>
          </p:nvSpPr>
          <p:spPr>
            <a:xfrm>
              <a:off x="2387095" y="3777246"/>
              <a:ext cx="1278890" cy="24955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5 : Création du PDF </a:t>
              </a:r>
            </a:p>
          </p:txBody>
        </p:sp>
        <p:cxnSp>
          <p:nvCxnSpPr>
            <p:cNvPr id="70" name="Connecteur en arc 48"/>
            <p:cNvCxnSpPr>
              <a:endCxn id="57" idx="1"/>
            </p:cNvCxnSpPr>
            <p:nvPr/>
          </p:nvCxnSpPr>
          <p:spPr>
            <a:xfrm rot="5400000" flipH="1" flipV="1">
              <a:off x="4115303" y="1303857"/>
              <a:ext cx="1123983" cy="934282"/>
            </a:xfrm>
            <a:prstGeom prst="curvedConnector2">
              <a:avLst/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1" name="Zone de texte 51"/>
            <p:cNvSpPr txBox="1"/>
            <p:nvPr/>
          </p:nvSpPr>
          <p:spPr>
            <a:xfrm>
              <a:off x="1253592" y="1506844"/>
              <a:ext cx="1029970" cy="38544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3</a:t>
              </a: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 : Notification</a:t>
              </a:r>
            </a:p>
          </p:txBody>
        </p:sp>
        <p:cxnSp>
          <p:nvCxnSpPr>
            <p:cNvPr id="72" name="Connecteur en arc 50"/>
            <p:cNvCxnSpPr>
              <a:endCxn id="55" idx="2"/>
            </p:cNvCxnSpPr>
            <p:nvPr/>
          </p:nvCxnSpPr>
          <p:spPr>
            <a:xfrm rot="5400000" flipH="1" flipV="1">
              <a:off x="1022206" y="2042957"/>
              <a:ext cx="1901775" cy="605377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3" name="Connecteur en arc 54"/>
            <p:cNvCxnSpPr/>
            <p:nvPr/>
          </p:nvCxnSpPr>
          <p:spPr>
            <a:xfrm rot="16200000" flipH="1">
              <a:off x="3309290" y="1909483"/>
              <a:ext cx="899126" cy="10633"/>
            </a:xfrm>
            <a:prstGeom prst="curvedConnector3">
              <a:avLst>
                <a:gd name="adj1" fmla="val 34588"/>
              </a:avLst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Connecteur en arc 55"/>
            <p:cNvCxnSpPr>
              <a:stCxn id="57" idx="2"/>
            </p:cNvCxnSpPr>
            <p:nvPr/>
          </p:nvCxnSpPr>
          <p:spPr>
            <a:xfrm rot="5400000">
              <a:off x="4567300" y="1529286"/>
              <a:ext cx="974514" cy="632513"/>
            </a:xfrm>
            <a:prstGeom prst="curvedConnector3">
              <a:avLst/>
            </a:prstGeom>
            <a:noFill/>
            <a:ln w="25400" cap="flat" cmpd="sng" algn="ctr">
              <a:solidFill>
                <a:srgbClr val="0F6FC6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5" name="Zone de texte 19"/>
            <p:cNvSpPr txBox="1"/>
            <p:nvPr/>
          </p:nvSpPr>
          <p:spPr>
            <a:xfrm>
              <a:off x="3295119" y="996856"/>
              <a:ext cx="915018" cy="491391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Assistant de production</a:t>
              </a:r>
            </a:p>
          </p:txBody>
        </p:sp>
        <p:sp>
          <p:nvSpPr>
            <p:cNvPr id="76" name="Zone de texte 57"/>
            <p:cNvSpPr txBox="1"/>
            <p:nvPr/>
          </p:nvSpPr>
          <p:spPr>
            <a:xfrm>
              <a:off x="2169298" y="2364630"/>
              <a:ext cx="2307597" cy="37798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PLATEFORME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5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23</a:t>
            </a:fld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2781"/>
            <a:ext cx="8168332" cy="4458547"/>
          </a:xfrm>
        </p:spPr>
      </p:pic>
    </p:spTree>
    <p:extLst>
      <p:ext uri="{BB962C8B-B14F-4D97-AF65-F5344CB8AC3E}">
        <p14:creationId xmlns:p14="http://schemas.microsoft.com/office/powerpoint/2010/main" val="30304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" y="2204864"/>
            <a:ext cx="9080485" cy="373112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395536" y="1556792"/>
            <a:ext cx="8352928" cy="496855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84" y="1816371"/>
            <a:ext cx="2043452" cy="167563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technologies utilisées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25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1533525" cy="17907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29200"/>
            <a:ext cx="2376264" cy="584380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5" y="4869160"/>
            <a:ext cx="3586791" cy="10809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74" y="3189281"/>
            <a:ext cx="279365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demandeur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Proche de l’industrie du cinéma</a:t>
            </a:r>
          </a:p>
          <a:p>
            <a:r>
              <a:rPr lang="fr-FR" dirty="0" smtClean="0"/>
              <a:t>Activité de recherche de fonds et d’investissements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02" y="1916832"/>
            <a:ext cx="2886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Production audiovisuelle</a:t>
            </a:r>
          </a:p>
          <a:p>
            <a:endParaRPr lang="fr-FR" dirty="0"/>
          </a:p>
          <a:p>
            <a:r>
              <a:rPr lang="fr-FR" dirty="0" smtClean="0"/>
              <a:t>Les équipes de tournage</a:t>
            </a:r>
          </a:p>
          <a:p>
            <a:endParaRPr lang="fr-FR" dirty="0"/>
          </a:p>
          <a:p>
            <a:r>
              <a:rPr lang="fr-FR" dirty="0" smtClean="0"/>
              <a:t>Organisation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06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41" y="1707320"/>
            <a:ext cx="8229600" cy="4572000"/>
          </a:xfrm>
        </p:spPr>
        <p:txBody>
          <a:bodyPr/>
          <a:lstStyle/>
          <a:p>
            <a:r>
              <a:rPr lang="fr-FR" dirty="0" smtClean="0"/>
              <a:t>Problèmes de synchronisation</a:t>
            </a:r>
          </a:p>
          <a:p>
            <a:r>
              <a:rPr lang="fr-FR" dirty="0" smtClean="0"/>
              <a:t>Confusion dans les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12" y="3429000"/>
            <a:ext cx="633670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Définition des besoins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Gestion du scénario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Gestion des horaires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Localiser les Personnes / le Matériel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Informations ( budget/météo)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Historique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2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confiée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Prototype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Plateforme </a:t>
            </a:r>
            <a:r>
              <a:rPr lang="fr-FR" dirty="0" smtClean="0"/>
              <a:t>collaborative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 smtClean="0"/>
              <a:t>Une application 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 Gestion du scénario</a:t>
            </a:r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Travail collaboratif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Méthodes et outils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Suivi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2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053556"/>
              </p:ext>
            </p:extLst>
          </p:nvPr>
        </p:nvGraphicFramePr>
        <p:xfrm>
          <a:off x="539552" y="1484784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554"/>
                <a:gridCol w="2995510"/>
                <a:gridCol w="173853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de jours-Homme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Pourcentage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Appropriation des outils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r>
                        <a:rPr lang="fr-FR" baseline="0" dirty="0" smtClean="0"/>
                        <a:t>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Définition des besoins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6</a:t>
                      </a:r>
                      <a:r>
                        <a:rPr lang="fr-FR" baseline="0" dirty="0" smtClean="0"/>
                        <a:t> j-h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Analyse et conception générale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12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Mise en place de la plateforme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Conception</a:t>
                      </a:r>
                      <a:r>
                        <a:rPr lang="fr-FR" baseline="0" dirty="0" smtClean="0"/>
                        <a:t> fonctionnelle Application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Développement et tests de l’Application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36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48%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Elaboration</a:t>
                      </a:r>
                      <a:r>
                        <a:rPr lang="fr-FR" baseline="0" dirty="0" smtClean="0"/>
                        <a:t> de la 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78</a:t>
                      </a:r>
                      <a:r>
                        <a:rPr lang="fr-FR" b="1" baseline="0" dirty="0" smtClean="0"/>
                        <a:t> j-h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100%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0223-B1E4-4AAA-A467-787867283D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1001</TotalTime>
  <Words>1322</Words>
  <Application>Microsoft Office PowerPoint</Application>
  <PresentationFormat>On-screen Show (4:3)</PresentationFormat>
  <Paragraphs>402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Verve</vt:lpstr>
      <vt:lpstr>MSoftCine</vt:lpstr>
      <vt:lpstr>Sommaire</vt:lpstr>
      <vt:lpstr>Présentation du demandeur</vt:lpstr>
      <vt:lpstr>Contexte</vt:lpstr>
      <vt:lpstr>Problématique</vt:lpstr>
      <vt:lpstr>Définition des besoins</vt:lpstr>
      <vt:lpstr>Mission confiée</vt:lpstr>
      <vt:lpstr>Organisation du projet</vt:lpstr>
      <vt:lpstr>Déroulement du projet</vt:lpstr>
      <vt:lpstr>La plateforme</vt:lpstr>
      <vt:lpstr>Administration</vt:lpstr>
      <vt:lpstr>Interfaces personnalisées</vt:lpstr>
      <vt:lpstr>Dashboard</vt:lpstr>
      <vt:lpstr>Application 1 : Scenario</vt:lpstr>
      <vt:lpstr>Démonstration</vt:lpstr>
      <vt:lpstr>Structure de la plateforme</vt:lpstr>
      <vt:lpstr>Technologies</vt:lpstr>
      <vt:lpstr>Difficultés rencontrées</vt:lpstr>
      <vt:lpstr>Evolutions du prototype</vt:lpstr>
      <vt:lpstr>Conclusion</vt:lpstr>
      <vt:lpstr>PowerPoint Presentation</vt:lpstr>
      <vt:lpstr>PowerPoint Presentation</vt:lpstr>
      <vt:lpstr>Planification</vt:lpstr>
      <vt:lpstr>Planification</vt:lpstr>
      <vt:lpstr>Les technologies utilisées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MSoftCine</dc:title>
  <dc:creator>Gui</dc:creator>
  <cp:lastModifiedBy>Gui</cp:lastModifiedBy>
  <cp:revision>141</cp:revision>
  <dcterms:created xsi:type="dcterms:W3CDTF">2011-05-23T11:33:25Z</dcterms:created>
  <dcterms:modified xsi:type="dcterms:W3CDTF">2011-05-30T07:01:54Z</dcterms:modified>
</cp:coreProperties>
</file>