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sldIdLst>
    <p:sldId id="407" r:id="rId2"/>
    <p:sldId id="376" r:id="rId3"/>
    <p:sldId id="377" r:id="rId4"/>
    <p:sldId id="378" r:id="rId5"/>
    <p:sldId id="379" r:id="rId6"/>
    <p:sldId id="380" r:id="rId7"/>
    <p:sldId id="381" r:id="rId8"/>
    <p:sldId id="384" r:id="rId9"/>
    <p:sldId id="387" r:id="rId10"/>
    <p:sldId id="386" r:id="rId11"/>
    <p:sldId id="388" r:id="rId12"/>
    <p:sldId id="389" r:id="rId13"/>
    <p:sldId id="406" r:id="rId14"/>
    <p:sldId id="390" r:id="rId15"/>
    <p:sldId id="391" r:id="rId16"/>
    <p:sldId id="392" r:id="rId17"/>
    <p:sldId id="393" r:id="rId18"/>
    <p:sldId id="394" r:id="rId19"/>
    <p:sldId id="397" r:id="rId20"/>
    <p:sldId id="398" r:id="rId21"/>
    <p:sldId id="399" r:id="rId22"/>
    <p:sldId id="400" r:id="rId23"/>
    <p:sldId id="401" r:id="rId24"/>
    <p:sldId id="402" r:id="rId25"/>
    <p:sldId id="403" r:id="rId26"/>
    <p:sldId id="404" r:id="rId27"/>
    <p:sldId id="40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82" d="100"/>
          <a:sy n="82" d="100"/>
        </p:scale>
        <p:origin x="72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2AA5BB-8D6C-406F-BA65-D711340A0232}" type="datetimeFigureOut">
              <a:rPr lang="en-US" smtClean="0"/>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3220547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2AA5BB-8D6C-406F-BA65-D711340A0232}" type="datetimeFigureOut">
              <a:rPr lang="en-US" smtClean="0"/>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3605540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2AA5BB-8D6C-406F-BA65-D711340A0232}" type="datetimeFigureOut">
              <a:rPr lang="en-US" smtClean="0"/>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2B544-E532-4EED-8271-93F955896BD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609521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2AA5BB-8D6C-406F-BA65-D711340A0232}" type="datetimeFigureOut">
              <a:rPr lang="en-US" smtClean="0"/>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3121218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2AA5BB-8D6C-406F-BA65-D711340A0232}" type="datetimeFigureOut">
              <a:rPr lang="en-US" smtClean="0"/>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2B544-E532-4EED-8271-93F955896BD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80830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2AA5BB-8D6C-406F-BA65-D711340A0232}" type="datetimeFigureOut">
              <a:rPr lang="en-US" smtClean="0"/>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2950478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2AA5BB-8D6C-406F-BA65-D711340A0232}" type="datetimeFigureOut">
              <a:rPr lang="en-US" smtClean="0"/>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23791766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2AA5BB-8D6C-406F-BA65-D711340A0232}" type="datetimeFigureOut">
              <a:rPr lang="en-US" smtClean="0"/>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245532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10/5/2022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9686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10/5/2022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84401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10/5/2022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6440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2AA5BB-8D6C-406F-BA65-D711340A0232}" type="datetimeFigureOut">
              <a:rPr lang="en-US" smtClean="0"/>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2666607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10/5/2022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3397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04537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2AA5BB-8D6C-406F-BA65-D711340A0232}" type="datetimeFigureOut">
              <a:rPr lang="en-US" smtClean="0"/>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120008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2AA5BB-8D6C-406F-BA65-D711340A0232}" type="datetimeFigureOut">
              <a:rPr lang="en-US" smtClean="0"/>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3983022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2AA5BB-8D6C-406F-BA65-D711340A0232}" type="datetimeFigureOut">
              <a:rPr lang="en-US" smtClean="0"/>
              <a:t>10/5/2022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1078819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2AA5BB-8D6C-406F-BA65-D711340A0232}" type="datetimeFigureOut">
              <a:rPr lang="en-US" smtClean="0"/>
              <a:t>10/5/2022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1337425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2AA5BB-8D6C-406F-BA65-D711340A0232}" type="datetimeFigureOut">
              <a:rPr lang="en-US" smtClean="0"/>
              <a:t>10/5/2022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4286670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AA5BB-8D6C-406F-BA65-D711340A0232}" type="datetimeFigureOut">
              <a:rPr lang="en-US" smtClean="0"/>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582809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52AA5BB-8D6C-406F-BA65-D711340A0232}" type="datetimeFigureOut">
              <a:rPr lang="en-US" smtClean="0"/>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2689259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2AA5BB-8D6C-406F-BA65-D711340A0232}" type="datetimeFigureOut">
              <a:rPr lang="en-US" smtClean="0"/>
              <a:t>10/5/2022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A12B544-E532-4EED-8271-93F955896BDD}" type="slidenum">
              <a:rPr lang="en-US" smtClean="0"/>
              <a:t>‹#›</a:t>
            </a:fld>
            <a:endParaRPr lang="en-US"/>
          </a:p>
        </p:txBody>
      </p:sp>
    </p:spTree>
    <p:extLst>
      <p:ext uri="{BB962C8B-B14F-4D97-AF65-F5344CB8AC3E}">
        <p14:creationId xmlns:p14="http://schemas.microsoft.com/office/powerpoint/2010/main" val="225432775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4" r:id="rId17"/>
    <p:sldLayoutId id="2147483685" r:id="rId18"/>
    <p:sldLayoutId id="2147483686" r:id="rId19"/>
    <p:sldLayoutId id="2147483687" r:id="rId20"/>
    <p:sldLayoutId id="2147483688" r:id="rId21"/>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AC98E-660C-B10F-425E-01AE463DEB42}"/>
              </a:ext>
            </a:extLst>
          </p:cNvPr>
          <p:cNvSpPr>
            <a:spLocks noGrp="1"/>
          </p:cNvSpPr>
          <p:nvPr>
            <p:ph type="ctrTitle"/>
          </p:nvPr>
        </p:nvSpPr>
        <p:spPr>
          <a:xfrm>
            <a:off x="392626" y="2426448"/>
            <a:ext cx="10115219" cy="1002552"/>
          </a:xfrm>
        </p:spPr>
        <p:txBody>
          <a:bodyPr/>
          <a:lstStyle/>
          <a:p>
            <a:r>
              <a:rPr lang="fr-FR" sz="4000" b="1" dirty="0" err="1">
                <a:latin typeface="Aharoni" panose="020B0604020202020204" pitchFamily="2" charset="-79"/>
                <a:cs typeface="Aharoni" panose="020B0604020202020204" pitchFamily="2" charset="-79"/>
              </a:rPr>
              <a:t>Malignant</a:t>
            </a:r>
            <a:r>
              <a:rPr lang="fr-FR" sz="4000" b="1" dirty="0">
                <a:latin typeface="Aharoni" panose="020B0604020202020204" pitchFamily="2" charset="-79"/>
                <a:cs typeface="Aharoni" panose="020B0604020202020204" pitchFamily="2" charset="-79"/>
              </a:rPr>
              <a:t> </a:t>
            </a:r>
            <a:r>
              <a:rPr lang="fr-FR" sz="4000" b="1" dirty="0" err="1">
                <a:latin typeface="Aharoni" panose="020B0604020202020204" pitchFamily="2" charset="-79"/>
                <a:cs typeface="Aharoni" panose="020B0604020202020204" pitchFamily="2" charset="-79"/>
              </a:rPr>
              <a:t>comments</a:t>
            </a:r>
            <a:r>
              <a:rPr lang="fr-FR" sz="4000" b="1" dirty="0">
                <a:latin typeface="Aharoni" panose="020B0604020202020204" pitchFamily="2" charset="-79"/>
                <a:cs typeface="Aharoni" panose="020B0604020202020204" pitchFamily="2" charset="-79"/>
              </a:rPr>
              <a:t> classifier </a:t>
            </a:r>
            <a:r>
              <a:rPr lang="fr-FR" sz="4000" b="1" dirty="0" err="1">
                <a:latin typeface="Aharoni" panose="020B0604020202020204" pitchFamily="2" charset="-79"/>
                <a:cs typeface="Aharoni" panose="020B0604020202020204" pitchFamily="2" charset="-79"/>
              </a:rPr>
              <a:t>project</a:t>
            </a:r>
            <a:r>
              <a:rPr lang="fr-FR" sz="4000" b="1" dirty="0">
                <a:latin typeface="Aharoni" panose="020B0604020202020204" pitchFamily="2" charset="-79"/>
                <a:cs typeface="Aharoni" panose="020B0604020202020204" pitchFamily="2" charset="-79"/>
              </a:rPr>
              <a:t> </a:t>
            </a:r>
            <a:r>
              <a:rPr lang="fr-FR" sz="4000" b="1" dirty="0" err="1">
                <a:latin typeface="Aharoni" panose="020B0604020202020204" pitchFamily="2" charset="-79"/>
                <a:cs typeface="Aharoni" panose="020B0604020202020204" pitchFamily="2" charset="-79"/>
              </a:rPr>
              <a:t>presentation</a:t>
            </a:r>
            <a:endParaRPr lang="en-US" sz="4000" b="1" dirty="0">
              <a:latin typeface="Aharoni" panose="020B0604020202020204" pitchFamily="2" charset="-79"/>
              <a:cs typeface="Aharoni" panose="020B0604020202020204" pitchFamily="2" charset="-79"/>
            </a:endParaRPr>
          </a:p>
        </p:txBody>
      </p:sp>
      <p:sp>
        <p:nvSpPr>
          <p:cNvPr id="3" name="Text Placeholder 2">
            <a:extLst>
              <a:ext uri="{FF2B5EF4-FFF2-40B4-BE49-F238E27FC236}">
                <a16:creationId xmlns:a16="http://schemas.microsoft.com/office/drawing/2014/main" id="{67818121-2B06-26CD-AE45-BE09EFAE992B}"/>
              </a:ext>
            </a:extLst>
          </p:cNvPr>
          <p:cNvSpPr>
            <a:spLocks noGrp="1"/>
          </p:cNvSpPr>
          <p:nvPr>
            <p:ph type="body" sz="quarter" idx="14"/>
          </p:nvPr>
        </p:nvSpPr>
        <p:spPr>
          <a:xfrm>
            <a:off x="7109927" y="4693299"/>
            <a:ext cx="4881486" cy="450071"/>
          </a:xfrm>
        </p:spPr>
        <p:txBody>
          <a:bodyPr/>
          <a:lstStyle/>
          <a:p>
            <a:r>
              <a:rPr lang="en-US" b="1" dirty="0"/>
              <a:t>By: Gyan Prakash Tripathi</a:t>
            </a:r>
          </a:p>
        </p:txBody>
      </p:sp>
    </p:spTree>
    <p:extLst>
      <p:ext uri="{BB962C8B-B14F-4D97-AF65-F5344CB8AC3E}">
        <p14:creationId xmlns:p14="http://schemas.microsoft.com/office/powerpoint/2010/main" val="3298815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A783-CCE1-46CA-BF23-C0CAC64D20FB}"/>
              </a:ext>
            </a:extLst>
          </p:cNvPr>
          <p:cNvSpPr>
            <a:spLocks noGrp="1"/>
          </p:cNvSpPr>
          <p:nvPr>
            <p:ph type="ctrTitle"/>
          </p:nvPr>
        </p:nvSpPr>
        <p:spPr/>
        <p:txBody>
          <a:bodyPr/>
          <a:lstStyle/>
          <a:p>
            <a:r>
              <a:rPr lang="en-US" dirty="0"/>
              <a:t>EXPLORATORY DATA ANALYSIS (EDA) AND VISUALIZATION</a:t>
            </a:r>
            <a:endParaRPr lang="en-IN" dirty="0"/>
          </a:p>
        </p:txBody>
      </p:sp>
      <p:sp>
        <p:nvSpPr>
          <p:cNvPr id="3" name="Text Placeholder 2">
            <a:extLst>
              <a:ext uri="{FF2B5EF4-FFF2-40B4-BE49-F238E27FC236}">
                <a16:creationId xmlns:a16="http://schemas.microsoft.com/office/drawing/2014/main" id="{C862E43C-A378-491A-8B52-ED286C84CA1F}"/>
              </a:ext>
            </a:extLst>
          </p:cNvPr>
          <p:cNvSpPr>
            <a:spLocks noGrp="1"/>
          </p:cNvSpPr>
          <p:nvPr>
            <p:ph type="body" sz="quarter" idx="14"/>
          </p:nvPr>
        </p:nvSpPr>
        <p:spPr/>
        <p:txBody>
          <a:bodyPr/>
          <a:lstStyle/>
          <a:p>
            <a:r>
              <a:rPr lang="en-US" dirty="0"/>
              <a:t> </a:t>
            </a:r>
            <a:endParaRPr lang="en-IN" dirty="0"/>
          </a:p>
        </p:txBody>
      </p:sp>
      <p:sp>
        <p:nvSpPr>
          <p:cNvPr id="11" name="TextBox 10">
            <a:extLst>
              <a:ext uri="{FF2B5EF4-FFF2-40B4-BE49-F238E27FC236}">
                <a16:creationId xmlns:a16="http://schemas.microsoft.com/office/drawing/2014/main" id="{90F9E978-F95A-4667-B8C0-6C53BA3F3A80}"/>
              </a:ext>
            </a:extLst>
          </p:cNvPr>
          <p:cNvSpPr txBox="1"/>
          <p:nvPr/>
        </p:nvSpPr>
        <p:spPr>
          <a:xfrm>
            <a:off x="662226" y="1959236"/>
            <a:ext cx="2725978" cy="369332"/>
          </a:xfrm>
          <a:prstGeom prst="rect">
            <a:avLst/>
          </a:prstGeom>
          <a:noFill/>
        </p:spPr>
        <p:txBody>
          <a:bodyPr wrap="square">
            <a:spAutoFit/>
          </a:bodyPr>
          <a:lstStyle/>
          <a:p>
            <a:r>
              <a:rPr lang="en-US" u="sng" dirty="0"/>
              <a:t>01. Univariate Analysis</a:t>
            </a:r>
          </a:p>
        </p:txBody>
      </p:sp>
      <p:sp>
        <p:nvSpPr>
          <p:cNvPr id="12" name="TextBox 11">
            <a:extLst>
              <a:ext uri="{FF2B5EF4-FFF2-40B4-BE49-F238E27FC236}">
                <a16:creationId xmlns:a16="http://schemas.microsoft.com/office/drawing/2014/main" id="{8618FF1B-A466-4BF3-8CAA-4109A66B2EB2}"/>
              </a:ext>
            </a:extLst>
          </p:cNvPr>
          <p:cNvSpPr txBox="1"/>
          <p:nvPr/>
        </p:nvSpPr>
        <p:spPr>
          <a:xfrm>
            <a:off x="4293493" y="1959236"/>
            <a:ext cx="2920931" cy="369332"/>
          </a:xfrm>
          <a:prstGeom prst="rect">
            <a:avLst/>
          </a:prstGeom>
          <a:noFill/>
        </p:spPr>
        <p:txBody>
          <a:bodyPr wrap="square">
            <a:spAutoFit/>
          </a:bodyPr>
          <a:lstStyle/>
          <a:p>
            <a:r>
              <a:rPr lang="en-US" u="sng" dirty="0"/>
              <a:t>02. Multivariate Analysis</a:t>
            </a:r>
          </a:p>
        </p:txBody>
      </p:sp>
      <p:sp>
        <p:nvSpPr>
          <p:cNvPr id="13" name="TextBox 12">
            <a:extLst>
              <a:ext uri="{FF2B5EF4-FFF2-40B4-BE49-F238E27FC236}">
                <a16:creationId xmlns:a16="http://schemas.microsoft.com/office/drawing/2014/main" id="{79176100-13EF-4E39-BA82-408F67794047}"/>
              </a:ext>
            </a:extLst>
          </p:cNvPr>
          <p:cNvSpPr txBox="1"/>
          <p:nvPr/>
        </p:nvSpPr>
        <p:spPr>
          <a:xfrm>
            <a:off x="7726827" y="1959236"/>
            <a:ext cx="3143730" cy="369332"/>
          </a:xfrm>
          <a:prstGeom prst="rect">
            <a:avLst/>
          </a:prstGeom>
          <a:noFill/>
        </p:spPr>
        <p:txBody>
          <a:bodyPr wrap="square">
            <a:spAutoFit/>
          </a:bodyPr>
          <a:lstStyle/>
          <a:p>
            <a:r>
              <a:rPr lang="en-US" u="sng" dirty="0"/>
              <a:t>03. Correlation of Dataset</a:t>
            </a:r>
          </a:p>
        </p:txBody>
      </p:sp>
      <p:sp>
        <p:nvSpPr>
          <p:cNvPr id="14" name="TextBox 13">
            <a:extLst>
              <a:ext uri="{FF2B5EF4-FFF2-40B4-BE49-F238E27FC236}">
                <a16:creationId xmlns:a16="http://schemas.microsoft.com/office/drawing/2014/main" id="{D9611067-4A94-48A6-870A-A4C18323C3F9}"/>
              </a:ext>
            </a:extLst>
          </p:cNvPr>
          <p:cNvSpPr txBox="1"/>
          <p:nvPr/>
        </p:nvSpPr>
        <p:spPr>
          <a:xfrm>
            <a:off x="2023110" y="4694190"/>
            <a:ext cx="4300351" cy="369332"/>
          </a:xfrm>
          <a:prstGeom prst="rect">
            <a:avLst/>
          </a:prstGeom>
          <a:noFill/>
        </p:spPr>
        <p:txBody>
          <a:bodyPr wrap="square">
            <a:spAutoFit/>
          </a:bodyPr>
          <a:lstStyle/>
          <a:p>
            <a:r>
              <a:rPr lang="en-US" u="sng" dirty="0"/>
              <a:t>04. Correlation with Target variable</a:t>
            </a:r>
          </a:p>
        </p:txBody>
      </p:sp>
      <p:sp>
        <p:nvSpPr>
          <p:cNvPr id="15" name="TextBox 14">
            <a:extLst>
              <a:ext uri="{FF2B5EF4-FFF2-40B4-BE49-F238E27FC236}">
                <a16:creationId xmlns:a16="http://schemas.microsoft.com/office/drawing/2014/main" id="{30C1D2F7-994A-47AD-BECC-E51C11D920E3}"/>
              </a:ext>
            </a:extLst>
          </p:cNvPr>
          <p:cNvSpPr txBox="1"/>
          <p:nvPr/>
        </p:nvSpPr>
        <p:spPr>
          <a:xfrm>
            <a:off x="7168918" y="4694190"/>
            <a:ext cx="1981962" cy="369332"/>
          </a:xfrm>
          <a:prstGeom prst="rect">
            <a:avLst/>
          </a:prstGeom>
          <a:noFill/>
        </p:spPr>
        <p:txBody>
          <a:bodyPr wrap="square">
            <a:spAutoFit/>
          </a:bodyPr>
          <a:lstStyle/>
          <a:p>
            <a:r>
              <a:rPr lang="en-US" u="sng" dirty="0"/>
              <a:t>05. Conclusion</a:t>
            </a:r>
          </a:p>
        </p:txBody>
      </p:sp>
      <p:sp>
        <p:nvSpPr>
          <p:cNvPr id="16" name="TextBox 15">
            <a:extLst>
              <a:ext uri="{FF2B5EF4-FFF2-40B4-BE49-F238E27FC236}">
                <a16:creationId xmlns:a16="http://schemas.microsoft.com/office/drawing/2014/main" id="{3AFB3065-0338-4E1D-89D9-75C9D46E210C}"/>
              </a:ext>
            </a:extLst>
          </p:cNvPr>
          <p:cNvSpPr txBox="1"/>
          <p:nvPr/>
        </p:nvSpPr>
        <p:spPr>
          <a:xfrm>
            <a:off x="662226" y="2592060"/>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7" name="TextBox 16">
            <a:extLst>
              <a:ext uri="{FF2B5EF4-FFF2-40B4-BE49-F238E27FC236}">
                <a16:creationId xmlns:a16="http://schemas.microsoft.com/office/drawing/2014/main" id="{2FBF23AD-1EFD-4457-AD49-F4B2052DF086}"/>
              </a:ext>
            </a:extLst>
          </p:cNvPr>
          <p:cNvSpPr txBox="1"/>
          <p:nvPr/>
        </p:nvSpPr>
        <p:spPr>
          <a:xfrm>
            <a:off x="4293493" y="256614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8" name="TextBox 17">
            <a:extLst>
              <a:ext uri="{FF2B5EF4-FFF2-40B4-BE49-F238E27FC236}">
                <a16:creationId xmlns:a16="http://schemas.microsoft.com/office/drawing/2014/main" id="{FFDA6937-0733-44B8-96A3-DD4E807E6C8F}"/>
              </a:ext>
            </a:extLst>
          </p:cNvPr>
          <p:cNvSpPr txBox="1"/>
          <p:nvPr/>
        </p:nvSpPr>
        <p:spPr>
          <a:xfrm>
            <a:off x="7726827" y="2592060"/>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9" name="TextBox 18">
            <a:extLst>
              <a:ext uri="{FF2B5EF4-FFF2-40B4-BE49-F238E27FC236}">
                <a16:creationId xmlns:a16="http://schemas.microsoft.com/office/drawing/2014/main" id="{CF3854D7-C6AB-47ED-9CEE-E963FF12DF88}"/>
              </a:ext>
            </a:extLst>
          </p:cNvPr>
          <p:cNvSpPr txBox="1"/>
          <p:nvPr/>
        </p:nvSpPr>
        <p:spPr>
          <a:xfrm>
            <a:off x="2025215" y="5328568"/>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20" name="TextBox 19">
            <a:extLst>
              <a:ext uri="{FF2B5EF4-FFF2-40B4-BE49-F238E27FC236}">
                <a16:creationId xmlns:a16="http://schemas.microsoft.com/office/drawing/2014/main" id="{6B3FD18E-5BA3-4C9C-962F-2C0122D754AB}"/>
              </a:ext>
            </a:extLst>
          </p:cNvPr>
          <p:cNvSpPr txBox="1"/>
          <p:nvPr/>
        </p:nvSpPr>
        <p:spPr>
          <a:xfrm>
            <a:off x="7168918" y="532543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629255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193417A9-82D8-40CF-9020-BC79FE7CC9E3}"/>
              </a:ext>
            </a:extLst>
          </p:cNvPr>
          <p:cNvPicPr>
            <a:picLocks noGrp="1" noChangeAspect="1"/>
          </p:cNvPicPr>
          <p:nvPr>
            <p:ph type="pic" sz="quarter" idx="13"/>
          </p:nvPr>
        </p:nvPicPr>
        <p:blipFill rotWithShape="1">
          <a:blip r:embed="rId2"/>
          <a:srcRect l="33088" r="33088"/>
          <a:stretch/>
        </p:blipFill>
        <p:spPr/>
      </p:pic>
      <p:sp>
        <p:nvSpPr>
          <p:cNvPr id="3" name="Title 2">
            <a:extLst>
              <a:ext uri="{FF2B5EF4-FFF2-40B4-BE49-F238E27FC236}">
                <a16:creationId xmlns:a16="http://schemas.microsoft.com/office/drawing/2014/main" id="{C8AAA7E1-82AC-420E-A075-349CA2E62975}"/>
              </a:ext>
            </a:extLst>
          </p:cNvPr>
          <p:cNvSpPr>
            <a:spLocks noGrp="1"/>
          </p:cNvSpPr>
          <p:nvPr>
            <p:ph type="ctrTitle"/>
          </p:nvPr>
        </p:nvSpPr>
        <p:spPr/>
        <p:txBody>
          <a:bodyPr/>
          <a:lstStyle/>
          <a:p>
            <a:r>
              <a:rPr lang="en-US" dirty="0"/>
              <a:t>Cyberbullying statistics</a:t>
            </a:r>
            <a:endParaRPr lang="en-IN" dirty="0"/>
          </a:p>
        </p:txBody>
      </p:sp>
      <p:sp>
        <p:nvSpPr>
          <p:cNvPr id="4" name="Text Placeholder 3">
            <a:extLst>
              <a:ext uri="{FF2B5EF4-FFF2-40B4-BE49-F238E27FC236}">
                <a16:creationId xmlns:a16="http://schemas.microsoft.com/office/drawing/2014/main" id="{62D6981D-AF17-43C5-A111-3C6E118283E8}"/>
              </a:ext>
            </a:extLst>
          </p:cNvPr>
          <p:cNvSpPr>
            <a:spLocks noGrp="1"/>
          </p:cNvSpPr>
          <p:nvPr>
            <p:ph type="body" sz="quarter" idx="14"/>
          </p:nvPr>
        </p:nvSpPr>
        <p:spPr>
          <a:xfrm>
            <a:off x="1645581" y="2794329"/>
            <a:ext cx="4890578" cy="1404810"/>
          </a:xfrm>
        </p:spPr>
        <p:txBody>
          <a:bodyPr>
            <a:normAutofit fontScale="92500"/>
          </a:bodyPr>
          <a:lstStyle/>
          <a:p>
            <a:r>
              <a:rPr lang="en-US" dirty="0"/>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dirty="0"/>
          </a:p>
        </p:txBody>
      </p:sp>
    </p:spTree>
    <p:extLst>
      <p:ext uri="{BB962C8B-B14F-4D97-AF65-F5344CB8AC3E}">
        <p14:creationId xmlns:p14="http://schemas.microsoft.com/office/powerpoint/2010/main" val="2956205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390B714C-B262-4540-93A0-17A22919FF08}"/>
              </a:ext>
            </a:extLst>
          </p:cNvPr>
          <p:cNvPicPr>
            <a:picLocks noGrp="1" noChangeAspect="1"/>
          </p:cNvPicPr>
          <p:nvPr>
            <p:ph type="pic" sz="quarter" idx="13"/>
          </p:nvPr>
        </p:nvPicPr>
        <p:blipFill rotWithShape="1">
          <a:blip r:embed="rId2"/>
          <a:srcRect l="35534" r="35534"/>
          <a:stretch/>
        </p:blipFill>
        <p:spPr/>
      </p:pic>
      <p:sp>
        <p:nvSpPr>
          <p:cNvPr id="3" name="Title 2">
            <a:extLst>
              <a:ext uri="{FF2B5EF4-FFF2-40B4-BE49-F238E27FC236}">
                <a16:creationId xmlns:a16="http://schemas.microsoft.com/office/drawing/2014/main" id="{734B2A64-0F20-4033-A672-C25801CD7E96}"/>
              </a:ext>
            </a:extLst>
          </p:cNvPr>
          <p:cNvSpPr>
            <a:spLocks noGrp="1"/>
          </p:cNvSpPr>
          <p:nvPr>
            <p:ph type="ctrTitle"/>
          </p:nvPr>
        </p:nvSpPr>
        <p:spPr/>
        <p:txBody>
          <a:bodyPr/>
          <a:lstStyle/>
          <a:p>
            <a:r>
              <a:rPr lang="en-US" dirty="0"/>
              <a:t>Effects of cyberbullying</a:t>
            </a:r>
            <a:endParaRPr lang="en-IN" dirty="0"/>
          </a:p>
        </p:txBody>
      </p:sp>
      <p:sp>
        <p:nvSpPr>
          <p:cNvPr id="4" name="Text Placeholder 3">
            <a:extLst>
              <a:ext uri="{FF2B5EF4-FFF2-40B4-BE49-F238E27FC236}">
                <a16:creationId xmlns:a16="http://schemas.microsoft.com/office/drawing/2014/main" id="{08373F7F-D47D-4A2B-93CF-B26BCDBA4233}"/>
              </a:ext>
            </a:extLst>
          </p:cNvPr>
          <p:cNvSpPr>
            <a:spLocks noGrp="1"/>
          </p:cNvSpPr>
          <p:nvPr>
            <p:ph type="body" sz="quarter" idx="14"/>
          </p:nvPr>
        </p:nvSpPr>
        <p:spPr>
          <a:xfrm>
            <a:off x="5711877" y="2513531"/>
            <a:ext cx="4890578" cy="1830938"/>
          </a:xfrm>
        </p:spPr>
        <p:txBody>
          <a:bodyPr>
            <a:normAutofit fontScale="92500" lnSpcReduction="10000"/>
          </a:bodyPr>
          <a:lstStyle/>
          <a:p>
            <a:r>
              <a:rPr lang="en-US" dirty="0"/>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lang="en-IN" dirty="0"/>
          </a:p>
        </p:txBody>
      </p:sp>
    </p:spTree>
    <p:extLst>
      <p:ext uri="{BB962C8B-B14F-4D97-AF65-F5344CB8AC3E}">
        <p14:creationId xmlns:p14="http://schemas.microsoft.com/office/powerpoint/2010/main" val="809285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D3072-1E4C-479D-9C7D-7DE6C01307BD}"/>
              </a:ext>
            </a:extLst>
          </p:cNvPr>
          <p:cNvSpPr>
            <a:spLocks noGrp="1"/>
          </p:cNvSpPr>
          <p:nvPr>
            <p:ph type="title"/>
          </p:nvPr>
        </p:nvSpPr>
        <p:spPr/>
        <p:txBody>
          <a:bodyPr/>
          <a:lstStyle/>
          <a:p>
            <a:r>
              <a:rPr lang="en-US" dirty="0"/>
              <a:t>UNIVARIATE ANALYSIS</a:t>
            </a:r>
          </a:p>
        </p:txBody>
      </p:sp>
      <p:pic>
        <p:nvPicPr>
          <p:cNvPr id="17" name="Picture 16">
            <a:extLst>
              <a:ext uri="{FF2B5EF4-FFF2-40B4-BE49-F238E27FC236}">
                <a16:creationId xmlns:a16="http://schemas.microsoft.com/office/drawing/2014/main" id="{043C3AF3-52E8-49B4-9805-4940083CFEEF}"/>
              </a:ext>
            </a:extLst>
          </p:cNvPr>
          <p:cNvPicPr/>
          <p:nvPr/>
        </p:nvPicPr>
        <p:blipFill>
          <a:blip r:embed="rId2"/>
          <a:stretch>
            <a:fillRect/>
          </a:stretch>
        </p:blipFill>
        <p:spPr>
          <a:xfrm>
            <a:off x="1093608" y="1381540"/>
            <a:ext cx="2790825" cy="2249170"/>
          </a:xfrm>
          <a:prstGeom prst="rect">
            <a:avLst/>
          </a:prstGeom>
        </p:spPr>
      </p:pic>
      <p:pic>
        <p:nvPicPr>
          <p:cNvPr id="18" name="Picture 17">
            <a:extLst>
              <a:ext uri="{FF2B5EF4-FFF2-40B4-BE49-F238E27FC236}">
                <a16:creationId xmlns:a16="http://schemas.microsoft.com/office/drawing/2014/main" id="{25CADEBC-16A0-4620-9766-D0EC974A7F29}"/>
              </a:ext>
            </a:extLst>
          </p:cNvPr>
          <p:cNvPicPr/>
          <p:nvPr/>
        </p:nvPicPr>
        <p:blipFill>
          <a:blip r:embed="rId3"/>
          <a:stretch>
            <a:fillRect/>
          </a:stretch>
        </p:blipFill>
        <p:spPr>
          <a:xfrm>
            <a:off x="4652961" y="1394433"/>
            <a:ext cx="2886075" cy="2299335"/>
          </a:xfrm>
          <a:prstGeom prst="rect">
            <a:avLst/>
          </a:prstGeom>
        </p:spPr>
      </p:pic>
      <p:pic>
        <p:nvPicPr>
          <p:cNvPr id="19" name="Picture 18">
            <a:extLst>
              <a:ext uri="{FF2B5EF4-FFF2-40B4-BE49-F238E27FC236}">
                <a16:creationId xmlns:a16="http://schemas.microsoft.com/office/drawing/2014/main" id="{972AE8F4-6708-41A8-8F3B-D4F23985476E}"/>
              </a:ext>
            </a:extLst>
          </p:cNvPr>
          <p:cNvPicPr/>
          <p:nvPr/>
        </p:nvPicPr>
        <p:blipFill>
          <a:blip r:embed="rId4"/>
          <a:stretch>
            <a:fillRect/>
          </a:stretch>
        </p:blipFill>
        <p:spPr>
          <a:xfrm>
            <a:off x="8212316" y="1394433"/>
            <a:ext cx="2886075" cy="2257425"/>
          </a:xfrm>
          <a:prstGeom prst="rect">
            <a:avLst/>
          </a:prstGeom>
        </p:spPr>
      </p:pic>
      <p:pic>
        <p:nvPicPr>
          <p:cNvPr id="20" name="Picture 19">
            <a:extLst>
              <a:ext uri="{FF2B5EF4-FFF2-40B4-BE49-F238E27FC236}">
                <a16:creationId xmlns:a16="http://schemas.microsoft.com/office/drawing/2014/main" id="{881AAF6A-302F-437B-81E2-4008FF036229}"/>
              </a:ext>
            </a:extLst>
          </p:cNvPr>
          <p:cNvPicPr/>
          <p:nvPr/>
        </p:nvPicPr>
        <p:blipFill>
          <a:blip r:embed="rId5"/>
          <a:stretch>
            <a:fillRect/>
          </a:stretch>
        </p:blipFill>
        <p:spPr>
          <a:xfrm>
            <a:off x="1093608" y="3955415"/>
            <a:ext cx="2886075" cy="2292985"/>
          </a:xfrm>
          <a:prstGeom prst="rect">
            <a:avLst/>
          </a:prstGeom>
        </p:spPr>
      </p:pic>
      <p:pic>
        <p:nvPicPr>
          <p:cNvPr id="21" name="Picture 20">
            <a:extLst>
              <a:ext uri="{FF2B5EF4-FFF2-40B4-BE49-F238E27FC236}">
                <a16:creationId xmlns:a16="http://schemas.microsoft.com/office/drawing/2014/main" id="{8EAEA5E0-4A96-40F5-A43A-75065F114335}"/>
              </a:ext>
            </a:extLst>
          </p:cNvPr>
          <p:cNvPicPr/>
          <p:nvPr/>
        </p:nvPicPr>
        <p:blipFill>
          <a:blip r:embed="rId5"/>
          <a:stretch>
            <a:fillRect/>
          </a:stretch>
        </p:blipFill>
        <p:spPr>
          <a:xfrm>
            <a:off x="4652962" y="3955415"/>
            <a:ext cx="2886075" cy="2292985"/>
          </a:xfrm>
          <a:prstGeom prst="rect">
            <a:avLst/>
          </a:prstGeom>
        </p:spPr>
      </p:pic>
      <p:pic>
        <p:nvPicPr>
          <p:cNvPr id="22" name="Picture 21">
            <a:extLst>
              <a:ext uri="{FF2B5EF4-FFF2-40B4-BE49-F238E27FC236}">
                <a16:creationId xmlns:a16="http://schemas.microsoft.com/office/drawing/2014/main" id="{FACC9D09-078C-4504-B8C2-AD2D8944E1F4}"/>
              </a:ext>
            </a:extLst>
          </p:cNvPr>
          <p:cNvPicPr/>
          <p:nvPr/>
        </p:nvPicPr>
        <p:blipFill>
          <a:blip r:embed="rId6"/>
          <a:stretch>
            <a:fillRect/>
          </a:stretch>
        </p:blipFill>
        <p:spPr>
          <a:xfrm>
            <a:off x="8212316" y="4102582"/>
            <a:ext cx="2923540" cy="2257425"/>
          </a:xfrm>
          <a:prstGeom prst="rect">
            <a:avLst/>
          </a:prstGeom>
        </p:spPr>
      </p:pic>
    </p:spTree>
    <p:extLst>
      <p:ext uri="{BB962C8B-B14F-4D97-AF65-F5344CB8AC3E}">
        <p14:creationId xmlns:p14="http://schemas.microsoft.com/office/powerpoint/2010/main" val="376884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1E926-E9EC-484C-A6A3-FE7BD2E3FB52}"/>
              </a:ext>
            </a:extLst>
          </p:cNvPr>
          <p:cNvSpPr>
            <a:spLocks noGrp="1"/>
          </p:cNvSpPr>
          <p:nvPr>
            <p:ph type="ctrTitle"/>
          </p:nvPr>
        </p:nvSpPr>
        <p:spPr/>
        <p:txBody>
          <a:bodyPr/>
          <a:lstStyle/>
          <a:p>
            <a:r>
              <a:rPr lang="en-US" dirty="0"/>
              <a:t>Count plot</a:t>
            </a:r>
            <a:endParaRPr lang="en-IN" dirty="0"/>
          </a:p>
        </p:txBody>
      </p:sp>
      <p:sp>
        <p:nvSpPr>
          <p:cNvPr id="3" name="Text Placeholder 2">
            <a:extLst>
              <a:ext uri="{FF2B5EF4-FFF2-40B4-BE49-F238E27FC236}">
                <a16:creationId xmlns:a16="http://schemas.microsoft.com/office/drawing/2014/main" id="{5FCC595D-8700-4AE9-940E-A6E245547B3C}"/>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12467D6D-6771-4449-9D78-0EE6EC5D17E9}"/>
              </a:ext>
            </a:extLst>
          </p:cNvPr>
          <p:cNvPicPr>
            <a:picLocks noChangeAspect="1"/>
          </p:cNvPicPr>
          <p:nvPr/>
        </p:nvPicPr>
        <p:blipFill>
          <a:blip r:embed="rId2"/>
          <a:stretch>
            <a:fillRect/>
          </a:stretch>
        </p:blipFill>
        <p:spPr>
          <a:xfrm>
            <a:off x="412994" y="1594143"/>
            <a:ext cx="10597086" cy="4775458"/>
          </a:xfrm>
          <a:prstGeom prst="rect">
            <a:avLst/>
          </a:prstGeom>
        </p:spPr>
      </p:pic>
    </p:spTree>
    <p:extLst>
      <p:ext uri="{BB962C8B-B14F-4D97-AF65-F5344CB8AC3E}">
        <p14:creationId xmlns:p14="http://schemas.microsoft.com/office/powerpoint/2010/main" val="711754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1A3C-6AF3-4574-A084-9CDC690C02F6}"/>
              </a:ext>
            </a:extLst>
          </p:cNvPr>
          <p:cNvSpPr>
            <a:spLocks noGrp="1"/>
          </p:cNvSpPr>
          <p:nvPr>
            <p:ph type="ctrTitle"/>
          </p:nvPr>
        </p:nvSpPr>
        <p:spPr/>
        <p:txBody>
          <a:bodyPr/>
          <a:lstStyle/>
          <a:p>
            <a:r>
              <a:rPr lang="en-US" dirty="0"/>
              <a:t>Distribution plot</a:t>
            </a:r>
            <a:endParaRPr lang="en-IN" dirty="0"/>
          </a:p>
        </p:txBody>
      </p:sp>
      <p:sp>
        <p:nvSpPr>
          <p:cNvPr id="3" name="Text Placeholder 2">
            <a:extLst>
              <a:ext uri="{FF2B5EF4-FFF2-40B4-BE49-F238E27FC236}">
                <a16:creationId xmlns:a16="http://schemas.microsoft.com/office/drawing/2014/main" id="{5BF82D87-246A-44E5-872C-6B72C3F6BF2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92D7DC3E-2B4C-40FD-821E-457491F28486}"/>
              </a:ext>
            </a:extLst>
          </p:cNvPr>
          <p:cNvPicPr>
            <a:picLocks noChangeAspect="1"/>
          </p:cNvPicPr>
          <p:nvPr/>
        </p:nvPicPr>
        <p:blipFill>
          <a:blip r:embed="rId2"/>
          <a:stretch>
            <a:fillRect/>
          </a:stretch>
        </p:blipFill>
        <p:spPr>
          <a:xfrm>
            <a:off x="392623" y="1807244"/>
            <a:ext cx="11517460" cy="4711111"/>
          </a:xfrm>
          <a:prstGeom prst="rect">
            <a:avLst/>
          </a:prstGeom>
        </p:spPr>
      </p:pic>
    </p:spTree>
    <p:extLst>
      <p:ext uri="{BB962C8B-B14F-4D97-AF65-F5344CB8AC3E}">
        <p14:creationId xmlns:p14="http://schemas.microsoft.com/office/powerpoint/2010/main" val="4197525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B543-1A27-493E-B99D-7DA52A2A8794}"/>
              </a:ext>
            </a:extLst>
          </p:cNvPr>
          <p:cNvSpPr>
            <a:spLocks noGrp="1"/>
          </p:cNvSpPr>
          <p:nvPr>
            <p:ph type="ctrTitle"/>
          </p:nvPr>
        </p:nvSpPr>
        <p:spPr/>
        <p:txBody>
          <a:bodyPr/>
          <a:lstStyle/>
          <a:p>
            <a:r>
              <a:rPr lang="en-US" dirty="0"/>
              <a:t>Pie plot</a:t>
            </a:r>
            <a:endParaRPr lang="en-IN" dirty="0"/>
          </a:p>
        </p:txBody>
      </p:sp>
      <p:sp>
        <p:nvSpPr>
          <p:cNvPr id="3" name="Text Placeholder 2">
            <a:extLst>
              <a:ext uri="{FF2B5EF4-FFF2-40B4-BE49-F238E27FC236}">
                <a16:creationId xmlns:a16="http://schemas.microsoft.com/office/drawing/2014/main" id="{3FCFE34E-006A-4E69-A194-E79B3FDF8B0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D5F962C4-6A14-4E83-BD31-0883DE904E6A}"/>
              </a:ext>
            </a:extLst>
          </p:cNvPr>
          <p:cNvPicPr>
            <a:picLocks noChangeAspect="1"/>
          </p:cNvPicPr>
          <p:nvPr/>
        </p:nvPicPr>
        <p:blipFill>
          <a:blip r:embed="rId2"/>
          <a:stretch>
            <a:fillRect/>
          </a:stretch>
        </p:blipFill>
        <p:spPr>
          <a:xfrm>
            <a:off x="392623" y="1507066"/>
            <a:ext cx="7638181" cy="5086214"/>
          </a:xfrm>
          <a:prstGeom prst="rect">
            <a:avLst/>
          </a:prstGeom>
        </p:spPr>
      </p:pic>
    </p:spTree>
    <p:extLst>
      <p:ext uri="{BB962C8B-B14F-4D97-AF65-F5344CB8AC3E}">
        <p14:creationId xmlns:p14="http://schemas.microsoft.com/office/powerpoint/2010/main" val="531375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E97E-EBD9-4A11-92EA-0E5B9F0A8132}"/>
              </a:ext>
            </a:extLst>
          </p:cNvPr>
          <p:cNvSpPr>
            <a:spLocks noGrp="1"/>
          </p:cNvSpPr>
          <p:nvPr>
            <p:ph type="ctrTitle"/>
          </p:nvPr>
        </p:nvSpPr>
        <p:spPr/>
        <p:txBody>
          <a:bodyPr/>
          <a:lstStyle/>
          <a:p>
            <a:r>
              <a:rPr lang="en-US" dirty="0"/>
              <a:t>Word cloud</a:t>
            </a:r>
            <a:endParaRPr lang="en-IN" dirty="0"/>
          </a:p>
        </p:txBody>
      </p:sp>
      <p:sp>
        <p:nvSpPr>
          <p:cNvPr id="3" name="Text Placeholder 2">
            <a:extLst>
              <a:ext uri="{FF2B5EF4-FFF2-40B4-BE49-F238E27FC236}">
                <a16:creationId xmlns:a16="http://schemas.microsoft.com/office/drawing/2014/main" id="{4DC3E983-3817-4304-980D-65BF79ACA809}"/>
              </a:ext>
            </a:extLst>
          </p:cNvPr>
          <p:cNvSpPr>
            <a:spLocks noGrp="1"/>
          </p:cNvSpPr>
          <p:nvPr>
            <p:ph type="body" sz="quarter" idx="14"/>
          </p:nvPr>
        </p:nvSpPr>
        <p:spPr/>
        <p:txBody>
          <a:bodyPr/>
          <a:lstStyle/>
          <a:p>
            <a:r>
              <a:rPr lang="en-US" dirty="0"/>
              <a:t> </a:t>
            </a:r>
            <a:endParaRPr lang="en-IN" dirty="0"/>
          </a:p>
        </p:txBody>
      </p:sp>
      <p:pic>
        <p:nvPicPr>
          <p:cNvPr id="7" name="Picture 6">
            <a:extLst>
              <a:ext uri="{FF2B5EF4-FFF2-40B4-BE49-F238E27FC236}">
                <a16:creationId xmlns:a16="http://schemas.microsoft.com/office/drawing/2014/main" id="{F25AB880-6E35-4B7A-85DF-27DD48BF35DA}"/>
              </a:ext>
            </a:extLst>
          </p:cNvPr>
          <p:cNvPicPr>
            <a:picLocks noChangeAspect="1"/>
          </p:cNvPicPr>
          <p:nvPr/>
        </p:nvPicPr>
        <p:blipFill>
          <a:blip r:embed="rId2"/>
          <a:stretch>
            <a:fillRect/>
          </a:stretch>
        </p:blipFill>
        <p:spPr>
          <a:xfrm>
            <a:off x="392623" y="1507066"/>
            <a:ext cx="7852348" cy="5132618"/>
          </a:xfrm>
          <a:prstGeom prst="rect">
            <a:avLst/>
          </a:prstGeom>
        </p:spPr>
      </p:pic>
    </p:spTree>
    <p:extLst>
      <p:ext uri="{BB962C8B-B14F-4D97-AF65-F5344CB8AC3E}">
        <p14:creationId xmlns:p14="http://schemas.microsoft.com/office/powerpoint/2010/main" val="4218052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E520-BB4F-4AD6-AF25-4B92E390F3EB}"/>
              </a:ext>
            </a:extLst>
          </p:cNvPr>
          <p:cNvSpPr>
            <a:spLocks noGrp="1"/>
          </p:cNvSpPr>
          <p:nvPr>
            <p:ph type="ctrTitle"/>
          </p:nvPr>
        </p:nvSpPr>
        <p:spPr/>
        <p:txBody>
          <a:bodyPr/>
          <a:lstStyle/>
          <a:p>
            <a:r>
              <a:rPr lang="en-US" dirty="0"/>
              <a:t>heatmap</a:t>
            </a:r>
            <a:endParaRPr lang="en-IN" dirty="0"/>
          </a:p>
        </p:txBody>
      </p:sp>
      <p:sp>
        <p:nvSpPr>
          <p:cNvPr id="3" name="Text Placeholder 2">
            <a:extLst>
              <a:ext uri="{FF2B5EF4-FFF2-40B4-BE49-F238E27FC236}">
                <a16:creationId xmlns:a16="http://schemas.microsoft.com/office/drawing/2014/main" id="{07FCF63B-1893-4A97-BC53-A63D138417AC}"/>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C74A9C92-81FA-44E2-BCA2-BEE0319649F2}"/>
              </a:ext>
            </a:extLst>
          </p:cNvPr>
          <p:cNvPicPr>
            <a:picLocks noChangeAspect="1"/>
          </p:cNvPicPr>
          <p:nvPr/>
        </p:nvPicPr>
        <p:blipFill>
          <a:blip r:embed="rId2"/>
          <a:stretch>
            <a:fillRect/>
          </a:stretch>
        </p:blipFill>
        <p:spPr>
          <a:xfrm>
            <a:off x="296498" y="1626335"/>
            <a:ext cx="6554875" cy="4880860"/>
          </a:xfrm>
          <a:prstGeom prst="rect">
            <a:avLst/>
          </a:prstGeom>
        </p:spPr>
      </p:pic>
    </p:spTree>
    <p:extLst>
      <p:ext uri="{BB962C8B-B14F-4D97-AF65-F5344CB8AC3E}">
        <p14:creationId xmlns:p14="http://schemas.microsoft.com/office/powerpoint/2010/main" val="2762298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DE82-5BBC-477E-9822-B762B0DB408B}"/>
              </a:ext>
            </a:extLst>
          </p:cNvPr>
          <p:cNvSpPr>
            <a:spLocks noGrp="1"/>
          </p:cNvSpPr>
          <p:nvPr>
            <p:ph type="ctrTitle"/>
          </p:nvPr>
        </p:nvSpPr>
        <p:spPr/>
        <p:txBody>
          <a:bodyPr/>
          <a:lstStyle/>
          <a:p>
            <a:r>
              <a:rPr lang="en-US" dirty="0"/>
              <a:t>Classification function</a:t>
            </a:r>
            <a:endParaRPr lang="en-IN" dirty="0"/>
          </a:p>
        </p:txBody>
      </p:sp>
      <p:sp>
        <p:nvSpPr>
          <p:cNvPr id="3" name="Text Placeholder 2">
            <a:extLst>
              <a:ext uri="{FF2B5EF4-FFF2-40B4-BE49-F238E27FC236}">
                <a16:creationId xmlns:a16="http://schemas.microsoft.com/office/drawing/2014/main" id="{A7FE2138-0B3B-405F-9293-52B18A8CB2A1}"/>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7C878CE8-8062-4714-A5C0-4803EBD027DE}"/>
              </a:ext>
            </a:extLst>
          </p:cNvPr>
          <p:cNvPicPr/>
          <p:nvPr/>
        </p:nvPicPr>
        <p:blipFill>
          <a:blip r:embed="rId2"/>
          <a:stretch>
            <a:fillRect/>
          </a:stretch>
        </p:blipFill>
        <p:spPr>
          <a:xfrm>
            <a:off x="392622" y="1569800"/>
            <a:ext cx="6157467" cy="5054935"/>
          </a:xfrm>
          <a:prstGeom prst="rect">
            <a:avLst/>
          </a:prstGeom>
        </p:spPr>
      </p:pic>
      <p:pic>
        <p:nvPicPr>
          <p:cNvPr id="6" name="Picture 5">
            <a:extLst>
              <a:ext uri="{FF2B5EF4-FFF2-40B4-BE49-F238E27FC236}">
                <a16:creationId xmlns:a16="http://schemas.microsoft.com/office/drawing/2014/main" id="{A2AB7BF4-9CF5-4A41-AC7F-3C6B780230C2}"/>
              </a:ext>
            </a:extLst>
          </p:cNvPr>
          <p:cNvPicPr>
            <a:picLocks noChangeAspect="1"/>
          </p:cNvPicPr>
          <p:nvPr/>
        </p:nvPicPr>
        <p:blipFill>
          <a:blip r:embed="rId3"/>
          <a:stretch>
            <a:fillRect/>
          </a:stretch>
        </p:blipFill>
        <p:spPr>
          <a:xfrm>
            <a:off x="6550089" y="2709244"/>
            <a:ext cx="5211602" cy="1753361"/>
          </a:xfrm>
          <a:prstGeom prst="rect">
            <a:avLst/>
          </a:prstGeom>
        </p:spPr>
      </p:pic>
    </p:spTree>
    <p:extLst>
      <p:ext uri="{BB962C8B-B14F-4D97-AF65-F5344CB8AC3E}">
        <p14:creationId xmlns:p14="http://schemas.microsoft.com/office/powerpoint/2010/main" val="2825671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3FC7-CEEA-4A61-9B39-002792125EE1}"/>
              </a:ext>
            </a:extLst>
          </p:cNvPr>
          <p:cNvSpPr>
            <a:spLocks noGrp="1"/>
          </p:cNvSpPr>
          <p:nvPr>
            <p:ph type="ctr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B231C565-FFD1-4272-9AEA-2C8DC536469C}"/>
              </a:ext>
            </a:extLst>
          </p:cNvPr>
          <p:cNvSpPr>
            <a:spLocks noGrp="1"/>
          </p:cNvSpPr>
          <p:nvPr>
            <p:ph type="body" sz="quarter" idx="14"/>
          </p:nvPr>
        </p:nvSpPr>
        <p:spPr>
          <a:xfrm>
            <a:off x="499158" y="1669072"/>
            <a:ext cx="5301660" cy="4849283"/>
          </a:xfrm>
        </p:spPr>
        <p:txBody>
          <a:bodyPr>
            <a:normAutofit/>
          </a:bodyPr>
          <a:lstStyle/>
          <a:p>
            <a:pPr marL="285750" indent="-285750">
              <a:buFont typeface="Courier New" panose="02070309020205020404" pitchFamily="49" charset="0"/>
              <a:buChar char="o"/>
            </a:pPr>
            <a:r>
              <a:rPr lang="en-US" dirty="0"/>
              <a:t>Over a decade, social media have been growing, and people are able to express their opinions and also discuss among others via these platforms. </a:t>
            </a:r>
          </a:p>
          <a:p>
            <a:pPr marL="285750" indent="-285750">
              <a:buFont typeface="Courier New" panose="02070309020205020404" pitchFamily="49" charset="0"/>
              <a:buChar char="o"/>
            </a:pPr>
            <a:r>
              <a:rPr lang="en-US" dirty="0"/>
              <a:t>These debates may arise due to differences in opinion and may often result in fights over the social media during which offensive language termed as malignant comments may be used from one side. </a:t>
            </a:r>
          </a:p>
          <a:p>
            <a:pPr marL="285750" indent="-285750">
              <a:buFont typeface="Courier New" panose="02070309020205020404" pitchFamily="49" charset="0"/>
              <a:buChar char="o"/>
            </a:pPr>
            <a:r>
              <a:rPr lang="en-US" dirty="0"/>
              <a:t>This clearly pose the threat of abuse and harassment online. </a:t>
            </a:r>
          </a:p>
          <a:p>
            <a:pPr marL="285750" indent="-285750">
              <a:buFont typeface="Courier New" panose="02070309020205020404" pitchFamily="49" charset="0"/>
              <a:buChar char="o"/>
            </a:pPr>
            <a:r>
              <a:rPr lang="en-US" dirty="0"/>
              <a:t>As such, some people stop giving their opinions or give up seeking different opinions which result in unhealthy and biased discussion. </a:t>
            </a:r>
          </a:p>
          <a:p>
            <a:pPr marL="285750" indent="-285750">
              <a:buFont typeface="Courier New" panose="02070309020205020404" pitchFamily="49" charset="0"/>
              <a:buChar char="o"/>
            </a:pPr>
            <a:r>
              <a:rPr lang="en-US" dirty="0"/>
              <a:t>Therefore it results in different platforms and communities finding it very difficult to facilitate fair conversation and are often forced to either limit user comments or get dissolved by shutting down user comments completely.</a:t>
            </a:r>
            <a:endParaRPr lang="en-IN" dirty="0"/>
          </a:p>
        </p:txBody>
      </p:sp>
      <p:pic>
        <p:nvPicPr>
          <p:cNvPr id="7" name="Picture 6" descr="How to protect your children from cyberbullying | NordVPN">
            <a:extLst>
              <a:ext uri="{FF2B5EF4-FFF2-40B4-BE49-F238E27FC236}">
                <a16:creationId xmlns:a16="http://schemas.microsoft.com/office/drawing/2014/main" id="{FBCBCF73-F831-4619-9EEB-23D7ECC3102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10120" y="2531372"/>
            <a:ext cx="5200002" cy="3167063"/>
          </a:xfrm>
          <a:prstGeom prst="rect">
            <a:avLst/>
          </a:prstGeom>
          <a:noFill/>
          <a:ln>
            <a:noFill/>
          </a:ln>
        </p:spPr>
      </p:pic>
    </p:spTree>
    <p:extLst>
      <p:ext uri="{BB962C8B-B14F-4D97-AF65-F5344CB8AC3E}">
        <p14:creationId xmlns:p14="http://schemas.microsoft.com/office/powerpoint/2010/main" val="3714650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300B6-2C9B-4DAB-8E43-98DC4443AF70}"/>
              </a:ext>
            </a:extLst>
          </p:cNvPr>
          <p:cNvSpPr>
            <a:spLocks noGrp="1"/>
          </p:cNvSpPr>
          <p:nvPr>
            <p:ph type="ctrTitle"/>
          </p:nvPr>
        </p:nvSpPr>
        <p:spPr/>
        <p:txBody>
          <a:bodyPr/>
          <a:lstStyle/>
          <a:p>
            <a:r>
              <a:rPr lang="en-US" dirty="0"/>
              <a:t>Classification machine learning models</a:t>
            </a:r>
            <a:endParaRPr lang="en-IN" dirty="0"/>
          </a:p>
        </p:txBody>
      </p:sp>
      <p:sp>
        <p:nvSpPr>
          <p:cNvPr id="3" name="Text Placeholder 2">
            <a:extLst>
              <a:ext uri="{FF2B5EF4-FFF2-40B4-BE49-F238E27FC236}">
                <a16:creationId xmlns:a16="http://schemas.microsoft.com/office/drawing/2014/main" id="{39AE761B-E6AF-44E8-8A25-7D78C682345F}"/>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563DB782-E5D1-4696-9F33-18A8371EA4D0}"/>
              </a:ext>
            </a:extLst>
          </p:cNvPr>
          <p:cNvPicPr>
            <a:picLocks noChangeAspect="1"/>
          </p:cNvPicPr>
          <p:nvPr/>
        </p:nvPicPr>
        <p:blipFill>
          <a:blip r:embed="rId2"/>
          <a:stretch>
            <a:fillRect/>
          </a:stretch>
        </p:blipFill>
        <p:spPr>
          <a:xfrm>
            <a:off x="1152939" y="1995287"/>
            <a:ext cx="7719986" cy="3985790"/>
          </a:xfrm>
          <a:prstGeom prst="rect">
            <a:avLst/>
          </a:prstGeom>
        </p:spPr>
      </p:pic>
    </p:spTree>
    <p:extLst>
      <p:ext uri="{BB962C8B-B14F-4D97-AF65-F5344CB8AC3E}">
        <p14:creationId xmlns:p14="http://schemas.microsoft.com/office/powerpoint/2010/main" val="1916245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4849-F8E9-4B3E-9993-3BB1B547B91A}"/>
              </a:ext>
            </a:extLst>
          </p:cNvPr>
          <p:cNvSpPr>
            <a:spLocks noGrp="1"/>
          </p:cNvSpPr>
          <p:nvPr>
            <p:ph type="ctrTitle"/>
          </p:nvPr>
        </p:nvSpPr>
        <p:spPr/>
        <p:txBody>
          <a:bodyPr/>
          <a:lstStyle/>
          <a:p>
            <a:r>
              <a:rPr lang="en-US" dirty="0"/>
              <a:t>ROC AUC CURVE</a:t>
            </a:r>
            <a:endParaRPr lang="en-IN" dirty="0"/>
          </a:p>
        </p:txBody>
      </p:sp>
      <p:sp>
        <p:nvSpPr>
          <p:cNvPr id="3" name="Text Placeholder 2">
            <a:extLst>
              <a:ext uri="{FF2B5EF4-FFF2-40B4-BE49-F238E27FC236}">
                <a16:creationId xmlns:a16="http://schemas.microsoft.com/office/drawing/2014/main" id="{8BFA8D20-F553-4B18-8540-BB8BC48A93EA}"/>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B5762C2E-667A-40BC-A9DF-F6697628F826}"/>
              </a:ext>
            </a:extLst>
          </p:cNvPr>
          <p:cNvPicPr>
            <a:picLocks noChangeAspect="1"/>
          </p:cNvPicPr>
          <p:nvPr/>
        </p:nvPicPr>
        <p:blipFill>
          <a:blip r:embed="rId2"/>
          <a:stretch>
            <a:fillRect/>
          </a:stretch>
        </p:blipFill>
        <p:spPr>
          <a:xfrm>
            <a:off x="392624" y="1342197"/>
            <a:ext cx="6657550" cy="5513790"/>
          </a:xfrm>
          <a:prstGeom prst="rect">
            <a:avLst/>
          </a:prstGeom>
        </p:spPr>
      </p:pic>
    </p:spTree>
    <p:extLst>
      <p:ext uri="{BB962C8B-B14F-4D97-AF65-F5344CB8AC3E}">
        <p14:creationId xmlns:p14="http://schemas.microsoft.com/office/powerpoint/2010/main" val="297095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77DBE-1803-480E-A2A1-C22A3B5FFE7B}"/>
              </a:ext>
            </a:extLst>
          </p:cNvPr>
          <p:cNvSpPr>
            <a:spLocks noGrp="1"/>
          </p:cNvSpPr>
          <p:nvPr>
            <p:ph type="ctrTitle"/>
          </p:nvPr>
        </p:nvSpPr>
        <p:spPr/>
        <p:txBody>
          <a:bodyPr/>
          <a:lstStyle/>
          <a:p>
            <a:r>
              <a:rPr lang="en-US" dirty="0"/>
              <a:t>Confusion matrix</a:t>
            </a:r>
            <a:endParaRPr lang="en-IN" dirty="0"/>
          </a:p>
        </p:txBody>
      </p:sp>
      <p:sp>
        <p:nvSpPr>
          <p:cNvPr id="3" name="Text Placeholder 2">
            <a:extLst>
              <a:ext uri="{FF2B5EF4-FFF2-40B4-BE49-F238E27FC236}">
                <a16:creationId xmlns:a16="http://schemas.microsoft.com/office/drawing/2014/main" id="{631BB28F-2247-42AB-B51F-CA92B3F451A7}"/>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FD4D14A2-483F-4E9E-B67E-A780FC6531D7}"/>
              </a:ext>
            </a:extLst>
          </p:cNvPr>
          <p:cNvPicPr>
            <a:picLocks noChangeAspect="1"/>
          </p:cNvPicPr>
          <p:nvPr/>
        </p:nvPicPr>
        <p:blipFill>
          <a:blip r:embed="rId2"/>
          <a:stretch>
            <a:fillRect/>
          </a:stretch>
        </p:blipFill>
        <p:spPr>
          <a:xfrm>
            <a:off x="392624" y="1342197"/>
            <a:ext cx="5942862" cy="5317774"/>
          </a:xfrm>
          <a:prstGeom prst="rect">
            <a:avLst/>
          </a:prstGeom>
        </p:spPr>
      </p:pic>
    </p:spTree>
    <p:extLst>
      <p:ext uri="{BB962C8B-B14F-4D97-AF65-F5344CB8AC3E}">
        <p14:creationId xmlns:p14="http://schemas.microsoft.com/office/powerpoint/2010/main" val="4053062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B26B-9B76-4FC8-9CDF-C1DC6E52A35A}"/>
              </a:ext>
            </a:extLst>
          </p:cNvPr>
          <p:cNvSpPr>
            <a:spLocks noGrp="1"/>
          </p:cNvSpPr>
          <p:nvPr>
            <p:ph type="ctrTitle"/>
          </p:nvPr>
        </p:nvSpPr>
        <p:spPr/>
        <p:txBody>
          <a:bodyPr/>
          <a:lstStyle/>
          <a:p>
            <a:r>
              <a:rPr lang="en-US" dirty="0"/>
              <a:t>Key Findings and Conclusions of the Study</a:t>
            </a:r>
            <a:endParaRPr lang="en-IN" dirty="0"/>
          </a:p>
        </p:txBody>
      </p:sp>
      <p:sp>
        <p:nvSpPr>
          <p:cNvPr id="3" name="Text Placeholder 2">
            <a:extLst>
              <a:ext uri="{FF2B5EF4-FFF2-40B4-BE49-F238E27FC236}">
                <a16:creationId xmlns:a16="http://schemas.microsoft.com/office/drawing/2014/main" id="{C9EB8492-99E0-4D23-AB57-30B05F2F2396}"/>
              </a:ext>
            </a:extLst>
          </p:cNvPr>
          <p:cNvSpPr>
            <a:spLocks noGrp="1"/>
          </p:cNvSpPr>
          <p:nvPr>
            <p:ph type="body" sz="quarter" idx="14"/>
          </p:nvPr>
        </p:nvSpPr>
        <p:spPr>
          <a:xfrm>
            <a:off x="392623" y="2514773"/>
            <a:ext cx="4589923" cy="3186231"/>
          </a:xfrm>
        </p:spPr>
        <p:txBody>
          <a:bodyPr>
            <a:normAutofit lnSpcReduction="10000"/>
          </a:bodyPr>
          <a:lstStyle/>
          <a:p>
            <a:r>
              <a:rPr lang="en-US" dirty="0"/>
              <a:t>The finding of the study is that only few users over online use unparliamentary language. </a:t>
            </a:r>
          </a:p>
          <a:p>
            <a:r>
              <a:rPr lang="en-US" dirty="0"/>
              <a:t>And most of these sentences have more stop words and are being quite long. </a:t>
            </a:r>
          </a:p>
          <a:p>
            <a:r>
              <a:rPr lang="en-US" dirty="0"/>
              <a:t>As discussed before few motivated disrespectful crowds use these foul languages in the online forum to bully the people around and to stop them from doing these things that they are not supposed to do. </a:t>
            </a:r>
          </a:p>
          <a:p>
            <a:r>
              <a:rPr lang="en-US" dirty="0"/>
              <a:t>Our study helps the online forums and social media to induce a ban to profanity or usage of profanity over these forums.</a:t>
            </a:r>
            <a:endParaRPr lang="en-IN" dirty="0"/>
          </a:p>
        </p:txBody>
      </p:sp>
      <p:pic>
        <p:nvPicPr>
          <p:cNvPr id="5" name="Picture 4">
            <a:extLst>
              <a:ext uri="{FF2B5EF4-FFF2-40B4-BE49-F238E27FC236}">
                <a16:creationId xmlns:a16="http://schemas.microsoft.com/office/drawing/2014/main" id="{77B82FFB-C77D-4067-869E-1A995E86AFAD}"/>
              </a:ext>
            </a:extLst>
          </p:cNvPr>
          <p:cNvPicPr/>
          <p:nvPr/>
        </p:nvPicPr>
        <p:blipFill>
          <a:blip r:embed="rId2">
            <a:extLst>
              <a:ext uri="{28A0092B-C50C-407E-A947-70E740481C1C}">
                <a14:useLocalDpi xmlns:a14="http://schemas.microsoft.com/office/drawing/2010/main" val="0"/>
              </a:ext>
            </a:extLst>
          </a:blip>
          <a:stretch>
            <a:fillRect/>
          </a:stretch>
        </p:blipFill>
        <p:spPr>
          <a:xfrm>
            <a:off x="5369119" y="2962030"/>
            <a:ext cx="4846320" cy="2291715"/>
          </a:xfrm>
          <a:prstGeom prst="rect">
            <a:avLst/>
          </a:prstGeom>
        </p:spPr>
      </p:pic>
    </p:spTree>
    <p:extLst>
      <p:ext uri="{BB962C8B-B14F-4D97-AF65-F5344CB8AC3E}">
        <p14:creationId xmlns:p14="http://schemas.microsoft.com/office/powerpoint/2010/main" val="496314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4" y="3103700"/>
            <a:ext cx="4823188" cy="1656012"/>
          </a:xfrm>
        </p:spPr>
        <p:txBody>
          <a:bodyPr>
            <a:normAutofit lnSpcReduction="10000"/>
          </a:bodyPr>
          <a:lstStyle/>
          <a:p>
            <a:r>
              <a:rPr lang="en-US" sz="1600" dirty="0">
                <a:latin typeface="+mj-lt"/>
              </a:rPr>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endParaRPr lang="en-IN" sz="1600" dirty="0">
              <a:latin typeface="+mj-lt"/>
            </a:endParaRPr>
          </a:p>
          <a:p>
            <a:endParaRPr lang="en-IN" dirty="0"/>
          </a:p>
        </p:txBody>
      </p:sp>
      <p:pic>
        <p:nvPicPr>
          <p:cNvPr id="6" name="Picture 5">
            <a:extLst>
              <a:ext uri="{FF2B5EF4-FFF2-40B4-BE49-F238E27FC236}">
                <a16:creationId xmlns:a16="http://schemas.microsoft.com/office/drawing/2014/main" id="{CA89E852-2607-43A8-80DD-2C9AC370F64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155535" y="2092906"/>
            <a:ext cx="5643841" cy="3677601"/>
          </a:xfrm>
          <a:prstGeom prst="rect">
            <a:avLst/>
          </a:prstGeom>
        </p:spPr>
      </p:pic>
    </p:spTree>
    <p:extLst>
      <p:ext uri="{BB962C8B-B14F-4D97-AF65-F5344CB8AC3E}">
        <p14:creationId xmlns:p14="http://schemas.microsoft.com/office/powerpoint/2010/main" val="2452705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3" y="3009907"/>
            <a:ext cx="4981809" cy="1833292"/>
          </a:xfrm>
        </p:spPr>
        <p:txBody>
          <a:bodyPr>
            <a:normAutofit fontScale="92500"/>
          </a:bodyPr>
          <a:lstStyle/>
          <a:p>
            <a:r>
              <a:rPr lang="en-US" dirty="0"/>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a:t>
            </a:r>
            <a:endParaRPr lang="en-IN" dirty="0"/>
          </a:p>
        </p:txBody>
      </p:sp>
      <p:pic>
        <p:nvPicPr>
          <p:cNvPr id="2050" name="Picture 2" descr="Remove Bad Negative Reviews and Comments">
            <a:extLst>
              <a:ext uri="{FF2B5EF4-FFF2-40B4-BE49-F238E27FC236}">
                <a16:creationId xmlns:a16="http://schemas.microsoft.com/office/drawing/2014/main" id="{C0E9ED8C-F8FF-4222-89EF-74D83F0F06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7814" y="2388265"/>
            <a:ext cx="4381661" cy="3734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163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C043-D201-4B33-B9CB-065D100B41AD}"/>
              </a:ext>
            </a:extLst>
          </p:cNvPr>
          <p:cNvSpPr>
            <a:spLocks noGrp="1"/>
          </p:cNvSpPr>
          <p:nvPr>
            <p:ph type="ctrTitle"/>
          </p:nvPr>
        </p:nvSpPr>
        <p:spPr/>
        <p:txBody>
          <a:bodyPr/>
          <a:lstStyle/>
          <a:p>
            <a:r>
              <a:rPr lang="en-US" dirty="0"/>
              <a:t>Limitations of this work and Scope for Future Work</a:t>
            </a:r>
          </a:p>
        </p:txBody>
      </p:sp>
      <p:sp>
        <p:nvSpPr>
          <p:cNvPr id="3" name="Text Placeholder 2">
            <a:extLst>
              <a:ext uri="{FF2B5EF4-FFF2-40B4-BE49-F238E27FC236}">
                <a16:creationId xmlns:a16="http://schemas.microsoft.com/office/drawing/2014/main" id="{237E5C8F-62CF-45C7-9433-0871A533C2BC}"/>
              </a:ext>
            </a:extLst>
          </p:cNvPr>
          <p:cNvSpPr>
            <a:spLocks noGrp="1"/>
          </p:cNvSpPr>
          <p:nvPr>
            <p:ph type="body" sz="quarter" idx="14"/>
          </p:nvPr>
        </p:nvSpPr>
        <p:spPr>
          <a:xfrm>
            <a:off x="392623" y="1880664"/>
            <a:ext cx="4673899" cy="4504267"/>
          </a:xfrm>
        </p:spPr>
        <p:txBody>
          <a:bodyPr>
            <a:normAutofit lnSpcReduction="10000"/>
          </a:bodyPr>
          <a:lstStyle/>
          <a:p>
            <a:r>
              <a:rPr lang="en-US" dirty="0"/>
              <a:t>Problems faced while working in this project:</a:t>
            </a:r>
          </a:p>
          <a:p>
            <a:pPr marL="285750" indent="-285750">
              <a:buFont typeface="Courier New" panose="02070309020205020404" pitchFamily="49" charset="0"/>
              <a:buChar char="o"/>
            </a:pPr>
            <a:r>
              <a:rPr lang="en-US" dirty="0"/>
              <a:t>More computational power was required as it took more than 2 hours</a:t>
            </a:r>
          </a:p>
          <a:p>
            <a:pPr marL="285750" indent="-285750">
              <a:buFont typeface="Courier New" panose="02070309020205020404" pitchFamily="49" charset="0"/>
              <a:buChar char="o"/>
            </a:pPr>
            <a:r>
              <a:rPr lang="en-US" dirty="0"/>
              <a:t>Imbalanced dataset and bad comment texts</a:t>
            </a:r>
          </a:p>
          <a:p>
            <a:pPr marL="285750" indent="-285750">
              <a:buFont typeface="Courier New" panose="02070309020205020404" pitchFamily="49" charset="0"/>
              <a:buChar char="o"/>
            </a:pPr>
            <a:r>
              <a:rPr lang="en-US" dirty="0"/>
              <a:t>Good parameters could not be obtained using hyperparameter tuning as time was consumed more  </a:t>
            </a:r>
          </a:p>
          <a:p>
            <a:endParaRPr lang="en-US" dirty="0"/>
          </a:p>
          <a:p>
            <a:r>
              <a:rPr lang="en-US" dirty="0"/>
              <a:t>Areas of improvement:</a:t>
            </a:r>
          </a:p>
          <a:p>
            <a:pPr marL="285750" indent="-285750">
              <a:buFont typeface="Courier New" panose="02070309020205020404" pitchFamily="49" charset="0"/>
              <a:buChar char="o"/>
            </a:pPr>
            <a:r>
              <a:rPr lang="en-US" dirty="0"/>
              <a:t>Could be provided with a good dataset which does not take more time.</a:t>
            </a:r>
          </a:p>
          <a:p>
            <a:pPr marL="285750" indent="-285750">
              <a:buFont typeface="Courier New" panose="02070309020205020404" pitchFamily="49" charset="0"/>
              <a:buChar char="o"/>
            </a:pPr>
            <a:r>
              <a:rPr lang="en-US" dirty="0"/>
              <a:t>Less time complexity</a:t>
            </a:r>
          </a:p>
          <a:p>
            <a:pPr marL="285750" indent="-285750">
              <a:buFont typeface="Courier New" panose="02070309020205020404" pitchFamily="49" charset="0"/>
              <a:buChar char="o"/>
            </a:pPr>
            <a:r>
              <a:rPr lang="en-US" dirty="0"/>
              <a:t>Providing a proper balanced dataset with less errors.</a:t>
            </a:r>
          </a:p>
        </p:txBody>
      </p:sp>
      <p:pic>
        <p:nvPicPr>
          <p:cNvPr id="5" name="Picture 4">
            <a:extLst>
              <a:ext uri="{FF2B5EF4-FFF2-40B4-BE49-F238E27FC236}">
                <a16:creationId xmlns:a16="http://schemas.microsoft.com/office/drawing/2014/main" id="{2089EEAE-33A4-4C5A-8165-6A18ED189EA7}"/>
              </a:ext>
            </a:extLst>
          </p:cNvPr>
          <p:cNvPicPr>
            <a:picLocks noChangeAspect="1"/>
          </p:cNvPicPr>
          <p:nvPr/>
        </p:nvPicPr>
        <p:blipFill>
          <a:blip r:embed="rId2"/>
          <a:stretch>
            <a:fillRect/>
          </a:stretch>
        </p:blipFill>
        <p:spPr>
          <a:xfrm>
            <a:off x="5233696" y="2342365"/>
            <a:ext cx="5711112" cy="3580867"/>
          </a:xfrm>
          <a:prstGeom prst="rect">
            <a:avLst/>
          </a:prstGeom>
        </p:spPr>
      </p:pic>
    </p:spTree>
    <p:extLst>
      <p:ext uri="{BB962C8B-B14F-4D97-AF65-F5344CB8AC3E}">
        <p14:creationId xmlns:p14="http://schemas.microsoft.com/office/powerpoint/2010/main" val="3134935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C492F9CA-46FE-4D54-B0F1-F5CB89ED3B3F}"/>
              </a:ext>
            </a:extLst>
          </p:cNvPr>
          <p:cNvPicPr>
            <a:picLocks noGrp="1" noChangeAspect="1"/>
          </p:cNvPicPr>
          <p:nvPr>
            <p:ph type="pic" sz="quarter" idx="10"/>
          </p:nvPr>
        </p:nvPicPr>
        <p:blipFill>
          <a:blip r:embed="rId2"/>
          <a:srcRect t="12779" b="12779"/>
          <a:stretch>
            <a:fillRect/>
          </a:stretch>
        </p:blipFill>
        <p:spPr/>
      </p:pic>
      <p:sp>
        <p:nvSpPr>
          <p:cNvPr id="3" name="Title 2">
            <a:extLst>
              <a:ext uri="{FF2B5EF4-FFF2-40B4-BE49-F238E27FC236}">
                <a16:creationId xmlns:a16="http://schemas.microsoft.com/office/drawing/2014/main" id="{33492572-A4E4-43F2-A1C9-FBC8E0C97145}"/>
              </a:ext>
            </a:extLst>
          </p:cNvPr>
          <p:cNvSpPr>
            <a:spLocks noGrp="1"/>
          </p:cNvSpPr>
          <p:nvPr>
            <p:ph type="title"/>
          </p:nvPr>
        </p:nvSpPr>
        <p:spPr>
          <a:xfrm>
            <a:off x="2974132" y="2400145"/>
            <a:ext cx="6243735" cy="2057709"/>
          </a:xfrm>
          <a:solidFill>
            <a:srgbClr val="FFFF00"/>
          </a:solidFill>
        </p:spPr>
        <p:txBody>
          <a:bodyPr>
            <a:noAutofit/>
          </a:bodyPr>
          <a:lstStyle/>
          <a:p>
            <a:r>
              <a:rPr lang="en-US" sz="9600" b="1" dirty="0">
                <a:solidFill>
                  <a:srgbClr val="FF0000"/>
                </a:solidFill>
              </a:rPr>
              <a:t>THANK YOU</a:t>
            </a:r>
            <a:endParaRPr lang="en-IN" sz="9600" b="1" dirty="0">
              <a:solidFill>
                <a:srgbClr val="FF0000"/>
              </a:solidFill>
            </a:endParaRPr>
          </a:p>
        </p:txBody>
      </p:sp>
    </p:spTree>
    <p:extLst>
      <p:ext uri="{BB962C8B-B14F-4D97-AF65-F5344CB8AC3E}">
        <p14:creationId xmlns:p14="http://schemas.microsoft.com/office/powerpoint/2010/main" val="2960676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120A5-9EAB-498A-B690-E34376265852}"/>
              </a:ext>
            </a:extLst>
          </p:cNvPr>
          <p:cNvSpPr>
            <a:spLocks noGrp="1"/>
          </p:cNvSpPr>
          <p:nvPr>
            <p:ph type="ctr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5E37FF61-6402-451E-AA04-2B60B4FCDB7D}"/>
              </a:ext>
            </a:extLst>
          </p:cNvPr>
          <p:cNvSpPr>
            <a:spLocks noGrp="1"/>
          </p:cNvSpPr>
          <p:nvPr>
            <p:ph type="body" sz="quarter" idx="14"/>
          </p:nvPr>
        </p:nvSpPr>
        <p:spPr>
          <a:xfrm>
            <a:off x="392624" y="2110748"/>
            <a:ext cx="11369070" cy="4103621"/>
          </a:xfrm>
        </p:spPr>
        <p:txBody>
          <a:bodyPr>
            <a:normAutofit fontScale="92500"/>
          </a:bodyPr>
          <a:lstStyle/>
          <a:p>
            <a:pPr marL="285750" indent="-285750">
              <a:buFont typeface="Courier New" panose="02070309020205020404" pitchFamily="49" charset="0"/>
              <a:buChar char="o"/>
            </a:pPr>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buFont typeface="Courier New" panose="02070309020205020404" pitchFamily="49" charset="0"/>
              <a:buChar char="o"/>
            </a:pPr>
            <a:r>
              <a:rPr lang="en-US" dirty="0"/>
              <a:t>Online hate, described as abusive language, aggression, cyberbullying, hatefulness and many others has been identified as a major threat on online social media platforms. Social media platforms are the most prominent grounds for such toxic behavior.   </a:t>
            </a:r>
          </a:p>
          <a:p>
            <a:pPr marL="285750" indent="-285750">
              <a:buFont typeface="Courier New" panose="02070309020205020404" pitchFamily="49" charset="0"/>
              <a:buChar char="o"/>
            </a:pPr>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buFont typeface="Courier New" panose="02070309020205020404" pitchFamily="49" charset="0"/>
              <a:buChar char="o"/>
            </a:pPr>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285750" indent="-285750">
              <a:buFont typeface="Courier New" panose="02070309020205020404" pitchFamily="49" charset="0"/>
              <a:buChar char="o"/>
            </a:pPr>
            <a:r>
              <a:rPr lang="en-US" dirty="0"/>
              <a:t>Our goal is to build a prototype of online hate and abuse comment classifier which can used to classify hate and offensive comments so that it can be controlled and restricted from spreading hatred and cyberbullying.</a:t>
            </a:r>
            <a:endParaRPr lang="en-IN" dirty="0"/>
          </a:p>
        </p:txBody>
      </p:sp>
    </p:spTree>
    <p:extLst>
      <p:ext uri="{BB962C8B-B14F-4D97-AF65-F5344CB8AC3E}">
        <p14:creationId xmlns:p14="http://schemas.microsoft.com/office/powerpoint/2010/main" val="4261162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387B-52B4-4C5B-BFF4-335309F1F653}"/>
              </a:ext>
            </a:extLst>
          </p:cNvPr>
          <p:cNvSpPr>
            <a:spLocks noGrp="1"/>
          </p:cNvSpPr>
          <p:nvPr>
            <p:ph type="ctrTitle"/>
          </p:nvPr>
        </p:nvSpPr>
        <p:spPr/>
        <p:txBody>
          <a:bodyPr/>
          <a:lstStyle/>
          <a:p>
            <a:r>
              <a:rPr lang="en-US" dirty="0"/>
              <a:t>Dataset description</a:t>
            </a:r>
            <a:endParaRPr lang="en-IN" dirty="0"/>
          </a:p>
        </p:txBody>
      </p:sp>
      <p:sp>
        <p:nvSpPr>
          <p:cNvPr id="3" name="Text Placeholder 2">
            <a:extLst>
              <a:ext uri="{FF2B5EF4-FFF2-40B4-BE49-F238E27FC236}">
                <a16:creationId xmlns:a16="http://schemas.microsoft.com/office/drawing/2014/main" id="{55FC6457-A13D-44D9-8E22-477D0DC09864}"/>
              </a:ext>
            </a:extLst>
          </p:cNvPr>
          <p:cNvSpPr>
            <a:spLocks noGrp="1"/>
          </p:cNvSpPr>
          <p:nvPr>
            <p:ph type="body" sz="quarter" idx="14"/>
          </p:nvPr>
        </p:nvSpPr>
        <p:spPr>
          <a:xfrm>
            <a:off x="392621" y="1817785"/>
            <a:ext cx="11369070" cy="4849283"/>
          </a:xfrm>
        </p:spPr>
        <p:txBody>
          <a:bodyPr/>
          <a:lstStyle/>
          <a:p>
            <a:r>
              <a:rPr lang="en-US" dirty="0"/>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dirty="0"/>
              <a:t>The label can be either 0 or 1, where 0 denotes a NO while 1 denotes a YES. There are various comments which have multiple labels. The first attribute is a unique ID associated with each comment.   </a:t>
            </a:r>
          </a:p>
          <a:p>
            <a:r>
              <a:rPr lang="en-US" dirty="0"/>
              <a:t>The data set includes:</a:t>
            </a:r>
          </a:p>
          <a:p>
            <a:r>
              <a:rPr lang="en-US" dirty="0"/>
              <a:t>-	Malignant: It is the Label column, which includes values 0 and 1, denoting if the comment is malignant or not. </a:t>
            </a:r>
          </a:p>
          <a:p>
            <a:r>
              <a:rPr lang="en-US" dirty="0"/>
              <a:t>-	Highly Malignant: It denotes comments that are highly malignant and hurtful. </a:t>
            </a:r>
          </a:p>
          <a:p>
            <a:r>
              <a:rPr lang="en-US" dirty="0"/>
              <a:t>-	Rude: It denotes comments that are very rude and offensive.</a:t>
            </a:r>
          </a:p>
          <a:p>
            <a:r>
              <a:rPr lang="en-US" dirty="0"/>
              <a:t>-	Threat: It contains indication of the comments that are giving any threat to someone. 	</a:t>
            </a:r>
          </a:p>
          <a:p>
            <a:r>
              <a:rPr lang="en-US" dirty="0"/>
              <a:t>-	Abuse: It is for comments that are abusive in nature. </a:t>
            </a:r>
          </a:p>
          <a:p>
            <a:r>
              <a:rPr lang="en-US" dirty="0"/>
              <a:t>-	Loathe: It describes the comments which are hateful and loathing in nature.  </a:t>
            </a:r>
          </a:p>
          <a:p>
            <a:r>
              <a:rPr lang="en-US" dirty="0"/>
              <a:t>-	ID: It includes unique Ids associated with each comment text given.   </a:t>
            </a:r>
          </a:p>
          <a:p>
            <a:r>
              <a:rPr lang="en-US" dirty="0"/>
              <a:t>-	Comment text: This column contains the comments extracted from various social media platforms.</a:t>
            </a:r>
            <a:endParaRPr lang="en-IN" dirty="0"/>
          </a:p>
        </p:txBody>
      </p:sp>
    </p:spTree>
    <p:extLst>
      <p:ext uri="{BB962C8B-B14F-4D97-AF65-F5344CB8AC3E}">
        <p14:creationId xmlns:p14="http://schemas.microsoft.com/office/powerpoint/2010/main" val="1088910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ADD3-67CC-4A0D-96BC-724313675EB1}"/>
              </a:ext>
            </a:extLst>
          </p:cNvPr>
          <p:cNvSpPr>
            <a:spLocks noGrp="1"/>
          </p:cNvSpPr>
          <p:nvPr>
            <p:ph type="ctrTitle"/>
          </p:nvPr>
        </p:nvSpPr>
        <p:spPr/>
        <p:txBody>
          <a:bodyPr/>
          <a:lstStyle/>
          <a:p>
            <a:r>
              <a:rPr lang="en-US" dirty="0"/>
              <a:t>Conceptual Background of the Domain Problem</a:t>
            </a:r>
            <a:endParaRPr lang="en-IN" dirty="0"/>
          </a:p>
        </p:txBody>
      </p:sp>
      <p:sp>
        <p:nvSpPr>
          <p:cNvPr id="3" name="Text Placeholder 2">
            <a:extLst>
              <a:ext uri="{FF2B5EF4-FFF2-40B4-BE49-F238E27FC236}">
                <a16:creationId xmlns:a16="http://schemas.microsoft.com/office/drawing/2014/main" id="{DFF75737-ADBE-49A6-AE61-781936F38864}"/>
              </a:ext>
            </a:extLst>
          </p:cNvPr>
          <p:cNvSpPr>
            <a:spLocks noGrp="1"/>
          </p:cNvSpPr>
          <p:nvPr>
            <p:ph type="body" sz="quarter" idx="14"/>
          </p:nvPr>
        </p:nvSpPr>
        <p:spPr>
          <a:xfrm>
            <a:off x="392624" y="2004216"/>
            <a:ext cx="11369070" cy="4636282"/>
          </a:xfrm>
        </p:spPr>
        <p:txBody>
          <a:bodyPr>
            <a:normAutofit/>
          </a:bodyPr>
          <a:lstStyle/>
          <a:p>
            <a:pPr marL="285750" indent="-285750">
              <a:buFont typeface="Courier New" panose="02070309020205020404" pitchFamily="49" charset="0"/>
              <a:buChar char="o"/>
            </a:pPr>
            <a:r>
              <a:rPr lang="en-US" dirty="0"/>
              <a:t>Online platforms and social media become the place where people share the thoughts freely without any partiality and overcoming all the race people share their thoughts and ideas among the crowd.</a:t>
            </a:r>
          </a:p>
          <a:p>
            <a:pPr marL="285750" indent="-285750">
              <a:buFont typeface="Courier New" panose="02070309020205020404" pitchFamily="49" charset="0"/>
              <a:buChar char="o"/>
            </a:pPr>
            <a:r>
              <a:rPr lang="en-US"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marL="285750" indent="-285750">
              <a:buFont typeface="Courier New" panose="02070309020205020404" pitchFamily="49" charset="0"/>
              <a:buChar char="o"/>
            </a:pPr>
            <a:r>
              <a:rPr lang="en-US" dirty="0"/>
              <a:t>While social media is ubiquitous in America and Europe, Asian countries like India lead the list of social media usage. More than 3.8 billion people use social media.</a:t>
            </a:r>
          </a:p>
          <a:p>
            <a:pPr marL="285750" indent="-285750">
              <a:buFont typeface="Courier New" panose="02070309020205020404" pitchFamily="49" charset="0"/>
              <a:buChar char="o"/>
            </a:pPr>
            <a:r>
              <a:rPr lang="en-US" dirty="0"/>
              <a:t>In this huge online platform or an online community there are some people or some motivated mob </a:t>
            </a:r>
            <a:r>
              <a:rPr lang="en-US" dirty="0" err="1"/>
              <a:t>wilfully</a:t>
            </a:r>
            <a:r>
              <a:rPr lang="en-US" dirty="0"/>
              <a:t>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marL="285750" indent="-285750">
              <a:buFont typeface="Courier New" panose="02070309020205020404" pitchFamily="49" charset="0"/>
              <a:buChar char="o"/>
            </a:pPr>
            <a:r>
              <a:rPr lang="en-US"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dirty="0"/>
          </a:p>
        </p:txBody>
      </p:sp>
    </p:spTree>
    <p:extLst>
      <p:ext uri="{BB962C8B-B14F-4D97-AF65-F5344CB8AC3E}">
        <p14:creationId xmlns:p14="http://schemas.microsoft.com/office/powerpoint/2010/main" val="199468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C2D22-12A9-4E99-99D4-10D6948264C9}"/>
              </a:ext>
            </a:extLst>
          </p:cNvPr>
          <p:cNvSpPr>
            <a:spLocks noGrp="1"/>
          </p:cNvSpPr>
          <p:nvPr>
            <p:ph type="ctrTitle"/>
          </p:nvPr>
        </p:nvSpPr>
        <p:spPr/>
        <p:txBody>
          <a:bodyPr/>
          <a:lstStyle/>
          <a:p>
            <a:r>
              <a:rPr lang="en-IN" dirty="0"/>
              <a:t>Multilabel vs Multiclass classification</a:t>
            </a:r>
          </a:p>
        </p:txBody>
      </p:sp>
      <p:sp>
        <p:nvSpPr>
          <p:cNvPr id="3" name="Text Placeholder 2">
            <a:extLst>
              <a:ext uri="{FF2B5EF4-FFF2-40B4-BE49-F238E27FC236}">
                <a16:creationId xmlns:a16="http://schemas.microsoft.com/office/drawing/2014/main" id="{25FB2772-1FE2-40FC-A44C-A0599A10D44A}"/>
              </a:ext>
            </a:extLst>
          </p:cNvPr>
          <p:cNvSpPr>
            <a:spLocks noGrp="1"/>
          </p:cNvSpPr>
          <p:nvPr>
            <p:ph type="body" sz="quarter" idx="14"/>
          </p:nvPr>
        </p:nvSpPr>
        <p:spPr>
          <a:xfrm>
            <a:off x="392625" y="1666934"/>
            <a:ext cx="4490093" cy="4849283"/>
          </a:xfrm>
        </p:spPr>
        <p:txBody>
          <a:bodyPr>
            <a:normAutofit fontScale="92500" lnSpcReduction="10000"/>
          </a:bodyPr>
          <a:lstStyle/>
          <a:p>
            <a:r>
              <a:rPr lang="en-US" dirty="0"/>
              <a:t>As the task was to figure out whether the data belongs to zero, one or more than one categories out of the six listed in our dataset, the first step before working on the problem was to distinguish between multi-label and multi-class classification.</a:t>
            </a:r>
          </a:p>
          <a:p>
            <a:r>
              <a:rPr lang="en-US" dirty="0"/>
              <a:t>In multi-class classification, we have one basic assumption that our data can belong to only one label out of all the labels we have. For example, a given picture of a fruit may be an apple, orange or guava only and not a combination of these.</a:t>
            </a:r>
          </a:p>
          <a:p>
            <a:r>
              <a:rPr lang="en-US" dirty="0"/>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r>
              <a:rPr lang="en-US" dirty="0"/>
              <a:t>Hence, I had a multi-label classification problem to solve. The next step was to gain some useful insights from data which would aid further problem solving.</a:t>
            </a:r>
            <a:endParaRPr lang="en-IN" dirty="0"/>
          </a:p>
        </p:txBody>
      </p:sp>
      <p:pic>
        <p:nvPicPr>
          <p:cNvPr id="7" name="Picture 6">
            <a:extLst>
              <a:ext uri="{FF2B5EF4-FFF2-40B4-BE49-F238E27FC236}">
                <a16:creationId xmlns:a16="http://schemas.microsoft.com/office/drawing/2014/main" id="{7A1FE52B-5A3C-4554-9B3D-0BF8104161CD}"/>
              </a:ext>
            </a:extLst>
          </p:cNvPr>
          <p:cNvPicPr>
            <a:picLocks noChangeAspect="1"/>
          </p:cNvPicPr>
          <p:nvPr/>
        </p:nvPicPr>
        <p:blipFill>
          <a:blip r:embed="rId2"/>
          <a:stretch>
            <a:fillRect/>
          </a:stretch>
        </p:blipFill>
        <p:spPr>
          <a:xfrm>
            <a:off x="5659515" y="1866483"/>
            <a:ext cx="5023284" cy="3939513"/>
          </a:xfrm>
          <a:prstGeom prst="rect">
            <a:avLst/>
          </a:prstGeom>
        </p:spPr>
      </p:pic>
    </p:spTree>
    <p:extLst>
      <p:ext uri="{BB962C8B-B14F-4D97-AF65-F5344CB8AC3E}">
        <p14:creationId xmlns:p14="http://schemas.microsoft.com/office/powerpoint/2010/main" val="38839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53C1-164B-4F30-8B90-6D8FB0E79264}"/>
              </a:ext>
            </a:extLst>
          </p:cNvPr>
          <p:cNvSpPr>
            <a:spLocks noGrp="1"/>
          </p:cNvSpPr>
          <p:nvPr>
            <p:ph type="ctrTitle"/>
          </p:nvPr>
        </p:nvSpPr>
        <p:spPr/>
        <p:txBody>
          <a:bodyPr/>
          <a:lstStyle/>
          <a:p>
            <a:r>
              <a:rPr lang="en-IN" dirty="0"/>
              <a:t>MODEL BUILDING STEPS</a:t>
            </a:r>
          </a:p>
        </p:txBody>
      </p:sp>
      <p:sp>
        <p:nvSpPr>
          <p:cNvPr id="3" name="Text Placeholder 2">
            <a:extLst>
              <a:ext uri="{FF2B5EF4-FFF2-40B4-BE49-F238E27FC236}">
                <a16:creationId xmlns:a16="http://schemas.microsoft.com/office/drawing/2014/main" id="{1D893C80-52EB-4892-AC2D-1FE8A72F8598}"/>
              </a:ext>
            </a:extLst>
          </p:cNvPr>
          <p:cNvSpPr>
            <a:spLocks noGrp="1"/>
          </p:cNvSpPr>
          <p:nvPr>
            <p:ph type="body" sz="quarter" idx="14"/>
          </p:nvPr>
        </p:nvSpPr>
        <p:spPr>
          <a:xfrm>
            <a:off x="1156103" y="2986266"/>
            <a:ext cx="2803337" cy="2274821"/>
          </a:xfrm>
        </p:spPr>
        <p:txBody>
          <a:bodyPr/>
          <a:lstStyle/>
          <a:p>
            <a:r>
              <a:rPr lang="en-US" dirty="0"/>
              <a:t>1. Data Cleaning</a:t>
            </a:r>
          </a:p>
          <a:p>
            <a:r>
              <a:rPr lang="en-US" dirty="0"/>
              <a:t>2. Exploratory Data Analysis</a:t>
            </a:r>
          </a:p>
          <a:p>
            <a:r>
              <a:rPr lang="en-US" dirty="0"/>
              <a:t>3. Data Pre-processing</a:t>
            </a:r>
          </a:p>
          <a:p>
            <a:r>
              <a:rPr lang="en-US" dirty="0"/>
              <a:t>4. Model Building</a:t>
            </a:r>
          </a:p>
          <a:p>
            <a:r>
              <a:rPr lang="en-US" dirty="0"/>
              <a:t>5. Model Evaluation</a:t>
            </a:r>
          </a:p>
          <a:p>
            <a:r>
              <a:rPr lang="en-US" dirty="0"/>
              <a:t>6. Selecting the best model</a:t>
            </a:r>
          </a:p>
          <a:p>
            <a:endParaRPr lang="en-IN" dirty="0"/>
          </a:p>
          <a:p>
            <a:endParaRPr lang="en-IN" dirty="0"/>
          </a:p>
        </p:txBody>
      </p:sp>
      <p:pic>
        <p:nvPicPr>
          <p:cNvPr id="6" name="Picture 5" descr="To report or not report? That is the cyberbullying question - Fox School of  Business">
            <a:extLst>
              <a:ext uri="{FF2B5EF4-FFF2-40B4-BE49-F238E27FC236}">
                <a16:creationId xmlns:a16="http://schemas.microsoft.com/office/drawing/2014/main" id="{CDD47682-AB2A-4E6C-B3E5-DB978069D49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24745" y="2700405"/>
            <a:ext cx="4578212" cy="3011281"/>
          </a:xfrm>
          <a:prstGeom prst="rect">
            <a:avLst/>
          </a:prstGeom>
          <a:noFill/>
          <a:ln>
            <a:noFill/>
          </a:ln>
        </p:spPr>
      </p:pic>
    </p:spTree>
    <p:extLst>
      <p:ext uri="{BB962C8B-B14F-4D97-AF65-F5344CB8AC3E}">
        <p14:creationId xmlns:p14="http://schemas.microsoft.com/office/powerpoint/2010/main" val="3226120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B726-7B63-44E5-81E7-E9940D6A755C}"/>
              </a:ext>
            </a:extLst>
          </p:cNvPr>
          <p:cNvSpPr>
            <a:spLocks noGrp="1"/>
          </p:cNvSpPr>
          <p:nvPr>
            <p:ph type="ctrTitle"/>
          </p:nvPr>
        </p:nvSpPr>
        <p:spPr/>
        <p:txBody>
          <a:bodyPr/>
          <a:lstStyle/>
          <a:p>
            <a:r>
              <a:rPr lang="en-US" dirty="0"/>
              <a:t>Data preprocessing</a:t>
            </a:r>
            <a:endParaRPr lang="en-IN" dirty="0"/>
          </a:p>
        </p:txBody>
      </p:sp>
      <p:sp>
        <p:nvSpPr>
          <p:cNvPr id="3" name="Text Placeholder 2">
            <a:extLst>
              <a:ext uri="{FF2B5EF4-FFF2-40B4-BE49-F238E27FC236}">
                <a16:creationId xmlns:a16="http://schemas.microsoft.com/office/drawing/2014/main" id="{F2263732-2C3E-4BAD-8783-615F545BB1CC}"/>
              </a:ext>
            </a:extLst>
          </p:cNvPr>
          <p:cNvSpPr>
            <a:spLocks noGrp="1"/>
          </p:cNvSpPr>
          <p:nvPr>
            <p:ph type="body" sz="quarter" idx="14"/>
          </p:nvPr>
        </p:nvSpPr>
        <p:spPr>
          <a:xfrm>
            <a:off x="392621" y="2008718"/>
            <a:ext cx="10115221" cy="3708502"/>
          </a:xfrm>
        </p:spPr>
        <p:txBody>
          <a:bodyPr/>
          <a:lstStyle/>
          <a:p>
            <a:r>
              <a:rPr lang="en-IN" dirty="0"/>
              <a:t>1. Load dataset </a:t>
            </a:r>
          </a:p>
          <a:p>
            <a:r>
              <a:rPr lang="en-IN" dirty="0"/>
              <a:t>2. Remove null values </a:t>
            </a:r>
          </a:p>
          <a:p>
            <a:r>
              <a:rPr lang="en-IN" dirty="0"/>
              <a:t>3. Drop column id </a:t>
            </a:r>
          </a:p>
          <a:p>
            <a:r>
              <a:rPr lang="en-IN" dirty="0"/>
              <a:t>4. Convert comment text to lower case and replace '\n' with single space. </a:t>
            </a:r>
          </a:p>
          <a:p>
            <a:r>
              <a:rPr lang="en-IN" dirty="0"/>
              <a:t>5. Keep only text data </a:t>
            </a:r>
            <a:r>
              <a:rPr lang="en-IN" dirty="0" err="1"/>
              <a:t>ie</a:t>
            </a:r>
            <a:r>
              <a:rPr lang="en-IN" dirty="0"/>
              <a:t>. a-z' and remove other data from comment text. </a:t>
            </a:r>
          </a:p>
          <a:p>
            <a:r>
              <a:rPr lang="en-IN" dirty="0"/>
              <a:t>6. Remove stop words and punctuations </a:t>
            </a:r>
          </a:p>
          <a:p>
            <a:r>
              <a:rPr lang="en-IN" dirty="0"/>
              <a:t>7. Apply Stemming using </a:t>
            </a:r>
            <a:r>
              <a:rPr lang="en-IN" dirty="0" err="1"/>
              <a:t>SnowballStemmer</a:t>
            </a:r>
            <a:r>
              <a:rPr lang="en-IN" dirty="0"/>
              <a:t> </a:t>
            </a:r>
          </a:p>
          <a:p>
            <a:r>
              <a:rPr lang="en-IN" dirty="0"/>
              <a:t>8. Convert text to vectors using </a:t>
            </a:r>
            <a:r>
              <a:rPr lang="en-IN" dirty="0" err="1"/>
              <a:t>TfidfVectorizer</a:t>
            </a:r>
            <a:r>
              <a:rPr lang="en-IN" dirty="0"/>
              <a:t> </a:t>
            </a:r>
          </a:p>
          <a:p>
            <a:r>
              <a:rPr lang="en-IN" dirty="0"/>
              <a:t>9. Load saved or serialized model </a:t>
            </a:r>
          </a:p>
          <a:p>
            <a:r>
              <a:rPr lang="en-IN" dirty="0"/>
              <a:t>10. Predict values for multi class label</a:t>
            </a:r>
          </a:p>
          <a:p>
            <a:endParaRPr lang="en-IN" dirty="0"/>
          </a:p>
        </p:txBody>
      </p:sp>
      <p:pic>
        <p:nvPicPr>
          <p:cNvPr id="5" name="Picture 4">
            <a:extLst>
              <a:ext uri="{FF2B5EF4-FFF2-40B4-BE49-F238E27FC236}">
                <a16:creationId xmlns:a16="http://schemas.microsoft.com/office/drawing/2014/main" id="{36148732-02D8-4BE2-8324-527120C37B53}"/>
              </a:ext>
            </a:extLst>
          </p:cNvPr>
          <p:cNvPicPr>
            <a:picLocks noChangeAspect="1"/>
          </p:cNvPicPr>
          <p:nvPr/>
        </p:nvPicPr>
        <p:blipFill>
          <a:blip r:embed="rId2"/>
          <a:stretch>
            <a:fillRect/>
          </a:stretch>
        </p:blipFill>
        <p:spPr>
          <a:xfrm>
            <a:off x="6719626" y="2536117"/>
            <a:ext cx="5079753" cy="2653704"/>
          </a:xfrm>
          <a:prstGeom prst="rect">
            <a:avLst/>
          </a:prstGeom>
        </p:spPr>
      </p:pic>
    </p:spTree>
    <p:extLst>
      <p:ext uri="{BB962C8B-B14F-4D97-AF65-F5344CB8AC3E}">
        <p14:creationId xmlns:p14="http://schemas.microsoft.com/office/powerpoint/2010/main" val="3896620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E137-3A5A-4F99-8B0D-A29015A00C7D}"/>
              </a:ext>
            </a:extLst>
          </p:cNvPr>
          <p:cNvSpPr>
            <a:spLocks noGrp="1"/>
          </p:cNvSpPr>
          <p:nvPr>
            <p:ph type="ctrTitle"/>
          </p:nvPr>
        </p:nvSpPr>
        <p:spPr/>
        <p:txBody>
          <a:bodyPr/>
          <a:lstStyle/>
          <a:p>
            <a:r>
              <a:rPr lang="en-US" dirty="0"/>
              <a:t>Imported libraries</a:t>
            </a:r>
            <a:endParaRPr lang="en-IN" dirty="0"/>
          </a:p>
        </p:txBody>
      </p:sp>
      <p:sp>
        <p:nvSpPr>
          <p:cNvPr id="3" name="Text Placeholder 2">
            <a:extLst>
              <a:ext uri="{FF2B5EF4-FFF2-40B4-BE49-F238E27FC236}">
                <a16:creationId xmlns:a16="http://schemas.microsoft.com/office/drawing/2014/main" id="{89E06906-2158-48E1-9E3F-7DED4E1CA625}"/>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043B4275-DF3A-40DA-B97E-1BF001386C32}"/>
              </a:ext>
            </a:extLst>
          </p:cNvPr>
          <p:cNvPicPr/>
          <p:nvPr/>
        </p:nvPicPr>
        <p:blipFill>
          <a:blip r:embed="rId2"/>
          <a:stretch>
            <a:fillRect/>
          </a:stretch>
        </p:blipFill>
        <p:spPr>
          <a:xfrm>
            <a:off x="392622" y="1642429"/>
            <a:ext cx="6656247" cy="5042455"/>
          </a:xfrm>
          <a:prstGeom prst="rect">
            <a:avLst/>
          </a:prstGeom>
        </p:spPr>
      </p:pic>
      <p:pic>
        <p:nvPicPr>
          <p:cNvPr id="1026" name="Picture 2" descr="5,415 Bad comments Images, Stock Photos &amp; Vectors | Shutterstock">
            <a:extLst>
              <a:ext uri="{FF2B5EF4-FFF2-40B4-BE49-F238E27FC236}">
                <a16:creationId xmlns:a16="http://schemas.microsoft.com/office/drawing/2014/main" id="{14222DD8-C3D6-4063-8DD9-76138B0294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9513" y="1855340"/>
            <a:ext cx="3710609" cy="3996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6578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70</TotalTime>
  <Words>1838</Words>
  <Application>Microsoft Office PowerPoint</Application>
  <PresentationFormat>Widescreen</PresentationFormat>
  <Paragraphs>112</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Aharoni</vt:lpstr>
      <vt:lpstr>Arial</vt:lpstr>
      <vt:lpstr>Courier New</vt:lpstr>
      <vt:lpstr>Sagona ExtraLight</vt:lpstr>
      <vt:lpstr>Trebuchet MS</vt:lpstr>
      <vt:lpstr>Wingdings 3</vt:lpstr>
      <vt:lpstr>Facet</vt:lpstr>
      <vt:lpstr>Malignant comments classifier project presentation</vt:lpstr>
      <vt:lpstr>introduction</vt:lpstr>
      <vt:lpstr>Problem statement</vt:lpstr>
      <vt:lpstr>Dataset description</vt:lpstr>
      <vt:lpstr>Conceptual Background of the Domain Problem</vt:lpstr>
      <vt:lpstr>Multilabel vs Multiclass classification</vt:lpstr>
      <vt:lpstr>MODEL BUILDING STEPS</vt:lpstr>
      <vt:lpstr>Data preprocessing</vt:lpstr>
      <vt:lpstr>Imported libraries</vt:lpstr>
      <vt:lpstr>EXPLORATORY DATA ANALYSIS (EDA) AND VISUALIZATION</vt:lpstr>
      <vt:lpstr>Cyberbullying statistics</vt:lpstr>
      <vt:lpstr>Effects of cyberbullying</vt:lpstr>
      <vt:lpstr>UNIVARIATE ANALYSIS</vt:lpstr>
      <vt:lpstr>Count plot</vt:lpstr>
      <vt:lpstr>Distribution plot</vt:lpstr>
      <vt:lpstr>Pie plot</vt:lpstr>
      <vt:lpstr>Word cloud</vt:lpstr>
      <vt:lpstr>heatmap</vt:lpstr>
      <vt:lpstr>Classification function</vt:lpstr>
      <vt:lpstr>Classification machine learning models</vt:lpstr>
      <vt:lpstr>ROC AUC CURVE</vt:lpstr>
      <vt:lpstr>Confusion matrix</vt:lpstr>
      <vt:lpstr>Key Findings and Conclusions of the Study</vt:lpstr>
      <vt:lpstr>Learning Outcomes of the Study in respect of Data Science</vt:lpstr>
      <vt:lpstr>Learning Outcomes of the Study in respect of Data Science</vt:lpstr>
      <vt:lpstr>Limitations of this work and Scope for 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Swati Kumari</dc:creator>
  <cp:lastModifiedBy>Gyan Tripathi - TALENT</cp:lastModifiedBy>
  <cp:revision>10</cp:revision>
  <dcterms:created xsi:type="dcterms:W3CDTF">2022-09-11T09:08:36Z</dcterms:created>
  <dcterms:modified xsi:type="dcterms:W3CDTF">2022-10-05T07:57:38Z</dcterms:modified>
</cp:coreProperties>
</file>