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8288000" cy="10287000"/>
  <p:notesSz cx="6858000" cy="9144000"/>
  <p:embeddedFontLst>
    <p:embeddedFont>
      <p:font typeface="DM Sans" pitchFamily="2" charset="0"/>
      <p:regular r:id="rId25"/>
    </p:embeddedFont>
    <p:embeddedFont>
      <p:font typeface="DM Sans Bold" charset="0"/>
      <p:regular r:id="rId26"/>
    </p:embeddedFont>
    <p:embeddedFont>
      <p:font typeface="Kollektif Bold" panose="020B0604020202020204" charset="0"/>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8" d="100"/>
          <a:sy n="58" d="100"/>
        </p:scale>
        <p:origin x="77" y="3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20.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2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rot="-2700000">
            <a:off x="11386843" y="7201845"/>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5" name="AutoShape 5"/>
          <p:cNvSpPr/>
          <p:nvPr/>
        </p:nvSpPr>
        <p:spPr>
          <a:xfrm flipV="1">
            <a:off x="14131544" y="7969488"/>
            <a:ext cx="5132702" cy="5185216"/>
          </a:xfrm>
          <a:prstGeom prst="line">
            <a:avLst/>
          </a:prstGeom>
          <a:ln w="28575" cap="flat">
            <a:solidFill>
              <a:srgbClr val="8CA9AD"/>
            </a:solidFill>
            <a:prstDash val="solid"/>
            <a:headEnd type="none" w="sm" len="sm"/>
            <a:tailEnd type="none" w="sm" len="sm"/>
          </a:ln>
        </p:spPr>
      </p:sp>
      <p:sp>
        <p:nvSpPr>
          <p:cNvPr id="6" name="AutoShape 6"/>
          <p:cNvSpPr/>
          <p:nvPr/>
        </p:nvSpPr>
        <p:spPr>
          <a:xfrm flipV="1">
            <a:off x="14444220" y="8329798"/>
            <a:ext cx="5038853" cy="5038853"/>
          </a:xfrm>
          <a:prstGeom prst="line">
            <a:avLst/>
          </a:prstGeom>
          <a:ln w="28575" cap="flat">
            <a:solidFill>
              <a:srgbClr val="8CA9AD"/>
            </a:solidFill>
            <a:prstDash val="solid"/>
            <a:headEnd type="none" w="sm" len="sm"/>
            <a:tailEnd type="none" w="sm" len="sm"/>
          </a:ln>
        </p:spPr>
      </p:sp>
      <p:sp>
        <p:nvSpPr>
          <p:cNvPr id="7" name="AutoShape 7"/>
          <p:cNvSpPr/>
          <p:nvPr/>
        </p:nvSpPr>
        <p:spPr>
          <a:xfrm flipV="1">
            <a:off x="14802690" y="8681112"/>
            <a:ext cx="4867141" cy="4867141"/>
          </a:xfrm>
          <a:prstGeom prst="line">
            <a:avLst/>
          </a:prstGeom>
          <a:ln w="28575" cap="flat">
            <a:solidFill>
              <a:srgbClr val="8CA9AD"/>
            </a:solidFill>
            <a:prstDash val="solid"/>
            <a:headEnd type="none" w="sm" len="sm"/>
            <a:tailEnd type="none" w="sm" len="sm"/>
          </a:ln>
        </p:spPr>
      </p:sp>
      <p:sp>
        <p:nvSpPr>
          <p:cNvPr id="8" name="Freeform 8"/>
          <p:cNvSpPr/>
          <p:nvPr/>
        </p:nvSpPr>
        <p:spPr>
          <a:xfrm rot="-10800000">
            <a:off x="9525" y="63583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a:off x="1083809" y="63869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Freeform 10"/>
          <p:cNvSpPr/>
          <p:nvPr/>
        </p:nvSpPr>
        <p:spPr>
          <a:xfrm>
            <a:off x="0" y="74707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Freeform 11"/>
          <p:cNvSpPr/>
          <p:nvPr/>
        </p:nvSpPr>
        <p:spPr>
          <a:xfrm rot="-10800000">
            <a:off x="0" y="85545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2" name="Freeform 12"/>
          <p:cNvSpPr/>
          <p:nvPr/>
        </p:nvSpPr>
        <p:spPr>
          <a:xfrm rot="-5400000">
            <a:off x="1083809" y="85545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3" name="Freeform 13"/>
          <p:cNvSpPr/>
          <p:nvPr/>
        </p:nvSpPr>
        <p:spPr>
          <a:xfrm rot="-10800000">
            <a:off x="1083809" y="962372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4" name="Freeform 14"/>
          <p:cNvSpPr/>
          <p:nvPr/>
        </p:nvSpPr>
        <p:spPr>
          <a:xfrm rot="-10800000">
            <a:off x="3321750" y="85831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5" name="Freeform 15"/>
          <p:cNvSpPr/>
          <p:nvPr/>
        </p:nvSpPr>
        <p:spPr>
          <a:xfrm>
            <a:off x="3321750" y="749931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6" name="Freeform 16"/>
          <p:cNvSpPr/>
          <p:nvPr/>
        </p:nvSpPr>
        <p:spPr>
          <a:xfrm rot="5400000">
            <a:off x="4405559" y="85831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7" name="Freeform 17"/>
          <p:cNvSpPr/>
          <p:nvPr/>
        </p:nvSpPr>
        <p:spPr>
          <a:xfrm>
            <a:off x="2237941" y="966693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8" name="Freeform 18"/>
          <p:cNvSpPr/>
          <p:nvPr/>
        </p:nvSpPr>
        <p:spPr>
          <a:xfrm>
            <a:off x="3321750" y="966693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9" name="Freeform 19"/>
          <p:cNvSpPr/>
          <p:nvPr/>
        </p:nvSpPr>
        <p:spPr>
          <a:xfrm rot="5400000">
            <a:off x="0" y="9638357"/>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0" name="Freeform 20"/>
          <p:cNvSpPr/>
          <p:nvPr/>
        </p:nvSpPr>
        <p:spPr>
          <a:xfrm rot="-5400000">
            <a:off x="15470622" y="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1" name="Freeform 21"/>
          <p:cNvSpPr/>
          <p:nvPr/>
        </p:nvSpPr>
        <p:spPr>
          <a:xfrm rot="-5400000">
            <a:off x="16554431" y="0"/>
            <a:ext cx="1083809" cy="1083809"/>
          </a:xfrm>
          <a:custGeom>
            <a:avLst/>
            <a:gdLst/>
            <a:ahLst/>
            <a:cxnLst/>
            <a:rect l="l" t="t" r="r" b="b"/>
            <a:pathLst>
              <a:path w="1083809" h="1083809">
                <a:moveTo>
                  <a:pt x="0" y="0"/>
                </a:moveTo>
                <a:lnTo>
                  <a:pt x="1083808" y="0"/>
                </a:lnTo>
                <a:lnTo>
                  <a:pt x="1083808"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2" name="Freeform 22"/>
          <p:cNvSpPr/>
          <p:nvPr/>
        </p:nvSpPr>
        <p:spPr>
          <a:xfrm flipH="1" flipV="1">
            <a:off x="17638239" y="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3" name="Freeform 23"/>
          <p:cNvSpPr/>
          <p:nvPr/>
        </p:nvSpPr>
        <p:spPr>
          <a:xfrm rot="-5400000">
            <a:off x="14386813"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4" name="Freeform 24"/>
          <p:cNvSpPr/>
          <p:nvPr/>
        </p:nvSpPr>
        <p:spPr>
          <a:xfrm rot="-5400000">
            <a:off x="15470622"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5" name="Freeform 25"/>
          <p:cNvSpPr/>
          <p:nvPr/>
        </p:nvSpPr>
        <p:spPr>
          <a:xfrm>
            <a:off x="16554431" y="2167618"/>
            <a:ext cx="1083809" cy="1083809"/>
          </a:xfrm>
          <a:custGeom>
            <a:avLst/>
            <a:gdLst/>
            <a:ahLst/>
            <a:cxnLst/>
            <a:rect l="l" t="t" r="r" b="b"/>
            <a:pathLst>
              <a:path w="1083809" h="1083809">
                <a:moveTo>
                  <a:pt x="0" y="0"/>
                </a:moveTo>
                <a:lnTo>
                  <a:pt x="1083808" y="0"/>
                </a:lnTo>
                <a:lnTo>
                  <a:pt x="1083808"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6" name="Freeform 26"/>
          <p:cNvSpPr/>
          <p:nvPr/>
        </p:nvSpPr>
        <p:spPr>
          <a:xfrm rot="5400000">
            <a:off x="17638239"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7" name="Freeform 27"/>
          <p:cNvSpPr/>
          <p:nvPr/>
        </p:nvSpPr>
        <p:spPr>
          <a:xfrm rot="5400000" flipH="1" flipV="1">
            <a:off x="17638239" y="2167618"/>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8" name="Freeform 28"/>
          <p:cNvSpPr/>
          <p:nvPr/>
        </p:nvSpPr>
        <p:spPr>
          <a:xfrm flipH="1" flipV="1">
            <a:off x="15470622" y="4433486"/>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9" name="Freeform 29"/>
          <p:cNvSpPr/>
          <p:nvPr/>
        </p:nvSpPr>
        <p:spPr>
          <a:xfrm rot="5400000" flipH="1" flipV="1">
            <a:off x="16554431" y="4433486"/>
            <a:ext cx="1083809" cy="1083809"/>
          </a:xfrm>
          <a:custGeom>
            <a:avLst/>
            <a:gdLst/>
            <a:ahLst/>
            <a:cxnLst/>
            <a:rect l="l" t="t" r="r" b="b"/>
            <a:pathLst>
              <a:path w="1083809" h="1083809">
                <a:moveTo>
                  <a:pt x="1083808" y="1083809"/>
                </a:moveTo>
                <a:lnTo>
                  <a:pt x="0" y="1083809"/>
                </a:lnTo>
                <a:lnTo>
                  <a:pt x="0" y="0"/>
                </a:lnTo>
                <a:lnTo>
                  <a:pt x="1083808" y="0"/>
                </a:lnTo>
                <a:lnTo>
                  <a:pt x="1083808" y="1083809"/>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30" name="Group 30"/>
          <p:cNvGrpSpPr/>
          <p:nvPr/>
        </p:nvGrpSpPr>
        <p:grpSpPr>
          <a:xfrm rot="2700000">
            <a:off x="-1376391" y="-3093321"/>
            <a:ext cx="7415398" cy="3565095"/>
            <a:chOff x="0" y="0"/>
            <a:chExt cx="660400" cy="317500"/>
          </a:xfrm>
        </p:grpSpPr>
        <p:sp>
          <p:nvSpPr>
            <p:cNvPr id="31" name="Freeform 31"/>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32" name="TextBox 32"/>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33" name="AutoShape 33"/>
          <p:cNvSpPr/>
          <p:nvPr/>
        </p:nvSpPr>
        <p:spPr>
          <a:xfrm>
            <a:off x="-1839005" y="-2273771"/>
            <a:ext cx="5185216" cy="5132702"/>
          </a:xfrm>
          <a:prstGeom prst="line">
            <a:avLst/>
          </a:prstGeom>
          <a:ln w="28575" cap="flat">
            <a:solidFill>
              <a:srgbClr val="8CA9AD"/>
            </a:solidFill>
            <a:prstDash val="solid"/>
            <a:headEnd type="none" w="sm" len="sm"/>
            <a:tailEnd type="none" w="sm" len="sm"/>
          </a:ln>
        </p:spPr>
      </p:sp>
      <p:sp>
        <p:nvSpPr>
          <p:cNvPr id="34" name="AutoShape 34"/>
          <p:cNvSpPr/>
          <p:nvPr/>
        </p:nvSpPr>
        <p:spPr>
          <a:xfrm>
            <a:off x="-2052951" y="-1961095"/>
            <a:ext cx="5038853" cy="5038853"/>
          </a:xfrm>
          <a:prstGeom prst="line">
            <a:avLst/>
          </a:prstGeom>
          <a:ln w="28575" cap="flat">
            <a:solidFill>
              <a:srgbClr val="8CA9AD"/>
            </a:solidFill>
            <a:prstDash val="solid"/>
            <a:headEnd type="none" w="sm" len="sm"/>
            <a:tailEnd type="none" w="sm" len="sm"/>
          </a:ln>
        </p:spPr>
      </p:sp>
      <p:sp>
        <p:nvSpPr>
          <p:cNvPr id="35" name="AutoShape 35"/>
          <p:cNvSpPr/>
          <p:nvPr/>
        </p:nvSpPr>
        <p:spPr>
          <a:xfrm>
            <a:off x="-2232553" y="-1602625"/>
            <a:ext cx="4867141" cy="4867141"/>
          </a:xfrm>
          <a:prstGeom prst="line">
            <a:avLst/>
          </a:prstGeom>
          <a:ln w="28575" cap="flat">
            <a:solidFill>
              <a:srgbClr val="8CA9AD"/>
            </a:solidFill>
            <a:prstDash val="solid"/>
            <a:headEnd type="none" w="sm" len="sm"/>
            <a:tailEnd type="none" w="sm" len="sm"/>
          </a:ln>
        </p:spPr>
      </p:sp>
      <p:sp>
        <p:nvSpPr>
          <p:cNvPr id="36" name="AutoShape 36"/>
          <p:cNvSpPr/>
          <p:nvPr/>
        </p:nvSpPr>
        <p:spPr>
          <a:xfrm>
            <a:off x="-2359208" y="-1216357"/>
            <a:ext cx="4690515" cy="4690515"/>
          </a:xfrm>
          <a:prstGeom prst="line">
            <a:avLst/>
          </a:prstGeom>
          <a:ln w="28575" cap="flat">
            <a:solidFill>
              <a:srgbClr val="8CA9AD"/>
            </a:solidFill>
            <a:prstDash val="solid"/>
            <a:headEnd type="none" w="sm" len="sm"/>
            <a:tailEnd type="none" w="sm" len="sm"/>
          </a:ln>
        </p:spPr>
      </p:sp>
      <p:sp>
        <p:nvSpPr>
          <p:cNvPr id="37" name="AutoShape 37"/>
          <p:cNvSpPr/>
          <p:nvPr/>
        </p:nvSpPr>
        <p:spPr>
          <a:xfrm>
            <a:off x="-2503062" y="-776680"/>
            <a:ext cx="4347674" cy="4347674"/>
          </a:xfrm>
          <a:prstGeom prst="line">
            <a:avLst/>
          </a:prstGeom>
          <a:ln w="28575" cap="flat">
            <a:solidFill>
              <a:srgbClr val="8CA9AD"/>
            </a:solidFill>
            <a:prstDash val="solid"/>
            <a:headEnd type="none" w="sm" len="sm"/>
            <a:tailEnd type="none" w="sm" len="sm"/>
          </a:ln>
        </p:spPr>
      </p:sp>
      <p:sp>
        <p:nvSpPr>
          <p:cNvPr id="38" name="AutoShape 38"/>
          <p:cNvSpPr/>
          <p:nvPr/>
        </p:nvSpPr>
        <p:spPr>
          <a:xfrm>
            <a:off x="-2623881" y="-332957"/>
            <a:ext cx="3963599" cy="3985594"/>
          </a:xfrm>
          <a:prstGeom prst="line">
            <a:avLst/>
          </a:prstGeom>
          <a:ln w="28575" cap="flat">
            <a:solidFill>
              <a:srgbClr val="8CA9AD"/>
            </a:solidFill>
            <a:prstDash val="solid"/>
            <a:headEnd type="none" w="sm" len="sm"/>
            <a:tailEnd type="none" w="sm" len="sm"/>
          </a:ln>
        </p:spPr>
      </p:sp>
      <p:sp>
        <p:nvSpPr>
          <p:cNvPr id="39" name="AutoShape 39"/>
          <p:cNvSpPr/>
          <p:nvPr/>
        </p:nvSpPr>
        <p:spPr>
          <a:xfrm>
            <a:off x="-2598114" y="228677"/>
            <a:ext cx="3377485" cy="3360058"/>
          </a:xfrm>
          <a:prstGeom prst="line">
            <a:avLst/>
          </a:prstGeom>
          <a:ln w="28575" cap="flat">
            <a:solidFill>
              <a:srgbClr val="8CA9AD"/>
            </a:solidFill>
            <a:prstDash val="solid"/>
            <a:headEnd type="none" w="sm" len="sm"/>
            <a:tailEnd type="none" w="sm" len="sm"/>
          </a:ln>
        </p:spPr>
      </p:sp>
      <p:sp>
        <p:nvSpPr>
          <p:cNvPr id="40" name="AutoShape 40"/>
          <p:cNvSpPr/>
          <p:nvPr/>
        </p:nvSpPr>
        <p:spPr>
          <a:xfrm>
            <a:off x="-2509797" y="905760"/>
            <a:ext cx="2628598" cy="2671969"/>
          </a:xfrm>
          <a:prstGeom prst="line">
            <a:avLst/>
          </a:prstGeom>
          <a:ln w="28575" cap="flat">
            <a:solidFill>
              <a:srgbClr val="8CA9AD"/>
            </a:solidFill>
            <a:prstDash val="solid"/>
            <a:headEnd type="none" w="sm" len="sm"/>
            <a:tailEnd type="none" w="sm" len="sm"/>
          </a:ln>
        </p:spPr>
      </p:sp>
      <p:sp>
        <p:nvSpPr>
          <p:cNvPr id="41" name="TextBox 41"/>
          <p:cNvSpPr txBox="1"/>
          <p:nvPr/>
        </p:nvSpPr>
        <p:spPr>
          <a:xfrm>
            <a:off x="3486377" y="3749675"/>
            <a:ext cx="11315247" cy="2787649"/>
          </a:xfrm>
          <a:prstGeom prst="rect">
            <a:avLst/>
          </a:prstGeom>
        </p:spPr>
        <p:txBody>
          <a:bodyPr lIns="0" tIns="0" rIns="0" bIns="0" rtlCol="0" anchor="t">
            <a:spAutoFit/>
          </a:bodyPr>
          <a:lstStyle/>
          <a:p>
            <a:pPr algn="ctr">
              <a:lnSpc>
                <a:spcPts val="9999"/>
              </a:lnSpc>
            </a:pPr>
            <a:r>
              <a:rPr lang="en-US" sz="9999">
                <a:solidFill>
                  <a:srgbClr val="227C9D"/>
                </a:solidFill>
                <a:latin typeface="Kollektif Bold"/>
              </a:rPr>
              <a:t>AIRBNB MARKET ANALYSIS </a:t>
            </a:r>
          </a:p>
        </p:txBody>
      </p:sp>
      <p:sp>
        <p:nvSpPr>
          <p:cNvPr id="42" name="TextBox 42"/>
          <p:cNvSpPr txBox="1"/>
          <p:nvPr/>
        </p:nvSpPr>
        <p:spPr>
          <a:xfrm>
            <a:off x="5545397" y="6809551"/>
            <a:ext cx="7197206" cy="523246"/>
          </a:xfrm>
          <a:prstGeom prst="rect">
            <a:avLst/>
          </a:prstGeom>
        </p:spPr>
        <p:txBody>
          <a:bodyPr lIns="0" tIns="0" rIns="0" bIns="0" rtlCol="0" anchor="t">
            <a:spAutoFit/>
          </a:bodyPr>
          <a:lstStyle/>
          <a:p>
            <a:pPr algn="ctr">
              <a:lnSpc>
                <a:spcPts val="4070"/>
              </a:lnSpc>
            </a:pPr>
            <a:r>
              <a:rPr lang="en-US" sz="3700">
                <a:solidFill>
                  <a:srgbClr val="545454"/>
                </a:solidFill>
                <a:latin typeface="DM Sans"/>
              </a:rPr>
              <a:t>Presented by Team 5</a:t>
            </a:r>
          </a:p>
        </p:txBody>
      </p:sp>
      <p:sp>
        <p:nvSpPr>
          <p:cNvPr id="43" name="Freeform 43"/>
          <p:cNvSpPr/>
          <p:nvPr/>
        </p:nvSpPr>
        <p:spPr>
          <a:xfrm>
            <a:off x="6003786" y="739664"/>
            <a:ext cx="6280428" cy="2338094"/>
          </a:xfrm>
          <a:custGeom>
            <a:avLst/>
            <a:gdLst/>
            <a:ahLst/>
            <a:cxnLst/>
            <a:rect l="l" t="t" r="r" b="b"/>
            <a:pathLst>
              <a:path w="6280428" h="2338094">
                <a:moveTo>
                  <a:pt x="0" y="0"/>
                </a:moveTo>
                <a:lnTo>
                  <a:pt x="6280428" y="0"/>
                </a:lnTo>
                <a:lnTo>
                  <a:pt x="6280428" y="2338094"/>
                </a:lnTo>
                <a:lnTo>
                  <a:pt x="0" y="2338094"/>
                </a:lnTo>
                <a:lnTo>
                  <a:pt x="0" y="0"/>
                </a:lnTo>
                <a:close/>
              </a:path>
            </a:pathLst>
          </a:custGeom>
          <a:blipFill>
            <a:blip r:embed="rId10"/>
            <a:stretch>
              <a:fillRect/>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2700000">
            <a:off x="-1376391" y="-3093321"/>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5" name="AutoShape 5"/>
          <p:cNvSpPr/>
          <p:nvPr/>
        </p:nvSpPr>
        <p:spPr>
          <a:xfrm>
            <a:off x="-1839005" y="-2273771"/>
            <a:ext cx="5185216" cy="5132702"/>
          </a:xfrm>
          <a:prstGeom prst="line">
            <a:avLst/>
          </a:prstGeom>
          <a:ln w="28575" cap="flat">
            <a:solidFill>
              <a:srgbClr val="8CA9AD"/>
            </a:solidFill>
            <a:prstDash val="solid"/>
            <a:headEnd type="none" w="sm" len="sm"/>
            <a:tailEnd type="none" w="sm" len="sm"/>
          </a:ln>
        </p:spPr>
      </p:sp>
      <p:sp>
        <p:nvSpPr>
          <p:cNvPr id="6" name="AutoShape 6"/>
          <p:cNvSpPr/>
          <p:nvPr/>
        </p:nvSpPr>
        <p:spPr>
          <a:xfrm>
            <a:off x="-2052951" y="-1961095"/>
            <a:ext cx="5038853" cy="5038853"/>
          </a:xfrm>
          <a:prstGeom prst="line">
            <a:avLst/>
          </a:prstGeom>
          <a:ln w="28575" cap="flat">
            <a:solidFill>
              <a:srgbClr val="8CA9AD"/>
            </a:solidFill>
            <a:prstDash val="solid"/>
            <a:headEnd type="none" w="sm" len="sm"/>
            <a:tailEnd type="none" w="sm" len="sm"/>
          </a:ln>
        </p:spPr>
      </p:sp>
      <p:sp>
        <p:nvSpPr>
          <p:cNvPr id="7" name="AutoShape 7"/>
          <p:cNvSpPr/>
          <p:nvPr/>
        </p:nvSpPr>
        <p:spPr>
          <a:xfrm>
            <a:off x="-2232553" y="-1602625"/>
            <a:ext cx="4867141" cy="4867141"/>
          </a:xfrm>
          <a:prstGeom prst="line">
            <a:avLst/>
          </a:prstGeom>
          <a:ln w="28575" cap="flat">
            <a:solidFill>
              <a:srgbClr val="8CA9AD"/>
            </a:solidFill>
            <a:prstDash val="solid"/>
            <a:headEnd type="none" w="sm" len="sm"/>
            <a:tailEnd type="none" w="sm" len="sm"/>
          </a:ln>
        </p:spPr>
      </p:sp>
      <p:sp>
        <p:nvSpPr>
          <p:cNvPr id="8" name="AutoShape 8"/>
          <p:cNvSpPr/>
          <p:nvPr/>
        </p:nvSpPr>
        <p:spPr>
          <a:xfrm>
            <a:off x="-2359208" y="-1216357"/>
            <a:ext cx="4690515" cy="4690515"/>
          </a:xfrm>
          <a:prstGeom prst="line">
            <a:avLst/>
          </a:prstGeom>
          <a:ln w="28575" cap="flat">
            <a:solidFill>
              <a:srgbClr val="8CA9AD"/>
            </a:solidFill>
            <a:prstDash val="solid"/>
            <a:headEnd type="none" w="sm" len="sm"/>
            <a:tailEnd type="none" w="sm" len="sm"/>
          </a:ln>
        </p:spPr>
      </p:sp>
      <p:sp>
        <p:nvSpPr>
          <p:cNvPr id="9" name="AutoShape 9"/>
          <p:cNvSpPr/>
          <p:nvPr/>
        </p:nvSpPr>
        <p:spPr>
          <a:xfrm>
            <a:off x="-2503062" y="-776680"/>
            <a:ext cx="4347674" cy="4347674"/>
          </a:xfrm>
          <a:prstGeom prst="line">
            <a:avLst/>
          </a:prstGeom>
          <a:ln w="28575" cap="flat">
            <a:solidFill>
              <a:srgbClr val="8CA9AD"/>
            </a:solidFill>
            <a:prstDash val="solid"/>
            <a:headEnd type="none" w="sm" len="sm"/>
            <a:tailEnd type="none" w="sm" len="sm"/>
          </a:ln>
        </p:spPr>
      </p:sp>
      <p:sp>
        <p:nvSpPr>
          <p:cNvPr id="10" name="AutoShape 10"/>
          <p:cNvSpPr/>
          <p:nvPr/>
        </p:nvSpPr>
        <p:spPr>
          <a:xfrm>
            <a:off x="-2623881" y="-332957"/>
            <a:ext cx="3963599" cy="3985594"/>
          </a:xfrm>
          <a:prstGeom prst="line">
            <a:avLst/>
          </a:prstGeom>
          <a:ln w="28575" cap="flat">
            <a:solidFill>
              <a:srgbClr val="8CA9AD"/>
            </a:solidFill>
            <a:prstDash val="solid"/>
            <a:headEnd type="none" w="sm" len="sm"/>
            <a:tailEnd type="none" w="sm" len="sm"/>
          </a:ln>
        </p:spPr>
      </p:sp>
      <p:sp>
        <p:nvSpPr>
          <p:cNvPr id="11" name="AutoShape 11"/>
          <p:cNvSpPr/>
          <p:nvPr/>
        </p:nvSpPr>
        <p:spPr>
          <a:xfrm>
            <a:off x="-2598114" y="228677"/>
            <a:ext cx="3377485" cy="3360058"/>
          </a:xfrm>
          <a:prstGeom prst="line">
            <a:avLst/>
          </a:prstGeom>
          <a:ln w="28575" cap="flat">
            <a:solidFill>
              <a:srgbClr val="8CA9AD"/>
            </a:solidFill>
            <a:prstDash val="solid"/>
            <a:headEnd type="none" w="sm" len="sm"/>
            <a:tailEnd type="none" w="sm" len="sm"/>
          </a:ln>
        </p:spPr>
      </p:sp>
      <p:sp>
        <p:nvSpPr>
          <p:cNvPr id="12" name="AutoShape 12"/>
          <p:cNvSpPr/>
          <p:nvPr/>
        </p:nvSpPr>
        <p:spPr>
          <a:xfrm>
            <a:off x="-2509797" y="905760"/>
            <a:ext cx="2628598" cy="2671969"/>
          </a:xfrm>
          <a:prstGeom prst="line">
            <a:avLst/>
          </a:prstGeom>
          <a:ln w="28575" cap="flat">
            <a:solidFill>
              <a:srgbClr val="8CA9AD"/>
            </a:solidFill>
            <a:prstDash val="solid"/>
            <a:headEnd type="none" w="sm" len="sm"/>
            <a:tailEnd type="none" w="sm" len="sm"/>
          </a:ln>
        </p:spPr>
      </p:sp>
      <p:grpSp>
        <p:nvGrpSpPr>
          <p:cNvPr id="13" name="Group 13"/>
          <p:cNvGrpSpPr/>
          <p:nvPr/>
        </p:nvGrpSpPr>
        <p:grpSpPr>
          <a:xfrm rot="-2700000">
            <a:off x="11386843" y="7201845"/>
            <a:ext cx="7415398" cy="3565095"/>
            <a:chOff x="0" y="0"/>
            <a:chExt cx="660400" cy="317500"/>
          </a:xfrm>
        </p:grpSpPr>
        <p:sp>
          <p:nvSpPr>
            <p:cNvPr id="14" name="Freeform 14"/>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15" name="TextBox 15"/>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16" name="AutoShape 16"/>
          <p:cNvSpPr/>
          <p:nvPr/>
        </p:nvSpPr>
        <p:spPr>
          <a:xfrm flipV="1">
            <a:off x="14131544" y="7969488"/>
            <a:ext cx="5132702" cy="5185216"/>
          </a:xfrm>
          <a:prstGeom prst="line">
            <a:avLst/>
          </a:prstGeom>
          <a:ln w="28575" cap="flat">
            <a:solidFill>
              <a:srgbClr val="8CA9AD"/>
            </a:solidFill>
            <a:prstDash val="solid"/>
            <a:headEnd type="none" w="sm" len="sm"/>
            <a:tailEnd type="none" w="sm" len="sm"/>
          </a:ln>
        </p:spPr>
      </p:sp>
      <p:sp>
        <p:nvSpPr>
          <p:cNvPr id="17" name="AutoShape 17"/>
          <p:cNvSpPr/>
          <p:nvPr/>
        </p:nvSpPr>
        <p:spPr>
          <a:xfrm flipV="1">
            <a:off x="14444220" y="8329798"/>
            <a:ext cx="5038853" cy="5038853"/>
          </a:xfrm>
          <a:prstGeom prst="line">
            <a:avLst/>
          </a:prstGeom>
          <a:ln w="28575" cap="flat">
            <a:solidFill>
              <a:srgbClr val="8CA9AD"/>
            </a:solidFill>
            <a:prstDash val="solid"/>
            <a:headEnd type="none" w="sm" len="sm"/>
            <a:tailEnd type="none" w="sm" len="sm"/>
          </a:ln>
        </p:spPr>
      </p:sp>
      <p:sp>
        <p:nvSpPr>
          <p:cNvPr id="18" name="AutoShape 18"/>
          <p:cNvSpPr/>
          <p:nvPr/>
        </p:nvSpPr>
        <p:spPr>
          <a:xfrm flipV="1">
            <a:off x="14802690" y="8681112"/>
            <a:ext cx="4867141" cy="4867141"/>
          </a:xfrm>
          <a:prstGeom prst="line">
            <a:avLst/>
          </a:prstGeom>
          <a:ln w="28575" cap="flat">
            <a:solidFill>
              <a:srgbClr val="8CA9AD"/>
            </a:solidFill>
            <a:prstDash val="solid"/>
            <a:headEnd type="none" w="sm" len="sm"/>
            <a:tailEnd type="none" w="sm" len="sm"/>
          </a:ln>
        </p:spPr>
      </p:sp>
      <p:sp>
        <p:nvSpPr>
          <p:cNvPr id="19" name="Freeform 19"/>
          <p:cNvSpPr/>
          <p:nvPr/>
        </p:nvSpPr>
        <p:spPr>
          <a:xfrm>
            <a:off x="1402542" y="2316593"/>
            <a:ext cx="15482915" cy="6364519"/>
          </a:xfrm>
          <a:custGeom>
            <a:avLst/>
            <a:gdLst/>
            <a:ahLst/>
            <a:cxnLst/>
            <a:rect l="l" t="t" r="r" b="b"/>
            <a:pathLst>
              <a:path w="15482915" h="6364519">
                <a:moveTo>
                  <a:pt x="0" y="0"/>
                </a:moveTo>
                <a:lnTo>
                  <a:pt x="15482916" y="0"/>
                </a:lnTo>
                <a:lnTo>
                  <a:pt x="15482916" y="6364519"/>
                </a:lnTo>
                <a:lnTo>
                  <a:pt x="0" y="6364519"/>
                </a:lnTo>
                <a:lnTo>
                  <a:pt x="0" y="0"/>
                </a:lnTo>
                <a:close/>
              </a:path>
            </a:pathLst>
          </a:custGeom>
          <a:blipFill>
            <a:blip r:embed="rId2"/>
            <a:stretch>
              <a:fillRect/>
            </a:stretch>
          </a:blipFill>
        </p:spPr>
      </p:sp>
      <p:sp>
        <p:nvSpPr>
          <p:cNvPr id="20" name="TextBox 20"/>
          <p:cNvSpPr txBox="1"/>
          <p:nvPr/>
        </p:nvSpPr>
        <p:spPr>
          <a:xfrm>
            <a:off x="6792636" y="1028700"/>
            <a:ext cx="4419715" cy="583366"/>
          </a:xfrm>
          <a:prstGeom prst="rect">
            <a:avLst/>
          </a:prstGeom>
        </p:spPr>
        <p:txBody>
          <a:bodyPr lIns="0" tIns="0" rIns="0" bIns="0" rtlCol="0" anchor="t">
            <a:spAutoFit/>
          </a:bodyPr>
          <a:lstStyle/>
          <a:p>
            <a:pPr>
              <a:lnSpc>
                <a:spcPts val="3828"/>
              </a:lnSpc>
            </a:pPr>
            <a:r>
              <a:rPr lang="en-US" sz="3867">
                <a:solidFill>
                  <a:srgbClr val="FE6D73"/>
                </a:solidFill>
                <a:latin typeface="Kollektif Bold"/>
              </a:rPr>
              <a:t>PRICE ANALYSIS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2700000">
            <a:off x="-1376391" y="-3093321"/>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5" name="AutoShape 5"/>
          <p:cNvSpPr/>
          <p:nvPr/>
        </p:nvSpPr>
        <p:spPr>
          <a:xfrm>
            <a:off x="-1839005" y="-2273771"/>
            <a:ext cx="5185216" cy="5132702"/>
          </a:xfrm>
          <a:prstGeom prst="line">
            <a:avLst/>
          </a:prstGeom>
          <a:ln w="28575" cap="flat">
            <a:solidFill>
              <a:srgbClr val="8CA9AD"/>
            </a:solidFill>
            <a:prstDash val="solid"/>
            <a:headEnd type="none" w="sm" len="sm"/>
            <a:tailEnd type="none" w="sm" len="sm"/>
          </a:ln>
        </p:spPr>
      </p:sp>
      <p:sp>
        <p:nvSpPr>
          <p:cNvPr id="6" name="AutoShape 6"/>
          <p:cNvSpPr/>
          <p:nvPr/>
        </p:nvSpPr>
        <p:spPr>
          <a:xfrm>
            <a:off x="-2052951" y="-1961095"/>
            <a:ext cx="5038853" cy="5038853"/>
          </a:xfrm>
          <a:prstGeom prst="line">
            <a:avLst/>
          </a:prstGeom>
          <a:ln w="28575" cap="flat">
            <a:solidFill>
              <a:srgbClr val="8CA9AD"/>
            </a:solidFill>
            <a:prstDash val="solid"/>
            <a:headEnd type="none" w="sm" len="sm"/>
            <a:tailEnd type="none" w="sm" len="sm"/>
          </a:ln>
        </p:spPr>
      </p:sp>
      <p:sp>
        <p:nvSpPr>
          <p:cNvPr id="7" name="AutoShape 7"/>
          <p:cNvSpPr/>
          <p:nvPr/>
        </p:nvSpPr>
        <p:spPr>
          <a:xfrm>
            <a:off x="-2232553" y="-1602625"/>
            <a:ext cx="4867141" cy="4867141"/>
          </a:xfrm>
          <a:prstGeom prst="line">
            <a:avLst/>
          </a:prstGeom>
          <a:ln w="28575" cap="flat">
            <a:solidFill>
              <a:srgbClr val="8CA9AD"/>
            </a:solidFill>
            <a:prstDash val="solid"/>
            <a:headEnd type="none" w="sm" len="sm"/>
            <a:tailEnd type="none" w="sm" len="sm"/>
          </a:ln>
        </p:spPr>
      </p:sp>
      <p:sp>
        <p:nvSpPr>
          <p:cNvPr id="8" name="AutoShape 8"/>
          <p:cNvSpPr/>
          <p:nvPr/>
        </p:nvSpPr>
        <p:spPr>
          <a:xfrm>
            <a:off x="-2359208" y="-1216357"/>
            <a:ext cx="4690515" cy="4690515"/>
          </a:xfrm>
          <a:prstGeom prst="line">
            <a:avLst/>
          </a:prstGeom>
          <a:ln w="28575" cap="flat">
            <a:solidFill>
              <a:srgbClr val="8CA9AD"/>
            </a:solidFill>
            <a:prstDash val="solid"/>
            <a:headEnd type="none" w="sm" len="sm"/>
            <a:tailEnd type="none" w="sm" len="sm"/>
          </a:ln>
        </p:spPr>
      </p:sp>
      <p:sp>
        <p:nvSpPr>
          <p:cNvPr id="9" name="AutoShape 9"/>
          <p:cNvSpPr/>
          <p:nvPr/>
        </p:nvSpPr>
        <p:spPr>
          <a:xfrm>
            <a:off x="-2503062" y="-776680"/>
            <a:ext cx="4347674" cy="4347674"/>
          </a:xfrm>
          <a:prstGeom prst="line">
            <a:avLst/>
          </a:prstGeom>
          <a:ln w="28575" cap="flat">
            <a:solidFill>
              <a:srgbClr val="8CA9AD"/>
            </a:solidFill>
            <a:prstDash val="solid"/>
            <a:headEnd type="none" w="sm" len="sm"/>
            <a:tailEnd type="none" w="sm" len="sm"/>
          </a:ln>
        </p:spPr>
      </p:sp>
      <p:sp>
        <p:nvSpPr>
          <p:cNvPr id="10" name="AutoShape 10"/>
          <p:cNvSpPr/>
          <p:nvPr/>
        </p:nvSpPr>
        <p:spPr>
          <a:xfrm>
            <a:off x="-2623881" y="-332957"/>
            <a:ext cx="3963599" cy="3985594"/>
          </a:xfrm>
          <a:prstGeom prst="line">
            <a:avLst/>
          </a:prstGeom>
          <a:ln w="28575" cap="flat">
            <a:solidFill>
              <a:srgbClr val="8CA9AD"/>
            </a:solidFill>
            <a:prstDash val="solid"/>
            <a:headEnd type="none" w="sm" len="sm"/>
            <a:tailEnd type="none" w="sm" len="sm"/>
          </a:ln>
        </p:spPr>
      </p:sp>
      <p:sp>
        <p:nvSpPr>
          <p:cNvPr id="11" name="AutoShape 11"/>
          <p:cNvSpPr/>
          <p:nvPr/>
        </p:nvSpPr>
        <p:spPr>
          <a:xfrm>
            <a:off x="-2598114" y="228677"/>
            <a:ext cx="3377485" cy="3360058"/>
          </a:xfrm>
          <a:prstGeom prst="line">
            <a:avLst/>
          </a:prstGeom>
          <a:ln w="28575" cap="flat">
            <a:solidFill>
              <a:srgbClr val="8CA9AD"/>
            </a:solidFill>
            <a:prstDash val="solid"/>
            <a:headEnd type="none" w="sm" len="sm"/>
            <a:tailEnd type="none" w="sm" len="sm"/>
          </a:ln>
        </p:spPr>
      </p:sp>
      <p:sp>
        <p:nvSpPr>
          <p:cNvPr id="12" name="AutoShape 12"/>
          <p:cNvSpPr/>
          <p:nvPr/>
        </p:nvSpPr>
        <p:spPr>
          <a:xfrm>
            <a:off x="-2509797" y="905760"/>
            <a:ext cx="2628598" cy="2671969"/>
          </a:xfrm>
          <a:prstGeom prst="line">
            <a:avLst/>
          </a:prstGeom>
          <a:ln w="28575" cap="flat">
            <a:solidFill>
              <a:srgbClr val="8CA9AD"/>
            </a:solidFill>
            <a:prstDash val="solid"/>
            <a:headEnd type="none" w="sm" len="sm"/>
            <a:tailEnd type="none" w="sm" len="sm"/>
          </a:ln>
        </p:spPr>
      </p:sp>
      <p:grpSp>
        <p:nvGrpSpPr>
          <p:cNvPr id="13" name="Group 13"/>
          <p:cNvGrpSpPr/>
          <p:nvPr/>
        </p:nvGrpSpPr>
        <p:grpSpPr>
          <a:xfrm rot="-2700000">
            <a:off x="11386843" y="7201845"/>
            <a:ext cx="7415398" cy="3565095"/>
            <a:chOff x="0" y="0"/>
            <a:chExt cx="660400" cy="317500"/>
          </a:xfrm>
        </p:grpSpPr>
        <p:sp>
          <p:nvSpPr>
            <p:cNvPr id="14" name="Freeform 14"/>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15" name="TextBox 15"/>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16" name="AutoShape 16"/>
          <p:cNvSpPr/>
          <p:nvPr/>
        </p:nvSpPr>
        <p:spPr>
          <a:xfrm flipV="1">
            <a:off x="14131544" y="7969488"/>
            <a:ext cx="5132702" cy="5185216"/>
          </a:xfrm>
          <a:prstGeom prst="line">
            <a:avLst/>
          </a:prstGeom>
          <a:ln w="28575" cap="flat">
            <a:solidFill>
              <a:srgbClr val="8CA9AD"/>
            </a:solidFill>
            <a:prstDash val="solid"/>
            <a:headEnd type="none" w="sm" len="sm"/>
            <a:tailEnd type="none" w="sm" len="sm"/>
          </a:ln>
        </p:spPr>
      </p:sp>
      <p:sp>
        <p:nvSpPr>
          <p:cNvPr id="17" name="AutoShape 17"/>
          <p:cNvSpPr/>
          <p:nvPr/>
        </p:nvSpPr>
        <p:spPr>
          <a:xfrm flipV="1">
            <a:off x="14444220" y="8329798"/>
            <a:ext cx="5038853" cy="5038853"/>
          </a:xfrm>
          <a:prstGeom prst="line">
            <a:avLst/>
          </a:prstGeom>
          <a:ln w="28575" cap="flat">
            <a:solidFill>
              <a:srgbClr val="8CA9AD"/>
            </a:solidFill>
            <a:prstDash val="solid"/>
            <a:headEnd type="none" w="sm" len="sm"/>
            <a:tailEnd type="none" w="sm" len="sm"/>
          </a:ln>
        </p:spPr>
      </p:sp>
      <p:sp>
        <p:nvSpPr>
          <p:cNvPr id="18" name="AutoShape 18"/>
          <p:cNvSpPr/>
          <p:nvPr/>
        </p:nvSpPr>
        <p:spPr>
          <a:xfrm flipV="1">
            <a:off x="14802690" y="8681112"/>
            <a:ext cx="4867141" cy="4867141"/>
          </a:xfrm>
          <a:prstGeom prst="line">
            <a:avLst/>
          </a:prstGeom>
          <a:ln w="28575" cap="flat">
            <a:solidFill>
              <a:srgbClr val="8CA9AD"/>
            </a:solidFill>
            <a:prstDash val="solid"/>
            <a:headEnd type="none" w="sm" len="sm"/>
            <a:tailEnd type="none" w="sm" len="sm"/>
          </a:ln>
        </p:spPr>
      </p:sp>
      <p:sp>
        <p:nvSpPr>
          <p:cNvPr id="19" name="Freeform 19"/>
          <p:cNvSpPr/>
          <p:nvPr/>
        </p:nvSpPr>
        <p:spPr>
          <a:xfrm>
            <a:off x="2985902" y="1849542"/>
            <a:ext cx="12550563" cy="7408758"/>
          </a:xfrm>
          <a:custGeom>
            <a:avLst/>
            <a:gdLst/>
            <a:ahLst/>
            <a:cxnLst/>
            <a:rect l="l" t="t" r="r" b="b"/>
            <a:pathLst>
              <a:path w="12550563" h="7408758">
                <a:moveTo>
                  <a:pt x="0" y="0"/>
                </a:moveTo>
                <a:lnTo>
                  <a:pt x="12550562" y="0"/>
                </a:lnTo>
                <a:lnTo>
                  <a:pt x="12550562" y="7408758"/>
                </a:lnTo>
                <a:lnTo>
                  <a:pt x="0" y="7408758"/>
                </a:lnTo>
                <a:lnTo>
                  <a:pt x="0" y="0"/>
                </a:lnTo>
                <a:close/>
              </a:path>
            </a:pathLst>
          </a:custGeom>
          <a:blipFill>
            <a:blip r:embed="rId2"/>
            <a:stretch>
              <a:fillRect/>
            </a:stretch>
          </a:blipFill>
        </p:spPr>
      </p:sp>
      <p:sp>
        <p:nvSpPr>
          <p:cNvPr id="20" name="TextBox 20"/>
          <p:cNvSpPr txBox="1"/>
          <p:nvPr/>
        </p:nvSpPr>
        <p:spPr>
          <a:xfrm>
            <a:off x="5741395" y="905760"/>
            <a:ext cx="7651584" cy="583366"/>
          </a:xfrm>
          <a:prstGeom prst="rect">
            <a:avLst/>
          </a:prstGeom>
        </p:spPr>
        <p:txBody>
          <a:bodyPr lIns="0" tIns="0" rIns="0" bIns="0" rtlCol="0" anchor="t">
            <a:spAutoFit/>
          </a:bodyPr>
          <a:lstStyle/>
          <a:p>
            <a:pPr>
              <a:lnSpc>
                <a:spcPts val="3828"/>
              </a:lnSpc>
            </a:pPr>
            <a:r>
              <a:rPr lang="en-US" sz="3867">
                <a:solidFill>
                  <a:srgbClr val="FE6D73"/>
                </a:solidFill>
                <a:latin typeface="Kollektif Bold"/>
              </a:rPr>
              <a:t>PRICE ANALYSIS - VIOLIN PLOT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2700000">
            <a:off x="-1376391" y="-3093321"/>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5" name="AutoShape 5"/>
          <p:cNvSpPr/>
          <p:nvPr/>
        </p:nvSpPr>
        <p:spPr>
          <a:xfrm>
            <a:off x="-1839005" y="-2273771"/>
            <a:ext cx="5185216" cy="5132702"/>
          </a:xfrm>
          <a:prstGeom prst="line">
            <a:avLst/>
          </a:prstGeom>
          <a:ln w="28575" cap="flat">
            <a:solidFill>
              <a:srgbClr val="8CA9AD"/>
            </a:solidFill>
            <a:prstDash val="solid"/>
            <a:headEnd type="none" w="sm" len="sm"/>
            <a:tailEnd type="none" w="sm" len="sm"/>
          </a:ln>
        </p:spPr>
      </p:sp>
      <p:sp>
        <p:nvSpPr>
          <p:cNvPr id="6" name="AutoShape 6"/>
          <p:cNvSpPr/>
          <p:nvPr/>
        </p:nvSpPr>
        <p:spPr>
          <a:xfrm>
            <a:off x="-2052951" y="-1961095"/>
            <a:ext cx="5038853" cy="5038853"/>
          </a:xfrm>
          <a:prstGeom prst="line">
            <a:avLst/>
          </a:prstGeom>
          <a:ln w="28575" cap="flat">
            <a:solidFill>
              <a:srgbClr val="8CA9AD"/>
            </a:solidFill>
            <a:prstDash val="solid"/>
            <a:headEnd type="none" w="sm" len="sm"/>
            <a:tailEnd type="none" w="sm" len="sm"/>
          </a:ln>
        </p:spPr>
      </p:sp>
      <p:sp>
        <p:nvSpPr>
          <p:cNvPr id="7" name="AutoShape 7"/>
          <p:cNvSpPr/>
          <p:nvPr/>
        </p:nvSpPr>
        <p:spPr>
          <a:xfrm>
            <a:off x="-2232553" y="-1602625"/>
            <a:ext cx="4867141" cy="4867141"/>
          </a:xfrm>
          <a:prstGeom prst="line">
            <a:avLst/>
          </a:prstGeom>
          <a:ln w="28575" cap="flat">
            <a:solidFill>
              <a:srgbClr val="8CA9AD"/>
            </a:solidFill>
            <a:prstDash val="solid"/>
            <a:headEnd type="none" w="sm" len="sm"/>
            <a:tailEnd type="none" w="sm" len="sm"/>
          </a:ln>
        </p:spPr>
      </p:sp>
      <p:sp>
        <p:nvSpPr>
          <p:cNvPr id="8" name="AutoShape 8"/>
          <p:cNvSpPr/>
          <p:nvPr/>
        </p:nvSpPr>
        <p:spPr>
          <a:xfrm>
            <a:off x="-2359208" y="-1216357"/>
            <a:ext cx="4690515" cy="4690515"/>
          </a:xfrm>
          <a:prstGeom prst="line">
            <a:avLst/>
          </a:prstGeom>
          <a:ln w="28575" cap="flat">
            <a:solidFill>
              <a:srgbClr val="8CA9AD"/>
            </a:solidFill>
            <a:prstDash val="solid"/>
            <a:headEnd type="none" w="sm" len="sm"/>
            <a:tailEnd type="none" w="sm" len="sm"/>
          </a:ln>
        </p:spPr>
      </p:sp>
      <p:sp>
        <p:nvSpPr>
          <p:cNvPr id="9" name="AutoShape 9"/>
          <p:cNvSpPr/>
          <p:nvPr/>
        </p:nvSpPr>
        <p:spPr>
          <a:xfrm>
            <a:off x="-2503062" y="-776680"/>
            <a:ext cx="4347674" cy="4347674"/>
          </a:xfrm>
          <a:prstGeom prst="line">
            <a:avLst/>
          </a:prstGeom>
          <a:ln w="28575" cap="flat">
            <a:solidFill>
              <a:srgbClr val="8CA9AD"/>
            </a:solidFill>
            <a:prstDash val="solid"/>
            <a:headEnd type="none" w="sm" len="sm"/>
            <a:tailEnd type="none" w="sm" len="sm"/>
          </a:ln>
        </p:spPr>
      </p:sp>
      <p:sp>
        <p:nvSpPr>
          <p:cNvPr id="10" name="AutoShape 10"/>
          <p:cNvSpPr/>
          <p:nvPr/>
        </p:nvSpPr>
        <p:spPr>
          <a:xfrm>
            <a:off x="-2623881" y="-332957"/>
            <a:ext cx="3963599" cy="3985594"/>
          </a:xfrm>
          <a:prstGeom prst="line">
            <a:avLst/>
          </a:prstGeom>
          <a:ln w="28575" cap="flat">
            <a:solidFill>
              <a:srgbClr val="8CA9AD"/>
            </a:solidFill>
            <a:prstDash val="solid"/>
            <a:headEnd type="none" w="sm" len="sm"/>
            <a:tailEnd type="none" w="sm" len="sm"/>
          </a:ln>
        </p:spPr>
      </p:sp>
      <p:sp>
        <p:nvSpPr>
          <p:cNvPr id="11" name="AutoShape 11"/>
          <p:cNvSpPr/>
          <p:nvPr/>
        </p:nvSpPr>
        <p:spPr>
          <a:xfrm>
            <a:off x="-2598114" y="228677"/>
            <a:ext cx="3377485" cy="3360058"/>
          </a:xfrm>
          <a:prstGeom prst="line">
            <a:avLst/>
          </a:prstGeom>
          <a:ln w="28575" cap="flat">
            <a:solidFill>
              <a:srgbClr val="8CA9AD"/>
            </a:solidFill>
            <a:prstDash val="solid"/>
            <a:headEnd type="none" w="sm" len="sm"/>
            <a:tailEnd type="none" w="sm" len="sm"/>
          </a:ln>
        </p:spPr>
      </p:sp>
      <p:sp>
        <p:nvSpPr>
          <p:cNvPr id="12" name="AutoShape 12"/>
          <p:cNvSpPr/>
          <p:nvPr/>
        </p:nvSpPr>
        <p:spPr>
          <a:xfrm>
            <a:off x="-2509797" y="905760"/>
            <a:ext cx="2628598" cy="2671969"/>
          </a:xfrm>
          <a:prstGeom prst="line">
            <a:avLst/>
          </a:prstGeom>
          <a:ln w="28575" cap="flat">
            <a:solidFill>
              <a:srgbClr val="8CA9AD"/>
            </a:solidFill>
            <a:prstDash val="solid"/>
            <a:headEnd type="none" w="sm" len="sm"/>
            <a:tailEnd type="none" w="sm" len="sm"/>
          </a:ln>
        </p:spPr>
      </p:sp>
      <p:grpSp>
        <p:nvGrpSpPr>
          <p:cNvPr id="13" name="Group 13"/>
          <p:cNvGrpSpPr/>
          <p:nvPr/>
        </p:nvGrpSpPr>
        <p:grpSpPr>
          <a:xfrm rot="-2700000">
            <a:off x="11386843" y="7201845"/>
            <a:ext cx="7415398" cy="3565095"/>
            <a:chOff x="0" y="0"/>
            <a:chExt cx="660400" cy="317500"/>
          </a:xfrm>
        </p:grpSpPr>
        <p:sp>
          <p:nvSpPr>
            <p:cNvPr id="14" name="Freeform 14"/>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15" name="TextBox 15"/>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16" name="AutoShape 16"/>
          <p:cNvSpPr/>
          <p:nvPr/>
        </p:nvSpPr>
        <p:spPr>
          <a:xfrm flipV="1">
            <a:off x="14131544" y="7969488"/>
            <a:ext cx="5132702" cy="5185216"/>
          </a:xfrm>
          <a:prstGeom prst="line">
            <a:avLst/>
          </a:prstGeom>
          <a:ln w="28575" cap="flat">
            <a:solidFill>
              <a:srgbClr val="8CA9AD"/>
            </a:solidFill>
            <a:prstDash val="solid"/>
            <a:headEnd type="none" w="sm" len="sm"/>
            <a:tailEnd type="none" w="sm" len="sm"/>
          </a:ln>
        </p:spPr>
      </p:sp>
      <p:sp>
        <p:nvSpPr>
          <p:cNvPr id="17" name="AutoShape 17"/>
          <p:cNvSpPr/>
          <p:nvPr/>
        </p:nvSpPr>
        <p:spPr>
          <a:xfrm flipV="1">
            <a:off x="14444220" y="8329798"/>
            <a:ext cx="5038853" cy="5038853"/>
          </a:xfrm>
          <a:prstGeom prst="line">
            <a:avLst/>
          </a:prstGeom>
          <a:ln w="28575" cap="flat">
            <a:solidFill>
              <a:srgbClr val="8CA9AD"/>
            </a:solidFill>
            <a:prstDash val="solid"/>
            <a:headEnd type="none" w="sm" len="sm"/>
            <a:tailEnd type="none" w="sm" len="sm"/>
          </a:ln>
        </p:spPr>
      </p:sp>
      <p:sp>
        <p:nvSpPr>
          <p:cNvPr id="18" name="AutoShape 18"/>
          <p:cNvSpPr/>
          <p:nvPr/>
        </p:nvSpPr>
        <p:spPr>
          <a:xfrm flipV="1">
            <a:off x="14802690" y="8681112"/>
            <a:ext cx="4867141" cy="4867141"/>
          </a:xfrm>
          <a:prstGeom prst="line">
            <a:avLst/>
          </a:prstGeom>
          <a:ln w="28575" cap="flat">
            <a:solidFill>
              <a:srgbClr val="8CA9AD"/>
            </a:solidFill>
            <a:prstDash val="solid"/>
            <a:headEnd type="none" w="sm" len="sm"/>
            <a:tailEnd type="none" w="sm" len="sm"/>
          </a:ln>
        </p:spPr>
      </p:sp>
      <p:sp>
        <p:nvSpPr>
          <p:cNvPr id="19" name="Freeform 19"/>
          <p:cNvSpPr/>
          <p:nvPr/>
        </p:nvSpPr>
        <p:spPr>
          <a:xfrm>
            <a:off x="1997383" y="1960896"/>
            <a:ext cx="14803732" cy="7297404"/>
          </a:xfrm>
          <a:custGeom>
            <a:avLst/>
            <a:gdLst/>
            <a:ahLst/>
            <a:cxnLst/>
            <a:rect l="l" t="t" r="r" b="b"/>
            <a:pathLst>
              <a:path w="14803732" h="7297404">
                <a:moveTo>
                  <a:pt x="0" y="0"/>
                </a:moveTo>
                <a:lnTo>
                  <a:pt x="14803732" y="0"/>
                </a:lnTo>
                <a:lnTo>
                  <a:pt x="14803732" y="7297404"/>
                </a:lnTo>
                <a:lnTo>
                  <a:pt x="0" y="7297404"/>
                </a:lnTo>
                <a:lnTo>
                  <a:pt x="0" y="0"/>
                </a:lnTo>
                <a:close/>
              </a:path>
            </a:pathLst>
          </a:custGeom>
          <a:blipFill>
            <a:blip r:embed="rId2"/>
            <a:stretch>
              <a:fillRect/>
            </a:stretch>
          </a:blipFill>
        </p:spPr>
      </p:sp>
      <p:sp>
        <p:nvSpPr>
          <p:cNvPr id="20" name="TextBox 20"/>
          <p:cNvSpPr txBox="1"/>
          <p:nvPr/>
        </p:nvSpPr>
        <p:spPr>
          <a:xfrm>
            <a:off x="5875339" y="905760"/>
            <a:ext cx="7047818" cy="583366"/>
          </a:xfrm>
          <a:prstGeom prst="rect">
            <a:avLst/>
          </a:prstGeom>
        </p:spPr>
        <p:txBody>
          <a:bodyPr lIns="0" tIns="0" rIns="0" bIns="0" rtlCol="0" anchor="t">
            <a:spAutoFit/>
          </a:bodyPr>
          <a:lstStyle/>
          <a:p>
            <a:pPr>
              <a:lnSpc>
                <a:spcPts val="3828"/>
              </a:lnSpc>
            </a:pPr>
            <a:r>
              <a:rPr lang="en-US" sz="3867">
                <a:solidFill>
                  <a:srgbClr val="FE6D73"/>
                </a:solidFill>
                <a:latin typeface="Kollektif Bold"/>
              </a:rPr>
              <a:t>PRICE ANALYSIS - BOXPLOT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2700000">
            <a:off x="-1376391" y="-3093321"/>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5" name="AutoShape 5"/>
          <p:cNvSpPr/>
          <p:nvPr/>
        </p:nvSpPr>
        <p:spPr>
          <a:xfrm>
            <a:off x="-1839005" y="-2273771"/>
            <a:ext cx="5185216" cy="5132702"/>
          </a:xfrm>
          <a:prstGeom prst="line">
            <a:avLst/>
          </a:prstGeom>
          <a:ln w="28575" cap="flat">
            <a:solidFill>
              <a:srgbClr val="8CA9AD"/>
            </a:solidFill>
            <a:prstDash val="solid"/>
            <a:headEnd type="none" w="sm" len="sm"/>
            <a:tailEnd type="none" w="sm" len="sm"/>
          </a:ln>
        </p:spPr>
      </p:sp>
      <p:sp>
        <p:nvSpPr>
          <p:cNvPr id="6" name="AutoShape 6"/>
          <p:cNvSpPr/>
          <p:nvPr/>
        </p:nvSpPr>
        <p:spPr>
          <a:xfrm>
            <a:off x="-2052951" y="-1961095"/>
            <a:ext cx="5038853" cy="5038853"/>
          </a:xfrm>
          <a:prstGeom prst="line">
            <a:avLst/>
          </a:prstGeom>
          <a:ln w="28575" cap="flat">
            <a:solidFill>
              <a:srgbClr val="8CA9AD"/>
            </a:solidFill>
            <a:prstDash val="solid"/>
            <a:headEnd type="none" w="sm" len="sm"/>
            <a:tailEnd type="none" w="sm" len="sm"/>
          </a:ln>
        </p:spPr>
      </p:sp>
      <p:sp>
        <p:nvSpPr>
          <p:cNvPr id="7" name="AutoShape 7"/>
          <p:cNvSpPr/>
          <p:nvPr/>
        </p:nvSpPr>
        <p:spPr>
          <a:xfrm>
            <a:off x="-2232553" y="-1602625"/>
            <a:ext cx="4867141" cy="4867141"/>
          </a:xfrm>
          <a:prstGeom prst="line">
            <a:avLst/>
          </a:prstGeom>
          <a:ln w="28575" cap="flat">
            <a:solidFill>
              <a:srgbClr val="8CA9AD"/>
            </a:solidFill>
            <a:prstDash val="solid"/>
            <a:headEnd type="none" w="sm" len="sm"/>
            <a:tailEnd type="none" w="sm" len="sm"/>
          </a:ln>
        </p:spPr>
      </p:sp>
      <p:sp>
        <p:nvSpPr>
          <p:cNvPr id="8" name="AutoShape 8"/>
          <p:cNvSpPr/>
          <p:nvPr/>
        </p:nvSpPr>
        <p:spPr>
          <a:xfrm>
            <a:off x="-2359208" y="-1216357"/>
            <a:ext cx="4690515" cy="4690515"/>
          </a:xfrm>
          <a:prstGeom prst="line">
            <a:avLst/>
          </a:prstGeom>
          <a:ln w="28575" cap="flat">
            <a:solidFill>
              <a:srgbClr val="8CA9AD"/>
            </a:solidFill>
            <a:prstDash val="solid"/>
            <a:headEnd type="none" w="sm" len="sm"/>
            <a:tailEnd type="none" w="sm" len="sm"/>
          </a:ln>
        </p:spPr>
      </p:sp>
      <p:sp>
        <p:nvSpPr>
          <p:cNvPr id="9" name="AutoShape 9"/>
          <p:cNvSpPr/>
          <p:nvPr/>
        </p:nvSpPr>
        <p:spPr>
          <a:xfrm>
            <a:off x="-2503062" y="-776680"/>
            <a:ext cx="4347674" cy="4347674"/>
          </a:xfrm>
          <a:prstGeom prst="line">
            <a:avLst/>
          </a:prstGeom>
          <a:ln w="28575" cap="flat">
            <a:solidFill>
              <a:srgbClr val="8CA9AD"/>
            </a:solidFill>
            <a:prstDash val="solid"/>
            <a:headEnd type="none" w="sm" len="sm"/>
            <a:tailEnd type="none" w="sm" len="sm"/>
          </a:ln>
        </p:spPr>
      </p:sp>
      <p:sp>
        <p:nvSpPr>
          <p:cNvPr id="10" name="AutoShape 10"/>
          <p:cNvSpPr/>
          <p:nvPr/>
        </p:nvSpPr>
        <p:spPr>
          <a:xfrm>
            <a:off x="-2623881" y="-332957"/>
            <a:ext cx="3963599" cy="3985594"/>
          </a:xfrm>
          <a:prstGeom prst="line">
            <a:avLst/>
          </a:prstGeom>
          <a:ln w="28575" cap="flat">
            <a:solidFill>
              <a:srgbClr val="8CA9AD"/>
            </a:solidFill>
            <a:prstDash val="solid"/>
            <a:headEnd type="none" w="sm" len="sm"/>
            <a:tailEnd type="none" w="sm" len="sm"/>
          </a:ln>
        </p:spPr>
      </p:sp>
      <p:sp>
        <p:nvSpPr>
          <p:cNvPr id="11" name="AutoShape 11"/>
          <p:cNvSpPr/>
          <p:nvPr/>
        </p:nvSpPr>
        <p:spPr>
          <a:xfrm>
            <a:off x="-2598114" y="228677"/>
            <a:ext cx="3377485" cy="3360058"/>
          </a:xfrm>
          <a:prstGeom prst="line">
            <a:avLst/>
          </a:prstGeom>
          <a:ln w="28575" cap="flat">
            <a:solidFill>
              <a:srgbClr val="8CA9AD"/>
            </a:solidFill>
            <a:prstDash val="solid"/>
            <a:headEnd type="none" w="sm" len="sm"/>
            <a:tailEnd type="none" w="sm" len="sm"/>
          </a:ln>
        </p:spPr>
      </p:sp>
      <p:sp>
        <p:nvSpPr>
          <p:cNvPr id="12" name="AutoShape 12"/>
          <p:cNvSpPr/>
          <p:nvPr/>
        </p:nvSpPr>
        <p:spPr>
          <a:xfrm>
            <a:off x="-2509797" y="905760"/>
            <a:ext cx="2628598" cy="2671969"/>
          </a:xfrm>
          <a:prstGeom prst="line">
            <a:avLst/>
          </a:prstGeom>
          <a:ln w="28575" cap="flat">
            <a:solidFill>
              <a:srgbClr val="8CA9AD"/>
            </a:solidFill>
            <a:prstDash val="solid"/>
            <a:headEnd type="none" w="sm" len="sm"/>
            <a:tailEnd type="none" w="sm" len="sm"/>
          </a:ln>
        </p:spPr>
      </p:sp>
      <p:grpSp>
        <p:nvGrpSpPr>
          <p:cNvPr id="13" name="Group 13"/>
          <p:cNvGrpSpPr/>
          <p:nvPr/>
        </p:nvGrpSpPr>
        <p:grpSpPr>
          <a:xfrm rot="-2700000">
            <a:off x="11386843" y="7201845"/>
            <a:ext cx="7415398" cy="3565095"/>
            <a:chOff x="0" y="0"/>
            <a:chExt cx="660400" cy="317500"/>
          </a:xfrm>
        </p:grpSpPr>
        <p:sp>
          <p:nvSpPr>
            <p:cNvPr id="14" name="Freeform 14"/>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15" name="TextBox 15"/>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16" name="AutoShape 16"/>
          <p:cNvSpPr/>
          <p:nvPr/>
        </p:nvSpPr>
        <p:spPr>
          <a:xfrm flipV="1">
            <a:off x="14131544" y="7969488"/>
            <a:ext cx="5132702" cy="5185216"/>
          </a:xfrm>
          <a:prstGeom prst="line">
            <a:avLst/>
          </a:prstGeom>
          <a:ln w="28575" cap="flat">
            <a:solidFill>
              <a:srgbClr val="8CA9AD"/>
            </a:solidFill>
            <a:prstDash val="solid"/>
            <a:headEnd type="none" w="sm" len="sm"/>
            <a:tailEnd type="none" w="sm" len="sm"/>
          </a:ln>
        </p:spPr>
      </p:sp>
      <p:sp>
        <p:nvSpPr>
          <p:cNvPr id="17" name="AutoShape 17"/>
          <p:cNvSpPr/>
          <p:nvPr/>
        </p:nvSpPr>
        <p:spPr>
          <a:xfrm flipV="1">
            <a:off x="14444220" y="8329798"/>
            <a:ext cx="5038853" cy="5038853"/>
          </a:xfrm>
          <a:prstGeom prst="line">
            <a:avLst/>
          </a:prstGeom>
          <a:ln w="28575" cap="flat">
            <a:solidFill>
              <a:srgbClr val="8CA9AD"/>
            </a:solidFill>
            <a:prstDash val="solid"/>
            <a:headEnd type="none" w="sm" len="sm"/>
            <a:tailEnd type="none" w="sm" len="sm"/>
          </a:ln>
        </p:spPr>
      </p:sp>
      <p:sp>
        <p:nvSpPr>
          <p:cNvPr id="18" name="AutoShape 18"/>
          <p:cNvSpPr/>
          <p:nvPr/>
        </p:nvSpPr>
        <p:spPr>
          <a:xfrm flipV="1">
            <a:off x="14802690" y="8681112"/>
            <a:ext cx="4867141" cy="4867141"/>
          </a:xfrm>
          <a:prstGeom prst="line">
            <a:avLst/>
          </a:prstGeom>
          <a:ln w="28575" cap="flat">
            <a:solidFill>
              <a:srgbClr val="8CA9AD"/>
            </a:solidFill>
            <a:prstDash val="solid"/>
            <a:headEnd type="none" w="sm" len="sm"/>
            <a:tailEnd type="none" w="sm" len="sm"/>
          </a:ln>
        </p:spPr>
      </p:sp>
      <p:sp>
        <p:nvSpPr>
          <p:cNvPr id="19" name="Freeform 19"/>
          <p:cNvSpPr/>
          <p:nvPr/>
        </p:nvSpPr>
        <p:spPr>
          <a:xfrm>
            <a:off x="3999695" y="1791535"/>
            <a:ext cx="11094847" cy="8157566"/>
          </a:xfrm>
          <a:custGeom>
            <a:avLst/>
            <a:gdLst/>
            <a:ahLst/>
            <a:cxnLst/>
            <a:rect l="l" t="t" r="r" b="b"/>
            <a:pathLst>
              <a:path w="11094847" h="8157566">
                <a:moveTo>
                  <a:pt x="0" y="0"/>
                </a:moveTo>
                <a:lnTo>
                  <a:pt x="11094847" y="0"/>
                </a:lnTo>
                <a:lnTo>
                  <a:pt x="11094847" y="8157566"/>
                </a:lnTo>
                <a:lnTo>
                  <a:pt x="0" y="8157566"/>
                </a:lnTo>
                <a:lnTo>
                  <a:pt x="0" y="0"/>
                </a:lnTo>
                <a:close/>
              </a:path>
            </a:pathLst>
          </a:custGeom>
          <a:blipFill>
            <a:blip r:embed="rId2"/>
            <a:stretch>
              <a:fillRect/>
            </a:stretch>
          </a:blipFill>
        </p:spPr>
      </p:sp>
      <p:sp>
        <p:nvSpPr>
          <p:cNvPr id="20" name="TextBox 20"/>
          <p:cNvSpPr txBox="1"/>
          <p:nvPr/>
        </p:nvSpPr>
        <p:spPr>
          <a:xfrm>
            <a:off x="6023209" y="491351"/>
            <a:ext cx="7047818" cy="1074698"/>
          </a:xfrm>
          <a:prstGeom prst="rect">
            <a:avLst/>
          </a:prstGeom>
        </p:spPr>
        <p:txBody>
          <a:bodyPr lIns="0" tIns="0" rIns="0" bIns="0" rtlCol="0" anchor="t">
            <a:spAutoFit/>
          </a:bodyPr>
          <a:lstStyle/>
          <a:p>
            <a:pPr>
              <a:lnSpc>
                <a:spcPts val="3828"/>
              </a:lnSpc>
            </a:pPr>
            <a:r>
              <a:rPr lang="en-US" sz="3867">
                <a:solidFill>
                  <a:srgbClr val="FE6D73"/>
                </a:solidFill>
                <a:latin typeface="Kollektif Bold"/>
              </a:rPr>
              <a:t>PRICE ANALYSIS - BOXPLOT</a:t>
            </a:r>
          </a:p>
          <a:p>
            <a:pPr algn="ctr">
              <a:lnSpc>
                <a:spcPts val="3828"/>
              </a:lnSpc>
            </a:pPr>
            <a:r>
              <a:rPr lang="en-US" sz="3867">
                <a:solidFill>
                  <a:srgbClr val="FE6D73"/>
                </a:solidFill>
                <a:latin typeface="Kollektif Bold"/>
              </a:rPr>
              <a:t>DETECTING OUTLIERS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2700000">
            <a:off x="-1376391" y="-3093321"/>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5" name="AutoShape 5"/>
          <p:cNvSpPr/>
          <p:nvPr/>
        </p:nvSpPr>
        <p:spPr>
          <a:xfrm>
            <a:off x="-1839005" y="-2273771"/>
            <a:ext cx="5185216" cy="5132702"/>
          </a:xfrm>
          <a:prstGeom prst="line">
            <a:avLst/>
          </a:prstGeom>
          <a:ln w="28575" cap="flat">
            <a:solidFill>
              <a:srgbClr val="8CA9AD"/>
            </a:solidFill>
            <a:prstDash val="solid"/>
            <a:headEnd type="none" w="sm" len="sm"/>
            <a:tailEnd type="none" w="sm" len="sm"/>
          </a:ln>
        </p:spPr>
      </p:sp>
      <p:sp>
        <p:nvSpPr>
          <p:cNvPr id="6" name="AutoShape 6"/>
          <p:cNvSpPr/>
          <p:nvPr/>
        </p:nvSpPr>
        <p:spPr>
          <a:xfrm>
            <a:off x="-2052951" y="-1961095"/>
            <a:ext cx="5038853" cy="5038853"/>
          </a:xfrm>
          <a:prstGeom prst="line">
            <a:avLst/>
          </a:prstGeom>
          <a:ln w="28575" cap="flat">
            <a:solidFill>
              <a:srgbClr val="8CA9AD"/>
            </a:solidFill>
            <a:prstDash val="solid"/>
            <a:headEnd type="none" w="sm" len="sm"/>
            <a:tailEnd type="none" w="sm" len="sm"/>
          </a:ln>
        </p:spPr>
      </p:sp>
      <p:sp>
        <p:nvSpPr>
          <p:cNvPr id="7" name="AutoShape 7"/>
          <p:cNvSpPr/>
          <p:nvPr/>
        </p:nvSpPr>
        <p:spPr>
          <a:xfrm>
            <a:off x="-2232553" y="-1602625"/>
            <a:ext cx="4867141" cy="4867141"/>
          </a:xfrm>
          <a:prstGeom prst="line">
            <a:avLst/>
          </a:prstGeom>
          <a:ln w="28575" cap="flat">
            <a:solidFill>
              <a:srgbClr val="8CA9AD"/>
            </a:solidFill>
            <a:prstDash val="solid"/>
            <a:headEnd type="none" w="sm" len="sm"/>
            <a:tailEnd type="none" w="sm" len="sm"/>
          </a:ln>
        </p:spPr>
      </p:sp>
      <p:sp>
        <p:nvSpPr>
          <p:cNvPr id="8" name="AutoShape 8"/>
          <p:cNvSpPr/>
          <p:nvPr/>
        </p:nvSpPr>
        <p:spPr>
          <a:xfrm>
            <a:off x="-2359208" y="-1216357"/>
            <a:ext cx="4690515" cy="4690515"/>
          </a:xfrm>
          <a:prstGeom prst="line">
            <a:avLst/>
          </a:prstGeom>
          <a:ln w="28575" cap="flat">
            <a:solidFill>
              <a:srgbClr val="8CA9AD"/>
            </a:solidFill>
            <a:prstDash val="solid"/>
            <a:headEnd type="none" w="sm" len="sm"/>
            <a:tailEnd type="none" w="sm" len="sm"/>
          </a:ln>
        </p:spPr>
      </p:sp>
      <p:sp>
        <p:nvSpPr>
          <p:cNvPr id="9" name="AutoShape 9"/>
          <p:cNvSpPr/>
          <p:nvPr/>
        </p:nvSpPr>
        <p:spPr>
          <a:xfrm>
            <a:off x="-2503062" y="-776680"/>
            <a:ext cx="4347674" cy="4347674"/>
          </a:xfrm>
          <a:prstGeom prst="line">
            <a:avLst/>
          </a:prstGeom>
          <a:ln w="28575" cap="flat">
            <a:solidFill>
              <a:srgbClr val="8CA9AD"/>
            </a:solidFill>
            <a:prstDash val="solid"/>
            <a:headEnd type="none" w="sm" len="sm"/>
            <a:tailEnd type="none" w="sm" len="sm"/>
          </a:ln>
        </p:spPr>
      </p:sp>
      <p:sp>
        <p:nvSpPr>
          <p:cNvPr id="10" name="AutoShape 10"/>
          <p:cNvSpPr/>
          <p:nvPr/>
        </p:nvSpPr>
        <p:spPr>
          <a:xfrm>
            <a:off x="-2623881" y="-332957"/>
            <a:ext cx="3963599" cy="3985594"/>
          </a:xfrm>
          <a:prstGeom prst="line">
            <a:avLst/>
          </a:prstGeom>
          <a:ln w="28575" cap="flat">
            <a:solidFill>
              <a:srgbClr val="8CA9AD"/>
            </a:solidFill>
            <a:prstDash val="solid"/>
            <a:headEnd type="none" w="sm" len="sm"/>
            <a:tailEnd type="none" w="sm" len="sm"/>
          </a:ln>
        </p:spPr>
      </p:sp>
      <p:sp>
        <p:nvSpPr>
          <p:cNvPr id="11" name="AutoShape 11"/>
          <p:cNvSpPr/>
          <p:nvPr/>
        </p:nvSpPr>
        <p:spPr>
          <a:xfrm>
            <a:off x="-2598114" y="228677"/>
            <a:ext cx="3377485" cy="3360058"/>
          </a:xfrm>
          <a:prstGeom prst="line">
            <a:avLst/>
          </a:prstGeom>
          <a:ln w="28575" cap="flat">
            <a:solidFill>
              <a:srgbClr val="8CA9AD"/>
            </a:solidFill>
            <a:prstDash val="solid"/>
            <a:headEnd type="none" w="sm" len="sm"/>
            <a:tailEnd type="none" w="sm" len="sm"/>
          </a:ln>
        </p:spPr>
      </p:sp>
      <p:sp>
        <p:nvSpPr>
          <p:cNvPr id="12" name="AutoShape 12"/>
          <p:cNvSpPr/>
          <p:nvPr/>
        </p:nvSpPr>
        <p:spPr>
          <a:xfrm>
            <a:off x="-2509797" y="905760"/>
            <a:ext cx="2628598" cy="2671969"/>
          </a:xfrm>
          <a:prstGeom prst="line">
            <a:avLst/>
          </a:prstGeom>
          <a:ln w="28575" cap="flat">
            <a:solidFill>
              <a:srgbClr val="8CA9AD"/>
            </a:solidFill>
            <a:prstDash val="solid"/>
            <a:headEnd type="none" w="sm" len="sm"/>
            <a:tailEnd type="none" w="sm" len="sm"/>
          </a:ln>
        </p:spPr>
      </p:sp>
      <p:grpSp>
        <p:nvGrpSpPr>
          <p:cNvPr id="13" name="Group 13"/>
          <p:cNvGrpSpPr/>
          <p:nvPr/>
        </p:nvGrpSpPr>
        <p:grpSpPr>
          <a:xfrm rot="-2700000">
            <a:off x="11386843" y="7201845"/>
            <a:ext cx="7415398" cy="3565095"/>
            <a:chOff x="0" y="0"/>
            <a:chExt cx="660400" cy="317500"/>
          </a:xfrm>
        </p:grpSpPr>
        <p:sp>
          <p:nvSpPr>
            <p:cNvPr id="14" name="Freeform 14"/>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15" name="TextBox 15"/>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16" name="AutoShape 16"/>
          <p:cNvSpPr/>
          <p:nvPr/>
        </p:nvSpPr>
        <p:spPr>
          <a:xfrm flipV="1">
            <a:off x="14131544" y="7969488"/>
            <a:ext cx="5132702" cy="5185216"/>
          </a:xfrm>
          <a:prstGeom prst="line">
            <a:avLst/>
          </a:prstGeom>
          <a:ln w="28575" cap="flat">
            <a:solidFill>
              <a:srgbClr val="8CA9AD"/>
            </a:solidFill>
            <a:prstDash val="solid"/>
            <a:headEnd type="none" w="sm" len="sm"/>
            <a:tailEnd type="none" w="sm" len="sm"/>
          </a:ln>
        </p:spPr>
      </p:sp>
      <p:sp>
        <p:nvSpPr>
          <p:cNvPr id="17" name="AutoShape 17"/>
          <p:cNvSpPr/>
          <p:nvPr/>
        </p:nvSpPr>
        <p:spPr>
          <a:xfrm flipV="1">
            <a:off x="14444220" y="8329798"/>
            <a:ext cx="5038853" cy="5038853"/>
          </a:xfrm>
          <a:prstGeom prst="line">
            <a:avLst/>
          </a:prstGeom>
          <a:ln w="28575" cap="flat">
            <a:solidFill>
              <a:srgbClr val="8CA9AD"/>
            </a:solidFill>
            <a:prstDash val="solid"/>
            <a:headEnd type="none" w="sm" len="sm"/>
            <a:tailEnd type="none" w="sm" len="sm"/>
          </a:ln>
        </p:spPr>
      </p:sp>
      <p:sp>
        <p:nvSpPr>
          <p:cNvPr id="18" name="AutoShape 18"/>
          <p:cNvSpPr/>
          <p:nvPr/>
        </p:nvSpPr>
        <p:spPr>
          <a:xfrm flipV="1">
            <a:off x="14802690" y="8681112"/>
            <a:ext cx="4867141" cy="4867141"/>
          </a:xfrm>
          <a:prstGeom prst="line">
            <a:avLst/>
          </a:prstGeom>
          <a:ln w="28575" cap="flat">
            <a:solidFill>
              <a:srgbClr val="8CA9AD"/>
            </a:solidFill>
            <a:prstDash val="solid"/>
            <a:headEnd type="none" w="sm" len="sm"/>
            <a:tailEnd type="none" w="sm" len="sm"/>
          </a:ln>
        </p:spPr>
      </p:sp>
      <p:sp>
        <p:nvSpPr>
          <p:cNvPr id="19" name="Freeform 19"/>
          <p:cNvSpPr/>
          <p:nvPr/>
        </p:nvSpPr>
        <p:spPr>
          <a:xfrm>
            <a:off x="2331308" y="2155167"/>
            <a:ext cx="14573959" cy="7103133"/>
          </a:xfrm>
          <a:custGeom>
            <a:avLst/>
            <a:gdLst/>
            <a:ahLst/>
            <a:cxnLst/>
            <a:rect l="l" t="t" r="r" b="b"/>
            <a:pathLst>
              <a:path w="14573959" h="7103133">
                <a:moveTo>
                  <a:pt x="0" y="0"/>
                </a:moveTo>
                <a:lnTo>
                  <a:pt x="14573958" y="0"/>
                </a:lnTo>
                <a:lnTo>
                  <a:pt x="14573958" y="7103133"/>
                </a:lnTo>
                <a:lnTo>
                  <a:pt x="0" y="7103133"/>
                </a:lnTo>
                <a:lnTo>
                  <a:pt x="0" y="0"/>
                </a:lnTo>
                <a:close/>
              </a:path>
            </a:pathLst>
          </a:custGeom>
          <a:blipFill>
            <a:blip r:embed="rId2"/>
            <a:stretch>
              <a:fillRect/>
            </a:stretch>
          </a:blipFill>
        </p:spPr>
      </p:sp>
      <p:sp>
        <p:nvSpPr>
          <p:cNvPr id="20" name="TextBox 20"/>
          <p:cNvSpPr txBox="1"/>
          <p:nvPr/>
        </p:nvSpPr>
        <p:spPr>
          <a:xfrm>
            <a:off x="5159690" y="248463"/>
            <a:ext cx="8421011" cy="1560473"/>
          </a:xfrm>
          <a:prstGeom prst="rect">
            <a:avLst/>
          </a:prstGeom>
        </p:spPr>
        <p:txBody>
          <a:bodyPr lIns="0" tIns="0" rIns="0" bIns="0" rtlCol="0" anchor="t">
            <a:spAutoFit/>
          </a:bodyPr>
          <a:lstStyle/>
          <a:p>
            <a:pPr algn="ctr">
              <a:lnSpc>
                <a:spcPts val="3828"/>
              </a:lnSpc>
            </a:pPr>
            <a:r>
              <a:rPr lang="en-US" sz="3867">
                <a:solidFill>
                  <a:srgbClr val="FE6D73"/>
                </a:solidFill>
                <a:latin typeface="Kollektif Bold"/>
              </a:rPr>
              <a:t>PRICE ANALYSIS - SCATTERPLOT USED TO IDENTIFY REASON BEHIND OUTLIERS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2700000">
            <a:off x="-1376391" y="-3093321"/>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5" name="AutoShape 5"/>
          <p:cNvSpPr/>
          <p:nvPr/>
        </p:nvSpPr>
        <p:spPr>
          <a:xfrm>
            <a:off x="-1839005" y="-2273771"/>
            <a:ext cx="5185216" cy="5132702"/>
          </a:xfrm>
          <a:prstGeom prst="line">
            <a:avLst/>
          </a:prstGeom>
          <a:ln w="28575" cap="flat">
            <a:solidFill>
              <a:srgbClr val="8CA9AD"/>
            </a:solidFill>
            <a:prstDash val="solid"/>
            <a:headEnd type="none" w="sm" len="sm"/>
            <a:tailEnd type="none" w="sm" len="sm"/>
          </a:ln>
        </p:spPr>
      </p:sp>
      <p:sp>
        <p:nvSpPr>
          <p:cNvPr id="6" name="AutoShape 6"/>
          <p:cNvSpPr/>
          <p:nvPr/>
        </p:nvSpPr>
        <p:spPr>
          <a:xfrm>
            <a:off x="-2052951" y="-1961095"/>
            <a:ext cx="5038853" cy="5038853"/>
          </a:xfrm>
          <a:prstGeom prst="line">
            <a:avLst/>
          </a:prstGeom>
          <a:ln w="28575" cap="flat">
            <a:solidFill>
              <a:srgbClr val="8CA9AD"/>
            </a:solidFill>
            <a:prstDash val="solid"/>
            <a:headEnd type="none" w="sm" len="sm"/>
            <a:tailEnd type="none" w="sm" len="sm"/>
          </a:ln>
        </p:spPr>
      </p:sp>
      <p:sp>
        <p:nvSpPr>
          <p:cNvPr id="7" name="AutoShape 7"/>
          <p:cNvSpPr/>
          <p:nvPr/>
        </p:nvSpPr>
        <p:spPr>
          <a:xfrm>
            <a:off x="-2232553" y="-1602625"/>
            <a:ext cx="4867141" cy="4867141"/>
          </a:xfrm>
          <a:prstGeom prst="line">
            <a:avLst/>
          </a:prstGeom>
          <a:ln w="28575" cap="flat">
            <a:solidFill>
              <a:srgbClr val="8CA9AD"/>
            </a:solidFill>
            <a:prstDash val="solid"/>
            <a:headEnd type="none" w="sm" len="sm"/>
            <a:tailEnd type="none" w="sm" len="sm"/>
          </a:ln>
        </p:spPr>
      </p:sp>
      <p:sp>
        <p:nvSpPr>
          <p:cNvPr id="8" name="AutoShape 8"/>
          <p:cNvSpPr/>
          <p:nvPr/>
        </p:nvSpPr>
        <p:spPr>
          <a:xfrm>
            <a:off x="-2359208" y="-1216357"/>
            <a:ext cx="4690515" cy="4690515"/>
          </a:xfrm>
          <a:prstGeom prst="line">
            <a:avLst/>
          </a:prstGeom>
          <a:ln w="28575" cap="flat">
            <a:solidFill>
              <a:srgbClr val="8CA9AD"/>
            </a:solidFill>
            <a:prstDash val="solid"/>
            <a:headEnd type="none" w="sm" len="sm"/>
            <a:tailEnd type="none" w="sm" len="sm"/>
          </a:ln>
        </p:spPr>
      </p:sp>
      <p:sp>
        <p:nvSpPr>
          <p:cNvPr id="9" name="AutoShape 9"/>
          <p:cNvSpPr/>
          <p:nvPr/>
        </p:nvSpPr>
        <p:spPr>
          <a:xfrm>
            <a:off x="-2503062" y="-776680"/>
            <a:ext cx="4347674" cy="4347674"/>
          </a:xfrm>
          <a:prstGeom prst="line">
            <a:avLst/>
          </a:prstGeom>
          <a:ln w="28575" cap="flat">
            <a:solidFill>
              <a:srgbClr val="8CA9AD"/>
            </a:solidFill>
            <a:prstDash val="solid"/>
            <a:headEnd type="none" w="sm" len="sm"/>
            <a:tailEnd type="none" w="sm" len="sm"/>
          </a:ln>
        </p:spPr>
      </p:sp>
      <p:sp>
        <p:nvSpPr>
          <p:cNvPr id="10" name="AutoShape 10"/>
          <p:cNvSpPr/>
          <p:nvPr/>
        </p:nvSpPr>
        <p:spPr>
          <a:xfrm>
            <a:off x="-2623881" y="-332957"/>
            <a:ext cx="3963599" cy="3985594"/>
          </a:xfrm>
          <a:prstGeom prst="line">
            <a:avLst/>
          </a:prstGeom>
          <a:ln w="28575" cap="flat">
            <a:solidFill>
              <a:srgbClr val="8CA9AD"/>
            </a:solidFill>
            <a:prstDash val="solid"/>
            <a:headEnd type="none" w="sm" len="sm"/>
            <a:tailEnd type="none" w="sm" len="sm"/>
          </a:ln>
        </p:spPr>
      </p:sp>
      <p:sp>
        <p:nvSpPr>
          <p:cNvPr id="11" name="AutoShape 11"/>
          <p:cNvSpPr/>
          <p:nvPr/>
        </p:nvSpPr>
        <p:spPr>
          <a:xfrm>
            <a:off x="-2598114" y="228677"/>
            <a:ext cx="3377485" cy="3360058"/>
          </a:xfrm>
          <a:prstGeom prst="line">
            <a:avLst/>
          </a:prstGeom>
          <a:ln w="28575" cap="flat">
            <a:solidFill>
              <a:srgbClr val="8CA9AD"/>
            </a:solidFill>
            <a:prstDash val="solid"/>
            <a:headEnd type="none" w="sm" len="sm"/>
            <a:tailEnd type="none" w="sm" len="sm"/>
          </a:ln>
        </p:spPr>
      </p:sp>
      <p:sp>
        <p:nvSpPr>
          <p:cNvPr id="12" name="AutoShape 12"/>
          <p:cNvSpPr/>
          <p:nvPr/>
        </p:nvSpPr>
        <p:spPr>
          <a:xfrm>
            <a:off x="-2509797" y="905760"/>
            <a:ext cx="2628598" cy="2671969"/>
          </a:xfrm>
          <a:prstGeom prst="line">
            <a:avLst/>
          </a:prstGeom>
          <a:ln w="28575" cap="flat">
            <a:solidFill>
              <a:srgbClr val="8CA9AD"/>
            </a:solidFill>
            <a:prstDash val="solid"/>
            <a:headEnd type="none" w="sm" len="sm"/>
            <a:tailEnd type="none" w="sm" len="sm"/>
          </a:ln>
        </p:spPr>
      </p:sp>
      <p:grpSp>
        <p:nvGrpSpPr>
          <p:cNvPr id="13" name="Group 13"/>
          <p:cNvGrpSpPr/>
          <p:nvPr/>
        </p:nvGrpSpPr>
        <p:grpSpPr>
          <a:xfrm rot="-2700000">
            <a:off x="11386843" y="7201845"/>
            <a:ext cx="7415398" cy="3565095"/>
            <a:chOff x="0" y="0"/>
            <a:chExt cx="660400" cy="317500"/>
          </a:xfrm>
        </p:grpSpPr>
        <p:sp>
          <p:nvSpPr>
            <p:cNvPr id="14" name="Freeform 14"/>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15" name="TextBox 15"/>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16" name="AutoShape 16"/>
          <p:cNvSpPr/>
          <p:nvPr/>
        </p:nvSpPr>
        <p:spPr>
          <a:xfrm flipV="1">
            <a:off x="14131544" y="7969488"/>
            <a:ext cx="5132702" cy="5185216"/>
          </a:xfrm>
          <a:prstGeom prst="line">
            <a:avLst/>
          </a:prstGeom>
          <a:ln w="28575" cap="flat">
            <a:solidFill>
              <a:srgbClr val="8CA9AD"/>
            </a:solidFill>
            <a:prstDash val="solid"/>
            <a:headEnd type="none" w="sm" len="sm"/>
            <a:tailEnd type="none" w="sm" len="sm"/>
          </a:ln>
        </p:spPr>
      </p:sp>
      <p:sp>
        <p:nvSpPr>
          <p:cNvPr id="17" name="AutoShape 17"/>
          <p:cNvSpPr/>
          <p:nvPr/>
        </p:nvSpPr>
        <p:spPr>
          <a:xfrm flipV="1">
            <a:off x="14444220" y="8329798"/>
            <a:ext cx="5038853" cy="5038853"/>
          </a:xfrm>
          <a:prstGeom prst="line">
            <a:avLst/>
          </a:prstGeom>
          <a:ln w="28575" cap="flat">
            <a:solidFill>
              <a:srgbClr val="8CA9AD"/>
            </a:solidFill>
            <a:prstDash val="solid"/>
            <a:headEnd type="none" w="sm" len="sm"/>
            <a:tailEnd type="none" w="sm" len="sm"/>
          </a:ln>
        </p:spPr>
      </p:sp>
      <p:sp>
        <p:nvSpPr>
          <p:cNvPr id="18" name="AutoShape 18"/>
          <p:cNvSpPr/>
          <p:nvPr/>
        </p:nvSpPr>
        <p:spPr>
          <a:xfrm flipV="1">
            <a:off x="14802690" y="8681112"/>
            <a:ext cx="4867141" cy="4867141"/>
          </a:xfrm>
          <a:prstGeom prst="line">
            <a:avLst/>
          </a:prstGeom>
          <a:ln w="28575" cap="flat">
            <a:solidFill>
              <a:srgbClr val="8CA9AD"/>
            </a:solidFill>
            <a:prstDash val="solid"/>
            <a:headEnd type="none" w="sm" len="sm"/>
            <a:tailEnd type="none" w="sm" len="sm"/>
          </a:ln>
        </p:spPr>
      </p:sp>
      <p:sp>
        <p:nvSpPr>
          <p:cNvPr id="19" name="Freeform 19"/>
          <p:cNvSpPr/>
          <p:nvPr/>
        </p:nvSpPr>
        <p:spPr>
          <a:xfrm>
            <a:off x="2634588" y="1706048"/>
            <a:ext cx="12967619" cy="7552252"/>
          </a:xfrm>
          <a:custGeom>
            <a:avLst/>
            <a:gdLst/>
            <a:ahLst/>
            <a:cxnLst/>
            <a:rect l="l" t="t" r="r" b="b"/>
            <a:pathLst>
              <a:path w="12967619" h="7552252">
                <a:moveTo>
                  <a:pt x="0" y="0"/>
                </a:moveTo>
                <a:lnTo>
                  <a:pt x="12967619" y="0"/>
                </a:lnTo>
                <a:lnTo>
                  <a:pt x="12967619" y="7552252"/>
                </a:lnTo>
                <a:lnTo>
                  <a:pt x="0" y="7552252"/>
                </a:lnTo>
                <a:lnTo>
                  <a:pt x="0" y="0"/>
                </a:lnTo>
                <a:close/>
              </a:path>
            </a:pathLst>
          </a:custGeom>
          <a:blipFill>
            <a:blip r:embed="rId2"/>
            <a:stretch>
              <a:fillRect t="-962"/>
            </a:stretch>
          </a:blipFill>
        </p:spPr>
      </p:sp>
      <p:sp>
        <p:nvSpPr>
          <p:cNvPr id="20" name="TextBox 20"/>
          <p:cNvSpPr txBox="1"/>
          <p:nvPr/>
        </p:nvSpPr>
        <p:spPr>
          <a:xfrm>
            <a:off x="5138973" y="737017"/>
            <a:ext cx="8010054" cy="583366"/>
          </a:xfrm>
          <a:prstGeom prst="rect">
            <a:avLst/>
          </a:prstGeom>
        </p:spPr>
        <p:txBody>
          <a:bodyPr lIns="0" tIns="0" rIns="0" bIns="0" rtlCol="0" anchor="t">
            <a:spAutoFit/>
          </a:bodyPr>
          <a:lstStyle/>
          <a:p>
            <a:pPr>
              <a:lnSpc>
                <a:spcPts val="3828"/>
              </a:lnSpc>
            </a:pPr>
            <a:r>
              <a:rPr lang="en-US" sz="3867">
                <a:solidFill>
                  <a:srgbClr val="FE6D73"/>
                </a:solidFill>
                <a:latin typeface="Kollektif Bold"/>
              </a:rPr>
              <a:t> PRICE ANALYSIS - HISTOGRAM</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2700000">
            <a:off x="-1376391" y="-3093321"/>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5" name="AutoShape 5"/>
          <p:cNvSpPr/>
          <p:nvPr/>
        </p:nvSpPr>
        <p:spPr>
          <a:xfrm>
            <a:off x="-1839005" y="-2273771"/>
            <a:ext cx="5185216" cy="5132702"/>
          </a:xfrm>
          <a:prstGeom prst="line">
            <a:avLst/>
          </a:prstGeom>
          <a:ln w="28575" cap="flat">
            <a:solidFill>
              <a:srgbClr val="8CA9AD"/>
            </a:solidFill>
            <a:prstDash val="solid"/>
            <a:headEnd type="none" w="sm" len="sm"/>
            <a:tailEnd type="none" w="sm" len="sm"/>
          </a:ln>
        </p:spPr>
      </p:sp>
      <p:sp>
        <p:nvSpPr>
          <p:cNvPr id="6" name="AutoShape 6"/>
          <p:cNvSpPr/>
          <p:nvPr/>
        </p:nvSpPr>
        <p:spPr>
          <a:xfrm>
            <a:off x="-2052951" y="-1961095"/>
            <a:ext cx="5038853" cy="5038853"/>
          </a:xfrm>
          <a:prstGeom prst="line">
            <a:avLst/>
          </a:prstGeom>
          <a:ln w="28575" cap="flat">
            <a:solidFill>
              <a:srgbClr val="8CA9AD"/>
            </a:solidFill>
            <a:prstDash val="solid"/>
            <a:headEnd type="none" w="sm" len="sm"/>
            <a:tailEnd type="none" w="sm" len="sm"/>
          </a:ln>
        </p:spPr>
      </p:sp>
      <p:sp>
        <p:nvSpPr>
          <p:cNvPr id="7" name="AutoShape 7"/>
          <p:cNvSpPr/>
          <p:nvPr/>
        </p:nvSpPr>
        <p:spPr>
          <a:xfrm>
            <a:off x="-2232553" y="-1602625"/>
            <a:ext cx="4867141" cy="4867141"/>
          </a:xfrm>
          <a:prstGeom prst="line">
            <a:avLst/>
          </a:prstGeom>
          <a:ln w="28575" cap="flat">
            <a:solidFill>
              <a:srgbClr val="8CA9AD"/>
            </a:solidFill>
            <a:prstDash val="solid"/>
            <a:headEnd type="none" w="sm" len="sm"/>
            <a:tailEnd type="none" w="sm" len="sm"/>
          </a:ln>
        </p:spPr>
      </p:sp>
      <p:sp>
        <p:nvSpPr>
          <p:cNvPr id="8" name="AutoShape 8"/>
          <p:cNvSpPr/>
          <p:nvPr/>
        </p:nvSpPr>
        <p:spPr>
          <a:xfrm>
            <a:off x="-2359208" y="-1216357"/>
            <a:ext cx="4690515" cy="4690515"/>
          </a:xfrm>
          <a:prstGeom prst="line">
            <a:avLst/>
          </a:prstGeom>
          <a:ln w="28575" cap="flat">
            <a:solidFill>
              <a:srgbClr val="8CA9AD"/>
            </a:solidFill>
            <a:prstDash val="solid"/>
            <a:headEnd type="none" w="sm" len="sm"/>
            <a:tailEnd type="none" w="sm" len="sm"/>
          </a:ln>
        </p:spPr>
      </p:sp>
      <p:sp>
        <p:nvSpPr>
          <p:cNvPr id="9" name="AutoShape 9"/>
          <p:cNvSpPr/>
          <p:nvPr/>
        </p:nvSpPr>
        <p:spPr>
          <a:xfrm>
            <a:off x="-2503062" y="-776680"/>
            <a:ext cx="4347674" cy="4347674"/>
          </a:xfrm>
          <a:prstGeom prst="line">
            <a:avLst/>
          </a:prstGeom>
          <a:ln w="28575" cap="flat">
            <a:solidFill>
              <a:srgbClr val="8CA9AD"/>
            </a:solidFill>
            <a:prstDash val="solid"/>
            <a:headEnd type="none" w="sm" len="sm"/>
            <a:tailEnd type="none" w="sm" len="sm"/>
          </a:ln>
        </p:spPr>
      </p:sp>
      <p:sp>
        <p:nvSpPr>
          <p:cNvPr id="10" name="AutoShape 10"/>
          <p:cNvSpPr/>
          <p:nvPr/>
        </p:nvSpPr>
        <p:spPr>
          <a:xfrm>
            <a:off x="-2623881" y="-332957"/>
            <a:ext cx="3963599" cy="3985594"/>
          </a:xfrm>
          <a:prstGeom prst="line">
            <a:avLst/>
          </a:prstGeom>
          <a:ln w="28575" cap="flat">
            <a:solidFill>
              <a:srgbClr val="8CA9AD"/>
            </a:solidFill>
            <a:prstDash val="solid"/>
            <a:headEnd type="none" w="sm" len="sm"/>
            <a:tailEnd type="none" w="sm" len="sm"/>
          </a:ln>
        </p:spPr>
      </p:sp>
      <p:sp>
        <p:nvSpPr>
          <p:cNvPr id="11" name="AutoShape 11"/>
          <p:cNvSpPr/>
          <p:nvPr/>
        </p:nvSpPr>
        <p:spPr>
          <a:xfrm>
            <a:off x="-2598114" y="228677"/>
            <a:ext cx="3377485" cy="3360058"/>
          </a:xfrm>
          <a:prstGeom prst="line">
            <a:avLst/>
          </a:prstGeom>
          <a:ln w="28575" cap="flat">
            <a:solidFill>
              <a:srgbClr val="8CA9AD"/>
            </a:solidFill>
            <a:prstDash val="solid"/>
            <a:headEnd type="none" w="sm" len="sm"/>
            <a:tailEnd type="none" w="sm" len="sm"/>
          </a:ln>
        </p:spPr>
      </p:sp>
      <p:sp>
        <p:nvSpPr>
          <p:cNvPr id="12" name="AutoShape 12"/>
          <p:cNvSpPr/>
          <p:nvPr/>
        </p:nvSpPr>
        <p:spPr>
          <a:xfrm>
            <a:off x="-2509797" y="905760"/>
            <a:ext cx="2628598" cy="2671969"/>
          </a:xfrm>
          <a:prstGeom prst="line">
            <a:avLst/>
          </a:prstGeom>
          <a:ln w="28575" cap="flat">
            <a:solidFill>
              <a:srgbClr val="8CA9AD"/>
            </a:solidFill>
            <a:prstDash val="solid"/>
            <a:headEnd type="none" w="sm" len="sm"/>
            <a:tailEnd type="none" w="sm" len="sm"/>
          </a:ln>
        </p:spPr>
      </p:sp>
      <p:grpSp>
        <p:nvGrpSpPr>
          <p:cNvPr id="13" name="Group 13"/>
          <p:cNvGrpSpPr/>
          <p:nvPr/>
        </p:nvGrpSpPr>
        <p:grpSpPr>
          <a:xfrm rot="-2700000">
            <a:off x="11386843" y="7201845"/>
            <a:ext cx="7415398" cy="3565095"/>
            <a:chOff x="0" y="0"/>
            <a:chExt cx="660400" cy="317500"/>
          </a:xfrm>
        </p:grpSpPr>
        <p:sp>
          <p:nvSpPr>
            <p:cNvPr id="14" name="Freeform 14"/>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15" name="TextBox 15"/>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16" name="AutoShape 16"/>
          <p:cNvSpPr/>
          <p:nvPr/>
        </p:nvSpPr>
        <p:spPr>
          <a:xfrm flipV="1">
            <a:off x="14131544" y="7969488"/>
            <a:ext cx="5132702" cy="5185216"/>
          </a:xfrm>
          <a:prstGeom prst="line">
            <a:avLst/>
          </a:prstGeom>
          <a:ln w="28575" cap="flat">
            <a:solidFill>
              <a:srgbClr val="8CA9AD"/>
            </a:solidFill>
            <a:prstDash val="solid"/>
            <a:headEnd type="none" w="sm" len="sm"/>
            <a:tailEnd type="none" w="sm" len="sm"/>
          </a:ln>
        </p:spPr>
      </p:sp>
      <p:sp>
        <p:nvSpPr>
          <p:cNvPr id="17" name="AutoShape 17"/>
          <p:cNvSpPr/>
          <p:nvPr/>
        </p:nvSpPr>
        <p:spPr>
          <a:xfrm flipV="1">
            <a:off x="14444220" y="8329798"/>
            <a:ext cx="5038853" cy="5038853"/>
          </a:xfrm>
          <a:prstGeom prst="line">
            <a:avLst/>
          </a:prstGeom>
          <a:ln w="28575" cap="flat">
            <a:solidFill>
              <a:srgbClr val="8CA9AD"/>
            </a:solidFill>
            <a:prstDash val="solid"/>
            <a:headEnd type="none" w="sm" len="sm"/>
            <a:tailEnd type="none" w="sm" len="sm"/>
          </a:ln>
        </p:spPr>
      </p:sp>
      <p:sp>
        <p:nvSpPr>
          <p:cNvPr id="18" name="AutoShape 18"/>
          <p:cNvSpPr/>
          <p:nvPr/>
        </p:nvSpPr>
        <p:spPr>
          <a:xfrm flipV="1">
            <a:off x="14802690" y="8681112"/>
            <a:ext cx="4867141" cy="4867141"/>
          </a:xfrm>
          <a:prstGeom prst="line">
            <a:avLst/>
          </a:prstGeom>
          <a:ln w="28575" cap="flat">
            <a:solidFill>
              <a:srgbClr val="8CA9AD"/>
            </a:solidFill>
            <a:prstDash val="solid"/>
            <a:headEnd type="none" w="sm" len="sm"/>
            <a:tailEnd type="none" w="sm" len="sm"/>
          </a:ln>
        </p:spPr>
      </p:sp>
      <p:sp>
        <p:nvSpPr>
          <p:cNvPr id="19" name="Freeform 19"/>
          <p:cNvSpPr/>
          <p:nvPr/>
        </p:nvSpPr>
        <p:spPr>
          <a:xfrm>
            <a:off x="2985902" y="1749906"/>
            <a:ext cx="13177263" cy="7808749"/>
          </a:xfrm>
          <a:custGeom>
            <a:avLst/>
            <a:gdLst/>
            <a:ahLst/>
            <a:cxnLst/>
            <a:rect l="l" t="t" r="r" b="b"/>
            <a:pathLst>
              <a:path w="13177263" h="7808749">
                <a:moveTo>
                  <a:pt x="0" y="0"/>
                </a:moveTo>
                <a:lnTo>
                  <a:pt x="13177263" y="0"/>
                </a:lnTo>
                <a:lnTo>
                  <a:pt x="13177263" y="7808749"/>
                </a:lnTo>
                <a:lnTo>
                  <a:pt x="0" y="7808749"/>
                </a:lnTo>
                <a:lnTo>
                  <a:pt x="0" y="0"/>
                </a:lnTo>
                <a:close/>
              </a:path>
            </a:pathLst>
          </a:custGeom>
          <a:blipFill>
            <a:blip r:embed="rId2"/>
            <a:stretch>
              <a:fillRect/>
            </a:stretch>
          </a:blipFill>
        </p:spPr>
      </p:sp>
      <p:sp>
        <p:nvSpPr>
          <p:cNvPr id="20" name="TextBox 20"/>
          <p:cNvSpPr txBox="1"/>
          <p:nvPr/>
        </p:nvSpPr>
        <p:spPr>
          <a:xfrm>
            <a:off x="4121922" y="737017"/>
            <a:ext cx="10972620" cy="583366"/>
          </a:xfrm>
          <a:prstGeom prst="rect">
            <a:avLst/>
          </a:prstGeom>
        </p:spPr>
        <p:txBody>
          <a:bodyPr lIns="0" tIns="0" rIns="0" bIns="0" rtlCol="0" anchor="t">
            <a:spAutoFit/>
          </a:bodyPr>
          <a:lstStyle/>
          <a:p>
            <a:pPr>
              <a:lnSpc>
                <a:spcPts val="3828"/>
              </a:lnSpc>
            </a:pPr>
            <a:r>
              <a:rPr lang="en-US" sz="3867">
                <a:solidFill>
                  <a:srgbClr val="FE6D73"/>
                </a:solidFill>
                <a:latin typeface="Kollektif Bold"/>
              </a:rPr>
              <a:t>CUSTOMER FEEDBACK ANALYSIS - BARPLOT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2700000">
            <a:off x="-1376391" y="-3093321"/>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5" name="AutoShape 5"/>
          <p:cNvSpPr/>
          <p:nvPr/>
        </p:nvSpPr>
        <p:spPr>
          <a:xfrm>
            <a:off x="-1839005" y="-2273771"/>
            <a:ext cx="5185216" cy="5132702"/>
          </a:xfrm>
          <a:prstGeom prst="line">
            <a:avLst/>
          </a:prstGeom>
          <a:ln w="28575" cap="flat">
            <a:solidFill>
              <a:srgbClr val="8CA9AD"/>
            </a:solidFill>
            <a:prstDash val="solid"/>
            <a:headEnd type="none" w="sm" len="sm"/>
            <a:tailEnd type="none" w="sm" len="sm"/>
          </a:ln>
        </p:spPr>
      </p:sp>
      <p:sp>
        <p:nvSpPr>
          <p:cNvPr id="6" name="AutoShape 6"/>
          <p:cNvSpPr/>
          <p:nvPr/>
        </p:nvSpPr>
        <p:spPr>
          <a:xfrm>
            <a:off x="-2052951" y="-1961095"/>
            <a:ext cx="5038853" cy="5038853"/>
          </a:xfrm>
          <a:prstGeom prst="line">
            <a:avLst/>
          </a:prstGeom>
          <a:ln w="28575" cap="flat">
            <a:solidFill>
              <a:srgbClr val="8CA9AD"/>
            </a:solidFill>
            <a:prstDash val="solid"/>
            <a:headEnd type="none" w="sm" len="sm"/>
            <a:tailEnd type="none" w="sm" len="sm"/>
          </a:ln>
        </p:spPr>
      </p:sp>
      <p:sp>
        <p:nvSpPr>
          <p:cNvPr id="7" name="AutoShape 7"/>
          <p:cNvSpPr/>
          <p:nvPr/>
        </p:nvSpPr>
        <p:spPr>
          <a:xfrm>
            <a:off x="-2232553" y="-1602625"/>
            <a:ext cx="4867141" cy="4867141"/>
          </a:xfrm>
          <a:prstGeom prst="line">
            <a:avLst/>
          </a:prstGeom>
          <a:ln w="28575" cap="flat">
            <a:solidFill>
              <a:srgbClr val="8CA9AD"/>
            </a:solidFill>
            <a:prstDash val="solid"/>
            <a:headEnd type="none" w="sm" len="sm"/>
            <a:tailEnd type="none" w="sm" len="sm"/>
          </a:ln>
        </p:spPr>
      </p:sp>
      <p:sp>
        <p:nvSpPr>
          <p:cNvPr id="8" name="AutoShape 8"/>
          <p:cNvSpPr/>
          <p:nvPr/>
        </p:nvSpPr>
        <p:spPr>
          <a:xfrm>
            <a:off x="-2359208" y="-1216357"/>
            <a:ext cx="4690515" cy="4690515"/>
          </a:xfrm>
          <a:prstGeom prst="line">
            <a:avLst/>
          </a:prstGeom>
          <a:ln w="28575" cap="flat">
            <a:solidFill>
              <a:srgbClr val="8CA9AD"/>
            </a:solidFill>
            <a:prstDash val="solid"/>
            <a:headEnd type="none" w="sm" len="sm"/>
            <a:tailEnd type="none" w="sm" len="sm"/>
          </a:ln>
        </p:spPr>
      </p:sp>
      <p:sp>
        <p:nvSpPr>
          <p:cNvPr id="9" name="AutoShape 9"/>
          <p:cNvSpPr/>
          <p:nvPr/>
        </p:nvSpPr>
        <p:spPr>
          <a:xfrm>
            <a:off x="-2503062" y="-776680"/>
            <a:ext cx="4347674" cy="4347674"/>
          </a:xfrm>
          <a:prstGeom prst="line">
            <a:avLst/>
          </a:prstGeom>
          <a:ln w="28575" cap="flat">
            <a:solidFill>
              <a:srgbClr val="8CA9AD"/>
            </a:solidFill>
            <a:prstDash val="solid"/>
            <a:headEnd type="none" w="sm" len="sm"/>
            <a:tailEnd type="none" w="sm" len="sm"/>
          </a:ln>
        </p:spPr>
      </p:sp>
      <p:sp>
        <p:nvSpPr>
          <p:cNvPr id="10" name="AutoShape 10"/>
          <p:cNvSpPr/>
          <p:nvPr/>
        </p:nvSpPr>
        <p:spPr>
          <a:xfrm>
            <a:off x="-2623881" y="-332957"/>
            <a:ext cx="3963599" cy="3985594"/>
          </a:xfrm>
          <a:prstGeom prst="line">
            <a:avLst/>
          </a:prstGeom>
          <a:ln w="28575" cap="flat">
            <a:solidFill>
              <a:srgbClr val="8CA9AD"/>
            </a:solidFill>
            <a:prstDash val="solid"/>
            <a:headEnd type="none" w="sm" len="sm"/>
            <a:tailEnd type="none" w="sm" len="sm"/>
          </a:ln>
        </p:spPr>
      </p:sp>
      <p:sp>
        <p:nvSpPr>
          <p:cNvPr id="11" name="AutoShape 11"/>
          <p:cNvSpPr/>
          <p:nvPr/>
        </p:nvSpPr>
        <p:spPr>
          <a:xfrm>
            <a:off x="-2598114" y="228677"/>
            <a:ext cx="3377485" cy="3360058"/>
          </a:xfrm>
          <a:prstGeom prst="line">
            <a:avLst/>
          </a:prstGeom>
          <a:ln w="28575" cap="flat">
            <a:solidFill>
              <a:srgbClr val="8CA9AD"/>
            </a:solidFill>
            <a:prstDash val="solid"/>
            <a:headEnd type="none" w="sm" len="sm"/>
            <a:tailEnd type="none" w="sm" len="sm"/>
          </a:ln>
        </p:spPr>
      </p:sp>
      <p:sp>
        <p:nvSpPr>
          <p:cNvPr id="12" name="AutoShape 12"/>
          <p:cNvSpPr/>
          <p:nvPr/>
        </p:nvSpPr>
        <p:spPr>
          <a:xfrm>
            <a:off x="-2509797" y="905760"/>
            <a:ext cx="2628598" cy="2671969"/>
          </a:xfrm>
          <a:prstGeom prst="line">
            <a:avLst/>
          </a:prstGeom>
          <a:ln w="28575" cap="flat">
            <a:solidFill>
              <a:srgbClr val="8CA9AD"/>
            </a:solidFill>
            <a:prstDash val="solid"/>
            <a:headEnd type="none" w="sm" len="sm"/>
            <a:tailEnd type="none" w="sm" len="sm"/>
          </a:ln>
        </p:spPr>
      </p:sp>
      <p:grpSp>
        <p:nvGrpSpPr>
          <p:cNvPr id="13" name="Group 13"/>
          <p:cNvGrpSpPr/>
          <p:nvPr/>
        </p:nvGrpSpPr>
        <p:grpSpPr>
          <a:xfrm rot="-2700000">
            <a:off x="11386843" y="7201845"/>
            <a:ext cx="7415398" cy="3565095"/>
            <a:chOff x="0" y="0"/>
            <a:chExt cx="660400" cy="317500"/>
          </a:xfrm>
        </p:grpSpPr>
        <p:sp>
          <p:nvSpPr>
            <p:cNvPr id="14" name="Freeform 14"/>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15" name="TextBox 15"/>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16" name="AutoShape 16"/>
          <p:cNvSpPr/>
          <p:nvPr/>
        </p:nvSpPr>
        <p:spPr>
          <a:xfrm flipV="1">
            <a:off x="14131544" y="7969488"/>
            <a:ext cx="5132702" cy="5185216"/>
          </a:xfrm>
          <a:prstGeom prst="line">
            <a:avLst/>
          </a:prstGeom>
          <a:ln w="28575" cap="flat">
            <a:solidFill>
              <a:srgbClr val="8CA9AD"/>
            </a:solidFill>
            <a:prstDash val="solid"/>
            <a:headEnd type="none" w="sm" len="sm"/>
            <a:tailEnd type="none" w="sm" len="sm"/>
          </a:ln>
        </p:spPr>
      </p:sp>
      <p:sp>
        <p:nvSpPr>
          <p:cNvPr id="17" name="AutoShape 17"/>
          <p:cNvSpPr/>
          <p:nvPr/>
        </p:nvSpPr>
        <p:spPr>
          <a:xfrm flipV="1">
            <a:off x="14444220" y="8329798"/>
            <a:ext cx="5038853" cy="5038853"/>
          </a:xfrm>
          <a:prstGeom prst="line">
            <a:avLst/>
          </a:prstGeom>
          <a:ln w="28575" cap="flat">
            <a:solidFill>
              <a:srgbClr val="8CA9AD"/>
            </a:solidFill>
            <a:prstDash val="solid"/>
            <a:headEnd type="none" w="sm" len="sm"/>
            <a:tailEnd type="none" w="sm" len="sm"/>
          </a:ln>
        </p:spPr>
      </p:sp>
      <p:sp>
        <p:nvSpPr>
          <p:cNvPr id="18" name="AutoShape 18"/>
          <p:cNvSpPr/>
          <p:nvPr/>
        </p:nvSpPr>
        <p:spPr>
          <a:xfrm flipV="1">
            <a:off x="14802690" y="8681112"/>
            <a:ext cx="4867141" cy="4867141"/>
          </a:xfrm>
          <a:prstGeom prst="line">
            <a:avLst/>
          </a:prstGeom>
          <a:ln w="28575" cap="flat">
            <a:solidFill>
              <a:srgbClr val="8CA9AD"/>
            </a:solidFill>
            <a:prstDash val="solid"/>
            <a:headEnd type="none" w="sm" len="sm"/>
            <a:tailEnd type="none" w="sm" len="sm"/>
          </a:ln>
        </p:spPr>
      </p:sp>
      <p:sp>
        <p:nvSpPr>
          <p:cNvPr id="19" name="Freeform 19"/>
          <p:cNvSpPr/>
          <p:nvPr/>
        </p:nvSpPr>
        <p:spPr>
          <a:xfrm>
            <a:off x="2634588" y="1687154"/>
            <a:ext cx="13575823" cy="7914290"/>
          </a:xfrm>
          <a:custGeom>
            <a:avLst/>
            <a:gdLst/>
            <a:ahLst/>
            <a:cxnLst/>
            <a:rect l="l" t="t" r="r" b="b"/>
            <a:pathLst>
              <a:path w="13575823" h="7914290">
                <a:moveTo>
                  <a:pt x="0" y="0"/>
                </a:moveTo>
                <a:lnTo>
                  <a:pt x="13575824" y="0"/>
                </a:lnTo>
                <a:lnTo>
                  <a:pt x="13575824" y="7914290"/>
                </a:lnTo>
                <a:lnTo>
                  <a:pt x="0" y="7914290"/>
                </a:lnTo>
                <a:lnTo>
                  <a:pt x="0" y="0"/>
                </a:lnTo>
                <a:close/>
              </a:path>
            </a:pathLst>
          </a:custGeom>
          <a:blipFill>
            <a:blip r:embed="rId2"/>
            <a:stretch>
              <a:fillRect/>
            </a:stretch>
          </a:blipFill>
        </p:spPr>
      </p:sp>
      <p:sp>
        <p:nvSpPr>
          <p:cNvPr id="20" name="TextBox 20"/>
          <p:cNvSpPr txBox="1"/>
          <p:nvPr/>
        </p:nvSpPr>
        <p:spPr>
          <a:xfrm>
            <a:off x="3716359" y="737017"/>
            <a:ext cx="12231242" cy="583366"/>
          </a:xfrm>
          <a:prstGeom prst="rect">
            <a:avLst/>
          </a:prstGeom>
        </p:spPr>
        <p:txBody>
          <a:bodyPr lIns="0" tIns="0" rIns="0" bIns="0" rtlCol="0" anchor="t">
            <a:spAutoFit/>
          </a:bodyPr>
          <a:lstStyle/>
          <a:p>
            <a:pPr>
              <a:lnSpc>
                <a:spcPts val="3828"/>
              </a:lnSpc>
            </a:pPr>
            <a:r>
              <a:rPr lang="en-US" sz="3867">
                <a:solidFill>
                  <a:srgbClr val="FE6D73"/>
                </a:solidFill>
                <a:latin typeface="Kollektif Bold"/>
              </a:rPr>
              <a:t>CUSTOMER FEEDBACK ANALYSIS - SCATTERPLOT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2700000">
            <a:off x="-1376391" y="-3093321"/>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5" name="AutoShape 5"/>
          <p:cNvSpPr/>
          <p:nvPr/>
        </p:nvSpPr>
        <p:spPr>
          <a:xfrm>
            <a:off x="-1839005" y="-2273771"/>
            <a:ext cx="5185216" cy="5132702"/>
          </a:xfrm>
          <a:prstGeom prst="line">
            <a:avLst/>
          </a:prstGeom>
          <a:ln w="28575" cap="flat">
            <a:solidFill>
              <a:srgbClr val="8CA9AD"/>
            </a:solidFill>
            <a:prstDash val="solid"/>
            <a:headEnd type="none" w="sm" len="sm"/>
            <a:tailEnd type="none" w="sm" len="sm"/>
          </a:ln>
        </p:spPr>
      </p:sp>
      <p:sp>
        <p:nvSpPr>
          <p:cNvPr id="6" name="AutoShape 6"/>
          <p:cNvSpPr/>
          <p:nvPr/>
        </p:nvSpPr>
        <p:spPr>
          <a:xfrm>
            <a:off x="-2052951" y="-1961095"/>
            <a:ext cx="5038853" cy="5038853"/>
          </a:xfrm>
          <a:prstGeom prst="line">
            <a:avLst/>
          </a:prstGeom>
          <a:ln w="28575" cap="flat">
            <a:solidFill>
              <a:srgbClr val="8CA9AD"/>
            </a:solidFill>
            <a:prstDash val="solid"/>
            <a:headEnd type="none" w="sm" len="sm"/>
            <a:tailEnd type="none" w="sm" len="sm"/>
          </a:ln>
        </p:spPr>
      </p:sp>
      <p:sp>
        <p:nvSpPr>
          <p:cNvPr id="7" name="AutoShape 7"/>
          <p:cNvSpPr/>
          <p:nvPr/>
        </p:nvSpPr>
        <p:spPr>
          <a:xfrm>
            <a:off x="-2232553" y="-1602625"/>
            <a:ext cx="4867141" cy="4867141"/>
          </a:xfrm>
          <a:prstGeom prst="line">
            <a:avLst/>
          </a:prstGeom>
          <a:ln w="28575" cap="flat">
            <a:solidFill>
              <a:srgbClr val="8CA9AD"/>
            </a:solidFill>
            <a:prstDash val="solid"/>
            <a:headEnd type="none" w="sm" len="sm"/>
            <a:tailEnd type="none" w="sm" len="sm"/>
          </a:ln>
        </p:spPr>
      </p:sp>
      <p:sp>
        <p:nvSpPr>
          <p:cNvPr id="8" name="AutoShape 8"/>
          <p:cNvSpPr/>
          <p:nvPr/>
        </p:nvSpPr>
        <p:spPr>
          <a:xfrm>
            <a:off x="-2359208" y="-1216357"/>
            <a:ext cx="4690515" cy="4690515"/>
          </a:xfrm>
          <a:prstGeom prst="line">
            <a:avLst/>
          </a:prstGeom>
          <a:ln w="28575" cap="flat">
            <a:solidFill>
              <a:srgbClr val="8CA9AD"/>
            </a:solidFill>
            <a:prstDash val="solid"/>
            <a:headEnd type="none" w="sm" len="sm"/>
            <a:tailEnd type="none" w="sm" len="sm"/>
          </a:ln>
        </p:spPr>
      </p:sp>
      <p:sp>
        <p:nvSpPr>
          <p:cNvPr id="9" name="AutoShape 9"/>
          <p:cNvSpPr/>
          <p:nvPr/>
        </p:nvSpPr>
        <p:spPr>
          <a:xfrm>
            <a:off x="-2503062" y="-776680"/>
            <a:ext cx="4347674" cy="4347674"/>
          </a:xfrm>
          <a:prstGeom prst="line">
            <a:avLst/>
          </a:prstGeom>
          <a:ln w="28575" cap="flat">
            <a:solidFill>
              <a:srgbClr val="8CA9AD"/>
            </a:solidFill>
            <a:prstDash val="solid"/>
            <a:headEnd type="none" w="sm" len="sm"/>
            <a:tailEnd type="none" w="sm" len="sm"/>
          </a:ln>
        </p:spPr>
      </p:sp>
      <p:sp>
        <p:nvSpPr>
          <p:cNvPr id="10" name="AutoShape 10"/>
          <p:cNvSpPr/>
          <p:nvPr/>
        </p:nvSpPr>
        <p:spPr>
          <a:xfrm>
            <a:off x="-2623881" y="-332957"/>
            <a:ext cx="3963599" cy="3985594"/>
          </a:xfrm>
          <a:prstGeom prst="line">
            <a:avLst/>
          </a:prstGeom>
          <a:ln w="28575" cap="flat">
            <a:solidFill>
              <a:srgbClr val="8CA9AD"/>
            </a:solidFill>
            <a:prstDash val="solid"/>
            <a:headEnd type="none" w="sm" len="sm"/>
            <a:tailEnd type="none" w="sm" len="sm"/>
          </a:ln>
        </p:spPr>
      </p:sp>
      <p:sp>
        <p:nvSpPr>
          <p:cNvPr id="11" name="AutoShape 11"/>
          <p:cNvSpPr/>
          <p:nvPr/>
        </p:nvSpPr>
        <p:spPr>
          <a:xfrm>
            <a:off x="-2598114" y="228677"/>
            <a:ext cx="3377485" cy="3360058"/>
          </a:xfrm>
          <a:prstGeom prst="line">
            <a:avLst/>
          </a:prstGeom>
          <a:ln w="28575" cap="flat">
            <a:solidFill>
              <a:srgbClr val="8CA9AD"/>
            </a:solidFill>
            <a:prstDash val="solid"/>
            <a:headEnd type="none" w="sm" len="sm"/>
            <a:tailEnd type="none" w="sm" len="sm"/>
          </a:ln>
        </p:spPr>
      </p:sp>
      <p:sp>
        <p:nvSpPr>
          <p:cNvPr id="12" name="AutoShape 12"/>
          <p:cNvSpPr/>
          <p:nvPr/>
        </p:nvSpPr>
        <p:spPr>
          <a:xfrm>
            <a:off x="-2509797" y="905760"/>
            <a:ext cx="2628598" cy="2671969"/>
          </a:xfrm>
          <a:prstGeom prst="line">
            <a:avLst/>
          </a:prstGeom>
          <a:ln w="28575" cap="flat">
            <a:solidFill>
              <a:srgbClr val="8CA9AD"/>
            </a:solidFill>
            <a:prstDash val="solid"/>
            <a:headEnd type="none" w="sm" len="sm"/>
            <a:tailEnd type="none" w="sm" len="sm"/>
          </a:ln>
        </p:spPr>
      </p:sp>
      <p:grpSp>
        <p:nvGrpSpPr>
          <p:cNvPr id="13" name="Group 13"/>
          <p:cNvGrpSpPr/>
          <p:nvPr/>
        </p:nvGrpSpPr>
        <p:grpSpPr>
          <a:xfrm rot="-2700000">
            <a:off x="11386843" y="7201845"/>
            <a:ext cx="7415398" cy="3565095"/>
            <a:chOff x="0" y="0"/>
            <a:chExt cx="660400" cy="317500"/>
          </a:xfrm>
        </p:grpSpPr>
        <p:sp>
          <p:nvSpPr>
            <p:cNvPr id="14" name="Freeform 14"/>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15" name="TextBox 15"/>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16" name="AutoShape 16"/>
          <p:cNvSpPr/>
          <p:nvPr/>
        </p:nvSpPr>
        <p:spPr>
          <a:xfrm flipV="1">
            <a:off x="14131544" y="7969488"/>
            <a:ext cx="5132702" cy="5185216"/>
          </a:xfrm>
          <a:prstGeom prst="line">
            <a:avLst/>
          </a:prstGeom>
          <a:ln w="28575" cap="flat">
            <a:solidFill>
              <a:srgbClr val="8CA9AD"/>
            </a:solidFill>
            <a:prstDash val="solid"/>
            <a:headEnd type="none" w="sm" len="sm"/>
            <a:tailEnd type="none" w="sm" len="sm"/>
          </a:ln>
        </p:spPr>
      </p:sp>
      <p:sp>
        <p:nvSpPr>
          <p:cNvPr id="17" name="AutoShape 17"/>
          <p:cNvSpPr/>
          <p:nvPr/>
        </p:nvSpPr>
        <p:spPr>
          <a:xfrm flipV="1">
            <a:off x="14444220" y="8329798"/>
            <a:ext cx="5038853" cy="5038853"/>
          </a:xfrm>
          <a:prstGeom prst="line">
            <a:avLst/>
          </a:prstGeom>
          <a:ln w="28575" cap="flat">
            <a:solidFill>
              <a:srgbClr val="8CA9AD"/>
            </a:solidFill>
            <a:prstDash val="solid"/>
            <a:headEnd type="none" w="sm" len="sm"/>
            <a:tailEnd type="none" w="sm" len="sm"/>
          </a:ln>
        </p:spPr>
      </p:sp>
      <p:sp>
        <p:nvSpPr>
          <p:cNvPr id="18" name="AutoShape 18"/>
          <p:cNvSpPr/>
          <p:nvPr/>
        </p:nvSpPr>
        <p:spPr>
          <a:xfrm flipV="1">
            <a:off x="14802690" y="8681112"/>
            <a:ext cx="4867141" cy="4867141"/>
          </a:xfrm>
          <a:prstGeom prst="line">
            <a:avLst/>
          </a:prstGeom>
          <a:ln w="28575" cap="flat">
            <a:solidFill>
              <a:srgbClr val="8CA9AD"/>
            </a:solidFill>
            <a:prstDash val="solid"/>
            <a:headEnd type="none" w="sm" len="sm"/>
            <a:tailEnd type="none" w="sm" len="sm"/>
          </a:ln>
        </p:spPr>
      </p:sp>
      <p:sp>
        <p:nvSpPr>
          <p:cNvPr id="19" name="Freeform 19"/>
          <p:cNvSpPr/>
          <p:nvPr/>
        </p:nvSpPr>
        <p:spPr>
          <a:xfrm>
            <a:off x="2331308" y="1497517"/>
            <a:ext cx="13645893" cy="8076141"/>
          </a:xfrm>
          <a:custGeom>
            <a:avLst/>
            <a:gdLst/>
            <a:ahLst/>
            <a:cxnLst/>
            <a:rect l="l" t="t" r="r" b="b"/>
            <a:pathLst>
              <a:path w="13645893" h="8076141">
                <a:moveTo>
                  <a:pt x="0" y="0"/>
                </a:moveTo>
                <a:lnTo>
                  <a:pt x="13645892" y="0"/>
                </a:lnTo>
                <a:lnTo>
                  <a:pt x="13645892" y="8076141"/>
                </a:lnTo>
                <a:lnTo>
                  <a:pt x="0" y="8076141"/>
                </a:lnTo>
                <a:lnTo>
                  <a:pt x="0" y="0"/>
                </a:lnTo>
                <a:close/>
              </a:path>
            </a:pathLst>
          </a:custGeom>
          <a:blipFill>
            <a:blip r:embed="rId2"/>
            <a:stretch>
              <a:fillRect/>
            </a:stretch>
          </a:blipFill>
        </p:spPr>
      </p:sp>
      <p:sp>
        <p:nvSpPr>
          <p:cNvPr id="20" name="TextBox 20"/>
          <p:cNvSpPr txBox="1"/>
          <p:nvPr/>
        </p:nvSpPr>
        <p:spPr>
          <a:xfrm>
            <a:off x="5412444" y="614077"/>
            <a:ext cx="7463112" cy="583366"/>
          </a:xfrm>
          <a:prstGeom prst="rect">
            <a:avLst/>
          </a:prstGeom>
        </p:spPr>
        <p:txBody>
          <a:bodyPr lIns="0" tIns="0" rIns="0" bIns="0" rtlCol="0" anchor="t">
            <a:spAutoFit/>
          </a:bodyPr>
          <a:lstStyle/>
          <a:p>
            <a:pPr>
              <a:lnSpc>
                <a:spcPts val="3828"/>
              </a:lnSpc>
            </a:pPr>
            <a:r>
              <a:rPr lang="en-US" sz="3867">
                <a:solidFill>
                  <a:srgbClr val="FE6D73"/>
                </a:solidFill>
                <a:latin typeface="Kollektif Bold"/>
              </a:rPr>
              <a:t>HOST ANALYSIS- HISTOGRAM</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2700000">
            <a:off x="-1376391" y="-3093321"/>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5" name="AutoShape 5"/>
          <p:cNvSpPr/>
          <p:nvPr/>
        </p:nvSpPr>
        <p:spPr>
          <a:xfrm>
            <a:off x="-1839005" y="-2273771"/>
            <a:ext cx="5185216" cy="5132702"/>
          </a:xfrm>
          <a:prstGeom prst="line">
            <a:avLst/>
          </a:prstGeom>
          <a:ln w="28575" cap="flat">
            <a:solidFill>
              <a:srgbClr val="8CA9AD"/>
            </a:solidFill>
            <a:prstDash val="solid"/>
            <a:headEnd type="none" w="sm" len="sm"/>
            <a:tailEnd type="none" w="sm" len="sm"/>
          </a:ln>
        </p:spPr>
      </p:sp>
      <p:sp>
        <p:nvSpPr>
          <p:cNvPr id="6" name="AutoShape 6"/>
          <p:cNvSpPr/>
          <p:nvPr/>
        </p:nvSpPr>
        <p:spPr>
          <a:xfrm>
            <a:off x="-2052951" y="-1961095"/>
            <a:ext cx="5038853" cy="5038853"/>
          </a:xfrm>
          <a:prstGeom prst="line">
            <a:avLst/>
          </a:prstGeom>
          <a:ln w="28575" cap="flat">
            <a:solidFill>
              <a:srgbClr val="8CA9AD"/>
            </a:solidFill>
            <a:prstDash val="solid"/>
            <a:headEnd type="none" w="sm" len="sm"/>
            <a:tailEnd type="none" w="sm" len="sm"/>
          </a:ln>
        </p:spPr>
      </p:sp>
      <p:sp>
        <p:nvSpPr>
          <p:cNvPr id="7" name="AutoShape 7"/>
          <p:cNvSpPr/>
          <p:nvPr/>
        </p:nvSpPr>
        <p:spPr>
          <a:xfrm>
            <a:off x="-2232553" y="-1602625"/>
            <a:ext cx="4867141" cy="4867141"/>
          </a:xfrm>
          <a:prstGeom prst="line">
            <a:avLst/>
          </a:prstGeom>
          <a:ln w="28575" cap="flat">
            <a:solidFill>
              <a:srgbClr val="8CA9AD"/>
            </a:solidFill>
            <a:prstDash val="solid"/>
            <a:headEnd type="none" w="sm" len="sm"/>
            <a:tailEnd type="none" w="sm" len="sm"/>
          </a:ln>
        </p:spPr>
      </p:sp>
      <p:sp>
        <p:nvSpPr>
          <p:cNvPr id="8" name="AutoShape 8"/>
          <p:cNvSpPr/>
          <p:nvPr/>
        </p:nvSpPr>
        <p:spPr>
          <a:xfrm>
            <a:off x="-2359208" y="-1216357"/>
            <a:ext cx="4690515" cy="4690515"/>
          </a:xfrm>
          <a:prstGeom prst="line">
            <a:avLst/>
          </a:prstGeom>
          <a:ln w="28575" cap="flat">
            <a:solidFill>
              <a:srgbClr val="8CA9AD"/>
            </a:solidFill>
            <a:prstDash val="solid"/>
            <a:headEnd type="none" w="sm" len="sm"/>
            <a:tailEnd type="none" w="sm" len="sm"/>
          </a:ln>
        </p:spPr>
      </p:sp>
      <p:sp>
        <p:nvSpPr>
          <p:cNvPr id="9" name="AutoShape 9"/>
          <p:cNvSpPr/>
          <p:nvPr/>
        </p:nvSpPr>
        <p:spPr>
          <a:xfrm>
            <a:off x="-2503062" y="-776680"/>
            <a:ext cx="4347674" cy="4347674"/>
          </a:xfrm>
          <a:prstGeom prst="line">
            <a:avLst/>
          </a:prstGeom>
          <a:ln w="28575" cap="flat">
            <a:solidFill>
              <a:srgbClr val="8CA9AD"/>
            </a:solidFill>
            <a:prstDash val="solid"/>
            <a:headEnd type="none" w="sm" len="sm"/>
            <a:tailEnd type="none" w="sm" len="sm"/>
          </a:ln>
        </p:spPr>
      </p:sp>
      <p:sp>
        <p:nvSpPr>
          <p:cNvPr id="10" name="AutoShape 10"/>
          <p:cNvSpPr/>
          <p:nvPr/>
        </p:nvSpPr>
        <p:spPr>
          <a:xfrm>
            <a:off x="-2623881" y="-332957"/>
            <a:ext cx="3963599" cy="3985594"/>
          </a:xfrm>
          <a:prstGeom prst="line">
            <a:avLst/>
          </a:prstGeom>
          <a:ln w="28575" cap="flat">
            <a:solidFill>
              <a:srgbClr val="8CA9AD"/>
            </a:solidFill>
            <a:prstDash val="solid"/>
            <a:headEnd type="none" w="sm" len="sm"/>
            <a:tailEnd type="none" w="sm" len="sm"/>
          </a:ln>
        </p:spPr>
      </p:sp>
      <p:sp>
        <p:nvSpPr>
          <p:cNvPr id="11" name="AutoShape 11"/>
          <p:cNvSpPr/>
          <p:nvPr/>
        </p:nvSpPr>
        <p:spPr>
          <a:xfrm>
            <a:off x="-2598114" y="228677"/>
            <a:ext cx="3377485" cy="3360058"/>
          </a:xfrm>
          <a:prstGeom prst="line">
            <a:avLst/>
          </a:prstGeom>
          <a:ln w="28575" cap="flat">
            <a:solidFill>
              <a:srgbClr val="8CA9AD"/>
            </a:solidFill>
            <a:prstDash val="solid"/>
            <a:headEnd type="none" w="sm" len="sm"/>
            <a:tailEnd type="none" w="sm" len="sm"/>
          </a:ln>
        </p:spPr>
      </p:sp>
      <p:sp>
        <p:nvSpPr>
          <p:cNvPr id="12" name="AutoShape 12"/>
          <p:cNvSpPr/>
          <p:nvPr/>
        </p:nvSpPr>
        <p:spPr>
          <a:xfrm>
            <a:off x="-2509797" y="905760"/>
            <a:ext cx="2628598" cy="2671969"/>
          </a:xfrm>
          <a:prstGeom prst="line">
            <a:avLst/>
          </a:prstGeom>
          <a:ln w="28575" cap="flat">
            <a:solidFill>
              <a:srgbClr val="8CA9AD"/>
            </a:solidFill>
            <a:prstDash val="solid"/>
            <a:headEnd type="none" w="sm" len="sm"/>
            <a:tailEnd type="none" w="sm" len="sm"/>
          </a:ln>
        </p:spPr>
      </p:sp>
      <p:grpSp>
        <p:nvGrpSpPr>
          <p:cNvPr id="13" name="Group 13"/>
          <p:cNvGrpSpPr/>
          <p:nvPr/>
        </p:nvGrpSpPr>
        <p:grpSpPr>
          <a:xfrm rot="-2700000">
            <a:off x="11386843" y="7201845"/>
            <a:ext cx="7415398" cy="3565095"/>
            <a:chOff x="0" y="0"/>
            <a:chExt cx="660400" cy="317500"/>
          </a:xfrm>
        </p:grpSpPr>
        <p:sp>
          <p:nvSpPr>
            <p:cNvPr id="14" name="Freeform 14"/>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15" name="TextBox 15"/>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16" name="AutoShape 16"/>
          <p:cNvSpPr/>
          <p:nvPr/>
        </p:nvSpPr>
        <p:spPr>
          <a:xfrm flipV="1">
            <a:off x="14131544" y="7969488"/>
            <a:ext cx="5132702" cy="5185216"/>
          </a:xfrm>
          <a:prstGeom prst="line">
            <a:avLst/>
          </a:prstGeom>
          <a:ln w="28575" cap="flat">
            <a:solidFill>
              <a:srgbClr val="8CA9AD"/>
            </a:solidFill>
            <a:prstDash val="solid"/>
            <a:headEnd type="none" w="sm" len="sm"/>
            <a:tailEnd type="none" w="sm" len="sm"/>
          </a:ln>
        </p:spPr>
      </p:sp>
      <p:sp>
        <p:nvSpPr>
          <p:cNvPr id="17" name="AutoShape 17"/>
          <p:cNvSpPr/>
          <p:nvPr/>
        </p:nvSpPr>
        <p:spPr>
          <a:xfrm flipV="1">
            <a:off x="14444220" y="8329798"/>
            <a:ext cx="5038853" cy="5038853"/>
          </a:xfrm>
          <a:prstGeom prst="line">
            <a:avLst/>
          </a:prstGeom>
          <a:ln w="28575" cap="flat">
            <a:solidFill>
              <a:srgbClr val="8CA9AD"/>
            </a:solidFill>
            <a:prstDash val="solid"/>
            <a:headEnd type="none" w="sm" len="sm"/>
            <a:tailEnd type="none" w="sm" len="sm"/>
          </a:ln>
        </p:spPr>
      </p:sp>
      <p:sp>
        <p:nvSpPr>
          <p:cNvPr id="18" name="AutoShape 18"/>
          <p:cNvSpPr/>
          <p:nvPr/>
        </p:nvSpPr>
        <p:spPr>
          <a:xfrm flipV="1">
            <a:off x="14802690" y="8681112"/>
            <a:ext cx="4867141" cy="4867141"/>
          </a:xfrm>
          <a:prstGeom prst="line">
            <a:avLst/>
          </a:prstGeom>
          <a:ln w="28575" cap="flat">
            <a:solidFill>
              <a:srgbClr val="8CA9AD"/>
            </a:solidFill>
            <a:prstDash val="solid"/>
            <a:headEnd type="none" w="sm" len="sm"/>
            <a:tailEnd type="none" w="sm" len="sm"/>
          </a:ln>
        </p:spPr>
      </p:sp>
      <p:sp>
        <p:nvSpPr>
          <p:cNvPr id="19" name="Freeform 19"/>
          <p:cNvSpPr/>
          <p:nvPr/>
        </p:nvSpPr>
        <p:spPr>
          <a:xfrm>
            <a:off x="1680004" y="1886833"/>
            <a:ext cx="14927992" cy="7371467"/>
          </a:xfrm>
          <a:custGeom>
            <a:avLst/>
            <a:gdLst/>
            <a:ahLst/>
            <a:cxnLst/>
            <a:rect l="l" t="t" r="r" b="b"/>
            <a:pathLst>
              <a:path w="14927992" h="7371467">
                <a:moveTo>
                  <a:pt x="0" y="0"/>
                </a:moveTo>
                <a:lnTo>
                  <a:pt x="14927992" y="0"/>
                </a:lnTo>
                <a:lnTo>
                  <a:pt x="14927992" y="7371467"/>
                </a:lnTo>
                <a:lnTo>
                  <a:pt x="0" y="7371467"/>
                </a:lnTo>
                <a:lnTo>
                  <a:pt x="0" y="0"/>
                </a:lnTo>
                <a:close/>
              </a:path>
            </a:pathLst>
          </a:custGeom>
          <a:blipFill>
            <a:blip r:embed="rId2"/>
            <a:stretch>
              <a:fillRect/>
            </a:stretch>
          </a:blipFill>
        </p:spPr>
      </p:sp>
      <p:sp>
        <p:nvSpPr>
          <p:cNvPr id="20" name="TextBox 20"/>
          <p:cNvSpPr txBox="1"/>
          <p:nvPr/>
        </p:nvSpPr>
        <p:spPr>
          <a:xfrm>
            <a:off x="5093317" y="737017"/>
            <a:ext cx="8101366" cy="583366"/>
          </a:xfrm>
          <a:prstGeom prst="rect">
            <a:avLst/>
          </a:prstGeom>
        </p:spPr>
        <p:txBody>
          <a:bodyPr lIns="0" tIns="0" rIns="0" bIns="0" rtlCol="0" anchor="t">
            <a:spAutoFit/>
          </a:bodyPr>
          <a:lstStyle/>
          <a:p>
            <a:pPr>
              <a:lnSpc>
                <a:spcPts val="3828"/>
              </a:lnSpc>
            </a:pPr>
            <a:r>
              <a:rPr lang="en-US" sz="3867">
                <a:solidFill>
                  <a:srgbClr val="FE6D73"/>
                </a:solidFill>
                <a:latin typeface="Kollektif Bold"/>
              </a:rPr>
              <a:t>HOST ANALYSIS- SCATTER PLOT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rot="2700000">
            <a:off x="14381224" y="7574679"/>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5" name="AutoShape 5"/>
          <p:cNvSpPr/>
          <p:nvPr/>
        </p:nvSpPr>
        <p:spPr>
          <a:xfrm>
            <a:off x="13918610" y="8394229"/>
            <a:ext cx="5185216" cy="5132702"/>
          </a:xfrm>
          <a:prstGeom prst="line">
            <a:avLst/>
          </a:prstGeom>
          <a:ln w="28575" cap="flat">
            <a:solidFill>
              <a:srgbClr val="8CA9AD"/>
            </a:solidFill>
            <a:prstDash val="solid"/>
            <a:headEnd type="none" w="sm" len="sm"/>
            <a:tailEnd type="none" w="sm" len="sm"/>
          </a:ln>
        </p:spPr>
      </p:sp>
      <p:sp>
        <p:nvSpPr>
          <p:cNvPr id="6" name="AutoShape 6"/>
          <p:cNvSpPr/>
          <p:nvPr/>
        </p:nvSpPr>
        <p:spPr>
          <a:xfrm>
            <a:off x="13704664" y="8706905"/>
            <a:ext cx="5038853" cy="5038853"/>
          </a:xfrm>
          <a:prstGeom prst="line">
            <a:avLst/>
          </a:prstGeom>
          <a:ln w="28575" cap="flat">
            <a:solidFill>
              <a:srgbClr val="8CA9AD"/>
            </a:solidFill>
            <a:prstDash val="solid"/>
            <a:headEnd type="none" w="sm" len="sm"/>
            <a:tailEnd type="none" w="sm" len="sm"/>
          </a:ln>
        </p:spPr>
      </p:sp>
      <p:sp>
        <p:nvSpPr>
          <p:cNvPr id="7" name="AutoShape 7"/>
          <p:cNvSpPr/>
          <p:nvPr/>
        </p:nvSpPr>
        <p:spPr>
          <a:xfrm>
            <a:off x="13525062" y="9065375"/>
            <a:ext cx="4867141" cy="4867141"/>
          </a:xfrm>
          <a:prstGeom prst="line">
            <a:avLst/>
          </a:prstGeom>
          <a:ln w="28575" cap="flat">
            <a:solidFill>
              <a:srgbClr val="8CA9AD"/>
            </a:solidFill>
            <a:prstDash val="solid"/>
            <a:headEnd type="none" w="sm" len="sm"/>
            <a:tailEnd type="none" w="sm" len="sm"/>
          </a:ln>
        </p:spPr>
      </p:sp>
      <p:sp>
        <p:nvSpPr>
          <p:cNvPr id="8" name="AutoShape 8"/>
          <p:cNvSpPr/>
          <p:nvPr/>
        </p:nvSpPr>
        <p:spPr>
          <a:xfrm>
            <a:off x="13398407" y="9451643"/>
            <a:ext cx="4690515" cy="4690515"/>
          </a:xfrm>
          <a:prstGeom prst="line">
            <a:avLst/>
          </a:prstGeom>
          <a:ln w="28575" cap="flat">
            <a:solidFill>
              <a:srgbClr val="8CA9AD"/>
            </a:solidFill>
            <a:prstDash val="solid"/>
            <a:headEnd type="none" w="sm" len="sm"/>
            <a:tailEnd type="none" w="sm" len="sm"/>
          </a:ln>
        </p:spPr>
      </p:sp>
      <p:sp>
        <p:nvSpPr>
          <p:cNvPr id="9" name="AutoShape 9"/>
          <p:cNvSpPr/>
          <p:nvPr/>
        </p:nvSpPr>
        <p:spPr>
          <a:xfrm>
            <a:off x="13254553" y="9891320"/>
            <a:ext cx="4347674" cy="4347674"/>
          </a:xfrm>
          <a:prstGeom prst="line">
            <a:avLst/>
          </a:prstGeom>
          <a:ln w="28575" cap="flat">
            <a:solidFill>
              <a:srgbClr val="8CA9AD"/>
            </a:solidFill>
            <a:prstDash val="solid"/>
            <a:headEnd type="none" w="sm" len="sm"/>
            <a:tailEnd type="none" w="sm" len="sm"/>
          </a:ln>
        </p:spPr>
      </p:sp>
      <p:sp>
        <p:nvSpPr>
          <p:cNvPr id="10" name="TextBox 10"/>
          <p:cNvSpPr txBox="1"/>
          <p:nvPr/>
        </p:nvSpPr>
        <p:spPr>
          <a:xfrm>
            <a:off x="2554528" y="1570604"/>
            <a:ext cx="12866041" cy="2787649"/>
          </a:xfrm>
          <a:prstGeom prst="rect">
            <a:avLst/>
          </a:prstGeom>
        </p:spPr>
        <p:txBody>
          <a:bodyPr lIns="0" tIns="0" rIns="0" bIns="0" rtlCol="0" anchor="t">
            <a:spAutoFit/>
          </a:bodyPr>
          <a:lstStyle/>
          <a:p>
            <a:pPr algn="ctr">
              <a:lnSpc>
                <a:spcPts val="9999"/>
              </a:lnSpc>
            </a:pPr>
            <a:r>
              <a:rPr lang="en-US" sz="9999">
                <a:solidFill>
                  <a:srgbClr val="227C9D"/>
                </a:solidFill>
                <a:latin typeface="Kollektif Bold"/>
              </a:rPr>
              <a:t>PROBLEM STATEMENT</a:t>
            </a:r>
          </a:p>
        </p:txBody>
      </p:sp>
      <p:sp>
        <p:nvSpPr>
          <p:cNvPr id="11" name="TextBox 11"/>
          <p:cNvSpPr txBox="1"/>
          <p:nvPr/>
        </p:nvSpPr>
        <p:spPr>
          <a:xfrm>
            <a:off x="3627749" y="4431829"/>
            <a:ext cx="10719600" cy="3962400"/>
          </a:xfrm>
          <a:prstGeom prst="rect">
            <a:avLst/>
          </a:prstGeom>
        </p:spPr>
        <p:txBody>
          <a:bodyPr lIns="0" tIns="0" rIns="0" bIns="0" rtlCol="0" anchor="t">
            <a:spAutoFit/>
          </a:bodyPr>
          <a:lstStyle/>
          <a:p>
            <a:pPr algn="ctr">
              <a:lnSpc>
                <a:spcPts val="4439"/>
              </a:lnSpc>
            </a:pPr>
            <a:r>
              <a:rPr lang="en-US" sz="3699">
                <a:solidFill>
                  <a:srgbClr val="545454"/>
                </a:solidFill>
                <a:latin typeface="DM Sans"/>
              </a:rPr>
              <a:t>Gaining an understanding of the Airbnb industry is the main goal of this data analytics research. Important indicators that will be examined include pricing trends, demand-supply dynamics, customer preferences, and regional distribution.</a:t>
            </a:r>
          </a:p>
          <a:p>
            <a:pPr algn="ctr">
              <a:lnSpc>
                <a:spcPts val="4679"/>
              </a:lnSpc>
            </a:pPr>
            <a:endParaRPr lang="en-US" sz="3699">
              <a:solidFill>
                <a:srgbClr val="545454"/>
              </a:solidFill>
              <a:latin typeface="DM Sans"/>
            </a:endParaRPr>
          </a:p>
        </p:txBody>
      </p:sp>
      <p:grpSp>
        <p:nvGrpSpPr>
          <p:cNvPr id="12" name="Group 12"/>
          <p:cNvGrpSpPr/>
          <p:nvPr/>
        </p:nvGrpSpPr>
        <p:grpSpPr>
          <a:xfrm rot="2700000">
            <a:off x="-1376391" y="-3093321"/>
            <a:ext cx="7415398" cy="3565095"/>
            <a:chOff x="0" y="0"/>
            <a:chExt cx="660400" cy="317500"/>
          </a:xfrm>
        </p:grpSpPr>
        <p:sp>
          <p:nvSpPr>
            <p:cNvPr id="13" name="Freeform 1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14" name="TextBox 1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15" name="AutoShape 15"/>
          <p:cNvSpPr/>
          <p:nvPr/>
        </p:nvSpPr>
        <p:spPr>
          <a:xfrm>
            <a:off x="-1839005" y="-2273771"/>
            <a:ext cx="5185216" cy="5132702"/>
          </a:xfrm>
          <a:prstGeom prst="line">
            <a:avLst/>
          </a:prstGeom>
          <a:ln w="28575" cap="flat">
            <a:solidFill>
              <a:srgbClr val="8CA9AD"/>
            </a:solidFill>
            <a:prstDash val="solid"/>
            <a:headEnd type="none" w="sm" len="sm"/>
            <a:tailEnd type="none" w="sm" len="sm"/>
          </a:ln>
        </p:spPr>
      </p:sp>
      <p:sp>
        <p:nvSpPr>
          <p:cNvPr id="16" name="AutoShape 16"/>
          <p:cNvSpPr/>
          <p:nvPr/>
        </p:nvSpPr>
        <p:spPr>
          <a:xfrm>
            <a:off x="-2052951" y="-1961095"/>
            <a:ext cx="5038853" cy="5038853"/>
          </a:xfrm>
          <a:prstGeom prst="line">
            <a:avLst/>
          </a:prstGeom>
          <a:ln w="28575" cap="flat">
            <a:solidFill>
              <a:srgbClr val="8CA9AD"/>
            </a:solidFill>
            <a:prstDash val="solid"/>
            <a:headEnd type="none" w="sm" len="sm"/>
            <a:tailEnd type="none" w="sm" len="sm"/>
          </a:ln>
        </p:spPr>
      </p:sp>
      <p:sp>
        <p:nvSpPr>
          <p:cNvPr id="17" name="AutoShape 17"/>
          <p:cNvSpPr/>
          <p:nvPr/>
        </p:nvSpPr>
        <p:spPr>
          <a:xfrm>
            <a:off x="-2232553" y="-1602625"/>
            <a:ext cx="4867141" cy="4867141"/>
          </a:xfrm>
          <a:prstGeom prst="line">
            <a:avLst/>
          </a:prstGeom>
          <a:ln w="28575" cap="flat">
            <a:solidFill>
              <a:srgbClr val="8CA9AD"/>
            </a:solidFill>
            <a:prstDash val="solid"/>
            <a:headEnd type="none" w="sm" len="sm"/>
            <a:tailEnd type="none" w="sm" len="sm"/>
          </a:ln>
        </p:spPr>
      </p:sp>
      <p:sp>
        <p:nvSpPr>
          <p:cNvPr id="18" name="AutoShape 18"/>
          <p:cNvSpPr/>
          <p:nvPr/>
        </p:nvSpPr>
        <p:spPr>
          <a:xfrm>
            <a:off x="-2359208" y="-1216357"/>
            <a:ext cx="4690515" cy="4690515"/>
          </a:xfrm>
          <a:prstGeom prst="line">
            <a:avLst/>
          </a:prstGeom>
          <a:ln w="28575" cap="flat">
            <a:solidFill>
              <a:srgbClr val="8CA9AD"/>
            </a:solidFill>
            <a:prstDash val="solid"/>
            <a:headEnd type="none" w="sm" len="sm"/>
            <a:tailEnd type="none" w="sm" len="sm"/>
          </a:ln>
        </p:spPr>
      </p:sp>
      <p:sp>
        <p:nvSpPr>
          <p:cNvPr id="19" name="AutoShape 19"/>
          <p:cNvSpPr/>
          <p:nvPr/>
        </p:nvSpPr>
        <p:spPr>
          <a:xfrm>
            <a:off x="-2503062" y="-776680"/>
            <a:ext cx="4347674" cy="4347674"/>
          </a:xfrm>
          <a:prstGeom prst="line">
            <a:avLst/>
          </a:prstGeom>
          <a:ln w="28575" cap="flat">
            <a:solidFill>
              <a:srgbClr val="8CA9AD"/>
            </a:solidFill>
            <a:prstDash val="solid"/>
            <a:headEnd type="none" w="sm" len="sm"/>
            <a:tailEnd type="none" w="sm" len="sm"/>
          </a:ln>
        </p:spPr>
      </p:sp>
      <p:sp>
        <p:nvSpPr>
          <p:cNvPr id="20" name="AutoShape 20"/>
          <p:cNvSpPr/>
          <p:nvPr/>
        </p:nvSpPr>
        <p:spPr>
          <a:xfrm>
            <a:off x="-2623881" y="-332957"/>
            <a:ext cx="3963599" cy="3985594"/>
          </a:xfrm>
          <a:prstGeom prst="line">
            <a:avLst/>
          </a:prstGeom>
          <a:ln w="28575" cap="flat">
            <a:solidFill>
              <a:srgbClr val="8CA9AD"/>
            </a:solidFill>
            <a:prstDash val="solid"/>
            <a:headEnd type="none" w="sm" len="sm"/>
            <a:tailEnd type="none" w="sm" len="sm"/>
          </a:ln>
        </p:spPr>
      </p:sp>
      <p:sp>
        <p:nvSpPr>
          <p:cNvPr id="21" name="AutoShape 21"/>
          <p:cNvSpPr/>
          <p:nvPr/>
        </p:nvSpPr>
        <p:spPr>
          <a:xfrm>
            <a:off x="-2598114" y="228677"/>
            <a:ext cx="3377485" cy="3360058"/>
          </a:xfrm>
          <a:prstGeom prst="line">
            <a:avLst/>
          </a:prstGeom>
          <a:ln w="28575" cap="flat">
            <a:solidFill>
              <a:srgbClr val="8CA9AD"/>
            </a:solidFill>
            <a:prstDash val="solid"/>
            <a:headEnd type="none" w="sm" len="sm"/>
            <a:tailEnd type="none" w="sm" len="sm"/>
          </a:ln>
        </p:spPr>
      </p:sp>
      <p:sp>
        <p:nvSpPr>
          <p:cNvPr id="22" name="AutoShape 22"/>
          <p:cNvSpPr/>
          <p:nvPr/>
        </p:nvSpPr>
        <p:spPr>
          <a:xfrm>
            <a:off x="-2509797" y="905760"/>
            <a:ext cx="2628598" cy="2671969"/>
          </a:xfrm>
          <a:prstGeom prst="line">
            <a:avLst/>
          </a:prstGeom>
          <a:ln w="28575" cap="flat">
            <a:solidFill>
              <a:srgbClr val="8CA9AD"/>
            </a:solidFill>
            <a:prstDash val="solid"/>
            <a:headEnd type="none" w="sm" len="sm"/>
            <a:tailEnd type="none" w="sm" len="sm"/>
          </a:ln>
        </p:spPr>
      </p:sp>
      <p:sp>
        <p:nvSpPr>
          <p:cNvPr id="23" name="Freeform 23"/>
          <p:cNvSpPr/>
          <p:nvPr/>
        </p:nvSpPr>
        <p:spPr>
          <a:xfrm>
            <a:off x="17204191"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4" name="Freeform 24"/>
          <p:cNvSpPr/>
          <p:nvPr/>
        </p:nvSpPr>
        <p:spPr>
          <a:xfrm>
            <a:off x="17204191"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5" name="Freeform 25"/>
          <p:cNvSpPr/>
          <p:nvPr/>
        </p:nvSpPr>
        <p:spPr>
          <a:xfrm rot="5400000" flipH="1" flipV="1">
            <a:off x="17204191"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6" name="Freeform 26"/>
          <p:cNvSpPr/>
          <p:nvPr/>
        </p:nvSpPr>
        <p:spPr>
          <a:xfrm>
            <a:off x="16120382"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7" name="Freeform 27"/>
          <p:cNvSpPr/>
          <p:nvPr/>
        </p:nvSpPr>
        <p:spPr>
          <a:xfrm rot="5400000">
            <a:off x="15036573"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8" name="Freeform 28"/>
          <p:cNvSpPr/>
          <p:nvPr/>
        </p:nvSpPr>
        <p:spPr>
          <a:xfrm rot="-10800000">
            <a:off x="16120382" y="21125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9" name="Freeform 29"/>
          <p:cNvSpPr/>
          <p:nvPr/>
        </p:nvSpPr>
        <p:spPr>
          <a:xfrm rot="-10800000" flipH="1" flipV="1">
            <a:off x="15036573"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30" name="Freeform 30"/>
          <p:cNvSpPr/>
          <p:nvPr/>
        </p:nvSpPr>
        <p:spPr>
          <a:xfrm rot="5400000" flipH="1" flipV="1">
            <a:off x="12770705" y="-551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31" name="Freeform 31"/>
          <p:cNvSpPr/>
          <p:nvPr/>
        </p:nvSpPr>
        <p:spPr>
          <a:xfrm rot="-10800000" flipH="1" flipV="1">
            <a:off x="12770705" y="102870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32" name="Freeform 32"/>
          <p:cNvSpPr/>
          <p:nvPr/>
        </p:nvSpPr>
        <p:spPr>
          <a:xfrm rot="-10800000">
            <a:off x="9525" y="70441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3" name="Freeform 33"/>
          <p:cNvSpPr/>
          <p:nvPr/>
        </p:nvSpPr>
        <p:spPr>
          <a:xfrm>
            <a:off x="1083809" y="70727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34" name="Freeform 34"/>
          <p:cNvSpPr/>
          <p:nvPr/>
        </p:nvSpPr>
        <p:spPr>
          <a:xfrm>
            <a:off x="0" y="81565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5" name="Freeform 35"/>
          <p:cNvSpPr/>
          <p:nvPr/>
        </p:nvSpPr>
        <p:spPr>
          <a:xfrm rot="-10800000">
            <a:off x="0"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36" name="Freeform 36"/>
          <p:cNvSpPr/>
          <p:nvPr/>
        </p:nvSpPr>
        <p:spPr>
          <a:xfrm rot="-5400000">
            <a:off x="1083809"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37" name="Freeform 37"/>
          <p:cNvSpPr/>
          <p:nvPr/>
        </p:nvSpPr>
        <p:spPr>
          <a:xfrm rot="-10800000">
            <a:off x="3321750"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38" name="Freeform 38"/>
          <p:cNvSpPr/>
          <p:nvPr/>
        </p:nvSpPr>
        <p:spPr>
          <a:xfrm>
            <a:off x="3321750" y="818511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39" name="Freeform 39"/>
          <p:cNvSpPr/>
          <p:nvPr/>
        </p:nvSpPr>
        <p:spPr>
          <a:xfrm rot="5400000">
            <a:off x="4405559"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2700000">
            <a:off x="-1376391" y="-3093321"/>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5" name="AutoShape 5"/>
          <p:cNvSpPr/>
          <p:nvPr/>
        </p:nvSpPr>
        <p:spPr>
          <a:xfrm>
            <a:off x="-1839005" y="-2273771"/>
            <a:ext cx="5185216" cy="5132702"/>
          </a:xfrm>
          <a:prstGeom prst="line">
            <a:avLst/>
          </a:prstGeom>
          <a:ln w="28575" cap="flat">
            <a:solidFill>
              <a:srgbClr val="8CA9AD"/>
            </a:solidFill>
            <a:prstDash val="solid"/>
            <a:headEnd type="none" w="sm" len="sm"/>
            <a:tailEnd type="none" w="sm" len="sm"/>
          </a:ln>
        </p:spPr>
      </p:sp>
      <p:sp>
        <p:nvSpPr>
          <p:cNvPr id="6" name="AutoShape 6"/>
          <p:cNvSpPr/>
          <p:nvPr/>
        </p:nvSpPr>
        <p:spPr>
          <a:xfrm>
            <a:off x="-2052951" y="-1961095"/>
            <a:ext cx="5038853" cy="5038853"/>
          </a:xfrm>
          <a:prstGeom prst="line">
            <a:avLst/>
          </a:prstGeom>
          <a:ln w="28575" cap="flat">
            <a:solidFill>
              <a:srgbClr val="8CA9AD"/>
            </a:solidFill>
            <a:prstDash val="solid"/>
            <a:headEnd type="none" w="sm" len="sm"/>
            <a:tailEnd type="none" w="sm" len="sm"/>
          </a:ln>
        </p:spPr>
      </p:sp>
      <p:sp>
        <p:nvSpPr>
          <p:cNvPr id="7" name="AutoShape 7"/>
          <p:cNvSpPr/>
          <p:nvPr/>
        </p:nvSpPr>
        <p:spPr>
          <a:xfrm>
            <a:off x="-2232553" y="-1602625"/>
            <a:ext cx="4867141" cy="4867141"/>
          </a:xfrm>
          <a:prstGeom prst="line">
            <a:avLst/>
          </a:prstGeom>
          <a:ln w="28575" cap="flat">
            <a:solidFill>
              <a:srgbClr val="8CA9AD"/>
            </a:solidFill>
            <a:prstDash val="solid"/>
            <a:headEnd type="none" w="sm" len="sm"/>
            <a:tailEnd type="none" w="sm" len="sm"/>
          </a:ln>
        </p:spPr>
      </p:sp>
      <p:sp>
        <p:nvSpPr>
          <p:cNvPr id="8" name="AutoShape 8"/>
          <p:cNvSpPr/>
          <p:nvPr/>
        </p:nvSpPr>
        <p:spPr>
          <a:xfrm>
            <a:off x="-2359208" y="-1216357"/>
            <a:ext cx="4690515" cy="4690515"/>
          </a:xfrm>
          <a:prstGeom prst="line">
            <a:avLst/>
          </a:prstGeom>
          <a:ln w="28575" cap="flat">
            <a:solidFill>
              <a:srgbClr val="8CA9AD"/>
            </a:solidFill>
            <a:prstDash val="solid"/>
            <a:headEnd type="none" w="sm" len="sm"/>
            <a:tailEnd type="none" w="sm" len="sm"/>
          </a:ln>
        </p:spPr>
      </p:sp>
      <p:sp>
        <p:nvSpPr>
          <p:cNvPr id="9" name="AutoShape 9"/>
          <p:cNvSpPr/>
          <p:nvPr/>
        </p:nvSpPr>
        <p:spPr>
          <a:xfrm>
            <a:off x="-2503062" y="-776680"/>
            <a:ext cx="4347674" cy="4347674"/>
          </a:xfrm>
          <a:prstGeom prst="line">
            <a:avLst/>
          </a:prstGeom>
          <a:ln w="28575" cap="flat">
            <a:solidFill>
              <a:srgbClr val="8CA9AD"/>
            </a:solidFill>
            <a:prstDash val="solid"/>
            <a:headEnd type="none" w="sm" len="sm"/>
            <a:tailEnd type="none" w="sm" len="sm"/>
          </a:ln>
        </p:spPr>
      </p:sp>
      <p:sp>
        <p:nvSpPr>
          <p:cNvPr id="10" name="AutoShape 10"/>
          <p:cNvSpPr/>
          <p:nvPr/>
        </p:nvSpPr>
        <p:spPr>
          <a:xfrm>
            <a:off x="-2623881" y="-332957"/>
            <a:ext cx="3963599" cy="3985594"/>
          </a:xfrm>
          <a:prstGeom prst="line">
            <a:avLst/>
          </a:prstGeom>
          <a:ln w="28575" cap="flat">
            <a:solidFill>
              <a:srgbClr val="8CA9AD"/>
            </a:solidFill>
            <a:prstDash val="solid"/>
            <a:headEnd type="none" w="sm" len="sm"/>
            <a:tailEnd type="none" w="sm" len="sm"/>
          </a:ln>
        </p:spPr>
      </p:sp>
      <p:sp>
        <p:nvSpPr>
          <p:cNvPr id="11" name="AutoShape 11"/>
          <p:cNvSpPr/>
          <p:nvPr/>
        </p:nvSpPr>
        <p:spPr>
          <a:xfrm>
            <a:off x="-2598114" y="228677"/>
            <a:ext cx="3377485" cy="3360058"/>
          </a:xfrm>
          <a:prstGeom prst="line">
            <a:avLst/>
          </a:prstGeom>
          <a:ln w="28575" cap="flat">
            <a:solidFill>
              <a:srgbClr val="8CA9AD"/>
            </a:solidFill>
            <a:prstDash val="solid"/>
            <a:headEnd type="none" w="sm" len="sm"/>
            <a:tailEnd type="none" w="sm" len="sm"/>
          </a:ln>
        </p:spPr>
      </p:sp>
      <p:sp>
        <p:nvSpPr>
          <p:cNvPr id="12" name="AutoShape 12"/>
          <p:cNvSpPr/>
          <p:nvPr/>
        </p:nvSpPr>
        <p:spPr>
          <a:xfrm>
            <a:off x="-2509797" y="905760"/>
            <a:ext cx="2628598" cy="2671969"/>
          </a:xfrm>
          <a:prstGeom prst="line">
            <a:avLst/>
          </a:prstGeom>
          <a:ln w="28575" cap="flat">
            <a:solidFill>
              <a:srgbClr val="8CA9AD"/>
            </a:solidFill>
            <a:prstDash val="solid"/>
            <a:headEnd type="none" w="sm" len="sm"/>
            <a:tailEnd type="none" w="sm" len="sm"/>
          </a:ln>
        </p:spPr>
      </p:sp>
      <p:grpSp>
        <p:nvGrpSpPr>
          <p:cNvPr id="13" name="Group 13"/>
          <p:cNvGrpSpPr/>
          <p:nvPr/>
        </p:nvGrpSpPr>
        <p:grpSpPr>
          <a:xfrm rot="-2700000">
            <a:off x="11386843" y="7201845"/>
            <a:ext cx="7415398" cy="3565095"/>
            <a:chOff x="0" y="0"/>
            <a:chExt cx="660400" cy="317500"/>
          </a:xfrm>
        </p:grpSpPr>
        <p:sp>
          <p:nvSpPr>
            <p:cNvPr id="14" name="Freeform 14"/>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15" name="TextBox 15"/>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16" name="AutoShape 16"/>
          <p:cNvSpPr/>
          <p:nvPr/>
        </p:nvSpPr>
        <p:spPr>
          <a:xfrm flipV="1">
            <a:off x="14131544" y="7969488"/>
            <a:ext cx="5132702" cy="5185216"/>
          </a:xfrm>
          <a:prstGeom prst="line">
            <a:avLst/>
          </a:prstGeom>
          <a:ln w="28575" cap="flat">
            <a:solidFill>
              <a:srgbClr val="8CA9AD"/>
            </a:solidFill>
            <a:prstDash val="solid"/>
            <a:headEnd type="none" w="sm" len="sm"/>
            <a:tailEnd type="none" w="sm" len="sm"/>
          </a:ln>
        </p:spPr>
      </p:sp>
      <p:sp>
        <p:nvSpPr>
          <p:cNvPr id="17" name="AutoShape 17"/>
          <p:cNvSpPr/>
          <p:nvPr/>
        </p:nvSpPr>
        <p:spPr>
          <a:xfrm flipV="1">
            <a:off x="14444220" y="8329798"/>
            <a:ext cx="5038853" cy="5038853"/>
          </a:xfrm>
          <a:prstGeom prst="line">
            <a:avLst/>
          </a:prstGeom>
          <a:ln w="28575" cap="flat">
            <a:solidFill>
              <a:srgbClr val="8CA9AD"/>
            </a:solidFill>
            <a:prstDash val="solid"/>
            <a:headEnd type="none" w="sm" len="sm"/>
            <a:tailEnd type="none" w="sm" len="sm"/>
          </a:ln>
        </p:spPr>
      </p:sp>
      <p:sp>
        <p:nvSpPr>
          <p:cNvPr id="18" name="AutoShape 18"/>
          <p:cNvSpPr/>
          <p:nvPr/>
        </p:nvSpPr>
        <p:spPr>
          <a:xfrm flipV="1">
            <a:off x="14802690" y="8681112"/>
            <a:ext cx="4867141" cy="4867141"/>
          </a:xfrm>
          <a:prstGeom prst="line">
            <a:avLst/>
          </a:prstGeom>
          <a:ln w="28575" cap="flat">
            <a:solidFill>
              <a:srgbClr val="8CA9AD"/>
            </a:solidFill>
            <a:prstDash val="solid"/>
            <a:headEnd type="none" w="sm" len="sm"/>
            <a:tailEnd type="none" w="sm" len="sm"/>
          </a:ln>
        </p:spPr>
      </p:sp>
      <p:sp>
        <p:nvSpPr>
          <p:cNvPr id="19" name="Freeform 19"/>
          <p:cNvSpPr/>
          <p:nvPr/>
        </p:nvSpPr>
        <p:spPr>
          <a:xfrm>
            <a:off x="811225" y="1280161"/>
            <a:ext cx="16665549" cy="8410894"/>
          </a:xfrm>
          <a:custGeom>
            <a:avLst/>
            <a:gdLst/>
            <a:ahLst/>
            <a:cxnLst/>
            <a:rect l="l" t="t" r="r" b="b"/>
            <a:pathLst>
              <a:path w="16665549" h="8410894">
                <a:moveTo>
                  <a:pt x="0" y="0"/>
                </a:moveTo>
                <a:lnTo>
                  <a:pt x="16665550" y="0"/>
                </a:lnTo>
                <a:lnTo>
                  <a:pt x="16665550" y="8410895"/>
                </a:lnTo>
                <a:lnTo>
                  <a:pt x="0" y="8410895"/>
                </a:lnTo>
                <a:lnTo>
                  <a:pt x="0" y="0"/>
                </a:lnTo>
                <a:close/>
              </a:path>
            </a:pathLst>
          </a:custGeom>
          <a:blipFill>
            <a:blip r:embed="rId2"/>
            <a:stretch>
              <a:fillRect/>
            </a:stretch>
          </a:blipFill>
        </p:spPr>
      </p:sp>
      <p:sp>
        <p:nvSpPr>
          <p:cNvPr id="20" name="TextBox 20"/>
          <p:cNvSpPr txBox="1"/>
          <p:nvPr/>
        </p:nvSpPr>
        <p:spPr>
          <a:xfrm>
            <a:off x="3346212" y="447675"/>
            <a:ext cx="12044053" cy="832486"/>
          </a:xfrm>
          <a:prstGeom prst="rect">
            <a:avLst/>
          </a:prstGeom>
        </p:spPr>
        <p:txBody>
          <a:bodyPr lIns="0" tIns="0" rIns="0" bIns="0" rtlCol="0" anchor="t">
            <a:spAutoFit/>
          </a:bodyPr>
          <a:lstStyle/>
          <a:p>
            <a:pPr algn="ctr">
              <a:lnSpc>
                <a:spcPts val="5400"/>
              </a:lnSpc>
            </a:pPr>
            <a:r>
              <a:rPr lang="en-US" sz="5400">
                <a:solidFill>
                  <a:srgbClr val="227C9D"/>
                </a:solidFill>
                <a:latin typeface="Kollektif Bold"/>
              </a:rPr>
              <a:t>TABLEAU DASHBOARD</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2700000">
            <a:off x="-1376391" y="-3093321"/>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5" name="AutoShape 5"/>
          <p:cNvSpPr/>
          <p:nvPr/>
        </p:nvSpPr>
        <p:spPr>
          <a:xfrm>
            <a:off x="-1839005" y="-2273771"/>
            <a:ext cx="5185216" cy="5132702"/>
          </a:xfrm>
          <a:prstGeom prst="line">
            <a:avLst/>
          </a:prstGeom>
          <a:ln w="28575" cap="flat">
            <a:solidFill>
              <a:srgbClr val="8CA9AD"/>
            </a:solidFill>
            <a:prstDash val="solid"/>
            <a:headEnd type="none" w="sm" len="sm"/>
            <a:tailEnd type="none" w="sm" len="sm"/>
          </a:ln>
        </p:spPr>
      </p:sp>
      <p:sp>
        <p:nvSpPr>
          <p:cNvPr id="6" name="AutoShape 6"/>
          <p:cNvSpPr/>
          <p:nvPr/>
        </p:nvSpPr>
        <p:spPr>
          <a:xfrm>
            <a:off x="-2052951" y="-1961095"/>
            <a:ext cx="5038853" cy="5038853"/>
          </a:xfrm>
          <a:prstGeom prst="line">
            <a:avLst/>
          </a:prstGeom>
          <a:ln w="28575" cap="flat">
            <a:solidFill>
              <a:srgbClr val="8CA9AD"/>
            </a:solidFill>
            <a:prstDash val="solid"/>
            <a:headEnd type="none" w="sm" len="sm"/>
            <a:tailEnd type="none" w="sm" len="sm"/>
          </a:ln>
        </p:spPr>
      </p:sp>
      <p:sp>
        <p:nvSpPr>
          <p:cNvPr id="7" name="AutoShape 7"/>
          <p:cNvSpPr/>
          <p:nvPr/>
        </p:nvSpPr>
        <p:spPr>
          <a:xfrm>
            <a:off x="-2232553" y="-1602625"/>
            <a:ext cx="4867141" cy="4867141"/>
          </a:xfrm>
          <a:prstGeom prst="line">
            <a:avLst/>
          </a:prstGeom>
          <a:ln w="28575" cap="flat">
            <a:solidFill>
              <a:srgbClr val="8CA9AD"/>
            </a:solidFill>
            <a:prstDash val="solid"/>
            <a:headEnd type="none" w="sm" len="sm"/>
            <a:tailEnd type="none" w="sm" len="sm"/>
          </a:ln>
        </p:spPr>
      </p:sp>
      <p:sp>
        <p:nvSpPr>
          <p:cNvPr id="8" name="AutoShape 8"/>
          <p:cNvSpPr/>
          <p:nvPr/>
        </p:nvSpPr>
        <p:spPr>
          <a:xfrm>
            <a:off x="-2359208" y="-1216357"/>
            <a:ext cx="4690515" cy="4690515"/>
          </a:xfrm>
          <a:prstGeom prst="line">
            <a:avLst/>
          </a:prstGeom>
          <a:ln w="28575" cap="flat">
            <a:solidFill>
              <a:srgbClr val="8CA9AD"/>
            </a:solidFill>
            <a:prstDash val="solid"/>
            <a:headEnd type="none" w="sm" len="sm"/>
            <a:tailEnd type="none" w="sm" len="sm"/>
          </a:ln>
        </p:spPr>
      </p:sp>
      <p:sp>
        <p:nvSpPr>
          <p:cNvPr id="9" name="AutoShape 9"/>
          <p:cNvSpPr/>
          <p:nvPr/>
        </p:nvSpPr>
        <p:spPr>
          <a:xfrm>
            <a:off x="-2503062" y="-776680"/>
            <a:ext cx="4347674" cy="4347674"/>
          </a:xfrm>
          <a:prstGeom prst="line">
            <a:avLst/>
          </a:prstGeom>
          <a:ln w="28575" cap="flat">
            <a:solidFill>
              <a:srgbClr val="8CA9AD"/>
            </a:solidFill>
            <a:prstDash val="solid"/>
            <a:headEnd type="none" w="sm" len="sm"/>
            <a:tailEnd type="none" w="sm" len="sm"/>
          </a:ln>
        </p:spPr>
      </p:sp>
      <p:sp>
        <p:nvSpPr>
          <p:cNvPr id="10" name="AutoShape 10"/>
          <p:cNvSpPr/>
          <p:nvPr/>
        </p:nvSpPr>
        <p:spPr>
          <a:xfrm>
            <a:off x="-2623881" y="-332957"/>
            <a:ext cx="3963599" cy="3985594"/>
          </a:xfrm>
          <a:prstGeom prst="line">
            <a:avLst/>
          </a:prstGeom>
          <a:ln w="28575" cap="flat">
            <a:solidFill>
              <a:srgbClr val="8CA9AD"/>
            </a:solidFill>
            <a:prstDash val="solid"/>
            <a:headEnd type="none" w="sm" len="sm"/>
            <a:tailEnd type="none" w="sm" len="sm"/>
          </a:ln>
        </p:spPr>
      </p:sp>
      <p:sp>
        <p:nvSpPr>
          <p:cNvPr id="11" name="AutoShape 11"/>
          <p:cNvSpPr/>
          <p:nvPr/>
        </p:nvSpPr>
        <p:spPr>
          <a:xfrm>
            <a:off x="-2598114" y="228677"/>
            <a:ext cx="3377485" cy="3360058"/>
          </a:xfrm>
          <a:prstGeom prst="line">
            <a:avLst/>
          </a:prstGeom>
          <a:ln w="28575" cap="flat">
            <a:solidFill>
              <a:srgbClr val="8CA9AD"/>
            </a:solidFill>
            <a:prstDash val="solid"/>
            <a:headEnd type="none" w="sm" len="sm"/>
            <a:tailEnd type="none" w="sm" len="sm"/>
          </a:ln>
        </p:spPr>
      </p:sp>
      <p:sp>
        <p:nvSpPr>
          <p:cNvPr id="12" name="AutoShape 12"/>
          <p:cNvSpPr/>
          <p:nvPr/>
        </p:nvSpPr>
        <p:spPr>
          <a:xfrm>
            <a:off x="-2509797" y="905760"/>
            <a:ext cx="2628598" cy="2671969"/>
          </a:xfrm>
          <a:prstGeom prst="line">
            <a:avLst/>
          </a:prstGeom>
          <a:ln w="28575" cap="flat">
            <a:solidFill>
              <a:srgbClr val="8CA9AD"/>
            </a:solidFill>
            <a:prstDash val="solid"/>
            <a:headEnd type="none" w="sm" len="sm"/>
            <a:tailEnd type="none" w="sm" len="sm"/>
          </a:ln>
        </p:spPr>
      </p:sp>
      <p:grpSp>
        <p:nvGrpSpPr>
          <p:cNvPr id="13" name="Group 13"/>
          <p:cNvGrpSpPr/>
          <p:nvPr/>
        </p:nvGrpSpPr>
        <p:grpSpPr>
          <a:xfrm rot="-2700000">
            <a:off x="11386843" y="7201845"/>
            <a:ext cx="7415398" cy="3565095"/>
            <a:chOff x="0" y="0"/>
            <a:chExt cx="660400" cy="317500"/>
          </a:xfrm>
        </p:grpSpPr>
        <p:sp>
          <p:nvSpPr>
            <p:cNvPr id="14" name="Freeform 14"/>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15" name="TextBox 15"/>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16" name="AutoShape 16"/>
          <p:cNvSpPr/>
          <p:nvPr/>
        </p:nvSpPr>
        <p:spPr>
          <a:xfrm flipV="1">
            <a:off x="14131544" y="7969488"/>
            <a:ext cx="5132702" cy="5185216"/>
          </a:xfrm>
          <a:prstGeom prst="line">
            <a:avLst/>
          </a:prstGeom>
          <a:ln w="28575" cap="flat">
            <a:solidFill>
              <a:srgbClr val="8CA9AD"/>
            </a:solidFill>
            <a:prstDash val="solid"/>
            <a:headEnd type="none" w="sm" len="sm"/>
            <a:tailEnd type="none" w="sm" len="sm"/>
          </a:ln>
        </p:spPr>
      </p:sp>
      <p:sp>
        <p:nvSpPr>
          <p:cNvPr id="17" name="AutoShape 17"/>
          <p:cNvSpPr/>
          <p:nvPr/>
        </p:nvSpPr>
        <p:spPr>
          <a:xfrm flipV="1">
            <a:off x="14444220" y="8329798"/>
            <a:ext cx="5038853" cy="5038853"/>
          </a:xfrm>
          <a:prstGeom prst="line">
            <a:avLst/>
          </a:prstGeom>
          <a:ln w="28575" cap="flat">
            <a:solidFill>
              <a:srgbClr val="8CA9AD"/>
            </a:solidFill>
            <a:prstDash val="solid"/>
            <a:headEnd type="none" w="sm" len="sm"/>
            <a:tailEnd type="none" w="sm" len="sm"/>
          </a:ln>
        </p:spPr>
      </p:sp>
      <p:sp>
        <p:nvSpPr>
          <p:cNvPr id="18" name="AutoShape 18"/>
          <p:cNvSpPr/>
          <p:nvPr/>
        </p:nvSpPr>
        <p:spPr>
          <a:xfrm flipV="1">
            <a:off x="14802690" y="8681112"/>
            <a:ext cx="4867141" cy="4867141"/>
          </a:xfrm>
          <a:prstGeom prst="line">
            <a:avLst/>
          </a:prstGeom>
          <a:ln w="28575" cap="flat">
            <a:solidFill>
              <a:srgbClr val="8CA9AD"/>
            </a:solidFill>
            <a:prstDash val="solid"/>
            <a:headEnd type="none" w="sm" len="sm"/>
            <a:tailEnd type="none" w="sm" len="sm"/>
          </a:ln>
        </p:spPr>
      </p:sp>
      <p:sp>
        <p:nvSpPr>
          <p:cNvPr id="19" name="Freeform 19"/>
          <p:cNvSpPr/>
          <p:nvPr/>
        </p:nvSpPr>
        <p:spPr>
          <a:xfrm>
            <a:off x="1339718" y="1028700"/>
            <a:ext cx="15845397" cy="8727347"/>
          </a:xfrm>
          <a:custGeom>
            <a:avLst/>
            <a:gdLst/>
            <a:ahLst/>
            <a:cxnLst/>
            <a:rect l="l" t="t" r="r" b="b"/>
            <a:pathLst>
              <a:path w="15845397" h="8727347">
                <a:moveTo>
                  <a:pt x="0" y="0"/>
                </a:moveTo>
                <a:lnTo>
                  <a:pt x="15845396" y="0"/>
                </a:lnTo>
                <a:lnTo>
                  <a:pt x="15845396" y="8727347"/>
                </a:lnTo>
                <a:lnTo>
                  <a:pt x="0" y="8727347"/>
                </a:lnTo>
                <a:lnTo>
                  <a:pt x="0" y="0"/>
                </a:lnTo>
                <a:close/>
              </a:path>
            </a:pathLst>
          </a:custGeom>
          <a:blipFill>
            <a:blip r:embed="rId2"/>
            <a:stretch>
              <a:fillRect/>
            </a:stretch>
          </a:blipFill>
        </p:spPr>
      </p:sp>
      <p:sp>
        <p:nvSpPr>
          <p:cNvPr id="20" name="TextBox 20"/>
          <p:cNvSpPr txBox="1"/>
          <p:nvPr/>
        </p:nvSpPr>
        <p:spPr>
          <a:xfrm>
            <a:off x="3346212" y="219152"/>
            <a:ext cx="12044053" cy="832486"/>
          </a:xfrm>
          <a:prstGeom prst="rect">
            <a:avLst/>
          </a:prstGeom>
        </p:spPr>
        <p:txBody>
          <a:bodyPr lIns="0" tIns="0" rIns="0" bIns="0" rtlCol="0" anchor="t">
            <a:spAutoFit/>
          </a:bodyPr>
          <a:lstStyle/>
          <a:p>
            <a:pPr algn="ctr">
              <a:lnSpc>
                <a:spcPts val="5400"/>
              </a:lnSpc>
            </a:pPr>
            <a:r>
              <a:rPr lang="en-US" sz="5400">
                <a:solidFill>
                  <a:srgbClr val="227C9D"/>
                </a:solidFill>
                <a:latin typeface="Kollektif Bold"/>
              </a:rPr>
              <a:t>TABLEAU DASHBOARD</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51429" y="1028700"/>
            <a:ext cx="17565555" cy="844677"/>
          </a:xfrm>
          <a:prstGeom prst="rect">
            <a:avLst/>
          </a:prstGeom>
        </p:spPr>
        <p:txBody>
          <a:bodyPr lIns="0" tIns="0" rIns="0" bIns="0" rtlCol="0" anchor="t">
            <a:spAutoFit/>
          </a:bodyPr>
          <a:lstStyle/>
          <a:p>
            <a:pPr>
              <a:lnSpc>
                <a:spcPts val="5544"/>
              </a:lnSpc>
            </a:pPr>
            <a:r>
              <a:rPr lang="en-US" sz="5600">
                <a:solidFill>
                  <a:srgbClr val="FE6D73"/>
                </a:solidFill>
                <a:latin typeface="Kollektif Bold"/>
              </a:rPr>
              <a:t>ACTIONABLE INSIGHTS AND RECOMMENDATIONS</a:t>
            </a:r>
          </a:p>
        </p:txBody>
      </p:sp>
      <p:sp>
        <p:nvSpPr>
          <p:cNvPr id="3" name="Freeform 3"/>
          <p:cNvSpPr/>
          <p:nvPr/>
        </p:nvSpPr>
        <p:spPr>
          <a:xfrm rot="-10800000">
            <a:off x="9525" y="591366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083809" y="59422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0" y="70260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rot="-10800000">
            <a:off x="0" y="8109857"/>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rot="-5400000">
            <a:off x="1083809" y="8109857"/>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rot="-10800000">
            <a:off x="1083809" y="9193666"/>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9" name="Freeform 9"/>
          <p:cNvSpPr/>
          <p:nvPr/>
        </p:nvSpPr>
        <p:spPr>
          <a:xfrm rot="-10800000">
            <a:off x="3321750" y="811938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0" name="Freeform 10"/>
          <p:cNvSpPr/>
          <p:nvPr/>
        </p:nvSpPr>
        <p:spPr>
          <a:xfrm>
            <a:off x="3321750" y="703557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rot="5400000">
            <a:off x="4405559" y="811938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Freeform 12"/>
          <p:cNvSpPr/>
          <p:nvPr/>
        </p:nvSpPr>
        <p:spPr>
          <a:xfrm>
            <a:off x="2237941" y="920319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Freeform 13"/>
          <p:cNvSpPr/>
          <p:nvPr/>
        </p:nvSpPr>
        <p:spPr>
          <a:xfrm>
            <a:off x="3321750" y="920319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4" name="Freeform 14"/>
          <p:cNvSpPr/>
          <p:nvPr/>
        </p:nvSpPr>
        <p:spPr>
          <a:xfrm rot="5400000">
            <a:off x="0" y="9193666"/>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5" name="TextBox 15"/>
          <p:cNvSpPr txBox="1"/>
          <p:nvPr/>
        </p:nvSpPr>
        <p:spPr>
          <a:xfrm>
            <a:off x="1625713" y="2873325"/>
            <a:ext cx="8626672" cy="3180358"/>
          </a:xfrm>
          <a:prstGeom prst="rect">
            <a:avLst/>
          </a:prstGeom>
        </p:spPr>
        <p:txBody>
          <a:bodyPr lIns="0" tIns="0" rIns="0" bIns="0" rtlCol="0" anchor="t">
            <a:spAutoFit/>
          </a:bodyPr>
          <a:lstStyle/>
          <a:p>
            <a:pPr marL="561339" lvl="1" indent="-280669">
              <a:lnSpc>
                <a:spcPts val="3119"/>
              </a:lnSpc>
              <a:buFont typeface="Arial"/>
              <a:buChar char="•"/>
            </a:pPr>
            <a:r>
              <a:rPr lang="en-US" sz="2599" dirty="0">
                <a:solidFill>
                  <a:srgbClr val="545454"/>
                </a:solidFill>
                <a:latin typeface="DM Sans"/>
              </a:rPr>
              <a:t>·We observe that the most preferred room type is a Entire home/apartment followed by a Private room. Airbnb offering such room types are attracting guests and getting sufficient reviews. In comparison, Shared room availability is less. This area can be potentially attractive for Airbnb to capitalize on and expand its market share.</a:t>
            </a:r>
          </a:p>
          <a:p>
            <a:pPr>
              <a:lnSpc>
                <a:spcPts val="3119"/>
              </a:lnSpc>
            </a:pPr>
            <a:endParaRPr lang="en-US" sz="2599" dirty="0">
              <a:solidFill>
                <a:srgbClr val="545454"/>
              </a:solidFill>
              <a:latin typeface="DM Sans"/>
            </a:endParaRPr>
          </a:p>
        </p:txBody>
      </p:sp>
      <p:sp>
        <p:nvSpPr>
          <p:cNvPr id="16" name="TextBox 16"/>
          <p:cNvSpPr txBox="1"/>
          <p:nvPr/>
        </p:nvSpPr>
        <p:spPr>
          <a:xfrm>
            <a:off x="11308745" y="2873325"/>
            <a:ext cx="5431843" cy="2867025"/>
          </a:xfrm>
          <a:prstGeom prst="rect">
            <a:avLst/>
          </a:prstGeom>
        </p:spPr>
        <p:txBody>
          <a:bodyPr lIns="0" tIns="0" rIns="0" bIns="0" rtlCol="0" anchor="t">
            <a:spAutoFit/>
          </a:bodyPr>
          <a:lstStyle/>
          <a:p>
            <a:pPr marL="582928" lvl="1" indent="-291464">
              <a:lnSpc>
                <a:spcPts val="3239"/>
              </a:lnSpc>
              <a:buFont typeface="Arial"/>
              <a:buChar char="•"/>
            </a:pPr>
            <a:r>
              <a:rPr lang="en-US" sz="2699" dirty="0">
                <a:solidFill>
                  <a:srgbClr val="545454"/>
                </a:solidFill>
                <a:latin typeface="DM Sans"/>
              </a:rPr>
              <a:t>·To overcome pricing outliers dynamic pricing strategies can be implemented to incentivize bookings for the less-utilized room types like the shared rooms.</a:t>
            </a:r>
          </a:p>
          <a:p>
            <a:pPr>
              <a:lnSpc>
                <a:spcPts val="3239"/>
              </a:lnSpc>
            </a:pPr>
            <a:endParaRPr lang="en-US" sz="2699" dirty="0">
              <a:solidFill>
                <a:srgbClr val="545454"/>
              </a:solidFill>
              <a:latin typeface="DM Sans"/>
            </a:endParaRPr>
          </a:p>
        </p:txBody>
      </p:sp>
      <p:sp>
        <p:nvSpPr>
          <p:cNvPr id="17" name="TextBox 17"/>
          <p:cNvSpPr txBox="1"/>
          <p:nvPr/>
        </p:nvSpPr>
        <p:spPr>
          <a:xfrm>
            <a:off x="7266362" y="6455569"/>
            <a:ext cx="5056399" cy="2028825"/>
          </a:xfrm>
          <a:prstGeom prst="rect">
            <a:avLst/>
          </a:prstGeom>
        </p:spPr>
        <p:txBody>
          <a:bodyPr lIns="0" tIns="0" rIns="0" bIns="0" rtlCol="0" anchor="t">
            <a:spAutoFit/>
          </a:bodyPr>
          <a:lstStyle/>
          <a:p>
            <a:pPr marL="582928" lvl="1" indent="-291464">
              <a:lnSpc>
                <a:spcPts val="3239"/>
              </a:lnSpc>
              <a:buFont typeface="Arial"/>
              <a:buChar char="•"/>
            </a:pPr>
            <a:r>
              <a:rPr lang="en-US" sz="2699" dirty="0">
                <a:solidFill>
                  <a:srgbClr val="545454"/>
                </a:solidFill>
                <a:latin typeface="DM Sans"/>
              </a:rPr>
              <a:t>·Special promotions and incentives to be provided during off-peak periods to stimulate demand.</a:t>
            </a:r>
          </a:p>
          <a:p>
            <a:pPr>
              <a:lnSpc>
                <a:spcPts val="3119"/>
              </a:lnSpc>
            </a:pPr>
            <a:endParaRPr lang="en-US" sz="2699" dirty="0">
              <a:solidFill>
                <a:srgbClr val="545454"/>
              </a:solidFill>
              <a:latin typeface="DM Sans"/>
            </a:endParaRPr>
          </a:p>
        </p:txBody>
      </p:sp>
      <p:grpSp>
        <p:nvGrpSpPr>
          <p:cNvPr id="18" name="Group 18"/>
          <p:cNvGrpSpPr/>
          <p:nvPr/>
        </p:nvGrpSpPr>
        <p:grpSpPr>
          <a:xfrm>
            <a:off x="13123603" y="5475036"/>
            <a:ext cx="8847511" cy="8855676"/>
            <a:chOff x="0" y="0"/>
            <a:chExt cx="11796681" cy="11807568"/>
          </a:xfrm>
        </p:grpSpPr>
        <p:grpSp>
          <p:nvGrpSpPr>
            <p:cNvPr id="19" name="Group 19"/>
            <p:cNvGrpSpPr/>
            <p:nvPr/>
          </p:nvGrpSpPr>
          <p:grpSpPr>
            <a:xfrm rot="2700000">
              <a:off x="1676828" y="2799524"/>
              <a:ext cx="9887197" cy="4753460"/>
              <a:chOff x="0" y="0"/>
              <a:chExt cx="660400" cy="317500"/>
            </a:xfrm>
          </p:grpSpPr>
          <p:sp>
            <p:nvSpPr>
              <p:cNvPr id="20" name="Freeform 20"/>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21" name="TextBox 21"/>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2" name="AutoShape 22"/>
            <p:cNvSpPr/>
            <p:nvPr/>
          </p:nvSpPr>
          <p:spPr>
            <a:xfrm>
              <a:off x="1060010" y="3892256"/>
              <a:ext cx="6913622" cy="6843603"/>
            </a:xfrm>
            <a:prstGeom prst="line">
              <a:avLst/>
            </a:prstGeom>
            <a:ln w="38100" cap="flat">
              <a:solidFill>
                <a:srgbClr val="8CA9AD"/>
              </a:solidFill>
              <a:prstDash val="solid"/>
              <a:headEnd type="none" w="sm" len="sm"/>
              <a:tailEnd type="none" w="sm" len="sm"/>
            </a:ln>
          </p:spPr>
        </p:sp>
        <p:sp>
          <p:nvSpPr>
            <p:cNvPr id="23" name="AutoShape 23"/>
            <p:cNvSpPr/>
            <p:nvPr/>
          </p:nvSpPr>
          <p:spPr>
            <a:xfrm>
              <a:off x="774748" y="4309159"/>
              <a:ext cx="6718471" cy="6718471"/>
            </a:xfrm>
            <a:prstGeom prst="line">
              <a:avLst/>
            </a:prstGeom>
            <a:ln w="38100" cap="flat">
              <a:solidFill>
                <a:srgbClr val="8CA9AD"/>
              </a:solidFill>
              <a:prstDash val="solid"/>
              <a:headEnd type="none" w="sm" len="sm"/>
              <a:tailEnd type="none" w="sm" len="sm"/>
            </a:ln>
          </p:spPr>
        </p:sp>
        <p:sp>
          <p:nvSpPr>
            <p:cNvPr id="24" name="AutoShape 24"/>
            <p:cNvSpPr/>
            <p:nvPr/>
          </p:nvSpPr>
          <p:spPr>
            <a:xfrm>
              <a:off x="535279" y="4787119"/>
              <a:ext cx="6489522" cy="6489522"/>
            </a:xfrm>
            <a:prstGeom prst="line">
              <a:avLst/>
            </a:prstGeom>
            <a:ln w="38100" cap="flat">
              <a:solidFill>
                <a:srgbClr val="8CA9AD"/>
              </a:solidFill>
              <a:prstDash val="solid"/>
              <a:headEnd type="none" w="sm" len="sm"/>
              <a:tailEnd type="none" w="sm" len="sm"/>
            </a:ln>
          </p:spPr>
        </p:sp>
        <p:sp>
          <p:nvSpPr>
            <p:cNvPr id="25" name="AutoShape 25"/>
            <p:cNvSpPr/>
            <p:nvPr/>
          </p:nvSpPr>
          <p:spPr>
            <a:xfrm>
              <a:off x="366406" y="5302142"/>
              <a:ext cx="6254021" cy="6254021"/>
            </a:xfrm>
            <a:prstGeom prst="line">
              <a:avLst/>
            </a:prstGeom>
            <a:ln w="38100" cap="flat">
              <a:solidFill>
                <a:srgbClr val="8CA9AD"/>
              </a:solidFill>
              <a:prstDash val="solid"/>
              <a:headEnd type="none" w="sm" len="sm"/>
              <a:tailEnd type="none" w="sm" len="sm"/>
            </a:ln>
          </p:spPr>
        </p:sp>
        <p:sp>
          <p:nvSpPr>
            <p:cNvPr id="26" name="AutoShape 26"/>
            <p:cNvSpPr/>
            <p:nvPr/>
          </p:nvSpPr>
          <p:spPr>
            <a:xfrm>
              <a:off x="174601" y="5888378"/>
              <a:ext cx="5796899" cy="5796899"/>
            </a:xfrm>
            <a:prstGeom prst="line">
              <a:avLst/>
            </a:prstGeom>
            <a:ln w="38100" cap="flat">
              <a:solidFill>
                <a:srgbClr val="8CA9AD"/>
              </a:solidFill>
              <a:prstDash val="solid"/>
              <a:headEnd type="none" w="sm" len="sm"/>
              <a:tailEnd type="none" w="sm" len="sm"/>
            </a:ln>
          </p:spPr>
        </p:sp>
        <p:sp>
          <p:nvSpPr>
            <p:cNvPr id="27" name="AutoShape 27"/>
            <p:cNvSpPr/>
            <p:nvPr/>
          </p:nvSpPr>
          <p:spPr>
            <a:xfrm>
              <a:off x="13508" y="6480010"/>
              <a:ext cx="5284799" cy="5314125"/>
            </a:xfrm>
            <a:prstGeom prst="line">
              <a:avLst/>
            </a:prstGeom>
            <a:ln w="38100" cap="flat">
              <a:solidFill>
                <a:srgbClr val="8CA9AD"/>
              </a:solidFill>
              <a:prstDash val="solid"/>
              <a:headEnd type="none" w="sm" len="sm"/>
              <a:tailEnd type="none" w="sm" len="sm"/>
            </a:ln>
          </p:spPr>
        </p:sp>
        <p:sp>
          <p:nvSpPr>
            <p:cNvPr id="28" name="AutoShape 28"/>
            <p:cNvSpPr/>
            <p:nvPr/>
          </p:nvSpPr>
          <p:spPr>
            <a:xfrm>
              <a:off x="47865" y="7228854"/>
              <a:ext cx="4503313" cy="4480077"/>
            </a:xfrm>
            <a:prstGeom prst="line">
              <a:avLst/>
            </a:prstGeom>
            <a:ln w="38100" cap="flat">
              <a:solidFill>
                <a:srgbClr val="8CA9AD"/>
              </a:solidFill>
              <a:prstDash val="solid"/>
              <a:headEnd type="none" w="sm" len="sm"/>
              <a:tailEnd type="none" w="sm" len="sm"/>
            </a:ln>
          </p:spPr>
        </p:sp>
        <p:sp>
          <p:nvSpPr>
            <p:cNvPr id="29" name="AutoShape 29"/>
            <p:cNvSpPr/>
            <p:nvPr/>
          </p:nvSpPr>
          <p:spPr>
            <a:xfrm>
              <a:off x="165620" y="8131631"/>
              <a:ext cx="3504797" cy="3562626"/>
            </a:xfrm>
            <a:prstGeom prst="line">
              <a:avLst/>
            </a:prstGeom>
            <a:ln w="38100" cap="flat">
              <a:solidFill>
                <a:srgbClr val="8CA9AD"/>
              </a:solidFill>
              <a:prstDash val="solid"/>
              <a:headEnd type="none" w="sm" len="sm"/>
              <a:tailEnd type="none" w="sm" len="sm"/>
            </a:ln>
          </p:spPr>
        </p:sp>
        <p:sp>
          <p:nvSpPr>
            <p:cNvPr id="30" name="AutoShape 30"/>
            <p:cNvSpPr/>
            <p:nvPr/>
          </p:nvSpPr>
          <p:spPr>
            <a:xfrm>
              <a:off x="676661" y="9346264"/>
              <a:ext cx="1790115" cy="1790115"/>
            </a:xfrm>
            <a:prstGeom prst="line">
              <a:avLst/>
            </a:prstGeom>
            <a:ln w="38100" cap="flat">
              <a:solidFill>
                <a:srgbClr val="8CA9AD"/>
              </a:solidFill>
              <a:prstDash val="solid"/>
              <a:headEnd type="none" w="sm" len="sm"/>
              <a:tailEnd type="none" w="sm" len="sm"/>
            </a:ln>
          </p:spPr>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3833915" y="3960810"/>
            <a:ext cx="10620170" cy="1886584"/>
          </a:xfrm>
          <a:prstGeom prst="rect">
            <a:avLst/>
          </a:prstGeom>
        </p:spPr>
        <p:txBody>
          <a:bodyPr lIns="0" tIns="0" rIns="0" bIns="0" rtlCol="0" anchor="t">
            <a:spAutoFit/>
          </a:bodyPr>
          <a:lstStyle/>
          <a:p>
            <a:pPr algn="ctr">
              <a:lnSpc>
                <a:spcPts val="12399"/>
              </a:lnSpc>
            </a:pPr>
            <a:r>
              <a:rPr lang="en-US" sz="12399">
                <a:solidFill>
                  <a:srgbClr val="227C9D"/>
                </a:solidFill>
                <a:latin typeface="Kollektif Bold"/>
              </a:rPr>
              <a:t>THANK YOU</a:t>
            </a:r>
          </a:p>
        </p:txBody>
      </p:sp>
      <p:sp>
        <p:nvSpPr>
          <p:cNvPr id="3" name="Freeform 3"/>
          <p:cNvSpPr/>
          <p:nvPr/>
        </p:nvSpPr>
        <p:spPr>
          <a:xfrm>
            <a:off x="17204191"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7204191"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rot="5400000" flipH="1" flipV="1">
            <a:off x="17204191"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a:off x="16120382"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7" name="Freeform 7"/>
          <p:cNvSpPr/>
          <p:nvPr/>
        </p:nvSpPr>
        <p:spPr>
          <a:xfrm rot="5400000">
            <a:off x="15036573"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rot="-10800000">
            <a:off x="16120382" y="21125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9" name="Freeform 9"/>
          <p:cNvSpPr/>
          <p:nvPr/>
        </p:nvSpPr>
        <p:spPr>
          <a:xfrm rot="-10800000" flipH="1" flipV="1">
            <a:off x="15036573"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Freeform 10"/>
          <p:cNvSpPr/>
          <p:nvPr/>
        </p:nvSpPr>
        <p:spPr>
          <a:xfrm rot="5400000" flipH="1" flipV="1">
            <a:off x="12770705" y="-551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1" name="Freeform 11"/>
          <p:cNvSpPr/>
          <p:nvPr/>
        </p:nvSpPr>
        <p:spPr>
          <a:xfrm rot="-10800000" flipH="1" flipV="1">
            <a:off x="12770705" y="102870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2" name="Freeform 12"/>
          <p:cNvSpPr/>
          <p:nvPr/>
        </p:nvSpPr>
        <p:spPr>
          <a:xfrm rot="-10800000">
            <a:off x="9525" y="70441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Freeform 13"/>
          <p:cNvSpPr/>
          <p:nvPr/>
        </p:nvSpPr>
        <p:spPr>
          <a:xfrm>
            <a:off x="1083809" y="70727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4" name="Freeform 14"/>
          <p:cNvSpPr/>
          <p:nvPr/>
        </p:nvSpPr>
        <p:spPr>
          <a:xfrm>
            <a:off x="0" y="81565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5" name="Freeform 15"/>
          <p:cNvSpPr/>
          <p:nvPr/>
        </p:nvSpPr>
        <p:spPr>
          <a:xfrm rot="-10800000">
            <a:off x="0"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6" name="Freeform 16"/>
          <p:cNvSpPr/>
          <p:nvPr/>
        </p:nvSpPr>
        <p:spPr>
          <a:xfrm rot="-5400000">
            <a:off x="1083809"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7" name="Freeform 17"/>
          <p:cNvSpPr/>
          <p:nvPr/>
        </p:nvSpPr>
        <p:spPr>
          <a:xfrm rot="-10800000">
            <a:off x="3321750"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8" name="Freeform 18"/>
          <p:cNvSpPr/>
          <p:nvPr/>
        </p:nvSpPr>
        <p:spPr>
          <a:xfrm>
            <a:off x="3321750" y="818511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9" name="Freeform 19"/>
          <p:cNvSpPr/>
          <p:nvPr/>
        </p:nvSpPr>
        <p:spPr>
          <a:xfrm rot="5400000">
            <a:off x="4405559"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20" name="Group 20"/>
          <p:cNvGrpSpPr/>
          <p:nvPr/>
        </p:nvGrpSpPr>
        <p:grpSpPr>
          <a:xfrm>
            <a:off x="13123603" y="5475036"/>
            <a:ext cx="8847511" cy="8855676"/>
            <a:chOff x="0" y="0"/>
            <a:chExt cx="11796681" cy="11807568"/>
          </a:xfrm>
        </p:grpSpPr>
        <p:grpSp>
          <p:nvGrpSpPr>
            <p:cNvPr id="21" name="Group 21"/>
            <p:cNvGrpSpPr/>
            <p:nvPr/>
          </p:nvGrpSpPr>
          <p:grpSpPr>
            <a:xfrm rot="2700000">
              <a:off x="1676828" y="2799524"/>
              <a:ext cx="9887197" cy="4753460"/>
              <a:chOff x="0" y="0"/>
              <a:chExt cx="660400" cy="317500"/>
            </a:xfrm>
          </p:grpSpPr>
          <p:sp>
            <p:nvSpPr>
              <p:cNvPr id="22" name="Freeform 22"/>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23" name="TextBox 23"/>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4" name="AutoShape 24"/>
            <p:cNvSpPr/>
            <p:nvPr/>
          </p:nvSpPr>
          <p:spPr>
            <a:xfrm>
              <a:off x="1060010" y="3892256"/>
              <a:ext cx="6913622" cy="6843603"/>
            </a:xfrm>
            <a:prstGeom prst="line">
              <a:avLst/>
            </a:prstGeom>
            <a:ln w="38100" cap="flat">
              <a:solidFill>
                <a:srgbClr val="8CA9AD"/>
              </a:solidFill>
              <a:prstDash val="solid"/>
              <a:headEnd type="none" w="sm" len="sm"/>
              <a:tailEnd type="none" w="sm" len="sm"/>
            </a:ln>
          </p:spPr>
        </p:sp>
        <p:sp>
          <p:nvSpPr>
            <p:cNvPr id="25" name="AutoShape 25"/>
            <p:cNvSpPr/>
            <p:nvPr/>
          </p:nvSpPr>
          <p:spPr>
            <a:xfrm>
              <a:off x="774748" y="4309159"/>
              <a:ext cx="6718471" cy="6718471"/>
            </a:xfrm>
            <a:prstGeom prst="line">
              <a:avLst/>
            </a:prstGeom>
            <a:ln w="38100" cap="flat">
              <a:solidFill>
                <a:srgbClr val="8CA9AD"/>
              </a:solidFill>
              <a:prstDash val="solid"/>
              <a:headEnd type="none" w="sm" len="sm"/>
              <a:tailEnd type="none" w="sm" len="sm"/>
            </a:ln>
          </p:spPr>
        </p:sp>
        <p:sp>
          <p:nvSpPr>
            <p:cNvPr id="26" name="AutoShape 26"/>
            <p:cNvSpPr/>
            <p:nvPr/>
          </p:nvSpPr>
          <p:spPr>
            <a:xfrm>
              <a:off x="535279" y="4787119"/>
              <a:ext cx="6489522" cy="6489522"/>
            </a:xfrm>
            <a:prstGeom prst="line">
              <a:avLst/>
            </a:prstGeom>
            <a:ln w="38100" cap="flat">
              <a:solidFill>
                <a:srgbClr val="8CA9AD"/>
              </a:solidFill>
              <a:prstDash val="solid"/>
              <a:headEnd type="none" w="sm" len="sm"/>
              <a:tailEnd type="none" w="sm" len="sm"/>
            </a:ln>
          </p:spPr>
        </p:sp>
        <p:sp>
          <p:nvSpPr>
            <p:cNvPr id="27" name="AutoShape 27"/>
            <p:cNvSpPr/>
            <p:nvPr/>
          </p:nvSpPr>
          <p:spPr>
            <a:xfrm>
              <a:off x="366406" y="5302142"/>
              <a:ext cx="6254021" cy="6254021"/>
            </a:xfrm>
            <a:prstGeom prst="line">
              <a:avLst/>
            </a:prstGeom>
            <a:ln w="38100" cap="flat">
              <a:solidFill>
                <a:srgbClr val="8CA9AD"/>
              </a:solidFill>
              <a:prstDash val="solid"/>
              <a:headEnd type="none" w="sm" len="sm"/>
              <a:tailEnd type="none" w="sm" len="sm"/>
            </a:ln>
          </p:spPr>
        </p:sp>
        <p:sp>
          <p:nvSpPr>
            <p:cNvPr id="28" name="AutoShape 28"/>
            <p:cNvSpPr/>
            <p:nvPr/>
          </p:nvSpPr>
          <p:spPr>
            <a:xfrm>
              <a:off x="174601" y="5888378"/>
              <a:ext cx="5796899" cy="5796899"/>
            </a:xfrm>
            <a:prstGeom prst="line">
              <a:avLst/>
            </a:prstGeom>
            <a:ln w="38100" cap="flat">
              <a:solidFill>
                <a:srgbClr val="8CA9AD"/>
              </a:solidFill>
              <a:prstDash val="solid"/>
              <a:headEnd type="none" w="sm" len="sm"/>
              <a:tailEnd type="none" w="sm" len="sm"/>
            </a:ln>
          </p:spPr>
        </p:sp>
        <p:sp>
          <p:nvSpPr>
            <p:cNvPr id="29" name="AutoShape 29"/>
            <p:cNvSpPr/>
            <p:nvPr/>
          </p:nvSpPr>
          <p:spPr>
            <a:xfrm>
              <a:off x="13508" y="6480010"/>
              <a:ext cx="5284799" cy="5314125"/>
            </a:xfrm>
            <a:prstGeom prst="line">
              <a:avLst/>
            </a:prstGeom>
            <a:ln w="38100" cap="flat">
              <a:solidFill>
                <a:srgbClr val="8CA9AD"/>
              </a:solidFill>
              <a:prstDash val="solid"/>
              <a:headEnd type="none" w="sm" len="sm"/>
              <a:tailEnd type="none" w="sm" len="sm"/>
            </a:ln>
          </p:spPr>
        </p:sp>
        <p:sp>
          <p:nvSpPr>
            <p:cNvPr id="30" name="AutoShape 30"/>
            <p:cNvSpPr/>
            <p:nvPr/>
          </p:nvSpPr>
          <p:spPr>
            <a:xfrm>
              <a:off x="47865" y="7228854"/>
              <a:ext cx="4503313" cy="4480077"/>
            </a:xfrm>
            <a:prstGeom prst="line">
              <a:avLst/>
            </a:prstGeom>
            <a:ln w="38100" cap="flat">
              <a:solidFill>
                <a:srgbClr val="8CA9AD"/>
              </a:solidFill>
              <a:prstDash val="solid"/>
              <a:headEnd type="none" w="sm" len="sm"/>
              <a:tailEnd type="none" w="sm" len="sm"/>
            </a:ln>
          </p:spPr>
        </p:sp>
        <p:sp>
          <p:nvSpPr>
            <p:cNvPr id="31" name="AutoShape 31"/>
            <p:cNvSpPr/>
            <p:nvPr/>
          </p:nvSpPr>
          <p:spPr>
            <a:xfrm>
              <a:off x="165620" y="8131631"/>
              <a:ext cx="3504797" cy="3562626"/>
            </a:xfrm>
            <a:prstGeom prst="line">
              <a:avLst/>
            </a:prstGeom>
            <a:ln w="38100" cap="flat">
              <a:solidFill>
                <a:srgbClr val="8CA9AD"/>
              </a:solidFill>
              <a:prstDash val="solid"/>
              <a:headEnd type="none" w="sm" len="sm"/>
              <a:tailEnd type="none" w="sm" len="sm"/>
            </a:ln>
          </p:spPr>
        </p:sp>
        <p:sp>
          <p:nvSpPr>
            <p:cNvPr id="32" name="AutoShape 32"/>
            <p:cNvSpPr/>
            <p:nvPr/>
          </p:nvSpPr>
          <p:spPr>
            <a:xfrm>
              <a:off x="676661" y="9346264"/>
              <a:ext cx="1790115" cy="1790115"/>
            </a:xfrm>
            <a:prstGeom prst="line">
              <a:avLst/>
            </a:prstGeom>
            <a:ln w="38100" cap="flat">
              <a:solidFill>
                <a:srgbClr val="8CA9AD"/>
              </a:solidFill>
              <a:prstDash val="solid"/>
              <a:headEnd type="none" w="sm" len="sm"/>
              <a:tailEnd type="none" w="sm" len="sm"/>
            </a:ln>
          </p:spPr>
        </p:sp>
      </p:grpSp>
      <p:grpSp>
        <p:nvGrpSpPr>
          <p:cNvPr id="33" name="Group 33"/>
          <p:cNvGrpSpPr/>
          <p:nvPr/>
        </p:nvGrpSpPr>
        <p:grpSpPr>
          <a:xfrm>
            <a:off x="-2634012" y="-5192964"/>
            <a:ext cx="8847511" cy="8855676"/>
            <a:chOff x="0" y="0"/>
            <a:chExt cx="11796681" cy="11807568"/>
          </a:xfrm>
        </p:grpSpPr>
        <p:grpSp>
          <p:nvGrpSpPr>
            <p:cNvPr id="34" name="Group 34"/>
            <p:cNvGrpSpPr/>
            <p:nvPr/>
          </p:nvGrpSpPr>
          <p:grpSpPr>
            <a:xfrm rot="2700000">
              <a:off x="1676828" y="2799524"/>
              <a:ext cx="9887197" cy="4753460"/>
              <a:chOff x="0" y="0"/>
              <a:chExt cx="660400" cy="317500"/>
            </a:xfrm>
          </p:grpSpPr>
          <p:sp>
            <p:nvSpPr>
              <p:cNvPr id="35" name="Freeform 35"/>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36" name="TextBox 36"/>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37" name="AutoShape 37"/>
            <p:cNvSpPr/>
            <p:nvPr/>
          </p:nvSpPr>
          <p:spPr>
            <a:xfrm>
              <a:off x="1060010" y="3892256"/>
              <a:ext cx="6913622" cy="6843603"/>
            </a:xfrm>
            <a:prstGeom prst="line">
              <a:avLst/>
            </a:prstGeom>
            <a:ln w="38100" cap="flat">
              <a:solidFill>
                <a:srgbClr val="8CA9AD"/>
              </a:solidFill>
              <a:prstDash val="solid"/>
              <a:headEnd type="none" w="sm" len="sm"/>
              <a:tailEnd type="none" w="sm" len="sm"/>
            </a:ln>
          </p:spPr>
        </p:sp>
        <p:sp>
          <p:nvSpPr>
            <p:cNvPr id="38" name="AutoShape 38"/>
            <p:cNvSpPr/>
            <p:nvPr/>
          </p:nvSpPr>
          <p:spPr>
            <a:xfrm>
              <a:off x="774748" y="4309159"/>
              <a:ext cx="6718471" cy="6718471"/>
            </a:xfrm>
            <a:prstGeom prst="line">
              <a:avLst/>
            </a:prstGeom>
            <a:ln w="38100" cap="flat">
              <a:solidFill>
                <a:srgbClr val="8CA9AD"/>
              </a:solidFill>
              <a:prstDash val="solid"/>
              <a:headEnd type="none" w="sm" len="sm"/>
              <a:tailEnd type="none" w="sm" len="sm"/>
            </a:ln>
          </p:spPr>
        </p:sp>
        <p:sp>
          <p:nvSpPr>
            <p:cNvPr id="39" name="AutoShape 39"/>
            <p:cNvSpPr/>
            <p:nvPr/>
          </p:nvSpPr>
          <p:spPr>
            <a:xfrm>
              <a:off x="535279" y="4787119"/>
              <a:ext cx="6489522" cy="6489522"/>
            </a:xfrm>
            <a:prstGeom prst="line">
              <a:avLst/>
            </a:prstGeom>
            <a:ln w="38100" cap="flat">
              <a:solidFill>
                <a:srgbClr val="8CA9AD"/>
              </a:solidFill>
              <a:prstDash val="solid"/>
              <a:headEnd type="none" w="sm" len="sm"/>
              <a:tailEnd type="none" w="sm" len="sm"/>
            </a:ln>
          </p:spPr>
        </p:sp>
        <p:sp>
          <p:nvSpPr>
            <p:cNvPr id="40" name="AutoShape 40"/>
            <p:cNvSpPr/>
            <p:nvPr/>
          </p:nvSpPr>
          <p:spPr>
            <a:xfrm>
              <a:off x="366406" y="5302142"/>
              <a:ext cx="6254021" cy="6254021"/>
            </a:xfrm>
            <a:prstGeom prst="line">
              <a:avLst/>
            </a:prstGeom>
            <a:ln w="38100" cap="flat">
              <a:solidFill>
                <a:srgbClr val="8CA9AD"/>
              </a:solidFill>
              <a:prstDash val="solid"/>
              <a:headEnd type="none" w="sm" len="sm"/>
              <a:tailEnd type="none" w="sm" len="sm"/>
            </a:ln>
          </p:spPr>
        </p:sp>
        <p:sp>
          <p:nvSpPr>
            <p:cNvPr id="41" name="AutoShape 41"/>
            <p:cNvSpPr/>
            <p:nvPr/>
          </p:nvSpPr>
          <p:spPr>
            <a:xfrm>
              <a:off x="174601" y="5888378"/>
              <a:ext cx="5796899" cy="5796899"/>
            </a:xfrm>
            <a:prstGeom prst="line">
              <a:avLst/>
            </a:prstGeom>
            <a:ln w="38100" cap="flat">
              <a:solidFill>
                <a:srgbClr val="8CA9AD"/>
              </a:solidFill>
              <a:prstDash val="solid"/>
              <a:headEnd type="none" w="sm" len="sm"/>
              <a:tailEnd type="none" w="sm" len="sm"/>
            </a:ln>
          </p:spPr>
        </p:sp>
        <p:sp>
          <p:nvSpPr>
            <p:cNvPr id="42" name="AutoShape 42"/>
            <p:cNvSpPr/>
            <p:nvPr/>
          </p:nvSpPr>
          <p:spPr>
            <a:xfrm>
              <a:off x="13508" y="6480010"/>
              <a:ext cx="5284799" cy="5314125"/>
            </a:xfrm>
            <a:prstGeom prst="line">
              <a:avLst/>
            </a:prstGeom>
            <a:ln w="38100" cap="flat">
              <a:solidFill>
                <a:srgbClr val="8CA9AD"/>
              </a:solidFill>
              <a:prstDash val="solid"/>
              <a:headEnd type="none" w="sm" len="sm"/>
              <a:tailEnd type="none" w="sm" len="sm"/>
            </a:ln>
          </p:spPr>
        </p:sp>
        <p:sp>
          <p:nvSpPr>
            <p:cNvPr id="43" name="AutoShape 43"/>
            <p:cNvSpPr/>
            <p:nvPr/>
          </p:nvSpPr>
          <p:spPr>
            <a:xfrm>
              <a:off x="47865" y="7228854"/>
              <a:ext cx="4503313" cy="4480077"/>
            </a:xfrm>
            <a:prstGeom prst="line">
              <a:avLst/>
            </a:prstGeom>
            <a:ln w="38100" cap="flat">
              <a:solidFill>
                <a:srgbClr val="8CA9AD"/>
              </a:solidFill>
              <a:prstDash val="solid"/>
              <a:headEnd type="none" w="sm" len="sm"/>
              <a:tailEnd type="none" w="sm" len="sm"/>
            </a:ln>
          </p:spPr>
        </p:sp>
        <p:sp>
          <p:nvSpPr>
            <p:cNvPr id="44" name="AutoShape 44"/>
            <p:cNvSpPr/>
            <p:nvPr/>
          </p:nvSpPr>
          <p:spPr>
            <a:xfrm>
              <a:off x="165620" y="8131631"/>
              <a:ext cx="3504797" cy="3562626"/>
            </a:xfrm>
            <a:prstGeom prst="line">
              <a:avLst/>
            </a:prstGeom>
            <a:ln w="38100" cap="flat">
              <a:solidFill>
                <a:srgbClr val="8CA9AD"/>
              </a:solidFill>
              <a:prstDash val="solid"/>
              <a:headEnd type="none" w="sm" len="sm"/>
              <a:tailEnd type="none" w="sm" len="sm"/>
            </a:ln>
          </p:spPr>
        </p:sp>
        <p:sp>
          <p:nvSpPr>
            <p:cNvPr id="45" name="AutoShape 45"/>
            <p:cNvSpPr/>
            <p:nvPr/>
          </p:nvSpPr>
          <p:spPr>
            <a:xfrm>
              <a:off x="676661" y="9346264"/>
              <a:ext cx="1790115" cy="1790115"/>
            </a:xfrm>
            <a:prstGeom prst="line">
              <a:avLst/>
            </a:prstGeom>
            <a:ln w="38100" cap="flat">
              <a:solidFill>
                <a:srgbClr val="8CA9AD"/>
              </a:solidFill>
              <a:prstDash val="solid"/>
              <a:headEnd type="none" w="sm" len="sm"/>
              <a:tailEnd type="none" w="sm" len="sm"/>
            </a:ln>
          </p:spPr>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2700000">
            <a:off x="11386843" y="7201845"/>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5" name="AutoShape 5"/>
          <p:cNvSpPr/>
          <p:nvPr/>
        </p:nvSpPr>
        <p:spPr>
          <a:xfrm flipV="1">
            <a:off x="14131544" y="7969488"/>
            <a:ext cx="5132702" cy="5185216"/>
          </a:xfrm>
          <a:prstGeom prst="line">
            <a:avLst/>
          </a:prstGeom>
          <a:ln w="28575" cap="flat">
            <a:solidFill>
              <a:srgbClr val="8CA9AD"/>
            </a:solidFill>
            <a:prstDash val="solid"/>
            <a:headEnd type="none" w="sm" len="sm"/>
            <a:tailEnd type="none" w="sm" len="sm"/>
          </a:ln>
        </p:spPr>
      </p:sp>
      <p:sp>
        <p:nvSpPr>
          <p:cNvPr id="6" name="AutoShape 6"/>
          <p:cNvSpPr/>
          <p:nvPr/>
        </p:nvSpPr>
        <p:spPr>
          <a:xfrm flipV="1">
            <a:off x="14444220" y="8329798"/>
            <a:ext cx="5038853" cy="5038853"/>
          </a:xfrm>
          <a:prstGeom prst="line">
            <a:avLst/>
          </a:prstGeom>
          <a:ln w="28575" cap="flat">
            <a:solidFill>
              <a:srgbClr val="8CA9AD"/>
            </a:solidFill>
            <a:prstDash val="solid"/>
            <a:headEnd type="none" w="sm" len="sm"/>
            <a:tailEnd type="none" w="sm" len="sm"/>
          </a:ln>
        </p:spPr>
      </p:sp>
      <p:sp>
        <p:nvSpPr>
          <p:cNvPr id="7" name="AutoShape 7"/>
          <p:cNvSpPr/>
          <p:nvPr/>
        </p:nvSpPr>
        <p:spPr>
          <a:xfrm flipV="1">
            <a:off x="14802690" y="8681112"/>
            <a:ext cx="4867141" cy="4867141"/>
          </a:xfrm>
          <a:prstGeom prst="line">
            <a:avLst/>
          </a:prstGeom>
          <a:ln w="28575" cap="flat">
            <a:solidFill>
              <a:srgbClr val="8CA9AD"/>
            </a:solidFill>
            <a:prstDash val="solid"/>
            <a:headEnd type="none" w="sm" len="sm"/>
            <a:tailEnd type="none" w="sm" len="sm"/>
          </a:ln>
        </p:spPr>
      </p:sp>
      <p:grpSp>
        <p:nvGrpSpPr>
          <p:cNvPr id="8" name="Group 8"/>
          <p:cNvGrpSpPr/>
          <p:nvPr/>
        </p:nvGrpSpPr>
        <p:grpSpPr>
          <a:xfrm>
            <a:off x="5028753" y="584157"/>
            <a:ext cx="1543050" cy="1543050"/>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6D73"/>
            </a:solidFill>
          </p:spPr>
        </p:sp>
        <p:sp>
          <p:nvSpPr>
            <p:cNvPr id="10" name="TextBox 10"/>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rot="2700000">
            <a:off x="-2137434" y="-3783523"/>
            <a:ext cx="7415398" cy="3565095"/>
            <a:chOff x="0" y="0"/>
            <a:chExt cx="660400" cy="317500"/>
          </a:xfrm>
        </p:grpSpPr>
        <p:sp>
          <p:nvSpPr>
            <p:cNvPr id="12" name="Freeform 12"/>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13" name="TextBox 13"/>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14" name="AutoShape 14"/>
          <p:cNvSpPr/>
          <p:nvPr/>
        </p:nvSpPr>
        <p:spPr>
          <a:xfrm>
            <a:off x="-2600048" y="-2963974"/>
            <a:ext cx="5185216" cy="5132702"/>
          </a:xfrm>
          <a:prstGeom prst="line">
            <a:avLst/>
          </a:prstGeom>
          <a:ln w="28575" cap="flat">
            <a:solidFill>
              <a:srgbClr val="8CA9AD"/>
            </a:solidFill>
            <a:prstDash val="solid"/>
            <a:headEnd type="none" w="sm" len="sm"/>
            <a:tailEnd type="none" w="sm" len="sm"/>
          </a:ln>
        </p:spPr>
      </p:sp>
      <p:sp>
        <p:nvSpPr>
          <p:cNvPr id="15" name="AutoShape 15"/>
          <p:cNvSpPr/>
          <p:nvPr/>
        </p:nvSpPr>
        <p:spPr>
          <a:xfrm>
            <a:off x="-2813995" y="-2651297"/>
            <a:ext cx="5038853" cy="5038853"/>
          </a:xfrm>
          <a:prstGeom prst="line">
            <a:avLst/>
          </a:prstGeom>
          <a:ln w="28575" cap="flat">
            <a:solidFill>
              <a:srgbClr val="8CA9AD"/>
            </a:solidFill>
            <a:prstDash val="solid"/>
            <a:headEnd type="none" w="sm" len="sm"/>
            <a:tailEnd type="none" w="sm" len="sm"/>
          </a:ln>
        </p:spPr>
      </p:sp>
      <p:sp>
        <p:nvSpPr>
          <p:cNvPr id="16" name="AutoShape 16"/>
          <p:cNvSpPr/>
          <p:nvPr/>
        </p:nvSpPr>
        <p:spPr>
          <a:xfrm>
            <a:off x="-2993596" y="-2292827"/>
            <a:ext cx="4867141" cy="4867141"/>
          </a:xfrm>
          <a:prstGeom prst="line">
            <a:avLst/>
          </a:prstGeom>
          <a:ln w="28575" cap="flat">
            <a:solidFill>
              <a:srgbClr val="8CA9AD"/>
            </a:solidFill>
            <a:prstDash val="solid"/>
            <a:headEnd type="none" w="sm" len="sm"/>
            <a:tailEnd type="none" w="sm" len="sm"/>
          </a:ln>
        </p:spPr>
      </p:sp>
      <p:sp>
        <p:nvSpPr>
          <p:cNvPr id="17" name="AutoShape 17"/>
          <p:cNvSpPr/>
          <p:nvPr/>
        </p:nvSpPr>
        <p:spPr>
          <a:xfrm>
            <a:off x="-3120251" y="-1906560"/>
            <a:ext cx="4690515" cy="4690515"/>
          </a:xfrm>
          <a:prstGeom prst="line">
            <a:avLst/>
          </a:prstGeom>
          <a:ln w="28575" cap="flat">
            <a:solidFill>
              <a:srgbClr val="8CA9AD"/>
            </a:solidFill>
            <a:prstDash val="solid"/>
            <a:headEnd type="none" w="sm" len="sm"/>
            <a:tailEnd type="none" w="sm" len="sm"/>
          </a:ln>
        </p:spPr>
      </p:sp>
      <p:sp>
        <p:nvSpPr>
          <p:cNvPr id="18" name="AutoShape 18"/>
          <p:cNvSpPr/>
          <p:nvPr/>
        </p:nvSpPr>
        <p:spPr>
          <a:xfrm>
            <a:off x="-3264105" y="-1466883"/>
            <a:ext cx="4347674" cy="4347674"/>
          </a:xfrm>
          <a:prstGeom prst="line">
            <a:avLst/>
          </a:prstGeom>
          <a:ln w="28575" cap="flat">
            <a:solidFill>
              <a:srgbClr val="8CA9AD"/>
            </a:solidFill>
            <a:prstDash val="solid"/>
            <a:headEnd type="none" w="sm" len="sm"/>
            <a:tailEnd type="none" w="sm" len="sm"/>
          </a:ln>
        </p:spPr>
      </p:sp>
      <p:sp>
        <p:nvSpPr>
          <p:cNvPr id="19" name="AutoShape 19"/>
          <p:cNvSpPr/>
          <p:nvPr/>
        </p:nvSpPr>
        <p:spPr>
          <a:xfrm>
            <a:off x="-3384925" y="-1023159"/>
            <a:ext cx="3963599" cy="3985594"/>
          </a:xfrm>
          <a:prstGeom prst="line">
            <a:avLst/>
          </a:prstGeom>
          <a:ln w="28575" cap="flat">
            <a:solidFill>
              <a:srgbClr val="8CA9AD"/>
            </a:solidFill>
            <a:prstDash val="solid"/>
            <a:headEnd type="none" w="sm" len="sm"/>
            <a:tailEnd type="none" w="sm" len="sm"/>
          </a:ln>
        </p:spPr>
      </p:sp>
      <p:sp>
        <p:nvSpPr>
          <p:cNvPr id="20" name="AutoShape 20"/>
          <p:cNvSpPr/>
          <p:nvPr/>
        </p:nvSpPr>
        <p:spPr>
          <a:xfrm>
            <a:off x="-3359157" y="-461526"/>
            <a:ext cx="3377485" cy="3360058"/>
          </a:xfrm>
          <a:prstGeom prst="line">
            <a:avLst/>
          </a:prstGeom>
          <a:ln w="28575" cap="flat">
            <a:solidFill>
              <a:srgbClr val="8CA9AD"/>
            </a:solidFill>
            <a:prstDash val="solid"/>
            <a:headEnd type="none" w="sm" len="sm"/>
            <a:tailEnd type="none" w="sm" len="sm"/>
          </a:ln>
        </p:spPr>
      </p:sp>
      <p:sp>
        <p:nvSpPr>
          <p:cNvPr id="21" name="TextBox 21"/>
          <p:cNvSpPr txBox="1"/>
          <p:nvPr/>
        </p:nvSpPr>
        <p:spPr>
          <a:xfrm>
            <a:off x="5800278" y="453982"/>
            <a:ext cx="6450454" cy="1803399"/>
          </a:xfrm>
          <a:prstGeom prst="rect">
            <a:avLst/>
          </a:prstGeom>
        </p:spPr>
        <p:txBody>
          <a:bodyPr lIns="0" tIns="0" rIns="0" bIns="0" rtlCol="0" anchor="t">
            <a:spAutoFit/>
          </a:bodyPr>
          <a:lstStyle/>
          <a:p>
            <a:pPr algn="ctr">
              <a:lnSpc>
                <a:spcPts val="6499"/>
              </a:lnSpc>
            </a:pPr>
            <a:r>
              <a:rPr lang="en-US" sz="6499">
                <a:solidFill>
                  <a:srgbClr val="FE6D73"/>
                </a:solidFill>
                <a:latin typeface="Kollektif Bold"/>
              </a:rPr>
              <a:t>DATASET PROVIDED</a:t>
            </a:r>
          </a:p>
        </p:txBody>
      </p:sp>
      <p:grpSp>
        <p:nvGrpSpPr>
          <p:cNvPr id="22" name="Group 22"/>
          <p:cNvGrpSpPr/>
          <p:nvPr/>
        </p:nvGrpSpPr>
        <p:grpSpPr>
          <a:xfrm>
            <a:off x="2394133" y="2492856"/>
            <a:ext cx="13499734" cy="6765444"/>
            <a:chOff x="0" y="0"/>
            <a:chExt cx="3555486" cy="1781845"/>
          </a:xfrm>
        </p:grpSpPr>
        <p:sp>
          <p:nvSpPr>
            <p:cNvPr id="23" name="Freeform 23"/>
            <p:cNvSpPr/>
            <p:nvPr/>
          </p:nvSpPr>
          <p:spPr>
            <a:xfrm>
              <a:off x="0" y="0"/>
              <a:ext cx="3555486" cy="1781846"/>
            </a:xfrm>
            <a:custGeom>
              <a:avLst/>
              <a:gdLst/>
              <a:ahLst/>
              <a:cxnLst/>
              <a:rect l="l" t="t" r="r" b="b"/>
              <a:pathLst>
                <a:path w="3555486" h="1781846">
                  <a:moveTo>
                    <a:pt x="28674" y="0"/>
                  </a:moveTo>
                  <a:lnTo>
                    <a:pt x="3526811" y="0"/>
                  </a:lnTo>
                  <a:cubicBezTo>
                    <a:pt x="3542648" y="0"/>
                    <a:pt x="3555486" y="12838"/>
                    <a:pt x="3555486" y="28674"/>
                  </a:cubicBezTo>
                  <a:lnTo>
                    <a:pt x="3555486" y="1753171"/>
                  </a:lnTo>
                  <a:cubicBezTo>
                    <a:pt x="3555486" y="1769008"/>
                    <a:pt x="3542648" y="1781846"/>
                    <a:pt x="3526811" y="1781846"/>
                  </a:cubicBezTo>
                  <a:lnTo>
                    <a:pt x="28674" y="1781846"/>
                  </a:lnTo>
                  <a:cubicBezTo>
                    <a:pt x="12838" y="1781846"/>
                    <a:pt x="0" y="1769008"/>
                    <a:pt x="0" y="1753171"/>
                  </a:cubicBezTo>
                  <a:lnTo>
                    <a:pt x="0" y="28674"/>
                  </a:lnTo>
                  <a:cubicBezTo>
                    <a:pt x="0" y="12838"/>
                    <a:pt x="12838" y="0"/>
                    <a:pt x="28674" y="0"/>
                  </a:cubicBezTo>
                  <a:close/>
                </a:path>
              </a:pathLst>
            </a:custGeom>
            <a:solidFill>
              <a:srgbClr val="48CFAE"/>
            </a:solidFill>
          </p:spPr>
        </p:sp>
        <p:sp>
          <p:nvSpPr>
            <p:cNvPr id="24" name="TextBox 24"/>
            <p:cNvSpPr txBox="1"/>
            <p:nvPr/>
          </p:nvSpPr>
          <p:spPr>
            <a:xfrm>
              <a:off x="0" y="-57150"/>
              <a:ext cx="3555486" cy="1838995"/>
            </a:xfrm>
            <a:prstGeom prst="rect">
              <a:avLst/>
            </a:prstGeom>
          </p:spPr>
          <p:txBody>
            <a:bodyPr lIns="50800" tIns="50800" rIns="50800" bIns="50800" rtlCol="0" anchor="ctr"/>
            <a:lstStyle/>
            <a:p>
              <a:pPr algn="ctr">
                <a:lnSpc>
                  <a:spcPts val="2659"/>
                </a:lnSpc>
                <a:spcBef>
                  <a:spcPct val="0"/>
                </a:spcBef>
              </a:pPr>
              <a:endParaRPr/>
            </a:p>
          </p:txBody>
        </p:sp>
      </p:grpSp>
      <p:sp>
        <p:nvSpPr>
          <p:cNvPr id="25" name="Freeform 25"/>
          <p:cNvSpPr/>
          <p:nvPr/>
        </p:nvSpPr>
        <p:spPr>
          <a:xfrm>
            <a:off x="5265545" y="940505"/>
            <a:ext cx="1069467" cy="830353"/>
          </a:xfrm>
          <a:custGeom>
            <a:avLst/>
            <a:gdLst/>
            <a:ahLst/>
            <a:cxnLst/>
            <a:rect l="l" t="t" r="r" b="b"/>
            <a:pathLst>
              <a:path w="1069467" h="830353">
                <a:moveTo>
                  <a:pt x="0" y="0"/>
                </a:moveTo>
                <a:lnTo>
                  <a:pt x="1069467" y="0"/>
                </a:lnTo>
                <a:lnTo>
                  <a:pt x="1069467" y="830353"/>
                </a:lnTo>
                <a:lnTo>
                  <a:pt x="0" y="83035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6" name="TextBox 26"/>
          <p:cNvSpPr txBox="1"/>
          <p:nvPr/>
        </p:nvSpPr>
        <p:spPr>
          <a:xfrm>
            <a:off x="2863751" y="3054339"/>
            <a:ext cx="12323509" cy="5680577"/>
          </a:xfrm>
          <a:prstGeom prst="rect">
            <a:avLst/>
          </a:prstGeom>
        </p:spPr>
        <p:txBody>
          <a:bodyPr lIns="0" tIns="0" rIns="0" bIns="0" rtlCol="0" anchor="t">
            <a:spAutoFit/>
          </a:bodyPr>
          <a:lstStyle/>
          <a:p>
            <a:pPr algn="ctr">
              <a:lnSpc>
                <a:spcPts val="4085"/>
              </a:lnSpc>
            </a:pPr>
            <a:r>
              <a:rPr lang="en-US" sz="3680">
                <a:solidFill>
                  <a:srgbClr val="000000"/>
                </a:solidFill>
                <a:latin typeface="DM Sans"/>
              </a:rPr>
              <a:t>We have used the Airbnb-New York 2019 Dataset.</a:t>
            </a:r>
          </a:p>
          <a:p>
            <a:pPr algn="ctr">
              <a:lnSpc>
                <a:spcPts val="4085"/>
              </a:lnSpc>
            </a:pPr>
            <a:endParaRPr lang="en-US" sz="3680">
              <a:solidFill>
                <a:srgbClr val="000000"/>
              </a:solidFill>
              <a:latin typeface="DM Sans"/>
            </a:endParaRPr>
          </a:p>
          <a:p>
            <a:pPr>
              <a:lnSpc>
                <a:spcPts val="4085"/>
              </a:lnSpc>
            </a:pPr>
            <a:r>
              <a:rPr lang="en-US" sz="3680">
                <a:solidFill>
                  <a:srgbClr val="000000"/>
                </a:solidFill>
                <a:latin typeface="DM Sans"/>
              </a:rPr>
              <a:t>This dataset contains information regarding the Name of guest place, hostname and ID, neighbourhood area, room type, room price, minimum nights, number of reviews, reviews per month, host listings and availability throughout the year.</a:t>
            </a:r>
          </a:p>
          <a:p>
            <a:pPr>
              <a:lnSpc>
                <a:spcPts val="4085"/>
              </a:lnSpc>
              <a:spcBef>
                <a:spcPct val="0"/>
              </a:spcBef>
            </a:pPr>
            <a:r>
              <a:rPr lang="en-US" sz="3680">
                <a:solidFill>
                  <a:srgbClr val="000000"/>
                </a:solidFill>
                <a:latin typeface="DM Sans"/>
              </a:rPr>
              <a:t>This dataset has useful information regarding distribution of room type availability and preference, hence can be used to draw insights about customer preferences and regional distribution of room types.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3160461" y="5241779"/>
            <a:ext cx="1198289" cy="630733"/>
          </a:xfrm>
          <a:prstGeom prst="line">
            <a:avLst/>
          </a:prstGeom>
          <a:ln w="38100" cap="flat">
            <a:solidFill>
              <a:srgbClr val="A6A6A6"/>
            </a:solidFill>
            <a:prstDash val="solid"/>
            <a:headEnd type="none" w="sm" len="sm"/>
            <a:tailEnd type="none" w="sm" len="sm"/>
          </a:ln>
        </p:spPr>
      </p:sp>
      <p:sp>
        <p:nvSpPr>
          <p:cNvPr id="3" name="AutoShape 3"/>
          <p:cNvSpPr/>
          <p:nvPr/>
        </p:nvSpPr>
        <p:spPr>
          <a:xfrm flipV="1">
            <a:off x="8323826" y="5241779"/>
            <a:ext cx="1116890" cy="965328"/>
          </a:xfrm>
          <a:prstGeom prst="line">
            <a:avLst/>
          </a:prstGeom>
          <a:ln w="38100" cap="flat">
            <a:solidFill>
              <a:srgbClr val="A6A6A6"/>
            </a:solidFill>
            <a:prstDash val="solid"/>
            <a:headEnd type="none" w="sm" len="sm"/>
            <a:tailEnd type="none" w="sm" len="sm"/>
          </a:ln>
        </p:spPr>
      </p:sp>
      <p:sp>
        <p:nvSpPr>
          <p:cNvPr id="4" name="AutoShape 4"/>
          <p:cNvSpPr/>
          <p:nvPr/>
        </p:nvSpPr>
        <p:spPr>
          <a:xfrm flipV="1">
            <a:off x="13386742" y="5241779"/>
            <a:ext cx="1153653" cy="962528"/>
          </a:xfrm>
          <a:prstGeom prst="line">
            <a:avLst/>
          </a:prstGeom>
          <a:ln w="38100" cap="flat">
            <a:solidFill>
              <a:srgbClr val="A6A6A6"/>
            </a:solidFill>
            <a:prstDash val="solid"/>
            <a:headEnd type="none" w="sm" len="sm"/>
            <a:tailEnd type="none" w="sm" len="sm"/>
          </a:ln>
        </p:spPr>
      </p:sp>
      <p:sp>
        <p:nvSpPr>
          <p:cNvPr id="5" name="AutoShape 5"/>
          <p:cNvSpPr/>
          <p:nvPr/>
        </p:nvSpPr>
        <p:spPr>
          <a:xfrm flipH="1" flipV="1">
            <a:off x="5783157" y="5241779"/>
            <a:ext cx="1116262" cy="965328"/>
          </a:xfrm>
          <a:prstGeom prst="line">
            <a:avLst/>
          </a:prstGeom>
          <a:ln w="38100" cap="flat">
            <a:solidFill>
              <a:srgbClr val="A6A6A6"/>
            </a:solidFill>
            <a:prstDash val="solid"/>
            <a:headEnd type="none" w="sm" len="sm"/>
            <a:tailEnd type="none" w="sm" len="sm"/>
          </a:ln>
        </p:spPr>
      </p:sp>
      <p:sp>
        <p:nvSpPr>
          <p:cNvPr id="6" name="AutoShape 6"/>
          <p:cNvSpPr/>
          <p:nvPr/>
        </p:nvSpPr>
        <p:spPr>
          <a:xfrm flipH="1" flipV="1">
            <a:off x="10865123" y="5241779"/>
            <a:ext cx="1097212" cy="962528"/>
          </a:xfrm>
          <a:prstGeom prst="line">
            <a:avLst/>
          </a:prstGeom>
          <a:ln w="38100" cap="flat">
            <a:solidFill>
              <a:srgbClr val="A6A6A6"/>
            </a:solidFill>
            <a:prstDash val="solid"/>
            <a:headEnd type="none" w="sm" len="sm"/>
            <a:tailEnd type="none" w="sm" len="sm"/>
          </a:ln>
        </p:spPr>
      </p:sp>
      <p:grpSp>
        <p:nvGrpSpPr>
          <p:cNvPr id="7" name="Group 7"/>
          <p:cNvGrpSpPr/>
          <p:nvPr/>
        </p:nvGrpSpPr>
        <p:grpSpPr>
          <a:xfrm>
            <a:off x="1817900" y="5492103"/>
            <a:ext cx="1424407" cy="1424407"/>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8CFAE"/>
            </a:solidFill>
          </p:spPr>
        </p:sp>
        <p:sp>
          <p:nvSpPr>
            <p:cNvPr id="9" name="TextBox 9"/>
            <p:cNvSpPr txBox="1"/>
            <p:nvPr/>
          </p:nvSpPr>
          <p:spPr>
            <a:xfrm>
              <a:off x="76200" y="95250"/>
              <a:ext cx="660400" cy="641350"/>
            </a:xfrm>
            <a:prstGeom prst="rect">
              <a:avLst/>
            </a:prstGeom>
          </p:spPr>
          <p:txBody>
            <a:bodyPr lIns="50800" tIns="50800" rIns="50800" bIns="50800" rtlCol="0" anchor="ctr"/>
            <a:lstStyle/>
            <a:p>
              <a:pPr algn="ctr">
                <a:lnSpc>
                  <a:spcPts val="2553"/>
                </a:lnSpc>
              </a:pPr>
              <a:endParaRPr/>
            </a:p>
          </p:txBody>
        </p:sp>
      </p:grpSp>
      <p:grpSp>
        <p:nvGrpSpPr>
          <p:cNvPr id="10" name="Group 10"/>
          <p:cNvGrpSpPr/>
          <p:nvPr/>
        </p:nvGrpSpPr>
        <p:grpSpPr>
          <a:xfrm>
            <a:off x="4358750" y="4529575"/>
            <a:ext cx="1424407" cy="1424407"/>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6D73"/>
            </a:solidFill>
          </p:spPr>
        </p:sp>
        <p:sp>
          <p:nvSpPr>
            <p:cNvPr id="12" name="TextBox 12"/>
            <p:cNvSpPr txBox="1"/>
            <p:nvPr/>
          </p:nvSpPr>
          <p:spPr>
            <a:xfrm>
              <a:off x="76200" y="95250"/>
              <a:ext cx="660400" cy="641350"/>
            </a:xfrm>
            <a:prstGeom prst="rect">
              <a:avLst/>
            </a:prstGeom>
          </p:spPr>
          <p:txBody>
            <a:bodyPr lIns="50800" tIns="50800" rIns="50800" bIns="50800" rtlCol="0" anchor="ctr"/>
            <a:lstStyle/>
            <a:p>
              <a:pPr algn="ctr">
                <a:lnSpc>
                  <a:spcPts val="2553"/>
                </a:lnSpc>
              </a:pPr>
              <a:endParaRPr/>
            </a:p>
          </p:txBody>
        </p:sp>
      </p:grpSp>
      <p:grpSp>
        <p:nvGrpSpPr>
          <p:cNvPr id="13" name="Group 13"/>
          <p:cNvGrpSpPr/>
          <p:nvPr/>
        </p:nvGrpSpPr>
        <p:grpSpPr>
          <a:xfrm>
            <a:off x="6899419" y="5494903"/>
            <a:ext cx="1424407" cy="1424407"/>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CB77"/>
            </a:solidFill>
          </p:spPr>
        </p:sp>
        <p:sp>
          <p:nvSpPr>
            <p:cNvPr id="15" name="TextBox 15"/>
            <p:cNvSpPr txBox="1"/>
            <p:nvPr/>
          </p:nvSpPr>
          <p:spPr>
            <a:xfrm>
              <a:off x="76200" y="95250"/>
              <a:ext cx="660400" cy="641350"/>
            </a:xfrm>
            <a:prstGeom prst="rect">
              <a:avLst/>
            </a:prstGeom>
          </p:spPr>
          <p:txBody>
            <a:bodyPr lIns="50800" tIns="50800" rIns="50800" bIns="50800" rtlCol="0" anchor="ctr"/>
            <a:lstStyle/>
            <a:p>
              <a:pPr algn="ctr">
                <a:lnSpc>
                  <a:spcPts val="2553"/>
                </a:lnSpc>
              </a:pPr>
              <a:endParaRPr/>
            </a:p>
          </p:txBody>
        </p:sp>
      </p:grpSp>
      <p:grpSp>
        <p:nvGrpSpPr>
          <p:cNvPr id="16" name="Group 16"/>
          <p:cNvGrpSpPr/>
          <p:nvPr/>
        </p:nvGrpSpPr>
        <p:grpSpPr>
          <a:xfrm>
            <a:off x="9440716" y="4529575"/>
            <a:ext cx="1424407" cy="1424407"/>
            <a:chOff x="0" y="0"/>
            <a:chExt cx="812800" cy="812800"/>
          </a:xfrm>
        </p:grpSpPr>
        <p:sp>
          <p:nvSpPr>
            <p:cNvPr id="17" name="Freeform 1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27C9D"/>
            </a:solidFill>
          </p:spPr>
        </p:sp>
        <p:sp>
          <p:nvSpPr>
            <p:cNvPr id="18" name="TextBox 18"/>
            <p:cNvSpPr txBox="1"/>
            <p:nvPr/>
          </p:nvSpPr>
          <p:spPr>
            <a:xfrm>
              <a:off x="76200" y="95250"/>
              <a:ext cx="660400" cy="641350"/>
            </a:xfrm>
            <a:prstGeom prst="rect">
              <a:avLst/>
            </a:prstGeom>
          </p:spPr>
          <p:txBody>
            <a:bodyPr lIns="50800" tIns="50800" rIns="50800" bIns="50800" rtlCol="0" anchor="ctr"/>
            <a:lstStyle/>
            <a:p>
              <a:pPr algn="ctr">
                <a:lnSpc>
                  <a:spcPts val="2553"/>
                </a:lnSpc>
              </a:pPr>
              <a:endParaRPr/>
            </a:p>
          </p:txBody>
        </p:sp>
      </p:grpSp>
      <p:grpSp>
        <p:nvGrpSpPr>
          <p:cNvPr id="19" name="Group 19"/>
          <p:cNvGrpSpPr/>
          <p:nvPr/>
        </p:nvGrpSpPr>
        <p:grpSpPr>
          <a:xfrm>
            <a:off x="11962335" y="5492103"/>
            <a:ext cx="1424407" cy="1424407"/>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8CFAE"/>
            </a:solidFill>
          </p:spPr>
        </p:sp>
        <p:sp>
          <p:nvSpPr>
            <p:cNvPr id="21" name="TextBox 21"/>
            <p:cNvSpPr txBox="1"/>
            <p:nvPr/>
          </p:nvSpPr>
          <p:spPr>
            <a:xfrm>
              <a:off x="76200" y="95250"/>
              <a:ext cx="660400" cy="641350"/>
            </a:xfrm>
            <a:prstGeom prst="rect">
              <a:avLst/>
            </a:prstGeom>
          </p:spPr>
          <p:txBody>
            <a:bodyPr lIns="50800" tIns="50800" rIns="50800" bIns="50800" rtlCol="0" anchor="ctr"/>
            <a:lstStyle/>
            <a:p>
              <a:pPr algn="ctr">
                <a:lnSpc>
                  <a:spcPts val="2553"/>
                </a:lnSpc>
              </a:pPr>
              <a:endParaRPr/>
            </a:p>
          </p:txBody>
        </p:sp>
      </p:grpSp>
      <p:grpSp>
        <p:nvGrpSpPr>
          <p:cNvPr id="22" name="Group 22"/>
          <p:cNvGrpSpPr/>
          <p:nvPr/>
        </p:nvGrpSpPr>
        <p:grpSpPr>
          <a:xfrm>
            <a:off x="14540395" y="4529575"/>
            <a:ext cx="1424407" cy="1424407"/>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6D73"/>
            </a:solidFill>
          </p:spPr>
        </p:sp>
        <p:sp>
          <p:nvSpPr>
            <p:cNvPr id="24" name="TextBox 24"/>
            <p:cNvSpPr txBox="1"/>
            <p:nvPr/>
          </p:nvSpPr>
          <p:spPr>
            <a:xfrm>
              <a:off x="76200" y="95250"/>
              <a:ext cx="660400" cy="641350"/>
            </a:xfrm>
            <a:prstGeom prst="rect">
              <a:avLst/>
            </a:prstGeom>
          </p:spPr>
          <p:txBody>
            <a:bodyPr lIns="50800" tIns="50800" rIns="50800" bIns="50800" rtlCol="0" anchor="ctr"/>
            <a:lstStyle/>
            <a:p>
              <a:pPr algn="ctr">
                <a:lnSpc>
                  <a:spcPts val="2553"/>
                </a:lnSpc>
              </a:pPr>
              <a:endParaRPr/>
            </a:p>
          </p:txBody>
        </p:sp>
      </p:grpSp>
      <p:grpSp>
        <p:nvGrpSpPr>
          <p:cNvPr id="25" name="Group 25"/>
          <p:cNvGrpSpPr/>
          <p:nvPr/>
        </p:nvGrpSpPr>
        <p:grpSpPr>
          <a:xfrm rot="2700000">
            <a:off x="-2396474" y="-2921783"/>
            <a:ext cx="7415398" cy="3565095"/>
            <a:chOff x="0" y="0"/>
            <a:chExt cx="660400" cy="317500"/>
          </a:xfrm>
        </p:grpSpPr>
        <p:sp>
          <p:nvSpPr>
            <p:cNvPr id="26" name="Freeform 26"/>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27" name="TextBox 27"/>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8" name="AutoShape 28"/>
          <p:cNvSpPr/>
          <p:nvPr/>
        </p:nvSpPr>
        <p:spPr>
          <a:xfrm>
            <a:off x="-2859087" y="-2102233"/>
            <a:ext cx="5185216" cy="5132702"/>
          </a:xfrm>
          <a:prstGeom prst="line">
            <a:avLst/>
          </a:prstGeom>
          <a:ln w="28575" cap="flat">
            <a:solidFill>
              <a:srgbClr val="8CA9AD"/>
            </a:solidFill>
            <a:prstDash val="solid"/>
            <a:headEnd type="none" w="sm" len="sm"/>
            <a:tailEnd type="none" w="sm" len="sm"/>
          </a:ln>
        </p:spPr>
      </p:sp>
      <p:sp>
        <p:nvSpPr>
          <p:cNvPr id="29" name="AutoShape 29"/>
          <p:cNvSpPr/>
          <p:nvPr/>
        </p:nvSpPr>
        <p:spPr>
          <a:xfrm>
            <a:off x="-3073034" y="-1789557"/>
            <a:ext cx="5038853" cy="5038853"/>
          </a:xfrm>
          <a:prstGeom prst="line">
            <a:avLst/>
          </a:prstGeom>
          <a:ln w="28575" cap="flat">
            <a:solidFill>
              <a:srgbClr val="8CA9AD"/>
            </a:solidFill>
            <a:prstDash val="solid"/>
            <a:headEnd type="none" w="sm" len="sm"/>
            <a:tailEnd type="none" w="sm" len="sm"/>
          </a:ln>
        </p:spPr>
      </p:sp>
      <p:sp>
        <p:nvSpPr>
          <p:cNvPr id="30" name="AutoShape 30"/>
          <p:cNvSpPr/>
          <p:nvPr/>
        </p:nvSpPr>
        <p:spPr>
          <a:xfrm>
            <a:off x="-3252636" y="-1431087"/>
            <a:ext cx="4867141" cy="4867141"/>
          </a:xfrm>
          <a:prstGeom prst="line">
            <a:avLst/>
          </a:prstGeom>
          <a:ln w="28575" cap="flat">
            <a:solidFill>
              <a:srgbClr val="8CA9AD"/>
            </a:solidFill>
            <a:prstDash val="solid"/>
            <a:headEnd type="none" w="sm" len="sm"/>
            <a:tailEnd type="none" w="sm" len="sm"/>
          </a:ln>
        </p:spPr>
      </p:sp>
      <p:sp>
        <p:nvSpPr>
          <p:cNvPr id="31" name="AutoShape 31"/>
          <p:cNvSpPr/>
          <p:nvPr/>
        </p:nvSpPr>
        <p:spPr>
          <a:xfrm>
            <a:off x="-3379290" y="-1044819"/>
            <a:ext cx="4690515" cy="4690515"/>
          </a:xfrm>
          <a:prstGeom prst="line">
            <a:avLst/>
          </a:prstGeom>
          <a:ln w="28575" cap="flat">
            <a:solidFill>
              <a:srgbClr val="8CA9AD"/>
            </a:solidFill>
            <a:prstDash val="solid"/>
            <a:headEnd type="none" w="sm" len="sm"/>
            <a:tailEnd type="none" w="sm" len="sm"/>
          </a:ln>
        </p:spPr>
      </p:sp>
      <p:sp>
        <p:nvSpPr>
          <p:cNvPr id="32" name="AutoShape 32"/>
          <p:cNvSpPr/>
          <p:nvPr/>
        </p:nvSpPr>
        <p:spPr>
          <a:xfrm>
            <a:off x="-3523144" y="-605142"/>
            <a:ext cx="4347674" cy="4347674"/>
          </a:xfrm>
          <a:prstGeom prst="line">
            <a:avLst/>
          </a:prstGeom>
          <a:ln w="28575" cap="flat">
            <a:solidFill>
              <a:srgbClr val="8CA9AD"/>
            </a:solidFill>
            <a:prstDash val="solid"/>
            <a:headEnd type="none" w="sm" len="sm"/>
            <a:tailEnd type="none" w="sm" len="sm"/>
          </a:ln>
        </p:spPr>
      </p:sp>
      <p:sp>
        <p:nvSpPr>
          <p:cNvPr id="33" name="AutoShape 33"/>
          <p:cNvSpPr/>
          <p:nvPr/>
        </p:nvSpPr>
        <p:spPr>
          <a:xfrm>
            <a:off x="-3643964" y="-161419"/>
            <a:ext cx="3963599" cy="3985594"/>
          </a:xfrm>
          <a:prstGeom prst="line">
            <a:avLst/>
          </a:prstGeom>
          <a:ln w="28575" cap="flat">
            <a:solidFill>
              <a:srgbClr val="8CA9AD"/>
            </a:solidFill>
            <a:prstDash val="solid"/>
            <a:headEnd type="none" w="sm" len="sm"/>
            <a:tailEnd type="none" w="sm" len="sm"/>
          </a:ln>
        </p:spPr>
      </p:sp>
      <p:sp>
        <p:nvSpPr>
          <p:cNvPr id="34" name="TextBox 34"/>
          <p:cNvSpPr txBox="1"/>
          <p:nvPr/>
        </p:nvSpPr>
        <p:spPr>
          <a:xfrm>
            <a:off x="5343984" y="1028700"/>
            <a:ext cx="7600032" cy="844677"/>
          </a:xfrm>
          <a:prstGeom prst="rect">
            <a:avLst/>
          </a:prstGeom>
        </p:spPr>
        <p:txBody>
          <a:bodyPr lIns="0" tIns="0" rIns="0" bIns="0" rtlCol="0" anchor="t">
            <a:spAutoFit/>
          </a:bodyPr>
          <a:lstStyle/>
          <a:p>
            <a:pPr algn="ctr">
              <a:lnSpc>
                <a:spcPts val="5544"/>
              </a:lnSpc>
            </a:pPr>
            <a:r>
              <a:rPr lang="en-US" sz="5600">
                <a:solidFill>
                  <a:srgbClr val="227C9D"/>
                </a:solidFill>
                <a:latin typeface="Kollektif Bold"/>
              </a:rPr>
              <a:t>STEPS FOLLOWED</a:t>
            </a:r>
          </a:p>
        </p:txBody>
      </p:sp>
      <p:sp>
        <p:nvSpPr>
          <p:cNvPr id="35" name="TextBox 35"/>
          <p:cNvSpPr txBox="1"/>
          <p:nvPr/>
        </p:nvSpPr>
        <p:spPr>
          <a:xfrm>
            <a:off x="1508942" y="7149994"/>
            <a:ext cx="2042322" cy="737235"/>
          </a:xfrm>
          <a:prstGeom prst="rect">
            <a:avLst/>
          </a:prstGeom>
        </p:spPr>
        <p:txBody>
          <a:bodyPr lIns="0" tIns="0" rIns="0" bIns="0" rtlCol="0" anchor="t">
            <a:spAutoFit/>
          </a:bodyPr>
          <a:lstStyle/>
          <a:p>
            <a:pPr algn="ctr">
              <a:lnSpc>
                <a:spcPts val="2940"/>
              </a:lnSpc>
            </a:pPr>
            <a:r>
              <a:rPr lang="en-US" sz="2100" spc="67">
                <a:solidFill>
                  <a:srgbClr val="545454"/>
                </a:solidFill>
                <a:latin typeface="DM Sans Bold"/>
              </a:rPr>
              <a:t>DATASET IMPORTED</a:t>
            </a:r>
          </a:p>
        </p:txBody>
      </p:sp>
      <p:sp>
        <p:nvSpPr>
          <p:cNvPr id="36" name="TextBox 36"/>
          <p:cNvSpPr txBox="1"/>
          <p:nvPr/>
        </p:nvSpPr>
        <p:spPr>
          <a:xfrm>
            <a:off x="1817900" y="5889664"/>
            <a:ext cx="1424407" cy="524510"/>
          </a:xfrm>
          <a:prstGeom prst="rect">
            <a:avLst/>
          </a:prstGeom>
        </p:spPr>
        <p:txBody>
          <a:bodyPr lIns="0" tIns="0" rIns="0" bIns="0" rtlCol="0" anchor="t">
            <a:spAutoFit/>
          </a:bodyPr>
          <a:lstStyle/>
          <a:p>
            <a:pPr algn="ctr">
              <a:lnSpc>
                <a:spcPts val="4479"/>
              </a:lnSpc>
            </a:pPr>
            <a:r>
              <a:rPr lang="en-US" sz="2799" spc="338">
                <a:solidFill>
                  <a:srgbClr val="FFFFFF"/>
                </a:solidFill>
                <a:latin typeface="DM Sans Bold"/>
              </a:rPr>
              <a:t>1</a:t>
            </a:r>
          </a:p>
        </p:txBody>
      </p:sp>
      <p:sp>
        <p:nvSpPr>
          <p:cNvPr id="37" name="TextBox 37"/>
          <p:cNvSpPr txBox="1"/>
          <p:nvPr/>
        </p:nvSpPr>
        <p:spPr>
          <a:xfrm>
            <a:off x="4367623" y="4927136"/>
            <a:ext cx="1424407" cy="524510"/>
          </a:xfrm>
          <a:prstGeom prst="rect">
            <a:avLst/>
          </a:prstGeom>
        </p:spPr>
        <p:txBody>
          <a:bodyPr lIns="0" tIns="0" rIns="0" bIns="0" rtlCol="0" anchor="t">
            <a:spAutoFit/>
          </a:bodyPr>
          <a:lstStyle/>
          <a:p>
            <a:pPr algn="ctr">
              <a:lnSpc>
                <a:spcPts val="4479"/>
              </a:lnSpc>
            </a:pPr>
            <a:r>
              <a:rPr lang="en-US" sz="2799" spc="338">
                <a:solidFill>
                  <a:srgbClr val="FFFFFF"/>
                </a:solidFill>
                <a:latin typeface="DM Sans Bold"/>
              </a:rPr>
              <a:t>2</a:t>
            </a:r>
          </a:p>
        </p:txBody>
      </p:sp>
      <p:sp>
        <p:nvSpPr>
          <p:cNvPr id="38" name="TextBox 38"/>
          <p:cNvSpPr txBox="1"/>
          <p:nvPr/>
        </p:nvSpPr>
        <p:spPr>
          <a:xfrm>
            <a:off x="6886962" y="5903985"/>
            <a:ext cx="1424407" cy="524510"/>
          </a:xfrm>
          <a:prstGeom prst="rect">
            <a:avLst/>
          </a:prstGeom>
        </p:spPr>
        <p:txBody>
          <a:bodyPr lIns="0" tIns="0" rIns="0" bIns="0" rtlCol="0" anchor="t">
            <a:spAutoFit/>
          </a:bodyPr>
          <a:lstStyle/>
          <a:p>
            <a:pPr algn="ctr">
              <a:lnSpc>
                <a:spcPts val="4479"/>
              </a:lnSpc>
            </a:pPr>
            <a:r>
              <a:rPr lang="en-US" sz="2799" spc="338">
                <a:solidFill>
                  <a:srgbClr val="FFFFFF"/>
                </a:solidFill>
                <a:latin typeface="DM Sans Bold"/>
              </a:rPr>
              <a:t>3</a:t>
            </a:r>
          </a:p>
        </p:txBody>
      </p:sp>
      <p:sp>
        <p:nvSpPr>
          <p:cNvPr id="39" name="TextBox 39"/>
          <p:cNvSpPr txBox="1"/>
          <p:nvPr/>
        </p:nvSpPr>
        <p:spPr>
          <a:xfrm>
            <a:off x="9453173" y="4912816"/>
            <a:ext cx="1424407" cy="524510"/>
          </a:xfrm>
          <a:prstGeom prst="rect">
            <a:avLst/>
          </a:prstGeom>
        </p:spPr>
        <p:txBody>
          <a:bodyPr lIns="0" tIns="0" rIns="0" bIns="0" rtlCol="0" anchor="t">
            <a:spAutoFit/>
          </a:bodyPr>
          <a:lstStyle/>
          <a:p>
            <a:pPr algn="ctr">
              <a:lnSpc>
                <a:spcPts val="4479"/>
              </a:lnSpc>
            </a:pPr>
            <a:r>
              <a:rPr lang="en-US" sz="2799" spc="338">
                <a:solidFill>
                  <a:srgbClr val="FFFFFF"/>
                </a:solidFill>
                <a:latin typeface="DM Sans Bold"/>
              </a:rPr>
              <a:t>4</a:t>
            </a:r>
          </a:p>
        </p:txBody>
      </p:sp>
      <p:sp>
        <p:nvSpPr>
          <p:cNvPr id="40" name="TextBox 40"/>
          <p:cNvSpPr txBox="1"/>
          <p:nvPr/>
        </p:nvSpPr>
        <p:spPr>
          <a:xfrm>
            <a:off x="11974898" y="5889664"/>
            <a:ext cx="1424407" cy="524510"/>
          </a:xfrm>
          <a:prstGeom prst="rect">
            <a:avLst/>
          </a:prstGeom>
        </p:spPr>
        <p:txBody>
          <a:bodyPr lIns="0" tIns="0" rIns="0" bIns="0" rtlCol="0" anchor="t">
            <a:spAutoFit/>
          </a:bodyPr>
          <a:lstStyle/>
          <a:p>
            <a:pPr algn="ctr">
              <a:lnSpc>
                <a:spcPts val="4479"/>
              </a:lnSpc>
            </a:pPr>
            <a:r>
              <a:rPr lang="en-US" sz="2799" spc="338">
                <a:solidFill>
                  <a:srgbClr val="FFFFFF"/>
                </a:solidFill>
                <a:latin typeface="DM Sans Bold"/>
              </a:rPr>
              <a:t>5</a:t>
            </a:r>
          </a:p>
        </p:txBody>
      </p:sp>
      <p:sp>
        <p:nvSpPr>
          <p:cNvPr id="41" name="TextBox 41"/>
          <p:cNvSpPr txBox="1"/>
          <p:nvPr/>
        </p:nvSpPr>
        <p:spPr>
          <a:xfrm>
            <a:off x="14540395" y="4927136"/>
            <a:ext cx="1424407" cy="524510"/>
          </a:xfrm>
          <a:prstGeom prst="rect">
            <a:avLst/>
          </a:prstGeom>
        </p:spPr>
        <p:txBody>
          <a:bodyPr lIns="0" tIns="0" rIns="0" bIns="0" rtlCol="0" anchor="t">
            <a:spAutoFit/>
          </a:bodyPr>
          <a:lstStyle/>
          <a:p>
            <a:pPr algn="ctr">
              <a:lnSpc>
                <a:spcPts val="4479"/>
              </a:lnSpc>
            </a:pPr>
            <a:r>
              <a:rPr lang="en-US" sz="2799" spc="338">
                <a:solidFill>
                  <a:srgbClr val="FFFFFF"/>
                </a:solidFill>
                <a:latin typeface="DM Sans Bold"/>
              </a:rPr>
              <a:t>6</a:t>
            </a:r>
          </a:p>
        </p:txBody>
      </p:sp>
      <p:sp>
        <p:nvSpPr>
          <p:cNvPr id="42" name="TextBox 42"/>
          <p:cNvSpPr txBox="1"/>
          <p:nvPr/>
        </p:nvSpPr>
        <p:spPr>
          <a:xfrm>
            <a:off x="6578004" y="7149994"/>
            <a:ext cx="2042322" cy="737235"/>
          </a:xfrm>
          <a:prstGeom prst="rect">
            <a:avLst/>
          </a:prstGeom>
        </p:spPr>
        <p:txBody>
          <a:bodyPr lIns="0" tIns="0" rIns="0" bIns="0" rtlCol="0" anchor="t">
            <a:spAutoFit/>
          </a:bodyPr>
          <a:lstStyle/>
          <a:p>
            <a:pPr algn="ctr">
              <a:lnSpc>
                <a:spcPts val="2940"/>
              </a:lnSpc>
            </a:pPr>
            <a:r>
              <a:rPr lang="en-US" sz="2100" spc="67">
                <a:solidFill>
                  <a:srgbClr val="545454"/>
                </a:solidFill>
                <a:latin typeface="DM Sans Bold"/>
              </a:rPr>
              <a:t>DATA PRE-PROCESSING</a:t>
            </a:r>
          </a:p>
        </p:txBody>
      </p:sp>
      <p:sp>
        <p:nvSpPr>
          <p:cNvPr id="43" name="TextBox 43"/>
          <p:cNvSpPr txBox="1"/>
          <p:nvPr/>
        </p:nvSpPr>
        <p:spPr>
          <a:xfrm>
            <a:off x="4049793" y="3694907"/>
            <a:ext cx="2042322" cy="737235"/>
          </a:xfrm>
          <a:prstGeom prst="rect">
            <a:avLst/>
          </a:prstGeom>
        </p:spPr>
        <p:txBody>
          <a:bodyPr lIns="0" tIns="0" rIns="0" bIns="0" rtlCol="0" anchor="t">
            <a:spAutoFit/>
          </a:bodyPr>
          <a:lstStyle/>
          <a:p>
            <a:pPr algn="ctr">
              <a:lnSpc>
                <a:spcPts val="2940"/>
              </a:lnSpc>
            </a:pPr>
            <a:r>
              <a:rPr lang="en-US" sz="2100" spc="67">
                <a:solidFill>
                  <a:srgbClr val="545454"/>
                </a:solidFill>
                <a:latin typeface="DM Sans Bold"/>
              </a:rPr>
              <a:t>DATA CLEANING</a:t>
            </a:r>
          </a:p>
        </p:txBody>
      </p:sp>
      <p:sp>
        <p:nvSpPr>
          <p:cNvPr id="44" name="TextBox 44"/>
          <p:cNvSpPr txBox="1"/>
          <p:nvPr/>
        </p:nvSpPr>
        <p:spPr>
          <a:xfrm>
            <a:off x="9144000" y="3694907"/>
            <a:ext cx="2269103" cy="737235"/>
          </a:xfrm>
          <a:prstGeom prst="rect">
            <a:avLst/>
          </a:prstGeom>
        </p:spPr>
        <p:txBody>
          <a:bodyPr lIns="0" tIns="0" rIns="0" bIns="0" rtlCol="0" anchor="t">
            <a:spAutoFit/>
          </a:bodyPr>
          <a:lstStyle/>
          <a:p>
            <a:pPr algn="ctr">
              <a:lnSpc>
                <a:spcPts val="2940"/>
              </a:lnSpc>
            </a:pPr>
            <a:r>
              <a:rPr lang="en-US" sz="2100" spc="67">
                <a:solidFill>
                  <a:srgbClr val="545454"/>
                </a:solidFill>
                <a:latin typeface="DM Sans Bold"/>
              </a:rPr>
              <a:t>EXPLORATORY DATA ANALYSIS</a:t>
            </a:r>
          </a:p>
        </p:txBody>
      </p:sp>
      <p:sp>
        <p:nvSpPr>
          <p:cNvPr id="45" name="TextBox 45"/>
          <p:cNvSpPr txBox="1"/>
          <p:nvPr/>
        </p:nvSpPr>
        <p:spPr>
          <a:xfrm>
            <a:off x="14231437" y="3598072"/>
            <a:ext cx="2042322" cy="737235"/>
          </a:xfrm>
          <a:prstGeom prst="rect">
            <a:avLst/>
          </a:prstGeom>
        </p:spPr>
        <p:txBody>
          <a:bodyPr lIns="0" tIns="0" rIns="0" bIns="0" rtlCol="0" anchor="t">
            <a:spAutoFit/>
          </a:bodyPr>
          <a:lstStyle/>
          <a:p>
            <a:pPr algn="ctr">
              <a:lnSpc>
                <a:spcPts val="2940"/>
              </a:lnSpc>
            </a:pPr>
            <a:r>
              <a:rPr lang="en-US" sz="2100" spc="67">
                <a:solidFill>
                  <a:srgbClr val="545454"/>
                </a:solidFill>
                <a:latin typeface="DM Sans Bold"/>
              </a:rPr>
              <a:t>TABLEAU DASHBOARD</a:t>
            </a:r>
          </a:p>
        </p:txBody>
      </p:sp>
      <p:sp>
        <p:nvSpPr>
          <p:cNvPr id="46" name="Freeform 46"/>
          <p:cNvSpPr/>
          <p:nvPr/>
        </p:nvSpPr>
        <p:spPr>
          <a:xfrm>
            <a:off x="17204191" y="703779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7" name="Freeform 47"/>
          <p:cNvSpPr/>
          <p:nvPr/>
        </p:nvSpPr>
        <p:spPr>
          <a:xfrm>
            <a:off x="17204191" y="81216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8" name="Freeform 48"/>
          <p:cNvSpPr/>
          <p:nvPr/>
        </p:nvSpPr>
        <p:spPr>
          <a:xfrm rot="5400000" flipH="1" flipV="1">
            <a:off x="17204191" y="92054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49" name="Freeform 49"/>
          <p:cNvSpPr/>
          <p:nvPr/>
        </p:nvSpPr>
        <p:spPr>
          <a:xfrm>
            <a:off x="16120382" y="595398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0" name="Freeform 50"/>
          <p:cNvSpPr/>
          <p:nvPr/>
        </p:nvSpPr>
        <p:spPr>
          <a:xfrm>
            <a:off x="16120382" y="703779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51" name="Freeform 51"/>
          <p:cNvSpPr/>
          <p:nvPr/>
        </p:nvSpPr>
        <p:spPr>
          <a:xfrm rot="5400000">
            <a:off x="15036573" y="81216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2" name="Freeform 52"/>
          <p:cNvSpPr/>
          <p:nvPr/>
        </p:nvSpPr>
        <p:spPr>
          <a:xfrm rot="-10800000">
            <a:off x="16120382" y="92054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53" name="Freeform 53"/>
          <p:cNvSpPr/>
          <p:nvPr/>
        </p:nvSpPr>
        <p:spPr>
          <a:xfrm rot="-10800000" flipH="1" flipV="1">
            <a:off x="15036573" y="92054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4" name="TextBox 54"/>
          <p:cNvSpPr txBox="1"/>
          <p:nvPr/>
        </p:nvSpPr>
        <p:spPr>
          <a:xfrm>
            <a:off x="11649277" y="7149994"/>
            <a:ext cx="2269103" cy="737235"/>
          </a:xfrm>
          <a:prstGeom prst="rect">
            <a:avLst/>
          </a:prstGeom>
        </p:spPr>
        <p:txBody>
          <a:bodyPr lIns="0" tIns="0" rIns="0" bIns="0" rtlCol="0" anchor="t">
            <a:spAutoFit/>
          </a:bodyPr>
          <a:lstStyle/>
          <a:p>
            <a:pPr algn="ctr">
              <a:lnSpc>
                <a:spcPts val="2940"/>
              </a:lnSpc>
            </a:pPr>
            <a:r>
              <a:rPr lang="en-US" sz="2100" spc="67">
                <a:solidFill>
                  <a:srgbClr val="545454"/>
                </a:solidFill>
                <a:latin typeface="DM Sans Bold"/>
              </a:rPr>
              <a:t>FEATURE ENGINEERING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2700000">
            <a:off x="-1376391" y="-3093321"/>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5" name="AutoShape 5"/>
          <p:cNvSpPr/>
          <p:nvPr/>
        </p:nvSpPr>
        <p:spPr>
          <a:xfrm>
            <a:off x="-1839005" y="-2273771"/>
            <a:ext cx="5185216" cy="5132702"/>
          </a:xfrm>
          <a:prstGeom prst="line">
            <a:avLst/>
          </a:prstGeom>
          <a:ln w="28575" cap="flat">
            <a:solidFill>
              <a:srgbClr val="8CA9AD"/>
            </a:solidFill>
            <a:prstDash val="solid"/>
            <a:headEnd type="none" w="sm" len="sm"/>
            <a:tailEnd type="none" w="sm" len="sm"/>
          </a:ln>
        </p:spPr>
      </p:sp>
      <p:sp>
        <p:nvSpPr>
          <p:cNvPr id="6" name="AutoShape 6"/>
          <p:cNvSpPr/>
          <p:nvPr/>
        </p:nvSpPr>
        <p:spPr>
          <a:xfrm>
            <a:off x="-2052951" y="-1961095"/>
            <a:ext cx="5038853" cy="5038853"/>
          </a:xfrm>
          <a:prstGeom prst="line">
            <a:avLst/>
          </a:prstGeom>
          <a:ln w="28575" cap="flat">
            <a:solidFill>
              <a:srgbClr val="8CA9AD"/>
            </a:solidFill>
            <a:prstDash val="solid"/>
            <a:headEnd type="none" w="sm" len="sm"/>
            <a:tailEnd type="none" w="sm" len="sm"/>
          </a:ln>
        </p:spPr>
      </p:sp>
      <p:sp>
        <p:nvSpPr>
          <p:cNvPr id="7" name="AutoShape 7"/>
          <p:cNvSpPr/>
          <p:nvPr/>
        </p:nvSpPr>
        <p:spPr>
          <a:xfrm>
            <a:off x="-2232553" y="-1602625"/>
            <a:ext cx="4867141" cy="4867141"/>
          </a:xfrm>
          <a:prstGeom prst="line">
            <a:avLst/>
          </a:prstGeom>
          <a:ln w="28575" cap="flat">
            <a:solidFill>
              <a:srgbClr val="8CA9AD"/>
            </a:solidFill>
            <a:prstDash val="solid"/>
            <a:headEnd type="none" w="sm" len="sm"/>
            <a:tailEnd type="none" w="sm" len="sm"/>
          </a:ln>
        </p:spPr>
      </p:sp>
      <p:sp>
        <p:nvSpPr>
          <p:cNvPr id="8" name="AutoShape 8"/>
          <p:cNvSpPr/>
          <p:nvPr/>
        </p:nvSpPr>
        <p:spPr>
          <a:xfrm>
            <a:off x="-2359208" y="-1216357"/>
            <a:ext cx="4690515" cy="4690515"/>
          </a:xfrm>
          <a:prstGeom prst="line">
            <a:avLst/>
          </a:prstGeom>
          <a:ln w="28575" cap="flat">
            <a:solidFill>
              <a:srgbClr val="8CA9AD"/>
            </a:solidFill>
            <a:prstDash val="solid"/>
            <a:headEnd type="none" w="sm" len="sm"/>
            <a:tailEnd type="none" w="sm" len="sm"/>
          </a:ln>
        </p:spPr>
      </p:sp>
      <p:sp>
        <p:nvSpPr>
          <p:cNvPr id="9" name="AutoShape 9"/>
          <p:cNvSpPr/>
          <p:nvPr/>
        </p:nvSpPr>
        <p:spPr>
          <a:xfrm>
            <a:off x="-2503062" y="-776680"/>
            <a:ext cx="4347674" cy="4347674"/>
          </a:xfrm>
          <a:prstGeom prst="line">
            <a:avLst/>
          </a:prstGeom>
          <a:ln w="28575" cap="flat">
            <a:solidFill>
              <a:srgbClr val="8CA9AD"/>
            </a:solidFill>
            <a:prstDash val="solid"/>
            <a:headEnd type="none" w="sm" len="sm"/>
            <a:tailEnd type="none" w="sm" len="sm"/>
          </a:ln>
        </p:spPr>
      </p:sp>
      <p:sp>
        <p:nvSpPr>
          <p:cNvPr id="10" name="AutoShape 10"/>
          <p:cNvSpPr/>
          <p:nvPr/>
        </p:nvSpPr>
        <p:spPr>
          <a:xfrm>
            <a:off x="-2623881" y="-332957"/>
            <a:ext cx="3963599" cy="3985594"/>
          </a:xfrm>
          <a:prstGeom prst="line">
            <a:avLst/>
          </a:prstGeom>
          <a:ln w="28575" cap="flat">
            <a:solidFill>
              <a:srgbClr val="8CA9AD"/>
            </a:solidFill>
            <a:prstDash val="solid"/>
            <a:headEnd type="none" w="sm" len="sm"/>
            <a:tailEnd type="none" w="sm" len="sm"/>
          </a:ln>
        </p:spPr>
      </p:sp>
      <p:sp>
        <p:nvSpPr>
          <p:cNvPr id="11" name="AutoShape 11"/>
          <p:cNvSpPr/>
          <p:nvPr/>
        </p:nvSpPr>
        <p:spPr>
          <a:xfrm>
            <a:off x="-2598114" y="228677"/>
            <a:ext cx="3377485" cy="3360058"/>
          </a:xfrm>
          <a:prstGeom prst="line">
            <a:avLst/>
          </a:prstGeom>
          <a:ln w="28575" cap="flat">
            <a:solidFill>
              <a:srgbClr val="8CA9AD"/>
            </a:solidFill>
            <a:prstDash val="solid"/>
            <a:headEnd type="none" w="sm" len="sm"/>
            <a:tailEnd type="none" w="sm" len="sm"/>
          </a:ln>
        </p:spPr>
      </p:sp>
      <p:sp>
        <p:nvSpPr>
          <p:cNvPr id="12" name="AutoShape 12"/>
          <p:cNvSpPr/>
          <p:nvPr/>
        </p:nvSpPr>
        <p:spPr>
          <a:xfrm>
            <a:off x="-2509797" y="905760"/>
            <a:ext cx="2628598" cy="2671969"/>
          </a:xfrm>
          <a:prstGeom prst="line">
            <a:avLst/>
          </a:prstGeom>
          <a:ln w="28575" cap="flat">
            <a:solidFill>
              <a:srgbClr val="8CA9AD"/>
            </a:solidFill>
            <a:prstDash val="solid"/>
            <a:headEnd type="none" w="sm" len="sm"/>
            <a:tailEnd type="none" w="sm" len="sm"/>
          </a:ln>
        </p:spPr>
      </p:sp>
      <p:grpSp>
        <p:nvGrpSpPr>
          <p:cNvPr id="13" name="Group 13"/>
          <p:cNvGrpSpPr/>
          <p:nvPr/>
        </p:nvGrpSpPr>
        <p:grpSpPr>
          <a:xfrm rot="-2700000">
            <a:off x="11386843" y="7201845"/>
            <a:ext cx="7415398" cy="3565095"/>
            <a:chOff x="0" y="0"/>
            <a:chExt cx="660400" cy="317500"/>
          </a:xfrm>
        </p:grpSpPr>
        <p:sp>
          <p:nvSpPr>
            <p:cNvPr id="14" name="Freeform 14"/>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15" name="TextBox 15"/>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16" name="AutoShape 16"/>
          <p:cNvSpPr/>
          <p:nvPr/>
        </p:nvSpPr>
        <p:spPr>
          <a:xfrm flipV="1">
            <a:off x="14131544" y="7969488"/>
            <a:ext cx="5132702" cy="5185216"/>
          </a:xfrm>
          <a:prstGeom prst="line">
            <a:avLst/>
          </a:prstGeom>
          <a:ln w="28575" cap="flat">
            <a:solidFill>
              <a:srgbClr val="8CA9AD"/>
            </a:solidFill>
            <a:prstDash val="solid"/>
            <a:headEnd type="none" w="sm" len="sm"/>
            <a:tailEnd type="none" w="sm" len="sm"/>
          </a:ln>
        </p:spPr>
      </p:sp>
      <p:sp>
        <p:nvSpPr>
          <p:cNvPr id="17" name="AutoShape 17"/>
          <p:cNvSpPr/>
          <p:nvPr/>
        </p:nvSpPr>
        <p:spPr>
          <a:xfrm flipV="1">
            <a:off x="14444220" y="8329798"/>
            <a:ext cx="5038853" cy="5038853"/>
          </a:xfrm>
          <a:prstGeom prst="line">
            <a:avLst/>
          </a:prstGeom>
          <a:ln w="28575" cap="flat">
            <a:solidFill>
              <a:srgbClr val="8CA9AD"/>
            </a:solidFill>
            <a:prstDash val="solid"/>
            <a:headEnd type="none" w="sm" len="sm"/>
            <a:tailEnd type="none" w="sm" len="sm"/>
          </a:ln>
        </p:spPr>
      </p:sp>
      <p:sp>
        <p:nvSpPr>
          <p:cNvPr id="18" name="AutoShape 18"/>
          <p:cNvSpPr/>
          <p:nvPr/>
        </p:nvSpPr>
        <p:spPr>
          <a:xfrm flipV="1">
            <a:off x="14802690" y="8681112"/>
            <a:ext cx="4867141" cy="4867141"/>
          </a:xfrm>
          <a:prstGeom prst="line">
            <a:avLst/>
          </a:prstGeom>
          <a:ln w="28575" cap="flat">
            <a:solidFill>
              <a:srgbClr val="8CA9AD"/>
            </a:solidFill>
            <a:prstDash val="solid"/>
            <a:headEnd type="none" w="sm" len="sm"/>
            <a:tailEnd type="none" w="sm" len="sm"/>
          </a:ln>
        </p:spPr>
      </p:sp>
      <p:sp>
        <p:nvSpPr>
          <p:cNvPr id="19" name="Freeform 19"/>
          <p:cNvSpPr/>
          <p:nvPr/>
        </p:nvSpPr>
        <p:spPr>
          <a:xfrm>
            <a:off x="3891710" y="2571418"/>
            <a:ext cx="10910981" cy="7177996"/>
          </a:xfrm>
          <a:custGeom>
            <a:avLst/>
            <a:gdLst/>
            <a:ahLst/>
            <a:cxnLst/>
            <a:rect l="l" t="t" r="r" b="b"/>
            <a:pathLst>
              <a:path w="10910981" h="7177996">
                <a:moveTo>
                  <a:pt x="0" y="0"/>
                </a:moveTo>
                <a:lnTo>
                  <a:pt x="10910980" y="0"/>
                </a:lnTo>
                <a:lnTo>
                  <a:pt x="10910980" y="7177996"/>
                </a:lnTo>
                <a:lnTo>
                  <a:pt x="0" y="7177996"/>
                </a:lnTo>
                <a:lnTo>
                  <a:pt x="0" y="0"/>
                </a:lnTo>
                <a:close/>
              </a:path>
            </a:pathLst>
          </a:custGeom>
          <a:blipFill>
            <a:blip r:embed="rId2"/>
            <a:stretch>
              <a:fillRect/>
            </a:stretch>
          </a:blipFill>
        </p:spPr>
      </p:sp>
      <p:sp>
        <p:nvSpPr>
          <p:cNvPr id="20" name="TextBox 20"/>
          <p:cNvSpPr txBox="1"/>
          <p:nvPr/>
        </p:nvSpPr>
        <p:spPr>
          <a:xfrm>
            <a:off x="3346212" y="447675"/>
            <a:ext cx="12044053" cy="1812926"/>
          </a:xfrm>
          <a:prstGeom prst="rect">
            <a:avLst/>
          </a:prstGeom>
        </p:spPr>
        <p:txBody>
          <a:bodyPr lIns="0" tIns="0" rIns="0" bIns="0" rtlCol="0" anchor="t">
            <a:spAutoFit/>
          </a:bodyPr>
          <a:lstStyle/>
          <a:p>
            <a:pPr algn="ctr">
              <a:lnSpc>
                <a:spcPts val="6500"/>
              </a:lnSpc>
            </a:pPr>
            <a:r>
              <a:rPr lang="en-US" sz="6500">
                <a:solidFill>
                  <a:srgbClr val="227C9D"/>
                </a:solidFill>
                <a:latin typeface="Kollektif Bold"/>
              </a:rPr>
              <a:t>EXPLORATORY DATA ANALYSIS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2700000">
            <a:off x="-1376391" y="-3093321"/>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5" name="AutoShape 5"/>
          <p:cNvSpPr/>
          <p:nvPr/>
        </p:nvSpPr>
        <p:spPr>
          <a:xfrm>
            <a:off x="-1839005" y="-2273771"/>
            <a:ext cx="5185216" cy="5132702"/>
          </a:xfrm>
          <a:prstGeom prst="line">
            <a:avLst/>
          </a:prstGeom>
          <a:ln w="28575" cap="flat">
            <a:solidFill>
              <a:srgbClr val="8CA9AD"/>
            </a:solidFill>
            <a:prstDash val="solid"/>
            <a:headEnd type="none" w="sm" len="sm"/>
            <a:tailEnd type="none" w="sm" len="sm"/>
          </a:ln>
        </p:spPr>
      </p:sp>
      <p:sp>
        <p:nvSpPr>
          <p:cNvPr id="6" name="AutoShape 6"/>
          <p:cNvSpPr/>
          <p:nvPr/>
        </p:nvSpPr>
        <p:spPr>
          <a:xfrm>
            <a:off x="-2052951" y="-1961095"/>
            <a:ext cx="5038853" cy="5038853"/>
          </a:xfrm>
          <a:prstGeom prst="line">
            <a:avLst/>
          </a:prstGeom>
          <a:ln w="28575" cap="flat">
            <a:solidFill>
              <a:srgbClr val="8CA9AD"/>
            </a:solidFill>
            <a:prstDash val="solid"/>
            <a:headEnd type="none" w="sm" len="sm"/>
            <a:tailEnd type="none" w="sm" len="sm"/>
          </a:ln>
        </p:spPr>
      </p:sp>
      <p:sp>
        <p:nvSpPr>
          <p:cNvPr id="7" name="AutoShape 7"/>
          <p:cNvSpPr/>
          <p:nvPr/>
        </p:nvSpPr>
        <p:spPr>
          <a:xfrm>
            <a:off x="-2232553" y="-1602625"/>
            <a:ext cx="4867141" cy="4867141"/>
          </a:xfrm>
          <a:prstGeom prst="line">
            <a:avLst/>
          </a:prstGeom>
          <a:ln w="28575" cap="flat">
            <a:solidFill>
              <a:srgbClr val="8CA9AD"/>
            </a:solidFill>
            <a:prstDash val="solid"/>
            <a:headEnd type="none" w="sm" len="sm"/>
            <a:tailEnd type="none" w="sm" len="sm"/>
          </a:ln>
        </p:spPr>
      </p:sp>
      <p:sp>
        <p:nvSpPr>
          <p:cNvPr id="8" name="AutoShape 8"/>
          <p:cNvSpPr/>
          <p:nvPr/>
        </p:nvSpPr>
        <p:spPr>
          <a:xfrm>
            <a:off x="-2359208" y="-1216357"/>
            <a:ext cx="4690515" cy="4690515"/>
          </a:xfrm>
          <a:prstGeom prst="line">
            <a:avLst/>
          </a:prstGeom>
          <a:ln w="28575" cap="flat">
            <a:solidFill>
              <a:srgbClr val="8CA9AD"/>
            </a:solidFill>
            <a:prstDash val="solid"/>
            <a:headEnd type="none" w="sm" len="sm"/>
            <a:tailEnd type="none" w="sm" len="sm"/>
          </a:ln>
        </p:spPr>
      </p:sp>
      <p:sp>
        <p:nvSpPr>
          <p:cNvPr id="9" name="AutoShape 9"/>
          <p:cNvSpPr/>
          <p:nvPr/>
        </p:nvSpPr>
        <p:spPr>
          <a:xfrm>
            <a:off x="-2503062" y="-776680"/>
            <a:ext cx="4347674" cy="4347674"/>
          </a:xfrm>
          <a:prstGeom prst="line">
            <a:avLst/>
          </a:prstGeom>
          <a:ln w="28575" cap="flat">
            <a:solidFill>
              <a:srgbClr val="8CA9AD"/>
            </a:solidFill>
            <a:prstDash val="solid"/>
            <a:headEnd type="none" w="sm" len="sm"/>
            <a:tailEnd type="none" w="sm" len="sm"/>
          </a:ln>
        </p:spPr>
      </p:sp>
      <p:sp>
        <p:nvSpPr>
          <p:cNvPr id="10" name="AutoShape 10"/>
          <p:cNvSpPr/>
          <p:nvPr/>
        </p:nvSpPr>
        <p:spPr>
          <a:xfrm>
            <a:off x="-2623881" y="-332957"/>
            <a:ext cx="3963599" cy="3985594"/>
          </a:xfrm>
          <a:prstGeom prst="line">
            <a:avLst/>
          </a:prstGeom>
          <a:ln w="28575" cap="flat">
            <a:solidFill>
              <a:srgbClr val="8CA9AD"/>
            </a:solidFill>
            <a:prstDash val="solid"/>
            <a:headEnd type="none" w="sm" len="sm"/>
            <a:tailEnd type="none" w="sm" len="sm"/>
          </a:ln>
        </p:spPr>
      </p:sp>
      <p:sp>
        <p:nvSpPr>
          <p:cNvPr id="11" name="AutoShape 11"/>
          <p:cNvSpPr/>
          <p:nvPr/>
        </p:nvSpPr>
        <p:spPr>
          <a:xfrm>
            <a:off x="-2598114" y="228677"/>
            <a:ext cx="3377485" cy="3360058"/>
          </a:xfrm>
          <a:prstGeom prst="line">
            <a:avLst/>
          </a:prstGeom>
          <a:ln w="28575" cap="flat">
            <a:solidFill>
              <a:srgbClr val="8CA9AD"/>
            </a:solidFill>
            <a:prstDash val="solid"/>
            <a:headEnd type="none" w="sm" len="sm"/>
            <a:tailEnd type="none" w="sm" len="sm"/>
          </a:ln>
        </p:spPr>
      </p:sp>
      <p:sp>
        <p:nvSpPr>
          <p:cNvPr id="12" name="AutoShape 12"/>
          <p:cNvSpPr/>
          <p:nvPr/>
        </p:nvSpPr>
        <p:spPr>
          <a:xfrm>
            <a:off x="-2509797" y="905760"/>
            <a:ext cx="2628598" cy="2671969"/>
          </a:xfrm>
          <a:prstGeom prst="line">
            <a:avLst/>
          </a:prstGeom>
          <a:ln w="28575" cap="flat">
            <a:solidFill>
              <a:srgbClr val="8CA9AD"/>
            </a:solidFill>
            <a:prstDash val="solid"/>
            <a:headEnd type="none" w="sm" len="sm"/>
            <a:tailEnd type="none" w="sm" len="sm"/>
          </a:ln>
        </p:spPr>
      </p:sp>
      <p:grpSp>
        <p:nvGrpSpPr>
          <p:cNvPr id="13" name="Group 13"/>
          <p:cNvGrpSpPr/>
          <p:nvPr/>
        </p:nvGrpSpPr>
        <p:grpSpPr>
          <a:xfrm rot="-2700000">
            <a:off x="11386843" y="7201845"/>
            <a:ext cx="7415398" cy="3565095"/>
            <a:chOff x="0" y="0"/>
            <a:chExt cx="660400" cy="317500"/>
          </a:xfrm>
        </p:grpSpPr>
        <p:sp>
          <p:nvSpPr>
            <p:cNvPr id="14" name="Freeform 14"/>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15" name="TextBox 15"/>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16" name="AutoShape 16"/>
          <p:cNvSpPr/>
          <p:nvPr/>
        </p:nvSpPr>
        <p:spPr>
          <a:xfrm flipV="1">
            <a:off x="14131544" y="7969488"/>
            <a:ext cx="5132702" cy="5185216"/>
          </a:xfrm>
          <a:prstGeom prst="line">
            <a:avLst/>
          </a:prstGeom>
          <a:ln w="28575" cap="flat">
            <a:solidFill>
              <a:srgbClr val="8CA9AD"/>
            </a:solidFill>
            <a:prstDash val="solid"/>
            <a:headEnd type="none" w="sm" len="sm"/>
            <a:tailEnd type="none" w="sm" len="sm"/>
          </a:ln>
        </p:spPr>
      </p:sp>
      <p:sp>
        <p:nvSpPr>
          <p:cNvPr id="17" name="AutoShape 17"/>
          <p:cNvSpPr/>
          <p:nvPr/>
        </p:nvSpPr>
        <p:spPr>
          <a:xfrm flipV="1">
            <a:off x="14444220" y="8329798"/>
            <a:ext cx="5038853" cy="5038853"/>
          </a:xfrm>
          <a:prstGeom prst="line">
            <a:avLst/>
          </a:prstGeom>
          <a:ln w="28575" cap="flat">
            <a:solidFill>
              <a:srgbClr val="8CA9AD"/>
            </a:solidFill>
            <a:prstDash val="solid"/>
            <a:headEnd type="none" w="sm" len="sm"/>
            <a:tailEnd type="none" w="sm" len="sm"/>
          </a:ln>
        </p:spPr>
      </p:sp>
      <p:sp>
        <p:nvSpPr>
          <p:cNvPr id="18" name="AutoShape 18"/>
          <p:cNvSpPr/>
          <p:nvPr/>
        </p:nvSpPr>
        <p:spPr>
          <a:xfrm flipV="1">
            <a:off x="14802690" y="8681112"/>
            <a:ext cx="4867141" cy="4867141"/>
          </a:xfrm>
          <a:prstGeom prst="line">
            <a:avLst/>
          </a:prstGeom>
          <a:ln w="28575" cap="flat">
            <a:solidFill>
              <a:srgbClr val="8CA9AD"/>
            </a:solidFill>
            <a:prstDash val="solid"/>
            <a:headEnd type="none" w="sm" len="sm"/>
            <a:tailEnd type="none" w="sm" len="sm"/>
          </a:ln>
        </p:spPr>
      </p:sp>
      <p:sp>
        <p:nvSpPr>
          <p:cNvPr id="19" name="Freeform 19"/>
          <p:cNvSpPr/>
          <p:nvPr/>
        </p:nvSpPr>
        <p:spPr>
          <a:xfrm>
            <a:off x="4755248" y="1032024"/>
            <a:ext cx="7967156" cy="8140355"/>
          </a:xfrm>
          <a:custGeom>
            <a:avLst/>
            <a:gdLst/>
            <a:ahLst/>
            <a:cxnLst/>
            <a:rect l="l" t="t" r="r" b="b"/>
            <a:pathLst>
              <a:path w="7967156" h="8140355">
                <a:moveTo>
                  <a:pt x="0" y="0"/>
                </a:moveTo>
                <a:lnTo>
                  <a:pt x="7967156" y="0"/>
                </a:lnTo>
                <a:lnTo>
                  <a:pt x="7967156" y="8140355"/>
                </a:lnTo>
                <a:lnTo>
                  <a:pt x="0" y="8140355"/>
                </a:lnTo>
                <a:lnTo>
                  <a:pt x="0" y="0"/>
                </a:lnTo>
                <a:close/>
              </a:path>
            </a:pathLst>
          </a:custGeom>
          <a:blipFill>
            <a:blip r:embed="rId2"/>
            <a:stretch>
              <a:fillRect/>
            </a:stretch>
          </a:blip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2700000">
            <a:off x="-1376391" y="-3093321"/>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5" name="AutoShape 5"/>
          <p:cNvSpPr/>
          <p:nvPr/>
        </p:nvSpPr>
        <p:spPr>
          <a:xfrm>
            <a:off x="-1839005" y="-2273771"/>
            <a:ext cx="5185216" cy="5132702"/>
          </a:xfrm>
          <a:prstGeom prst="line">
            <a:avLst/>
          </a:prstGeom>
          <a:ln w="28575" cap="flat">
            <a:solidFill>
              <a:srgbClr val="8CA9AD"/>
            </a:solidFill>
            <a:prstDash val="solid"/>
            <a:headEnd type="none" w="sm" len="sm"/>
            <a:tailEnd type="none" w="sm" len="sm"/>
          </a:ln>
        </p:spPr>
      </p:sp>
      <p:sp>
        <p:nvSpPr>
          <p:cNvPr id="6" name="AutoShape 6"/>
          <p:cNvSpPr/>
          <p:nvPr/>
        </p:nvSpPr>
        <p:spPr>
          <a:xfrm>
            <a:off x="-2052951" y="-1961095"/>
            <a:ext cx="5038853" cy="5038853"/>
          </a:xfrm>
          <a:prstGeom prst="line">
            <a:avLst/>
          </a:prstGeom>
          <a:ln w="28575" cap="flat">
            <a:solidFill>
              <a:srgbClr val="8CA9AD"/>
            </a:solidFill>
            <a:prstDash val="solid"/>
            <a:headEnd type="none" w="sm" len="sm"/>
            <a:tailEnd type="none" w="sm" len="sm"/>
          </a:ln>
        </p:spPr>
      </p:sp>
      <p:sp>
        <p:nvSpPr>
          <p:cNvPr id="7" name="AutoShape 7"/>
          <p:cNvSpPr/>
          <p:nvPr/>
        </p:nvSpPr>
        <p:spPr>
          <a:xfrm>
            <a:off x="-2232553" y="-1602625"/>
            <a:ext cx="4867141" cy="4867141"/>
          </a:xfrm>
          <a:prstGeom prst="line">
            <a:avLst/>
          </a:prstGeom>
          <a:ln w="28575" cap="flat">
            <a:solidFill>
              <a:srgbClr val="8CA9AD"/>
            </a:solidFill>
            <a:prstDash val="solid"/>
            <a:headEnd type="none" w="sm" len="sm"/>
            <a:tailEnd type="none" w="sm" len="sm"/>
          </a:ln>
        </p:spPr>
      </p:sp>
      <p:sp>
        <p:nvSpPr>
          <p:cNvPr id="8" name="AutoShape 8"/>
          <p:cNvSpPr/>
          <p:nvPr/>
        </p:nvSpPr>
        <p:spPr>
          <a:xfrm>
            <a:off x="-2359208" y="-1216357"/>
            <a:ext cx="4690515" cy="4690515"/>
          </a:xfrm>
          <a:prstGeom prst="line">
            <a:avLst/>
          </a:prstGeom>
          <a:ln w="28575" cap="flat">
            <a:solidFill>
              <a:srgbClr val="8CA9AD"/>
            </a:solidFill>
            <a:prstDash val="solid"/>
            <a:headEnd type="none" w="sm" len="sm"/>
            <a:tailEnd type="none" w="sm" len="sm"/>
          </a:ln>
        </p:spPr>
      </p:sp>
      <p:sp>
        <p:nvSpPr>
          <p:cNvPr id="9" name="AutoShape 9"/>
          <p:cNvSpPr/>
          <p:nvPr/>
        </p:nvSpPr>
        <p:spPr>
          <a:xfrm>
            <a:off x="-2503062" y="-776680"/>
            <a:ext cx="4347674" cy="4347674"/>
          </a:xfrm>
          <a:prstGeom prst="line">
            <a:avLst/>
          </a:prstGeom>
          <a:ln w="28575" cap="flat">
            <a:solidFill>
              <a:srgbClr val="8CA9AD"/>
            </a:solidFill>
            <a:prstDash val="solid"/>
            <a:headEnd type="none" w="sm" len="sm"/>
            <a:tailEnd type="none" w="sm" len="sm"/>
          </a:ln>
        </p:spPr>
      </p:sp>
      <p:sp>
        <p:nvSpPr>
          <p:cNvPr id="10" name="AutoShape 10"/>
          <p:cNvSpPr/>
          <p:nvPr/>
        </p:nvSpPr>
        <p:spPr>
          <a:xfrm>
            <a:off x="-2623881" y="-332957"/>
            <a:ext cx="3963599" cy="3985594"/>
          </a:xfrm>
          <a:prstGeom prst="line">
            <a:avLst/>
          </a:prstGeom>
          <a:ln w="28575" cap="flat">
            <a:solidFill>
              <a:srgbClr val="8CA9AD"/>
            </a:solidFill>
            <a:prstDash val="solid"/>
            <a:headEnd type="none" w="sm" len="sm"/>
            <a:tailEnd type="none" w="sm" len="sm"/>
          </a:ln>
        </p:spPr>
      </p:sp>
      <p:sp>
        <p:nvSpPr>
          <p:cNvPr id="11" name="AutoShape 11"/>
          <p:cNvSpPr/>
          <p:nvPr/>
        </p:nvSpPr>
        <p:spPr>
          <a:xfrm>
            <a:off x="-2598114" y="228677"/>
            <a:ext cx="3377485" cy="3360058"/>
          </a:xfrm>
          <a:prstGeom prst="line">
            <a:avLst/>
          </a:prstGeom>
          <a:ln w="28575" cap="flat">
            <a:solidFill>
              <a:srgbClr val="8CA9AD"/>
            </a:solidFill>
            <a:prstDash val="solid"/>
            <a:headEnd type="none" w="sm" len="sm"/>
            <a:tailEnd type="none" w="sm" len="sm"/>
          </a:ln>
        </p:spPr>
      </p:sp>
      <p:sp>
        <p:nvSpPr>
          <p:cNvPr id="12" name="AutoShape 12"/>
          <p:cNvSpPr/>
          <p:nvPr/>
        </p:nvSpPr>
        <p:spPr>
          <a:xfrm>
            <a:off x="-2509797" y="905760"/>
            <a:ext cx="2628598" cy="2671969"/>
          </a:xfrm>
          <a:prstGeom prst="line">
            <a:avLst/>
          </a:prstGeom>
          <a:ln w="28575" cap="flat">
            <a:solidFill>
              <a:srgbClr val="8CA9AD"/>
            </a:solidFill>
            <a:prstDash val="solid"/>
            <a:headEnd type="none" w="sm" len="sm"/>
            <a:tailEnd type="none" w="sm" len="sm"/>
          </a:ln>
        </p:spPr>
      </p:sp>
      <p:grpSp>
        <p:nvGrpSpPr>
          <p:cNvPr id="13" name="Group 13"/>
          <p:cNvGrpSpPr/>
          <p:nvPr/>
        </p:nvGrpSpPr>
        <p:grpSpPr>
          <a:xfrm rot="-2700000">
            <a:off x="11386843" y="7201845"/>
            <a:ext cx="7415398" cy="3565095"/>
            <a:chOff x="0" y="0"/>
            <a:chExt cx="660400" cy="317500"/>
          </a:xfrm>
        </p:grpSpPr>
        <p:sp>
          <p:nvSpPr>
            <p:cNvPr id="14" name="Freeform 14"/>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15" name="TextBox 15"/>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16" name="AutoShape 16"/>
          <p:cNvSpPr/>
          <p:nvPr/>
        </p:nvSpPr>
        <p:spPr>
          <a:xfrm flipV="1">
            <a:off x="14131544" y="7969488"/>
            <a:ext cx="5132702" cy="5185216"/>
          </a:xfrm>
          <a:prstGeom prst="line">
            <a:avLst/>
          </a:prstGeom>
          <a:ln w="28575" cap="flat">
            <a:solidFill>
              <a:srgbClr val="8CA9AD"/>
            </a:solidFill>
            <a:prstDash val="solid"/>
            <a:headEnd type="none" w="sm" len="sm"/>
            <a:tailEnd type="none" w="sm" len="sm"/>
          </a:ln>
        </p:spPr>
      </p:sp>
      <p:sp>
        <p:nvSpPr>
          <p:cNvPr id="17" name="AutoShape 17"/>
          <p:cNvSpPr/>
          <p:nvPr/>
        </p:nvSpPr>
        <p:spPr>
          <a:xfrm flipV="1">
            <a:off x="14444220" y="8329798"/>
            <a:ext cx="5038853" cy="5038853"/>
          </a:xfrm>
          <a:prstGeom prst="line">
            <a:avLst/>
          </a:prstGeom>
          <a:ln w="28575" cap="flat">
            <a:solidFill>
              <a:srgbClr val="8CA9AD"/>
            </a:solidFill>
            <a:prstDash val="solid"/>
            <a:headEnd type="none" w="sm" len="sm"/>
            <a:tailEnd type="none" w="sm" len="sm"/>
          </a:ln>
        </p:spPr>
      </p:sp>
      <p:sp>
        <p:nvSpPr>
          <p:cNvPr id="18" name="AutoShape 18"/>
          <p:cNvSpPr/>
          <p:nvPr/>
        </p:nvSpPr>
        <p:spPr>
          <a:xfrm flipV="1">
            <a:off x="14802690" y="8681112"/>
            <a:ext cx="4867141" cy="4867141"/>
          </a:xfrm>
          <a:prstGeom prst="line">
            <a:avLst/>
          </a:prstGeom>
          <a:ln w="28575" cap="flat">
            <a:solidFill>
              <a:srgbClr val="8CA9AD"/>
            </a:solidFill>
            <a:prstDash val="solid"/>
            <a:headEnd type="none" w="sm" len="sm"/>
            <a:tailEnd type="none" w="sm" len="sm"/>
          </a:ln>
        </p:spPr>
      </p:sp>
      <p:sp>
        <p:nvSpPr>
          <p:cNvPr id="19" name="Freeform 19"/>
          <p:cNvSpPr/>
          <p:nvPr/>
        </p:nvSpPr>
        <p:spPr>
          <a:xfrm>
            <a:off x="4336262" y="2275115"/>
            <a:ext cx="9615475" cy="5736769"/>
          </a:xfrm>
          <a:custGeom>
            <a:avLst/>
            <a:gdLst/>
            <a:ahLst/>
            <a:cxnLst/>
            <a:rect l="l" t="t" r="r" b="b"/>
            <a:pathLst>
              <a:path w="9615475" h="5736769">
                <a:moveTo>
                  <a:pt x="0" y="0"/>
                </a:moveTo>
                <a:lnTo>
                  <a:pt x="9615476" y="0"/>
                </a:lnTo>
                <a:lnTo>
                  <a:pt x="9615476" y="5736770"/>
                </a:lnTo>
                <a:lnTo>
                  <a:pt x="0" y="5736770"/>
                </a:lnTo>
                <a:lnTo>
                  <a:pt x="0" y="0"/>
                </a:lnTo>
                <a:close/>
              </a:path>
            </a:pathLst>
          </a:custGeom>
          <a:blipFill>
            <a:blip r:embed="rId2"/>
            <a:stretch>
              <a:fillRect/>
            </a:stretch>
          </a:blipFill>
        </p:spPr>
      </p:sp>
      <p:sp>
        <p:nvSpPr>
          <p:cNvPr id="20" name="Freeform 20"/>
          <p:cNvSpPr/>
          <p:nvPr/>
        </p:nvSpPr>
        <p:spPr>
          <a:xfrm>
            <a:off x="2634588" y="1284275"/>
            <a:ext cx="13365369" cy="7974025"/>
          </a:xfrm>
          <a:custGeom>
            <a:avLst/>
            <a:gdLst/>
            <a:ahLst/>
            <a:cxnLst/>
            <a:rect l="l" t="t" r="r" b="b"/>
            <a:pathLst>
              <a:path w="13365369" h="7974025">
                <a:moveTo>
                  <a:pt x="0" y="0"/>
                </a:moveTo>
                <a:lnTo>
                  <a:pt x="13365370" y="0"/>
                </a:lnTo>
                <a:lnTo>
                  <a:pt x="13365370" y="7974025"/>
                </a:lnTo>
                <a:lnTo>
                  <a:pt x="0" y="7974025"/>
                </a:lnTo>
                <a:lnTo>
                  <a:pt x="0" y="0"/>
                </a:lnTo>
                <a:close/>
              </a:path>
            </a:pathLst>
          </a:custGeom>
          <a:blipFill>
            <a:blip r:embed="rId2"/>
            <a:stretch>
              <a:fillRect/>
            </a:stretch>
          </a:blipFill>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2700000">
            <a:off x="-1376391" y="-3093321"/>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5" name="AutoShape 5"/>
          <p:cNvSpPr/>
          <p:nvPr/>
        </p:nvSpPr>
        <p:spPr>
          <a:xfrm>
            <a:off x="-1839005" y="-2273771"/>
            <a:ext cx="5185216" cy="5132702"/>
          </a:xfrm>
          <a:prstGeom prst="line">
            <a:avLst/>
          </a:prstGeom>
          <a:ln w="28575" cap="flat">
            <a:solidFill>
              <a:srgbClr val="8CA9AD"/>
            </a:solidFill>
            <a:prstDash val="solid"/>
            <a:headEnd type="none" w="sm" len="sm"/>
            <a:tailEnd type="none" w="sm" len="sm"/>
          </a:ln>
        </p:spPr>
      </p:sp>
      <p:sp>
        <p:nvSpPr>
          <p:cNvPr id="6" name="AutoShape 6"/>
          <p:cNvSpPr/>
          <p:nvPr/>
        </p:nvSpPr>
        <p:spPr>
          <a:xfrm>
            <a:off x="-2052951" y="-1961095"/>
            <a:ext cx="5038853" cy="5038853"/>
          </a:xfrm>
          <a:prstGeom prst="line">
            <a:avLst/>
          </a:prstGeom>
          <a:ln w="28575" cap="flat">
            <a:solidFill>
              <a:srgbClr val="8CA9AD"/>
            </a:solidFill>
            <a:prstDash val="solid"/>
            <a:headEnd type="none" w="sm" len="sm"/>
            <a:tailEnd type="none" w="sm" len="sm"/>
          </a:ln>
        </p:spPr>
      </p:sp>
      <p:sp>
        <p:nvSpPr>
          <p:cNvPr id="7" name="AutoShape 7"/>
          <p:cNvSpPr/>
          <p:nvPr/>
        </p:nvSpPr>
        <p:spPr>
          <a:xfrm>
            <a:off x="-2232553" y="-1602625"/>
            <a:ext cx="4867141" cy="4867141"/>
          </a:xfrm>
          <a:prstGeom prst="line">
            <a:avLst/>
          </a:prstGeom>
          <a:ln w="28575" cap="flat">
            <a:solidFill>
              <a:srgbClr val="8CA9AD"/>
            </a:solidFill>
            <a:prstDash val="solid"/>
            <a:headEnd type="none" w="sm" len="sm"/>
            <a:tailEnd type="none" w="sm" len="sm"/>
          </a:ln>
        </p:spPr>
      </p:sp>
      <p:sp>
        <p:nvSpPr>
          <p:cNvPr id="8" name="AutoShape 8"/>
          <p:cNvSpPr/>
          <p:nvPr/>
        </p:nvSpPr>
        <p:spPr>
          <a:xfrm>
            <a:off x="-2359208" y="-1216357"/>
            <a:ext cx="4690515" cy="4690515"/>
          </a:xfrm>
          <a:prstGeom prst="line">
            <a:avLst/>
          </a:prstGeom>
          <a:ln w="28575" cap="flat">
            <a:solidFill>
              <a:srgbClr val="8CA9AD"/>
            </a:solidFill>
            <a:prstDash val="solid"/>
            <a:headEnd type="none" w="sm" len="sm"/>
            <a:tailEnd type="none" w="sm" len="sm"/>
          </a:ln>
        </p:spPr>
      </p:sp>
      <p:sp>
        <p:nvSpPr>
          <p:cNvPr id="9" name="AutoShape 9"/>
          <p:cNvSpPr/>
          <p:nvPr/>
        </p:nvSpPr>
        <p:spPr>
          <a:xfrm>
            <a:off x="-2503062" y="-776680"/>
            <a:ext cx="4347674" cy="4347674"/>
          </a:xfrm>
          <a:prstGeom prst="line">
            <a:avLst/>
          </a:prstGeom>
          <a:ln w="28575" cap="flat">
            <a:solidFill>
              <a:srgbClr val="8CA9AD"/>
            </a:solidFill>
            <a:prstDash val="solid"/>
            <a:headEnd type="none" w="sm" len="sm"/>
            <a:tailEnd type="none" w="sm" len="sm"/>
          </a:ln>
        </p:spPr>
      </p:sp>
      <p:sp>
        <p:nvSpPr>
          <p:cNvPr id="10" name="AutoShape 10"/>
          <p:cNvSpPr/>
          <p:nvPr/>
        </p:nvSpPr>
        <p:spPr>
          <a:xfrm>
            <a:off x="-2623881" y="-332957"/>
            <a:ext cx="3963599" cy="3985594"/>
          </a:xfrm>
          <a:prstGeom prst="line">
            <a:avLst/>
          </a:prstGeom>
          <a:ln w="28575" cap="flat">
            <a:solidFill>
              <a:srgbClr val="8CA9AD"/>
            </a:solidFill>
            <a:prstDash val="solid"/>
            <a:headEnd type="none" w="sm" len="sm"/>
            <a:tailEnd type="none" w="sm" len="sm"/>
          </a:ln>
        </p:spPr>
      </p:sp>
      <p:sp>
        <p:nvSpPr>
          <p:cNvPr id="11" name="AutoShape 11"/>
          <p:cNvSpPr/>
          <p:nvPr/>
        </p:nvSpPr>
        <p:spPr>
          <a:xfrm>
            <a:off x="-2598114" y="228677"/>
            <a:ext cx="3377485" cy="3360058"/>
          </a:xfrm>
          <a:prstGeom prst="line">
            <a:avLst/>
          </a:prstGeom>
          <a:ln w="28575" cap="flat">
            <a:solidFill>
              <a:srgbClr val="8CA9AD"/>
            </a:solidFill>
            <a:prstDash val="solid"/>
            <a:headEnd type="none" w="sm" len="sm"/>
            <a:tailEnd type="none" w="sm" len="sm"/>
          </a:ln>
        </p:spPr>
      </p:sp>
      <p:sp>
        <p:nvSpPr>
          <p:cNvPr id="12" name="AutoShape 12"/>
          <p:cNvSpPr/>
          <p:nvPr/>
        </p:nvSpPr>
        <p:spPr>
          <a:xfrm>
            <a:off x="-2509797" y="905760"/>
            <a:ext cx="2628598" cy="2671969"/>
          </a:xfrm>
          <a:prstGeom prst="line">
            <a:avLst/>
          </a:prstGeom>
          <a:ln w="28575" cap="flat">
            <a:solidFill>
              <a:srgbClr val="8CA9AD"/>
            </a:solidFill>
            <a:prstDash val="solid"/>
            <a:headEnd type="none" w="sm" len="sm"/>
            <a:tailEnd type="none" w="sm" len="sm"/>
          </a:ln>
        </p:spPr>
      </p:sp>
      <p:grpSp>
        <p:nvGrpSpPr>
          <p:cNvPr id="13" name="Group 13"/>
          <p:cNvGrpSpPr/>
          <p:nvPr/>
        </p:nvGrpSpPr>
        <p:grpSpPr>
          <a:xfrm rot="-2700000">
            <a:off x="11386843" y="7201845"/>
            <a:ext cx="7415398" cy="3565095"/>
            <a:chOff x="0" y="0"/>
            <a:chExt cx="660400" cy="317500"/>
          </a:xfrm>
        </p:grpSpPr>
        <p:sp>
          <p:nvSpPr>
            <p:cNvPr id="14" name="Freeform 14"/>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15" name="TextBox 15"/>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16" name="AutoShape 16"/>
          <p:cNvSpPr/>
          <p:nvPr/>
        </p:nvSpPr>
        <p:spPr>
          <a:xfrm flipV="1">
            <a:off x="14131544" y="7969488"/>
            <a:ext cx="5132702" cy="5185216"/>
          </a:xfrm>
          <a:prstGeom prst="line">
            <a:avLst/>
          </a:prstGeom>
          <a:ln w="28575" cap="flat">
            <a:solidFill>
              <a:srgbClr val="8CA9AD"/>
            </a:solidFill>
            <a:prstDash val="solid"/>
            <a:headEnd type="none" w="sm" len="sm"/>
            <a:tailEnd type="none" w="sm" len="sm"/>
          </a:ln>
        </p:spPr>
      </p:sp>
      <p:sp>
        <p:nvSpPr>
          <p:cNvPr id="17" name="AutoShape 17"/>
          <p:cNvSpPr/>
          <p:nvPr/>
        </p:nvSpPr>
        <p:spPr>
          <a:xfrm flipV="1">
            <a:off x="14444220" y="8329798"/>
            <a:ext cx="5038853" cy="5038853"/>
          </a:xfrm>
          <a:prstGeom prst="line">
            <a:avLst/>
          </a:prstGeom>
          <a:ln w="28575" cap="flat">
            <a:solidFill>
              <a:srgbClr val="8CA9AD"/>
            </a:solidFill>
            <a:prstDash val="solid"/>
            <a:headEnd type="none" w="sm" len="sm"/>
            <a:tailEnd type="none" w="sm" len="sm"/>
          </a:ln>
        </p:spPr>
      </p:sp>
      <p:sp>
        <p:nvSpPr>
          <p:cNvPr id="18" name="AutoShape 18"/>
          <p:cNvSpPr/>
          <p:nvPr/>
        </p:nvSpPr>
        <p:spPr>
          <a:xfrm flipV="1">
            <a:off x="14802690" y="8681112"/>
            <a:ext cx="4867141" cy="4867141"/>
          </a:xfrm>
          <a:prstGeom prst="line">
            <a:avLst/>
          </a:prstGeom>
          <a:ln w="28575" cap="flat">
            <a:solidFill>
              <a:srgbClr val="8CA9AD"/>
            </a:solidFill>
            <a:prstDash val="solid"/>
            <a:headEnd type="none" w="sm" len="sm"/>
            <a:tailEnd type="none" w="sm" len="sm"/>
          </a:ln>
        </p:spPr>
      </p:sp>
      <p:sp>
        <p:nvSpPr>
          <p:cNvPr id="19" name="Freeform 19"/>
          <p:cNvSpPr/>
          <p:nvPr/>
        </p:nvSpPr>
        <p:spPr>
          <a:xfrm>
            <a:off x="3260485" y="753846"/>
            <a:ext cx="11767031" cy="8779308"/>
          </a:xfrm>
          <a:custGeom>
            <a:avLst/>
            <a:gdLst/>
            <a:ahLst/>
            <a:cxnLst/>
            <a:rect l="l" t="t" r="r" b="b"/>
            <a:pathLst>
              <a:path w="11767031" h="8779308">
                <a:moveTo>
                  <a:pt x="0" y="0"/>
                </a:moveTo>
                <a:lnTo>
                  <a:pt x="11767030" y="0"/>
                </a:lnTo>
                <a:lnTo>
                  <a:pt x="11767030" y="8779308"/>
                </a:lnTo>
                <a:lnTo>
                  <a:pt x="0" y="8779308"/>
                </a:lnTo>
                <a:lnTo>
                  <a:pt x="0" y="0"/>
                </a:lnTo>
                <a:close/>
              </a:path>
            </a:pathLst>
          </a:custGeom>
          <a:blipFill>
            <a:blip r:embed="rId2"/>
            <a:stretch>
              <a:fillRect/>
            </a:stretch>
          </a:blipFill>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2700000">
            <a:off x="-1376391" y="-3093321"/>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5" name="AutoShape 5"/>
          <p:cNvSpPr/>
          <p:nvPr/>
        </p:nvSpPr>
        <p:spPr>
          <a:xfrm>
            <a:off x="-1839005" y="-2273771"/>
            <a:ext cx="5185216" cy="5132702"/>
          </a:xfrm>
          <a:prstGeom prst="line">
            <a:avLst/>
          </a:prstGeom>
          <a:ln w="28575" cap="flat">
            <a:solidFill>
              <a:srgbClr val="8CA9AD"/>
            </a:solidFill>
            <a:prstDash val="solid"/>
            <a:headEnd type="none" w="sm" len="sm"/>
            <a:tailEnd type="none" w="sm" len="sm"/>
          </a:ln>
        </p:spPr>
      </p:sp>
      <p:sp>
        <p:nvSpPr>
          <p:cNvPr id="6" name="AutoShape 6"/>
          <p:cNvSpPr/>
          <p:nvPr/>
        </p:nvSpPr>
        <p:spPr>
          <a:xfrm>
            <a:off x="-2052951" y="-1961095"/>
            <a:ext cx="5038853" cy="5038853"/>
          </a:xfrm>
          <a:prstGeom prst="line">
            <a:avLst/>
          </a:prstGeom>
          <a:ln w="28575" cap="flat">
            <a:solidFill>
              <a:srgbClr val="8CA9AD"/>
            </a:solidFill>
            <a:prstDash val="solid"/>
            <a:headEnd type="none" w="sm" len="sm"/>
            <a:tailEnd type="none" w="sm" len="sm"/>
          </a:ln>
        </p:spPr>
      </p:sp>
      <p:sp>
        <p:nvSpPr>
          <p:cNvPr id="7" name="AutoShape 7"/>
          <p:cNvSpPr/>
          <p:nvPr/>
        </p:nvSpPr>
        <p:spPr>
          <a:xfrm>
            <a:off x="-2232553" y="-1602625"/>
            <a:ext cx="4867141" cy="4867141"/>
          </a:xfrm>
          <a:prstGeom prst="line">
            <a:avLst/>
          </a:prstGeom>
          <a:ln w="28575" cap="flat">
            <a:solidFill>
              <a:srgbClr val="8CA9AD"/>
            </a:solidFill>
            <a:prstDash val="solid"/>
            <a:headEnd type="none" w="sm" len="sm"/>
            <a:tailEnd type="none" w="sm" len="sm"/>
          </a:ln>
        </p:spPr>
      </p:sp>
      <p:sp>
        <p:nvSpPr>
          <p:cNvPr id="8" name="AutoShape 8"/>
          <p:cNvSpPr/>
          <p:nvPr/>
        </p:nvSpPr>
        <p:spPr>
          <a:xfrm>
            <a:off x="-2359208" y="-1216357"/>
            <a:ext cx="4690515" cy="4690515"/>
          </a:xfrm>
          <a:prstGeom prst="line">
            <a:avLst/>
          </a:prstGeom>
          <a:ln w="28575" cap="flat">
            <a:solidFill>
              <a:srgbClr val="8CA9AD"/>
            </a:solidFill>
            <a:prstDash val="solid"/>
            <a:headEnd type="none" w="sm" len="sm"/>
            <a:tailEnd type="none" w="sm" len="sm"/>
          </a:ln>
        </p:spPr>
      </p:sp>
      <p:sp>
        <p:nvSpPr>
          <p:cNvPr id="9" name="AutoShape 9"/>
          <p:cNvSpPr/>
          <p:nvPr/>
        </p:nvSpPr>
        <p:spPr>
          <a:xfrm>
            <a:off x="-2503062" y="-776680"/>
            <a:ext cx="4347674" cy="4347674"/>
          </a:xfrm>
          <a:prstGeom prst="line">
            <a:avLst/>
          </a:prstGeom>
          <a:ln w="28575" cap="flat">
            <a:solidFill>
              <a:srgbClr val="8CA9AD"/>
            </a:solidFill>
            <a:prstDash val="solid"/>
            <a:headEnd type="none" w="sm" len="sm"/>
            <a:tailEnd type="none" w="sm" len="sm"/>
          </a:ln>
        </p:spPr>
      </p:sp>
      <p:sp>
        <p:nvSpPr>
          <p:cNvPr id="10" name="AutoShape 10"/>
          <p:cNvSpPr/>
          <p:nvPr/>
        </p:nvSpPr>
        <p:spPr>
          <a:xfrm>
            <a:off x="-2623881" y="-332957"/>
            <a:ext cx="3963599" cy="3985594"/>
          </a:xfrm>
          <a:prstGeom prst="line">
            <a:avLst/>
          </a:prstGeom>
          <a:ln w="28575" cap="flat">
            <a:solidFill>
              <a:srgbClr val="8CA9AD"/>
            </a:solidFill>
            <a:prstDash val="solid"/>
            <a:headEnd type="none" w="sm" len="sm"/>
            <a:tailEnd type="none" w="sm" len="sm"/>
          </a:ln>
        </p:spPr>
      </p:sp>
      <p:sp>
        <p:nvSpPr>
          <p:cNvPr id="11" name="AutoShape 11"/>
          <p:cNvSpPr/>
          <p:nvPr/>
        </p:nvSpPr>
        <p:spPr>
          <a:xfrm>
            <a:off x="-2598114" y="228677"/>
            <a:ext cx="3377485" cy="3360058"/>
          </a:xfrm>
          <a:prstGeom prst="line">
            <a:avLst/>
          </a:prstGeom>
          <a:ln w="28575" cap="flat">
            <a:solidFill>
              <a:srgbClr val="8CA9AD"/>
            </a:solidFill>
            <a:prstDash val="solid"/>
            <a:headEnd type="none" w="sm" len="sm"/>
            <a:tailEnd type="none" w="sm" len="sm"/>
          </a:ln>
        </p:spPr>
      </p:sp>
      <p:sp>
        <p:nvSpPr>
          <p:cNvPr id="12" name="AutoShape 12"/>
          <p:cNvSpPr/>
          <p:nvPr/>
        </p:nvSpPr>
        <p:spPr>
          <a:xfrm>
            <a:off x="-2509797" y="905760"/>
            <a:ext cx="2628598" cy="2671969"/>
          </a:xfrm>
          <a:prstGeom prst="line">
            <a:avLst/>
          </a:prstGeom>
          <a:ln w="28575" cap="flat">
            <a:solidFill>
              <a:srgbClr val="8CA9AD"/>
            </a:solidFill>
            <a:prstDash val="solid"/>
            <a:headEnd type="none" w="sm" len="sm"/>
            <a:tailEnd type="none" w="sm" len="sm"/>
          </a:ln>
        </p:spPr>
      </p:sp>
      <p:grpSp>
        <p:nvGrpSpPr>
          <p:cNvPr id="13" name="Group 13"/>
          <p:cNvGrpSpPr/>
          <p:nvPr/>
        </p:nvGrpSpPr>
        <p:grpSpPr>
          <a:xfrm rot="-2700000">
            <a:off x="11386843" y="7201845"/>
            <a:ext cx="7415398" cy="3565095"/>
            <a:chOff x="0" y="0"/>
            <a:chExt cx="660400" cy="317500"/>
          </a:xfrm>
        </p:grpSpPr>
        <p:sp>
          <p:nvSpPr>
            <p:cNvPr id="14" name="Freeform 14"/>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15" name="TextBox 15"/>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16" name="AutoShape 16"/>
          <p:cNvSpPr/>
          <p:nvPr/>
        </p:nvSpPr>
        <p:spPr>
          <a:xfrm flipV="1">
            <a:off x="14131544" y="7969488"/>
            <a:ext cx="5132702" cy="5185216"/>
          </a:xfrm>
          <a:prstGeom prst="line">
            <a:avLst/>
          </a:prstGeom>
          <a:ln w="28575" cap="flat">
            <a:solidFill>
              <a:srgbClr val="8CA9AD"/>
            </a:solidFill>
            <a:prstDash val="solid"/>
            <a:headEnd type="none" w="sm" len="sm"/>
            <a:tailEnd type="none" w="sm" len="sm"/>
          </a:ln>
        </p:spPr>
      </p:sp>
      <p:sp>
        <p:nvSpPr>
          <p:cNvPr id="17" name="AutoShape 17"/>
          <p:cNvSpPr/>
          <p:nvPr/>
        </p:nvSpPr>
        <p:spPr>
          <a:xfrm flipV="1">
            <a:off x="14444220" y="8329798"/>
            <a:ext cx="5038853" cy="5038853"/>
          </a:xfrm>
          <a:prstGeom prst="line">
            <a:avLst/>
          </a:prstGeom>
          <a:ln w="28575" cap="flat">
            <a:solidFill>
              <a:srgbClr val="8CA9AD"/>
            </a:solidFill>
            <a:prstDash val="solid"/>
            <a:headEnd type="none" w="sm" len="sm"/>
            <a:tailEnd type="none" w="sm" len="sm"/>
          </a:ln>
        </p:spPr>
      </p:sp>
      <p:sp>
        <p:nvSpPr>
          <p:cNvPr id="18" name="AutoShape 18"/>
          <p:cNvSpPr/>
          <p:nvPr/>
        </p:nvSpPr>
        <p:spPr>
          <a:xfrm flipV="1">
            <a:off x="14802690" y="8681112"/>
            <a:ext cx="4867141" cy="4867141"/>
          </a:xfrm>
          <a:prstGeom prst="line">
            <a:avLst/>
          </a:prstGeom>
          <a:ln w="28575" cap="flat">
            <a:solidFill>
              <a:srgbClr val="8CA9AD"/>
            </a:solidFill>
            <a:prstDash val="solid"/>
            <a:headEnd type="none" w="sm" len="sm"/>
            <a:tailEnd type="none" w="sm" len="sm"/>
          </a:ln>
        </p:spPr>
      </p:sp>
      <p:sp>
        <p:nvSpPr>
          <p:cNvPr id="19" name="Freeform 19"/>
          <p:cNvSpPr/>
          <p:nvPr/>
        </p:nvSpPr>
        <p:spPr>
          <a:xfrm>
            <a:off x="1663097" y="3264517"/>
            <a:ext cx="14961806" cy="6180542"/>
          </a:xfrm>
          <a:custGeom>
            <a:avLst/>
            <a:gdLst/>
            <a:ahLst/>
            <a:cxnLst/>
            <a:rect l="l" t="t" r="r" b="b"/>
            <a:pathLst>
              <a:path w="14961806" h="6180542">
                <a:moveTo>
                  <a:pt x="0" y="0"/>
                </a:moveTo>
                <a:lnTo>
                  <a:pt x="14961806" y="0"/>
                </a:lnTo>
                <a:lnTo>
                  <a:pt x="14961806" y="6180541"/>
                </a:lnTo>
                <a:lnTo>
                  <a:pt x="0" y="6180541"/>
                </a:lnTo>
                <a:lnTo>
                  <a:pt x="0" y="0"/>
                </a:lnTo>
                <a:close/>
              </a:path>
            </a:pathLst>
          </a:custGeom>
          <a:blipFill>
            <a:blip r:embed="rId2"/>
            <a:stretch>
              <a:fillRect/>
            </a:stretch>
          </a:blipFill>
        </p:spPr>
      </p:sp>
      <p:grpSp>
        <p:nvGrpSpPr>
          <p:cNvPr id="20" name="Group 20"/>
          <p:cNvGrpSpPr/>
          <p:nvPr/>
        </p:nvGrpSpPr>
        <p:grpSpPr>
          <a:xfrm>
            <a:off x="3346212" y="457200"/>
            <a:ext cx="12044053" cy="2620558"/>
            <a:chOff x="0" y="0"/>
            <a:chExt cx="16058738" cy="3494078"/>
          </a:xfrm>
        </p:grpSpPr>
        <p:sp>
          <p:nvSpPr>
            <p:cNvPr id="21" name="TextBox 21"/>
            <p:cNvSpPr txBox="1"/>
            <p:nvPr/>
          </p:nvSpPr>
          <p:spPr>
            <a:xfrm>
              <a:off x="0" y="-9525"/>
              <a:ext cx="16058738" cy="2414059"/>
            </a:xfrm>
            <a:prstGeom prst="rect">
              <a:avLst/>
            </a:prstGeom>
          </p:spPr>
          <p:txBody>
            <a:bodyPr lIns="0" tIns="0" rIns="0" bIns="0" rtlCol="0" anchor="t">
              <a:spAutoFit/>
            </a:bodyPr>
            <a:lstStyle/>
            <a:p>
              <a:pPr algn="ctr">
                <a:lnSpc>
                  <a:spcPts val="6500"/>
                </a:lnSpc>
              </a:pPr>
              <a:r>
                <a:rPr lang="en-US" sz="6500">
                  <a:solidFill>
                    <a:srgbClr val="227C9D"/>
                  </a:solidFill>
                  <a:latin typeface="Kollektif Bold"/>
                </a:rPr>
                <a:t>EXPLORATORY DATA ANALYSIS</a:t>
              </a:r>
            </a:p>
          </p:txBody>
        </p:sp>
        <p:sp>
          <p:nvSpPr>
            <p:cNvPr id="22" name="TextBox 22"/>
            <p:cNvSpPr txBox="1"/>
            <p:nvPr/>
          </p:nvSpPr>
          <p:spPr>
            <a:xfrm>
              <a:off x="5082892" y="2716257"/>
              <a:ext cx="5892954" cy="777821"/>
            </a:xfrm>
            <a:prstGeom prst="rect">
              <a:avLst/>
            </a:prstGeom>
          </p:spPr>
          <p:txBody>
            <a:bodyPr lIns="0" tIns="0" rIns="0" bIns="0" rtlCol="0" anchor="t">
              <a:spAutoFit/>
            </a:bodyPr>
            <a:lstStyle/>
            <a:p>
              <a:pPr>
                <a:lnSpc>
                  <a:spcPts val="3828"/>
                </a:lnSpc>
              </a:pPr>
              <a:r>
                <a:rPr lang="en-US" sz="3867">
                  <a:solidFill>
                    <a:srgbClr val="FE6D73"/>
                  </a:solidFill>
                  <a:latin typeface="Kollektif Bold"/>
                </a:rPr>
                <a:t>PRICE ANALYSIS</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318</Words>
  <Application>Microsoft Office PowerPoint</Application>
  <PresentationFormat>Custom</PresentationFormat>
  <Paragraphs>43</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DM Sans Bold</vt:lpstr>
      <vt:lpstr>Calibri</vt:lpstr>
      <vt:lpstr>Kollektif Bold</vt:lpstr>
      <vt:lpstr>DM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AIRBNB MARKET ANALYSIS</dc:title>
  <dc:creator>gyanada</dc:creator>
  <cp:lastModifiedBy>gyanada myneni</cp:lastModifiedBy>
  <cp:revision>2</cp:revision>
  <dcterms:created xsi:type="dcterms:W3CDTF">2006-08-16T00:00:00Z</dcterms:created>
  <dcterms:modified xsi:type="dcterms:W3CDTF">2024-03-20T15:43:00Z</dcterms:modified>
  <dc:identifier>DAF_jO5PPcI</dc:identifier>
</cp:coreProperties>
</file>