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7" r:id="rId3"/>
    <p:sldId id="268" r:id="rId4"/>
    <p:sldId id="258" r:id="rId5"/>
    <p:sldId id="260" r:id="rId6"/>
    <p:sldId id="262" r:id="rId7"/>
    <p:sldId id="263" r:id="rId8"/>
    <p:sldId id="259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87DAF-6590-4481-81CE-17A42578D0BF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A572E9-2E8F-432C-9169-6A6A96CA6F1C}">
      <dgm:prSet phldrT="[Text]" custT="1"/>
      <dgm:spPr/>
      <dgm:t>
        <a:bodyPr/>
        <a:lstStyle/>
        <a:p>
          <a:r>
            <a:rPr lang="en-US" sz="2800" i="1" dirty="0"/>
            <a:t>Apollo Hospital</a:t>
          </a:r>
        </a:p>
      </dgm:t>
    </dgm:pt>
    <dgm:pt modelId="{CF1F467C-B452-464C-800C-F123589063B8}" type="parTrans" cxnId="{E4771BBC-C38A-4351-9E5B-8573E9288895}">
      <dgm:prSet/>
      <dgm:spPr/>
      <dgm:t>
        <a:bodyPr/>
        <a:lstStyle/>
        <a:p>
          <a:endParaRPr lang="en-US" sz="1600" i="1"/>
        </a:p>
      </dgm:t>
    </dgm:pt>
    <dgm:pt modelId="{0BC8A535-B482-4C7C-8709-B1BEECA0994C}" type="sibTrans" cxnId="{E4771BBC-C38A-4351-9E5B-8573E9288895}">
      <dgm:prSet/>
      <dgm:spPr/>
      <dgm:t>
        <a:bodyPr/>
        <a:lstStyle/>
        <a:p>
          <a:endParaRPr lang="en-US" sz="1600" i="1"/>
        </a:p>
      </dgm:t>
    </dgm:pt>
    <dgm:pt modelId="{54064641-C2E6-40A8-B5A5-7765F68ED0F8}">
      <dgm:prSet phldrT="[Text]" phldr="1" custT="1"/>
      <dgm:spPr/>
      <dgm:t>
        <a:bodyPr/>
        <a:lstStyle/>
        <a:p>
          <a:endParaRPr lang="en-US" sz="2800" i="1" dirty="0"/>
        </a:p>
      </dgm:t>
    </dgm:pt>
    <dgm:pt modelId="{6CDDF4B6-CB68-40C5-9726-C0092175DB29}" type="parTrans" cxnId="{89FFECEB-634F-4F9B-B7C5-B5CD50435D0F}">
      <dgm:prSet/>
      <dgm:spPr/>
      <dgm:t>
        <a:bodyPr/>
        <a:lstStyle/>
        <a:p>
          <a:endParaRPr lang="en-US" sz="1600" i="1"/>
        </a:p>
      </dgm:t>
    </dgm:pt>
    <dgm:pt modelId="{995F54B5-C32B-43D9-A8CA-BBC913EB1611}" type="sibTrans" cxnId="{89FFECEB-634F-4F9B-B7C5-B5CD50435D0F}">
      <dgm:prSet/>
      <dgm:spPr/>
      <dgm:t>
        <a:bodyPr/>
        <a:lstStyle/>
        <a:p>
          <a:endParaRPr lang="en-US" sz="1600" i="1"/>
        </a:p>
      </dgm:t>
    </dgm:pt>
    <dgm:pt modelId="{0983C33A-AE5B-45EA-AA88-AD103FA66755}">
      <dgm:prSet phldrT="[Text]" custT="1"/>
      <dgm:spPr/>
      <dgm:t>
        <a:bodyPr/>
        <a:lstStyle/>
        <a:p>
          <a:pPr marL="282575" indent="0">
            <a:buFont typeface="Wingdings" panose="05000000000000000000" pitchFamily="2" charset="2"/>
            <a:buChar char="ü"/>
          </a:pPr>
          <a:r>
            <a:rPr lang="en-US" sz="1400" i="1" dirty="0"/>
            <a:t>A tertiary care hospital with </a:t>
          </a:r>
          <a:r>
            <a:rPr lang="en-US" sz="1400" b="1" i="1" dirty="0"/>
            <a:t>250 beds</a:t>
          </a:r>
          <a:endParaRPr lang="en-IN" sz="1400" b="1" i="1" dirty="0"/>
        </a:p>
        <a:p>
          <a:pPr marL="282575" indent="0">
            <a:buFont typeface="Wingdings" panose="05000000000000000000" pitchFamily="2" charset="2"/>
            <a:buChar char="ü"/>
          </a:pPr>
          <a:r>
            <a:rPr lang="en-US" sz="1400" i="1" dirty="0"/>
            <a:t>Around </a:t>
          </a:r>
          <a:r>
            <a:rPr lang="en-US" sz="1400" b="1" i="1" dirty="0"/>
            <a:t>230</a:t>
          </a:r>
          <a:r>
            <a:rPr lang="en-US" sz="1400" i="1" dirty="0"/>
            <a:t> </a:t>
          </a:r>
          <a:r>
            <a:rPr lang="en-US" sz="1400" b="1" i="1" dirty="0"/>
            <a:t>in-patients treated daily</a:t>
          </a:r>
          <a:endParaRPr lang="en-IN" sz="1400" b="1" i="1" dirty="0"/>
        </a:p>
        <a:p>
          <a:pPr marL="228600" indent="0">
            <a:buFont typeface="Wingdings" panose="05000000000000000000" pitchFamily="2" charset="2"/>
            <a:buChar char="ü"/>
          </a:pPr>
          <a:r>
            <a:rPr lang="en-US" sz="1400" i="1" dirty="0"/>
            <a:t>Provision of </a:t>
          </a:r>
          <a:r>
            <a:rPr lang="en-US" sz="1400" b="1" i="1" dirty="0"/>
            <a:t>food and beverages daily- 5 times a day</a:t>
          </a:r>
          <a:endParaRPr lang="en-US" sz="1400" i="1" dirty="0"/>
        </a:p>
      </dgm:t>
    </dgm:pt>
    <dgm:pt modelId="{EA266A21-992A-4215-BE37-D4F2327B83D1}" type="parTrans" cxnId="{E213133C-DD66-47B8-9026-C5F5279E8EF8}">
      <dgm:prSet/>
      <dgm:spPr/>
      <dgm:t>
        <a:bodyPr/>
        <a:lstStyle/>
        <a:p>
          <a:endParaRPr lang="en-US" sz="1600" i="1"/>
        </a:p>
      </dgm:t>
    </dgm:pt>
    <dgm:pt modelId="{2DB5685E-4BF6-44FA-B8E7-5303629EB219}" type="sibTrans" cxnId="{E213133C-DD66-47B8-9026-C5F5279E8EF8}">
      <dgm:prSet/>
      <dgm:spPr/>
      <dgm:t>
        <a:bodyPr/>
        <a:lstStyle/>
        <a:p>
          <a:endParaRPr lang="en-US" sz="1600" i="1"/>
        </a:p>
      </dgm:t>
    </dgm:pt>
    <dgm:pt modelId="{39914A97-9EA2-4129-A386-B5FADFD7916C}">
      <dgm:prSet phldrT="[Text]" custT="1"/>
      <dgm:spPr/>
      <dgm:t>
        <a:bodyPr/>
        <a:lstStyle/>
        <a:p>
          <a:r>
            <a:rPr lang="en-US" sz="2800" i="1" dirty="0"/>
            <a:t>Challenge</a:t>
          </a:r>
        </a:p>
      </dgm:t>
    </dgm:pt>
    <dgm:pt modelId="{46FEC419-9BC6-40F5-9D34-98248C712519}" type="parTrans" cxnId="{9190E405-0F7D-4820-AC1A-023AB1FBB258}">
      <dgm:prSet/>
      <dgm:spPr/>
      <dgm:t>
        <a:bodyPr/>
        <a:lstStyle/>
        <a:p>
          <a:endParaRPr lang="en-US" sz="1600" i="1"/>
        </a:p>
      </dgm:t>
    </dgm:pt>
    <dgm:pt modelId="{A34A5263-E47C-4422-85C5-8F7F17F55C10}" type="sibTrans" cxnId="{9190E405-0F7D-4820-AC1A-023AB1FBB258}">
      <dgm:prSet/>
      <dgm:spPr/>
      <dgm:t>
        <a:bodyPr/>
        <a:lstStyle/>
        <a:p>
          <a:endParaRPr lang="en-US" sz="1600" i="1"/>
        </a:p>
      </dgm:t>
    </dgm:pt>
    <dgm:pt modelId="{0318D77D-030D-4247-A7B2-8CBFEF0E244D}">
      <dgm:prSet phldrT="[Text]" phldr="1" custT="1"/>
      <dgm:spPr/>
      <dgm:t>
        <a:bodyPr/>
        <a:lstStyle/>
        <a:p>
          <a:endParaRPr lang="en-US" sz="2800" i="1"/>
        </a:p>
      </dgm:t>
    </dgm:pt>
    <dgm:pt modelId="{1A93B62F-AA18-45D3-8494-0FF6250B41A8}" type="parTrans" cxnId="{539EBA82-5C6B-4CD0-AE6E-6A50F2EFA242}">
      <dgm:prSet/>
      <dgm:spPr/>
      <dgm:t>
        <a:bodyPr/>
        <a:lstStyle/>
        <a:p>
          <a:endParaRPr lang="en-US" sz="1600" i="1"/>
        </a:p>
      </dgm:t>
    </dgm:pt>
    <dgm:pt modelId="{451F323C-4ACF-41DD-9FC8-52E821050941}" type="sibTrans" cxnId="{539EBA82-5C6B-4CD0-AE6E-6A50F2EFA242}">
      <dgm:prSet/>
      <dgm:spPr/>
      <dgm:t>
        <a:bodyPr/>
        <a:lstStyle/>
        <a:p>
          <a:endParaRPr lang="en-US" sz="1600" i="1"/>
        </a:p>
      </dgm:t>
    </dgm:pt>
    <dgm:pt modelId="{13B9C34E-168A-4F96-B188-D1F519E9DA87}">
      <dgm:prSet phldrT="[Text]" custT="1"/>
      <dgm:spPr/>
      <dgm:t>
        <a:bodyPr/>
        <a:lstStyle/>
        <a:p>
          <a:pPr marL="114300" indent="0" algn="l">
            <a:buFont typeface="Wingdings" panose="05000000000000000000" pitchFamily="2" charset="2"/>
            <a:buChar char="ü"/>
          </a:pPr>
          <a:endParaRPr lang="en-US" sz="14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7E2CEDD8-2DAF-424F-8002-6F7858D42E21}" type="parTrans" cxnId="{6414BB83-5013-411F-A810-138E89587FC9}">
      <dgm:prSet/>
      <dgm:spPr/>
      <dgm:t>
        <a:bodyPr/>
        <a:lstStyle/>
        <a:p>
          <a:endParaRPr lang="en-US" sz="1600" i="1"/>
        </a:p>
      </dgm:t>
    </dgm:pt>
    <dgm:pt modelId="{B3C3F2C2-C1E7-431A-B513-4EF2B7774FFA}" type="sibTrans" cxnId="{6414BB83-5013-411F-A810-138E89587FC9}">
      <dgm:prSet/>
      <dgm:spPr/>
      <dgm:t>
        <a:bodyPr/>
        <a:lstStyle/>
        <a:p>
          <a:endParaRPr lang="en-US" sz="1600" i="1"/>
        </a:p>
      </dgm:t>
    </dgm:pt>
    <dgm:pt modelId="{08B1136C-05BD-4D0D-9A24-A46A1F707993}">
      <dgm:prSet phldrT="[Text]" custT="1"/>
      <dgm:spPr/>
      <dgm:t>
        <a:bodyPr/>
        <a:lstStyle/>
        <a:p>
          <a:r>
            <a:rPr lang="en-US" sz="2800" i="1" dirty="0"/>
            <a:t>Outcome</a:t>
          </a:r>
        </a:p>
      </dgm:t>
    </dgm:pt>
    <dgm:pt modelId="{57D8285F-0F64-4422-BC2B-A1201DB96E42}" type="parTrans" cxnId="{BA69B317-44AE-4B19-A8F4-027CBD457FEE}">
      <dgm:prSet/>
      <dgm:spPr/>
      <dgm:t>
        <a:bodyPr/>
        <a:lstStyle/>
        <a:p>
          <a:endParaRPr lang="en-US" sz="1600" i="1"/>
        </a:p>
      </dgm:t>
    </dgm:pt>
    <dgm:pt modelId="{55D91E48-1E73-45B2-A425-B1CC98DACF11}" type="sibTrans" cxnId="{BA69B317-44AE-4B19-A8F4-027CBD457FEE}">
      <dgm:prSet/>
      <dgm:spPr/>
      <dgm:t>
        <a:bodyPr/>
        <a:lstStyle/>
        <a:p>
          <a:endParaRPr lang="en-US" sz="1600" i="1"/>
        </a:p>
      </dgm:t>
    </dgm:pt>
    <dgm:pt modelId="{8DEDFDBD-C052-49B4-BC55-5B83307B53B1}">
      <dgm:prSet phldrT="[Text]" phldr="1" custT="1"/>
      <dgm:spPr/>
      <dgm:t>
        <a:bodyPr/>
        <a:lstStyle/>
        <a:p>
          <a:endParaRPr lang="en-US" sz="2800" i="1"/>
        </a:p>
      </dgm:t>
    </dgm:pt>
    <dgm:pt modelId="{1438F76C-A822-4006-B24E-D027F49BB08B}" type="parTrans" cxnId="{4AF39C09-7ECD-41BA-ABF3-0F6BC9026125}">
      <dgm:prSet/>
      <dgm:spPr/>
      <dgm:t>
        <a:bodyPr/>
        <a:lstStyle/>
        <a:p>
          <a:endParaRPr lang="en-US" sz="1600" i="1"/>
        </a:p>
      </dgm:t>
    </dgm:pt>
    <dgm:pt modelId="{CE6AC7F1-E9BE-4579-A0EA-323436BA5CCF}" type="sibTrans" cxnId="{4AF39C09-7ECD-41BA-ABF3-0F6BC9026125}">
      <dgm:prSet/>
      <dgm:spPr/>
      <dgm:t>
        <a:bodyPr/>
        <a:lstStyle/>
        <a:p>
          <a:endParaRPr lang="en-US" sz="1600" i="1"/>
        </a:p>
      </dgm:t>
    </dgm:pt>
    <dgm:pt modelId="{23E2EBCD-604A-4BD9-9302-D7EAA873BDBB}">
      <dgm:prSet phldrT="[Text]" custT="1"/>
      <dgm:spPr/>
      <dgm:t>
        <a:bodyPr/>
        <a:lstStyle/>
        <a:p>
          <a:r>
            <a:rPr lang="en-US" sz="16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Reduce the cost by reducing wastage</a:t>
          </a:r>
        </a:p>
      </dgm:t>
    </dgm:pt>
    <dgm:pt modelId="{319B17D7-B96A-49ED-A56D-2BAEDB9EDBC3}" type="parTrans" cxnId="{92A2C9A6-EF2F-4F51-896D-61B37E0319AC}">
      <dgm:prSet/>
      <dgm:spPr/>
      <dgm:t>
        <a:bodyPr/>
        <a:lstStyle/>
        <a:p>
          <a:endParaRPr lang="en-US" sz="1600" i="1"/>
        </a:p>
      </dgm:t>
    </dgm:pt>
    <dgm:pt modelId="{AF958AD7-B5A0-4C37-9F32-1285B758964A}" type="sibTrans" cxnId="{92A2C9A6-EF2F-4F51-896D-61B37E0319AC}">
      <dgm:prSet/>
      <dgm:spPr/>
      <dgm:t>
        <a:bodyPr/>
        <a:lstStyle/>
        <a:p>
          <a:endParaRPr lang="en-US" sz="1600" i="1"/>
        </a:p>
      </dgm:t>
    </dgm:pt>
    <dgm:pt modelId="{3D0B3942-5975-451D-817D-0E3099352908}">
      <dgm:prSet phldrT="[Text]" custT="1"/>
      <dgm:spPr/>
      <dgm:t>
        <a:bodyPr/>
        <a:lstStyle/>
        <a:p>
          <a:pPr marL="282575" indent="0">
            <a:buFont typeface="Wingdings" panose="05000000000000000000" pitchFamily="2" charset="2"/>
            <a:buChar char="ü"/>
          </a:pPr>
          <a:endParaRPr lang="en-US" sz="1400" i="1" dirty="0"/>
        </a:p>
      </dgm:t>
    </dgm:pt>
    <dgm:pt modelId="{DC5519A9-0716-4308-BD80-4FA9A7659449}" type="parTrans" cxnId="{E2C57A63-008D-4586-8ECF-624B765C0D19}">
      <dgm:prSet/>
      <dgm:spPr/>
      <dgm:t>
        <a:bodyPr/>
        <a:lstStyle/>
        <a:p>
          <a:endParaRPr lang="en-US" sz="1600" i="1"/>
        </a:p>
      </dgm:t>
    </dgm:pt>
    <dgm:pt modelId="{B02B677F-A7DE-4403-94D2-DBC206E555EB}" type="sibTrans" cxnId="{E2C57A63-008D-4586-8ECF-624B765C0D19}">
      <dgm:prSet/>
      <dgm:spPr/>
      <dgm:t>
        <a:bodyPr/>
        <a:lstStyle/>
        <a:p>
          <a:endParaRPr lang="en-US" sz="1600" i="1"/>
        </a:p>
      </dgm:t>
    </dgm:pt>
    <dgm:pt modelId="{1224AD29-7C45-4EC9-BF34-AF35165F096C}">
      <dgm:prSet phldrT="[Text]" custT="1"/>
      <dgm:spPr/>
      <dgm:t>
        <a:bodyPr/>
        <a:lstStyle/>
        <a:p>
          <a:pPr marL="53975" indent="-53975" algn="l">
            <a:buFont typeface="Wingdings" panose="05000000000000000000" pitchFamily="2" charset="2"/>
            <a:buChar char="ü"/>
          </a:pPr>
          <a:r>
            <a:rPr lang="en-US" sz="14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 Food and beverages constitutes </a:t>
          </a:r>
          <a:r>
            <a:rPr lang="en-US" sz="14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4% of the overall cost of the hospital</a:t>
          </a:r>
          <a:r>
            <a:rPr lang="en-US" sz="14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. </a:t>
          </a:r>
          <a:r>
            <a:rPr lang="en-US" sz="12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US" sz="1200" i="0" kern="1200" dirty="0"/>
            <a:t>Food cost= raw material, meat, veg and chicken)</a:t>
          </a:r>
          <a:endParaRPr lang="en-IN" sz="14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53975" indent="-53975" algn="l">
            <a:buFont typeface="Wingdings" panose="05000000000000000000" pitchFamily="2" charset="2"/>
            <a:buChar char="ü"/>
          </a:pPr>
          <a:r>
            <a:rPr lang="en-US" sz="14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4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20% to 60%  food prepared in excess lead</a:t>
          </a:r>
          <a:r>
            <a:rPr lang="en-US" sz="14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 to high wastage</a:t>
          </a:r>
        </a:p>
      </dgm:t>
    </dgm:pt>
    <dgm:pt modelId="{A031E5A2-99DE-447D-AB95-DFDAF1723E77}" type="parTrans" cxnId="{36B67721-FB10-49CD-A228-434A1E6BFE0C}">
      <dgm:prSet/>
      <dgm:spPr/>
      <dgm:t>
        <a:bodyPr/>
        <a:lstStyle/>
        <a:p>
          <a:endParaRPr lang="en-US"/>
        </a:p>
      </dgm:t>
    </dgm:pt>
    <dgm:pt modelId="{5690851E-0851-4617-9C0F-413A495AE6DA}" type="sibTrans" cxnId="{36B67721-FB10-49CD-A228-434A1E6BFE0C}">
      <dgm:prSet/>
      <dgm:spPr/>
      <dgm:t>
        <a:bodyPr/>
        <a:lstStyle/>
        <a:p>
          <a:endParaRPr lang="en-US"/>
        </a:p>
      </dgm:t>
    </dgm:pt>
    <dgm:pt modelId="{1118723B-B31A-4F4D-B638-0337E046223D}">
      <dgm:prSet phldrT="[Text]" custT="1"/>
      <dgm:spPr/>
      <dgm:t>
        <a:bodyPr/>
        <a:lstStyle/>
        <a:p>
          <a:endParaRPr lang="en-US" sz="14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EAF089C-4B76-42F8-8B8F-40C1CCCEC9E3}" type="parTrans" cxnId="{1E9E68E3-469F-4FD3-A208-A1D99ABEAADD}">
      <dgm:prSet/>
      <dgm:spPr/>
      <dgm:t>
        <a:bodyPr/>
        <a:lstStyle/>
        <a:p>
          <a:endParaRPr lang="en-US"/>
        </a:p>
      </dgm:t>
    </dgm:pt>
    <dgm:pt modelId="{58394DD4-DC71-42BD-BE38-DE50D00E86AA}" type="sibTrans" cxnId="{1E9E68E3-469F-4FD3-A208-A1D99ABEAADD}">
      <dgm:prSet/>
      <dgm:spPr/>
      <dgm:t>
        <a:bodyPr/>
        <a:lstStyle/>
        <a:p>
          <a:endParaRPr lang="en-US"/>
        </a:p>
      </dgm:t>
    </dgm:pt>
    <dgm:pt modelId="{DB4FF45B-68E5-4131-A52B-134A19DF1630}">
      <dgm:prSet phldrT="[Text]" custT="1"/>
      <dgm:spPr/>
      <dgm:t>
        <a:bodyPr/>
        <a:lstStyle/>
        <a:p>
          <a:endParaRPr lang="en-US" sz="14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C6D61247-0ECF-4578-9988-F521A01667C6}" type="parTrans" cxnId="{1A2C1157-AD28-48E6-B9FC-3CFF6FFEA45B}">
      <dgm:prSet/>
      <dgm:spPr/>
      <dgm:t>
        <a:bodyPr/>
        <a:lstStyle/>
        <a:p>
          <a:endParaRPr lang="en-US"/>
        </a:p>
      </dgm:t>
    </dgm:pt>
    <dgm:pt modelId="{C273C2C7-68C4-4559-A6E0-67EE502D898C}" type="sibTrans" cxnId="{1A2C1157-AD28-48E6-B9FC-3CFF6FFEA45B}">
      <dgm:prSet/>
      <dgm:spPr/>
      <dgm:t>
        <a:bodyPr/>
        <a:lstStyle/>
        <a:p>
          <a:endParaRPr lang="en-US"/>
        </a:p>
      </dgm:t>
    </dgm:pt>
    <dgm:pt modelId="{0FE4FC24-4F03-42E7-9BB1-C8C269F0BA79}">
      <dgm:prSet phldrT="[Text]" custT="1"/>
      <dgm:spPr/>
      <dgm:t>
        <a:bodyPr/>
        <a:lstStyle/>
        <a:p>
          <a:pPr marL="114300" indent="0" algn="l">
            <a:buFont typeface="Wingdings" panose="05000000000000000000" pitchFamily="2" charset="2"/>
            <a:buChar char="ü"/>
          </a:pPr>
          <a:endParaRPr lang="en-US" sz="14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D5D9608-C833-40E6-A4FF-4CA2823C9D13}" type="parTrans" cxnId="{808EE09F-9FAB-463E-B8A1-B796223E4A0A}">
      <dgm:prSet/>
      <dgm:spPr/>
      <dgm:t>
        <a:bodyPr/>
        <a:lstStyle/>
        <a:p>
          <a:endParaRPr lang="en-US"/>
        </a:p>
      </dgm:t>
    </dgm:pt>
    <dgm:pt modelId="{B90E2770-F0E7-4163-A824-CD5A6A1AEA8C}" type="sibTrans" cxnId="{808EE09F-9FAB-463E-B8A1-B796223E4A0A}">
      <dgm:prSet/>
      <dgm:spPr/>
      <dgm:t>
        <a:bodyPr/>
        <a:lstStyle/>
        <a:p>
          <a:endParaRPr lang="en-US"/>
        </a:p>
      </dgm:t>
    </dgm:pt>
    <dgm:pt modelId="{4463F9C7-FA33-4C86-92E8-74A6CB82665C}">
      <dgm:prSet phldrT="[Text]" custT="1"/>
      <dgm:spPr/>
      <dgm:t>
        <a:bodyPr/>
        <a:lstStyle/>
        <a:p>
          <a:pPr marL="53975" indent="-53975" algn="l">
            <a:buFont typeface="Wingdings" panose="05000000000000000000" pitchFamily="2" charset="2"/>
            <a:buChar char="ü"/>
          </a:pPr>
          <a:r>
            <a:rPr lang="en-US" sz="14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10% extra always prepared. Food consumption dilemma: Cannot tell the patients that the food is over!! </a:t>
          </a:r>
        </a:p>
      </dgm:t>
    </dgm:pt>
    <dgm:pt modelId="{F0F5D8D5-DF95-42E3-BCF7-ADA20DA17A59}" type="parTrans" cxnId="{C586F7D0-EBC9-4667-B99F-102B9014E362}">
      <dgm:prSet/>
      <dgm:spPr/>
      <dgm:t>
        <a:bodyPr/>
        <a:lstStyle/>
        <a:p>
          <a:endParaRPr lang="en-US"/>
        </a:p>
      </dgm:t>
    </dgm:pt>
    <dgm:pt modelId="{FF35420D-72EC-4499-B104-7A4ADA93ABC8}" type="sibTrans" cxnId="{C586F7D0-EBC9-4667-B99F-102B9014E362}">
      <dgm:prSet/>
      <dgm:spPr/>
      <dgm:t>
        <a:bodyPr/>
        <a:lstStyle/>
        <a:p>
          <a:endParaRPr lang="en-US"/>
        </a:p>
      </dgm:t>
    </dgm:pt>
    <dgm:pt modelId="{78E421A1-B8F7-413C-B83B-BEBB17A34EF9}" type="pres">
      <dgm:prSet presAssocID="{1FD87DAF-6590-4481-81CE-17A42578D0B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4BF8A53-638B-4F05-B42D-26C7AD680057}" type="pres">
      <dgm:prSet presAssocID="{42A572E9-2E8F-432C-9169-6A6A96CA6F1C}" presName="composite" presStyleCnt="0"/>
      <dgm:spPr/>
    </dgm:pt>
    <dgm:pt modelId="{D67CB4A2-F792-4855-B604-3067965896DE}" type="pres">
      <dgm:prSet presAssocID="{42A572E9-2E8F-432C-9169-6A6A96CA6F1C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52B8A13-3C2B-484B-96A3-7705947D3F8A}" type="pres">
      <dgm:prSet presAssocID="{42A572E9-2E8F-432C-9169-6A6A96CA6F1C}" presName="Parent" presStyleLbl="alignNode1" presStyleIdx="0" presStyleCnt="3" custScaleX="128365">
        <dgm:presLayoutVars>
          <dgm:chMax val="3"/>
          <dgm:chPref val="3"/>
          <dgm:bulletEnabled val="1"/>
        </dgm:presLayoutVars>
      </dgm:prSet>
      <dgm:spPr/>
    </dgm:pt>
    <dgm:pt modelId="{9D3A37FE-7263-4508-872E-1742CAA1D667}" type="pres">
      <dgm:prSet presAssocID="{42A572E9-2E8F-432C-9169-6A6A96CA6F1C}" presName="Accent" presStyleLbl="parChTrans1D1" presStyleIdx="0" presStyleCnt="3"/>
      <dgm:spPr/>
    </dgm:pt>
    <dgm:pt modelId="{028B3830-A85B-4C6C-ADEA-05B9A4BBCB35}" type="pres">
      <dgm:prSet presAssocID="{42A572E9-2E8F-432C-9169-6A6A96CA6F1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3326F3D5-CE0C-49DF-A276-B8196B55B3CB}" type="pres">
      <dgm:prSet presAssocID="{0BC8A535-B482-4C7C-8709-B1BEECA0994C}" presName="sibTrans" presStyleCnt="0"/>
      <dgm:spPr/>
    </dgm:pt>
    <dgm:pt modelId="{A6B0E099-AFBE-4AF7-972D-CE35DDDEA6AB}" type="pres">
      <dgm:prSet presAssocID="{39914A97-9EA2-4129-A386-B5FADFD7916C}" presName="composite" presStyleCnt="0"/>
      <dgm:spPr/>
    </dgm:pt>
    <dgm:pt modelId="{9F7073D0-7813-4CC7-81D9-237CBC3BD675}" type="pres">
      <dgm:prSet presAssocID="{39914A97-9EA2-4129-A386-B5FADFD7916C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6733B65B-213F-4FD6-9241-7812DD590FBE}" type="pres">
      <dgm:prSet presAssocID="{39914A97-9EA2-4129-A386-B5FADFD7916C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77A06033-E8F1-44B4-98EA-4FC1E23710CC}" type="pres">
      <dgm:prSet presAssocID="{39914A97-9EA2-4129-A386-B5FADFD7916C}" presName="Accent" presStyleLbl="parChTrans1D1" presStyleIdx="1" presStyleCnt="3"/>
      <dgm:spPr/>
    </dgm:pt>
    <dgm:pt modelId="{5F4A0CC1-BDC7-4BB4-958C-FB0DD050C6C9}" type="pres">
      <dgm:prSet presAssocID="{39914A97-9EA2-4129-A386-B5FADFD7916C}" presName="Child" presStyleLbl="revTx" presStyleIdx="3" presStyleCnt="6" custScaleY="74137">
        <dgm:presLayoutVars>
          <dgm:chMax val="0"/>
          <dgm:chPref val="0"/>
          <dgm:bulletEnabled val="1"/>
        </dgm:presLayoutVars>
      </dgm:prSet>
      <dgm:spPr/>
    </dgm:pt>
    <dgm:pt modelId="{CC10FEDF-B8F4-4B7B-9DA2-BCCD82828494}" type="pres">
      <dgm:prSet presAssocID="{A34A5263-E47C-4422-85C5-8F7F17F55C10}" presName="sibTrans" presStyleCnt="0"/>
      <dgm:spPr/>
    </dgm:pt>
    <dgm:pt modelId="{8D7E39DC-FD0E-450E-8DB6-7041D0CDF09E}" type="pres">
      <dgm:prSet presAssocID="{08B1136C-05BD-4D0D-9A24-A46A1F707993}" presName="composite" presStyleCnt="0"/>
      <dgm:spPr/>
    </dgm:pt>
    <dgm:pt modelId="{8F9C7017-E9AE-4C21-B3F0-0CE0B6FCA057}" type="pres">
      <dgm:prSet presAssocID="{08B1136C-05BD-4D0D-9A24-A46A1F707993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BDE17C13-5A0A-4780-A99A-260DDA02B207}" type="pres">
      <dgm:prSet presAssocID="{08B1136C-05BD-4D0D-9A24-A46A1F707993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73CB2C65-FD49-435D-9580-BC52E0B7B785}" type="pres">
      <dgm:prSet presAssocID="{08B1136C-05BD-4D0D-9A24-A46A1F707993}" presName="Accent" presStyleLbl="parChTrans1D1" presStyleIdx="2" presStyleCnt="3"/>
      <dgm:spPr/>
    </dgm:pt>
    <dgm:pt modelId="{630C82F8-01E0-415B-99D1-3E87AEB9D5A3}" type="pres">
      <dgm:prSet presAssocID="{08B1136C-05BD-4D0D-9A24-A46A1F707993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90E405-0F7D-4820-AC1A-023AB1FBB258}" srcId="{1FD87DAF-6590-4481-81CE-17A42578D0BF}" destId="{39914A97-9EA2-4129-A386-B5FADFD7916C}" srcOrd="1" destOrd="0" parTransId="{46FEC419-9BC6-40F5-9D34-98248C712519}" sibTransId="{A34A5263-E47C-4422-85C5-8F7F17F55C10}"/>
    <dgm:cxn modelId="{4AF39C09-7ECD-41BA-ABF3-0F6BC9026125}" srcId="{08B1136C-05BD-4D0D-9A24-A46A1F707993}" destId="{8DEDFDBD-C052-49B4-BC55-5B83307B53B1}" srcOrd="0" destOrd="0" parTransId="{1438F76C-A822-4006-B24E-D027F49BB08B}" sibTransId="{CE6AC7F1-E9BE-4579-A0EA-323436BA5CCF}"/>
    <dgm:cxn modelId="{BA69B317-44AE-4B19-A8F4-027CBD457FEE}" srcId="{1FD87DAF-6590-4481-81CE-17A42578D0BF}" destId="{08B1136C-05BD-4D0D-9A24-A46A1F707993}" srcOrd="2" destOrd="0" parTransId="{57D8285F-0F64-4422-BC2B-A1201DB96E42}" sibTransId="{55D91E48-1E73-45B2-A425-B1CC98DACF11}"/>
    <dgm:cxn modelId="{36B67721-FB10-49CD-A228-434A1E6BFE0C}" srcId="{39914A97-9EA2-4129-A386-B5FADFD7916C}" destId="{1224AD29-7C45-4EC9-BF34-AF35165F096C}" srcOrd="2" destOrd="0" parTransId="{A031E5A2-99DE-447D-AB95-DFDAF1723E77}" sibTransId="{5690851E-0851-4617-9C0F-413A495AE6DA}"/>
    <dgm:cxn modelId="{E213133C-DD66-47B8-9026-C5F5279E8EF8}" srcId="{42A572E9-2E8F-432C-9169-6A6A96CA6F1C}" destId="{0983C33A-AE5B-45EA-AA88-AD103FA66755}" srcOrd="2" destOrd="0" parTransId="{EA266A21-992A-4215-BE37-D4F2327B83D1}" sibTransId="{2DB5685E-4BF6-44FA-B8E7-5303629EB219}"/>
    <dgm:cxn modelId="{F92F553F-1B6D-46B1-A9D7-5A2496FB1916}" type="presOf" srcId="{13B9C34E-168A-4F96-B188-D1F519E9DA87}" destId="{5F4A0CC1-BDC7-4BB4-958C-FB0DD050C6C9}" srcOrd="0" destOrd="0" presId="urn:microsoft.com/office/officeart/2011/layout/TabList"/>
    <dgm:cxn modelId="{09E21D62-5BDF-489A-9037-C92A103B964F}" type="presOf" srcId="{0FE4FC24-4F03-42E7-9BB1-C8C269F0BA79}" destId="{5F4A0CC1-BDC7-4BB4-958C-FB0DD050C6C9}" srcOrd="0" destOrd="3" presId="urn:microsoft.com/office/officeart/2011/layout/TabList"/>
    <dgm:cxn modelId="{E2C57A63-008D-4586-8ECF-624B765C0D19}" srcId="{42A572E9-2E8F-432C-9169-6A6A96CA6F1C}" destId="{3D0B3942-5975-451D-817D-0E3099352908}" srcOrd="1" destOrd="0" parTransId="{DC5519A9-0716-4308-BD80-4FA9A7659449}" sibTransId="{B02B677F-A7DE-4403-94D2-DBC206E555EB}"/>
    <dgm:cxn modelId="{EE101B53-21EA-4381-8216-54AF47D9E328}" type="presOf" srcId="{8DEDFDBD-C052-49B4-BC55-5B83307B53B1}" destId="{8F9C7017-E9AE-4C21-B3F0-0CE0B6FCA057}" srcOrd="0" destOrd="0" presId="urn:microsoft.com/office/officeart/2011/layout/TabList"/>
    <dgm:cxn modelId="{1A2C1157-AD28-48E6-B9FC-3CFF6FFEA45B}" srcId="{08B1136C-05BD-4D0D-9A24-A46A1F707993}" destId="{DB4FF45B-68E5-4131-A52B-134A19DF1630}" srcOrd="2" destOrd="0" parTransId="{C6D61247-0ECF-4578-9988-F521A01667C6}" sibTransId="{C273C2C7-68C4-4559-A6E0-67EE502D898C}"/>
    <dgm:cxn modelId="{506D0C59-84E4-4056-8A16-F9D771CA6890}" type="presOf" srcId="{1118723B-B31A-4F4D-B638-0337E046223D}" destId="{630C82F8-01E0-415B-99D1-3E87AEB9D5A3}" srcOrd="0" destOrd="0" presId="urn:microsoft.com/office/officeart/2011/layout/TabList"/>
    <dgm:cxn modelId="{4D36D479-0B78-437C-AE01-93FA0DC24A90}" type="presOf" srcId="{08B1136C-05BD-4D0D-9A24-A46A1F707993}" destId="{BDE17C13-5A0A-4780-A99A-260DDA02B207}" srcOrd="0" destOrd="0" presId="urn:microsoft.com/office/officeart/2011/layout/TabList"/>
    <dgm:cxn modelId="{4E111681-0D86-44D7-B6BB-F8708F0C61BA}" type="presOf" srcId="{0983C33A-AE5B-45EA-AA88-AD103FA66755}" destId="{028B3830-A85B-4C6C-ADEA-05B9A4BBCB35}" srcOrd="0" destOrd="1" presId="urn:microsoft.com/office/officeart/2011/layout/TabList"/>
    <dgm:cxn modelId="{539EBA82-5C6B-4CD0-AE6E-6A50F2EFA242}" srcId="{39914A97-9EA2-4129-A386-B5FADFD7916C}" destId="{0318D77D-030D-4247-A7B2-8CBFEF0E244D}" srcOrd="0" destOrd="0" parTransId="{1A93B62F-AA18-45D3-8494-0FF6250B41A8}" sibTransId="{451F323C-4ACF-41DD-9FC8-52E821050941}"/>
    <dgm:cxn modelId="{6414BB83-5013-411F-A810-138E89587FC9}" srcId="{39914A97-9EA2-4129-A386-B5FADFD7916C}" destId="{13B9C34E-168A-4F96-B188-D1F519E9DA87}" srcOrd="1" destOrd="0" parTransId="{7E2CEDD8-2DAF-424F-8002-6F7858D42E21}" sibTransId="{B3C3F2C2-C1E7-431A-B513-4EF2B7774FFA}"/>
    <dgm:cxn modelId="{808EE09F-9FAB-463E-B8A1-B796223E4A0A}" srcId="{39914A97-9EA2-4129-A386-B5FADFD7916C}" destId="{0FE4FC24-4F03-42E7-9BB1-C8C269F0BA79}" srcOrd="4" destOrd="0" parTransId="{FD5D9608-C833-40E6-A4FF-4CA2823C9D13}" sibTransId="{B90E2770-F0E7-4163-A824-CD5A6A1AEA8C}"/>
    <dgm:cxn modelId="{D80FBEA3-2F62-485D-85AF-EB6592393579}" type="presOf" srcId="{23E2EBCD-604A-4BD9-9302-D7EAA873BDBB}" destId="{630C82F8-01E0-415B-99D1-3E87AEB9D5A3}" srcOrd="0" destOrd="2" presId="urn:microsoft.com/office/officeart/2011/layout/TabList"/>
    <dgm:cxn modelId="{DD82F0A3-F0C8-4219-A97D-E5DDC1596878}" type="presOf" srcId="{1224AD29-7C45-4EC9-BF34-AF35165F096C}" destId="{5F4A0CC1-BDC7-4BB4-958C-FB0DD050C6C9}" srcOrd="0" destOrd="1" presId="urn:microsoft.com/office/officeart/2011/layout/TabList"/>
    <dgm:cxn modelId="{92A2C9A6-EF2F-4F51-896D-61B37E0319AC}" srcId="{08B1136C-05BD-4D0D-9A24-A46A1F707993}" destId="{23E2EBCD-604A-4BD9-9302-D7EAA873BDBB}" srcOrd="3" destOrd="0" parTransId="{319B17D7-B96A-49ED-A56D-2BAEDB9EDBC3}" sibTransId="{AF958AD7-B5A0-4C37-9F32-1285B758964A}"/>
    <dgm:cxn modelId="{BB8B93AA-699B-4B64-BBE7-6210C275FAC0}" type="presOf" srcId="{54064641-C2E6-40A8-B5A5-7765F68ED0F8}" destId="{D67CB4A2-F792-4855-B604-3067965896DE}" srcOrd="0" destOrd="0" presId="urn:microsoft.com/office/officeart/2011/layout/TabList"/>
    <dgm:cxn modelId="{1CDBC6B6-F74C-4CDA-9EB4-08B7E2B94FDE}" type="presOf" srcId="{0318D77D-030D-4247-A7B2-8CBFEF0E244D}" destId="{9F7073D0-7813-4CC7-81D9-237CBC3BD675}" srcOrd="0" destOrd="0" presId="urn:microsoft.com/office/officeart/2011/layout/TabList"/>
    <dgm:cxn modelId="{736598BA-E4B5-4357-9F0D-4596673B9650}" type="presOf" srcId="{39914A97-9EA2-4129-A386-B5FADFD7916C}" destId="{6733B65B-213F-4FD6-9241-7812DD590FBE}" srcOrd="0" destOrd="0" presId="urn:microsoft.com/office/officeart/2011/layout/TabList"/>
    <dgm:cxn modelId="{E4771BBC-C38A-4351-9E5B-8573E9288895}" srcId="{1FD87DAF-6590-4481-81CE-17A42578D0BF}" destId="{42A572E9-2E8F-432C-9169-6A6A96CA6F1C}" srcOrd="0" destOrd="0" parTransId="{CF1F467C-B452-464C-800C-F123589063B8}" sibTransId="{0BC8A535-B482-4C7C-8709-B1BEECA0994C}"/>
    <dgm:cxn modelId="{C586F7D0-EBC9-4667-B99F-102B9014E362}" srcId="{39914A97-9EA2-4129-A386-B5FADFD7916C}" destId="{4463F9C7-FA33-4C86-92E8-74A6CB82665C}" srcOrd="3" destOrd="0" parTransId="{F0F5D8D5-DF95-42E3-BCF7-ADA20DA17A59}" sibTransId="{FF35420D-72EC-4499-B104-7A4ADA93ABC8}"/>
    <dgm:cxn modelId="{63668BD9-E0D4-4853-8300-699651A5C9ED}" type="presOf" srcId="{3D0B3942-5975-451D-817D-0E3099352908}" destId="{028B3830-A85B-4C6C-ADEA-05B9A4BBCB35}" srcOrd="0" destOrd="0" presId="urn:microsoft.com/office/officeart/2011/layout/TabList"/>
    <dgm:cxn modelId="{1E9E68E3-469F-4FD3-A208-A1D99ABEAADD}" srcId="{08B1136C-05BD-4D0D-9A24-A46A1F707993}" destId="{1118723B-B31A-4F4D-B638-0337E046223D}" srcOrd="1" destOrd="0" parTransId="{FEAF089C-4B76-42F8-8B8F-40C1CCCEC9E3}" sibTransId="{58394DD4-DC71-42BD-BE38-DE50D00E86AA}"/>
    <dgm:cxn modelId="{519D54E4-F693-40CC-9BC5-DF91FCCF5E3F}" type="presOf" srcId="{1FD87DAF-6590-4481-81CE-17A42578D0BF}" destId="{78E421A1-B8F7-413C-B83B-BEBB17A34EF9}" srcOrd="0" destOrd="0" presId="urn:microsoft.com/office/officeart/2011/layout/TabList"/>
    <dgm:cxn modelId="{08CD3AE8-ADB5-46FA-9AB2-4D21EACCB20B}" type="presOf" srcId="{42A572E9-2E8F-432C-9169-6A6A96CA6F1C}" destId="{252B8A13-3C2B-484B-96A3-7705947D3F8A}" srcOrd="0" destOrd="0" presId="urn:microsoft.com/office/officeart/2011/layout/TabList"/>
    <dgm:cxn modelId="{B2474DE8-FD11-452D-8AB4-CD3712760A68}" type="presOf" srcId="{DB4FF45B-68E5-4131-A52B-134A19DF1630}" destId="{630C82F8-01E0-415B-99D1-3E87AEB9D5A3}" srcOrd="0" destOrd="1" presId="urn:microsoft.com/office/officeart/2011/layout/TabList"/>
    <dgm:cxn modelId="{89FFECEB-634F-4F9B-B7C5-B5CD50435D0F}" srcId="{42A572E9-2E8F-432C-9169-6A6A96CA6F1C}" destId="{54064641-C2E6-40A8-B5A5-7765F68ED0F8}" srcOrd="0" destOrd="0" parTransId="{6CDDF4B6-CB68-40C5-9726-C0092175DB29}" sibTransId="{995F54B5-C32B-43D9-A8CA-BBC913EB1611}"/>
    <dgm:cxn modelId="{609248F1-0D36-4CDB-AE6D-493B6E2DE428}" type="presOf" srcId="{4463F9C7-FA33-4C86-92E8-74A6CB82665C}" destId="{5F4A0CC1-BDC7-4BB4-958C-FB0DD050C6C9}" srcOrd="0" destOrd="2" presId="urn:microsoft.com/office/officeart/2011/layout/TabList"/>
    <dgm:cxn modelId="{E784A093-603A-4BBB-B4D7-4E9B54264D67}" type="presParOf" srcId="{78E421A1-B8F7-413C-B83B-BEBB17A34EF9}" destId="{F4BF8A53-638B-4F05-B42D-26C7AD680057}" srcOrd="0" destOrd="0" presId="urn:microsoft.com/office/officeart/2011/layout/TabList"/>
    <dgm:cxn modelId="{03B4B18A-F263-4FCB-9A76-BBC5A9D569AC}" type="presParOf" srcId="{F4BF8A53-638B-4F05-B42D-26C7AD680057}" destId="{D67CB4A2-F792-4855-B604-3067965896DE}" srcOrd="0" destOrd="0" presId="urn:microsoft.com/office/officeart/2011/layout/TabList"/>
    <dgm:cxn modelId="{486E9C75-1060-4C97-B847-734D4206E2A6}" type="presParOf" srcId="{F4BF8A53-638B-4F05-B42D-26C7AD680057}" destId="{252B8A13-3C2B-484B-96A3-7705947D3F8A}" srcOrd="1" destOrd="0" presId="urn:microsoft.com/office/officeart/2011/layout/TabList"/>
    <dgm:cxn modelId="{9111A6CD-EA5B-41CE-8FF4-EBFFA0B97951}" type="presParOf" srcId="{F4BF8A53-638B-4F05-B42D-26C7AD680057}" destId="{9D3A37FE-7263-4508-872E-1742CAA1D667}" srcOrd="2" destOrd="0" presId="urn:microsoft.com/office/officeart/2011/layout/TabList"/>
    <dgm:cxn modelId="{516B472F-6B2A-4E1E-A364-7F69C6858584}" type="presParOf" srcId="{78E421A1-B8F7-413C-B83B-BEBB17A34EF9}" destId="{028B3830-A85B-4C6C-ADEA-05B9A4BBCB35}" srcOrd="1" destOrd="0" presId="urn:microsoft.com/office/officeart/2011/layout/TabList"/>
    <dgm:cxn modelId="{479245BB-4FB8-447F-BD9E-1E1D9FF96B73}" type="presParOf" srcId="{78E421A1-B8F7-413C-B83B-BEBB17A34EF9}" destId="{3326F3D5-CE0C-49DF-A276-B8196B55B3CB}" srcOrd="2" destOrd="0" presId="urn:microsoft.com/office/officeart/2011/layout/TabList"/>
    <dgm:cxn modelId="{ED3B470E-6824-4A1A-9B0C-B7677A9C7252}" type="presParOf" srcId="{78E421A1-B8F7-413C-B83B-BEBB17A34EF9}" destId="{A6B0E099-AFBE-4AF7-972D-CE35DDDEA6AB}" srcOrd="3" destOrd="0" presId="urn:microsoft.com/office/officeart/2011/layout/TabList"/>
    <dgm:cxn modelId="{E089938D-A12F-4B47-9E40-42DD1D44EAFA}" type="presParOf" srcId="{A6B0E099-AFBE-4AF7-972D-CE35DDDEA6AB}" destId="{9F7073D0-7813-4CC7-81D9-237CBC3BD675}" srcOrd="0" destOrd="0" presId="urn:microsoft.com/office/officeart/2011/layout/TabList"/>
    <dgm:cxn modelId="{FFA84041-D9A1-4535-80CA-FCAF0A307521}" type="presParOf" srcId="{A6B0E099-AFBE-4AF7-972D-CE35DDDEA6AB}" destId="{6733B65B-213F-4FD6-9241-7812DD590FBE}" srcOrd="1" destOrd="0" presId="urn:microsoft.com/office/officeart/2011/layout/TabList"/>
    <dgm:cxn modelId="{8EE821A7-0EAC-4A63-80F0-567F3C714D80}" type="presParOf" srcId="{A6B0E099-AFBE-4AF7-972D-CE35DDDEA6AB}" destId="{77A06033-E8F1-44B4-98EA-4FC1E23710CC}" srcOrd="2" destOrd="0" presId="urn:microsoft.com/office/officeart/2011/layout/TabList"/>
    <dgm:cxn modelId="{79785B24-129C-47C8-BE28-E2B2A4158361}" type="presParOf" srcId="{78E421A1-B8F7-413C-B83B-BEBB17A34EF9}" destId="{5F4A0CC1-BDC7-4BB4-958C-FB0DD050C6C9}" srcOrd="4" destOrd="0" presId="urn:microsoft.com/office/officeart/2011/layout/TabList"/>
    <dgm:cxn modelId="{8319E1FF-0B80-443F-AC75-611D4EDB35AF}" type="presParOf" srcId="{78E421A1-B8F7-413C-B83B-BEBB17A34EF9}" destId="{CC10FEDF-B8F4-4B7B-9DA2-BCCD82828494}" srcOrd="5" destOrd="0" presId="urn:microsoft.com/office/officeart/2011/layout/TabList"/>
    <dgm:cxn modelId="{62F474A3-E99C-4FF6-84AC-C1F1FF5F59B7}" type="presParOf" srcId="{78E421A1-B8F7-413C-B83B-BEBB17A34EF9}" destId="{8D7E39DC-FD0E-450E-8DB6-7041D0CDF09E}" srcOrd="6" destOrd="0" presId="urn:microsoft.com/office/officeart/2011/layout/TabList"/>
    <dgm:cxn modelId="{0BA838AC-B403-4C84-9FEE-7AE71A12F0DC}" type="presParOf" srcId="{8D7E39DC-FD0E-450E-8DB6-7041D0CDF09E}" destId="{8F9C7017-E9AE-4C21-B3F0-0CE0B6FCA057}" srcOrd="0" destOrd="0" presId="urn:microsoft.com/office/officeart/2011/layout/TabList"/>
    <dgm:cxn modelId="{C7B97488-B63F-47E6-8C64-2E2B426C77BF}" type="presParOf" srcId="{8D7E39DC-FD0E-450E-8DB6-7041D0CDF09E}" destId="{BDE17C13-5A0A-4780-A99A-260DDA02B207}" srcOrd="1" destOrd="0" presId="urn:microsoft.com/office/officeart/2011/layout/TabList"/>
    <dgm:cxn modelId="{3728A874-CB3B-4CF0-BD42-C9A317A3EF37}" type="presParOf" srcId="{8D7E39DC-FD0E-450E-8DB6-7041D0CDF09E}" destId="{73CB2C65-FD49-435D-9580-BC52E0B7B785}" srcOrd="2" destOrd="0" presId="urn:microsoft.com/office/officeart/2011/layout/TabList"/>
    <dgm:cxn modelId="{7833AD72-FF38-46F1-B8BA-08D2435B5071}" type="presParOf" srcId="{78E421A1-B8F7-413C-B83B-BEBB17A34EF9}" destId="{630C82F8-01E0-415B-99D1-3E87AEB9D5A3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B2C65-FD49-435D-9580-BC52E0B7B785}">
      <dsp:nvSpPr>
        <dsp:cNvPr id="0" name=""/>
        <dsp:cNvSpPr/>
      </dsp:nvSpPr>
      <dsp:spPr>
        <a:xfrm>
          <a:off x="0" y="4561184"/>
          <a:ext cx="842554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06033-E8F1-44B4-98EA-4FC1E23710CC}">
      <dsp:nvSpPr>
        <dsp:cNvPr id="0" name=""/>
        <dsp:cNvSpPr/>
      </dsp:nvSpPr>
      <dsp:spPr>
        <a:xfrm>
          <a:off x="0" y="2807604"/>
          <a:ext cx="842554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A37FE-7263-4508-872E-1742CAA1D667}">
      <dsp:nvSpPr>
        <dsp:cNvPr id="0" name=""/>
        <dsp:cNvSpPr/>
      </dsp:nvSpPr>
      <dsp:spPr>
        <a:xfrm>
          <a:off x="155343" y="695870"/>
          <a:ext cx="8425543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CB4A2-F792-4855-B604-3067965896DE}">
      <dsp:nvSpPr>
        <dsp:cNvPr id="0" name=""/>
        <dsp:cNvSpPr/>
      </dsp:nvSpPr>
      <dsp:spPr>
        <a:xfrm>
          <a:off x="2345985" y="3566"/>
          <a:ext cx="6234901" cy="69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i="1" kern="1200" dirty="0"/>
        </a:p>
      </dsp:txBody>
      <dsp:txXfrm>
        <a:off x="2345985" y="3566"/>
        <a:ext cx="6234901" cy="692303"/>
      </dsp:txXfrm>
    </dsp:sp>
    <dsp:sp modelId="{252B8A13-3C2B-484B-96A3-7705947D3F8A}">
      <dsp:nvSpPr>
        <dsp:cNvPr id="0" name=""/>
        <dsp:cNvSpPr/>
      </dsp:nvSpPr>
      <dsp:spPr>
        <a:xfrm>
          <a:off x="-155343" y="3566"/>
          <a:ext cx="2812016" cy="6923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Apollo Hospital</a:t>
          </a:r>
        </a:p>
      </dsp:txBody>
      <dsp:txXfrm>
        <a:off x="-121541" y="37368"/>
        <a:ext cx="2744412" cy="658501"/>
      </dsp:txXfrm>
    </dsp:sp>
    <dsp:sp modelId="{028B3830-A85B-4C6C-ADEA-05B9A4BBCB35}">
      <dsp:nvSpPr>
        <dsp:cNvPr id="0" name=""/>
        <dsp:cNvSpPr/>
      </dsp:nvSpPr>
      <dsp:spPr>
        <a:xfrm>
          <a:off x="0" y="695870"/>
          <a:ext cx="8425543" cy="1384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282575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endParaRPr lang="en-US" sz="1400" i="1" kern="1200" dirty="0"/>
        </a:p>
        <a:p>
          <a:pPr marL="282575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400" i="1" kern="1200" dirty="0"/>
            <a:t>A tertiary care hospital with </a:t>
          </a:r>
          <a:r>
            <a:rPr lang="en-US" sz="1400" b="1" i="1" kern="1200" dirty="0"/>
            <a:t>250 beds</a:t>
          </a:r>
          <a:endParaRPr lang="en-IN" sz="1400" b="1" i="1" kern="1200" dirty="0"/>
        </a:p>
        <a:p>
          <a:pPr marL="282575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400" i="1" kern="1200" dirty="0"/>
            <a:t>Around </a:t>
          </a:r>
          <a:r>
            <a:rPr lang="en-US" sz="1400" b="1" i="1" kern="1200" dirty="0"/>
            <a:t>230</a:t>
          </a:r>
          <a:r>
            <a:rPr lang="en-US" sz="1400" i="1" kern="1200" dirty="0"/>
            <a:t> </a:t>
          </a:r>
          <a:r>
            <a:rPr lang="en-US" sz="1400" b="1" i="1" kern="1200" dirty="0"/>
            <a:t>in-patients treated daily</a:t>
          </a:r>
          <a:endParaRPr lang="en-IN" sz="1400" b="1" i="1" kern="1200" dirty="0"/>
        </a:p>
        <a:p>
          <a:pPr marL="2286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400" i="1" kern="1200" dirty="0"/>
            <a:t>Provision of </a:t>
          </a:r>
          <a:r>
            <a:rPr lang="en-US" sz="1400" b="1" i="1" kern="1200" dirty="0"/>
            <a:t>food and beverages daily- 5 times a day</a:t>
          </a:r>
          <a:endParaRPr lang="en-US" sz="1400" i="1" kern="1200" dirty="0"/>
        </a:p>
      </dsp:txBody>
      <dsp:txXfrm>
        <a:off x="0" y="695870"/>
        <a:ext cx="8425543" cy="1384815"/>
      </dsp:txXfrm>
    </dsp:sp>
    <dsp:sp modelId="{9F7073D0-7813-4CC7-81D9-237CBC3BD675}">
      <dsp:nvSpPr>
        <dsp:cNvPr id="0" name=""/>
        <dsp:cNvSpPr/>
      </dsp:nvSpPr>
      <dsp:spPr>
        <a:xfrm>
          <a:off x="2190641" y="2115300"/>
          <a:ext cx="6234901" cy="69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i="1" kern="1200"/>
        </a:p>
      </dsp:txBody>
      <dsp:txXfrm>
        <a:off x="2190641" y="2115300"/>
        <a:ext cx="6234901" cy="692303"/>
      </dsp:txXfrm>
    </dsp:sp>
    <dsp:sp modelId="{6733B65B-213F-4FD6-9241-7812DD590FBE}">
      <dsp:nvSpPr>
        <dsp:cNvPr id="0" name=""/>
        <dsp:cNvSpPr/>
      </dsp:nvSpPr>
      <dsp:spPr>
        <a:xfrm>
          <a:off x="0" y="2115300"/>
          <a:ext cx="2190641" cy="6923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Challenge</a:t>
          </a:r>
        </a:p>
      </dsp:txBody>
      <dsp:txXfrm>
        <a:off x="33802" y="2149102"/>
        <a:ext cx="2123037" cy="658501"/>
      </dsp:txXfrm>
    </dsp:sp>
    <dsp:sp modelId="{5F4A0CC1-BDC7-4BB4-958C-FB0DD050C6C9}">
      <dsp:nvSpPr>
        <dsp:cNvPr id="0" name=""/>
        <dsp:cNvSpPr/>
      </dsp:nvSpPr>
      <dsp:spPr>
        <a:xfrm>
          <a:off x="0" y="2807604"/>
          <a:ext cx="8425543" cy="102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endParaRPr lang="en-US" sz="14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53975" lvl="1" indent="-53975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4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 Food and beverages constitutes </a:t>
          </a:r>
          <a:r>
            <a:rPr lang="en-US" sz="14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4% of the overall cost of the hospital</a:t>
          </a:r>
          <a:r>
            <a:rPr lang="en-US" sz="14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. </a:t>
          </a:r>
          <a:r>
            <a:rPr lang="en-US" sz="12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US" sz="1200" i="0" kern="1200" dirty="0"/>
            <a:t>Food cost= raw material, meat, veg and chicken)</a:t>
          </a:r>
          <a:endParaRPr lang="en-IN" sz="1400" b="1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53975" lvl="1" indent="-53975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4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400" b="1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20% to 60%  food prepared in excess lead</a:t>
          </a:r>
          <a:r>
            <a:rPr lang="en-US" sz="14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 to high wastage</a:t>
          </a:r>
        </a:p>
        <a:p>
          <a:pPr marL="53975" lvl="1" indent="-53975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4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10% extra always prepared. Food consumption dilemma: Cannot tell the patients that the food is over!! 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endParaRPr lang="en-US" sz="14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2807604"/>
        <a:ext cx="8425543" cy="1026660"/>
      </dsp:txXfrm>
    </dsp:sp>
    <dsp:sp modelId="{8F9C7017-E9AE-4C21-B3F0-0CE0B6FCA057}">
      <dsp:nvSpPr>
        <dsp:cNvPr id="0" name=""/>
        <dsp:cNvSpPr/>
      </dsp:nvSpPr>
      <dsp:spPr>
        <a:xfrm>
          <a:off x="2190641" y="3868880"/>
          <a:ext cx="6234901" cy="69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i="1" kern="1200"/>
        </a:p>
      </dsp:txBody>
      <dsp:txXfrm>
        <a:off x="2190641" y="3868880"/>
        <a:ext cx="6234901" cy="692303"/>
      </dsp:txXfrm>
    </dsp:sp>
    <dsp:sp modelId="{BDE17C13-5A0A-4780-A99A-260DDA02B207}">
      <dsp:nvSpPr>
        <dsp:cNvPr id="0" name=""/>
        <dsp:cNvSpPr/>
      </dsp:nvSpPr>
      <dsp:spPr>
        <a:xfrm>
          <a:off x="0" y="3868880"/>
          <a:ext cx="2190641" cy="6923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Outcome</a:t>
          </a:r>
        </a:p>
      </dsp:txBody>
      <dsp:txXfrm>
        <a:off x="33802" y="3902682"/>
        <a:ext cx="2123037" cy="658501"/>
      </dsp:txXfrm>
    </dsp:sp>
    <dsp:sp modelId="{630C82F8-01E0-415B-99D1-3E87AEB9D5A3}">
      <dsp:nvSpPr>
        <dsp:cNvPr id="0" name=""/>
        <dsp:cNvSpPr/>
      </dsp:nvSpPr>
      <dsp:spPr>
        <a:xfrm>
          <a:off x="0" y="4561184"/>
          <a:ext cx="8425543" cy="1384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Reduce the cost by reducing wastage</a:t>
          </a:r>
        </a:p>
      </dsp:txBody>
      <dsp:txXfrm>
        <a:off x="0" y="4561184"/>
        <a:ext cx="8425543" cy="1384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FB8D4-0993-4736-B5DE-23CAE77F382D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481EB-DC28-44C6-A05D-12FAD8D2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6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481EB-DC28-44C6-A05D-12FAD8D2C3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6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6ABF-90F2-40B2-81BB-A8BEFA885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50522-EB41-4C9E-B4CA-D711A49C7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59F9-7C3F-405D-99D8-6C66C330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ADEB-FA48-40E5-9A07-C4409C170A6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E097-B508-498A-B26F-17BD5614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FA94-191C-4286-87FF-14CFD5BB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979-2231-4E07-B51F-BE35615B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FF5B-E96C-4A8A-B8D4-8C19CABF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97B4B-FF4F-46C2-B7B0-8FA8CC97B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C810-4AFA-4F3F-98A6-7F8279C7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ADEB-FA48-40E5-9A07-C4409C170A6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EFA26-5594-4C3D-ADDF-81673D3C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C6FF-5124-42F4-A518-EF3EAE32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979-2231-4E07-B51F-BE35615B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203CE-B623-4F38-8466-ED5EAD44A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D9229-D5AC-48FC-B145-E41BE0A7C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23A2-F7C0-40F7-99AE-F9E5F997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ADEB-FA48-40E5-9A07-C4409C170A6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AD195-E8FF-4F44-A2DE-189AE1FF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30A4-4CBD-44B3-B033-775633F9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979-2231-4E07-B51F-BE35615B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2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2502-E6B7-45C8-8D54-8218B7C5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CE87-FF3D-4A27-8818-0AD0EA19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C45C5-ED36-4A07-8F0F-D6159A86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ADEB-FA48-40E5-9A07-C4409C170A6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B467-9B7D-4A1A-83CA-6156406B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60E7-C59B-49D4-BA66-EFB00026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979-2231-4E07-B51F-BE35615B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3E32-48B6-4FC8-A5ED-75233ABC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6469-036D-4999-8890-D8EC4CDB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F43F6-66B5-4374-87F6-9121274C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ADEB-FA48-40E5-9A07-C4409C170A6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5DC9-235C-4134-A1F7-6DB940B0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015E-B883-4E14-9AE3-4E0F9545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979-2231-4E07-B51F-BE35615B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3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0EB2-02AC-4828-8465-DE8EEE57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1DAF-337B-41CD-911B-16FCDA9C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092DA-0685-4254-B0A8-B3DAB43C3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58CDD-9553-4DB8-859C-52E00B3C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ADEB-FA48-40E5-9A07-C4409C170A6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DE502-491B-4B1E-947E-42AD86F5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4B5F8-3BCB-4332-A3A9-E48FD3A1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979-2231-4E07-B51F-BE35615B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7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8544-3577-4600-9CC7-3C00DBE2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F2FF0-F564-4888-820C-1786535C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63B23-1DF2-46CC-9857-A2E2E00AB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D3EA7-D4F7-4546-9C98-F9137B346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64E95-6B3B-46D5-A67A-551555308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85216-D7AC-42CB-8269-3420ACB4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ADEB-FA48-40E5-9A07-C4409C170A6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D7BD4-7CE1-47CC-86D5-3484BC8E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54808-38CF-412B-ABB0-238163B4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979-2231-4E07-B51F-BE35615B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8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56B6-3AB5-4A75-B734-687C4C01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5477D-6B3C-471D-A765-F1316190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ADEB-FA48-40E5-9A07-C4409C170A6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1831D-C5E1-47A7-B6EA-15717DA2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38262-8FF5-4309-BDA4-6C5559AB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979-2231-4E07-B51F-BE35615B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34C33-025C-48C4-AE74-7CB7637E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ADEB-FA48-40E5-9A07-C4409C170A6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67ADF-D799-4881-A439-C6B83B74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04082-BA27-4984-9DBF-12BF803F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979-2231-4E07-B51F-BE35615B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8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5E5D-8F03-49BC-95D7-053153FF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4418-AE7A-4919-AEAB-4EEB17B70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39DCD-4128-4906-B9F8-46B0AD438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2C1FE-AABE-483B-9841-F9FE9BFF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ADEB-FA48-40E5-9A07-C4409C170A6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988F1-75A7-40FC-A899-B3FC2245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96A87-FF29-414C-B50B-2ED6C1E4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979-2231-4E07-B51F-BE35615B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0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A0C-FE1D-45E3-9555-99614383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53C1F-4326-4FAD-B10C-C064BDC82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54CA9-4075-4798-886A-E71B00ED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90A10-C560-4589-8D21-73234108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ADEB-FA48-40E5-9A07-C4409C170A6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89030-66DA-40B2-AB08-0345382F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207E7-6FEF-4821-BB1B-6739FB78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D979-2231-4E07-B51F-BE35615B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2CA4D-3480-4A20-886C-293DBBB6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37C8B-27D0-4579-A2F8-38388421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23026-D2FD-4B3D-BB3E-E0E13B46D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ADEB-FA48-40E5-9A07-C4409C170A66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2BF30-883F-4BCA-A97E-2FB6FD5DA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CF0F-D4DC-410C-80DF-05CE0700A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D979-2231-4E07-B51F-BE35615B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4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KumarGyanam/Apollo_Cas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pubs.com/KumarGyanam/Apollo_Case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pubs.com/KumarGyanam/Apollo_Case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2BA8F-E702-4F08-9746-FEC84C16B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7" r="-1" b="-1"/>
          <a:stretch/>
        </p:blipFill>
        <p:spPr>
          <a:xfrm>
            <a:off x="0" y="10"/>
            <a:ext cx="9947062" cy="6857990"/>
          </a:xfrm>
          <a:prstGeom prst="rect">
            <a:avLst/>
          </a:prstGeom>
        </p:spPr>
      </p:pic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4B0F-5221-4FC7-AF42-DFC5C301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592" y="2168813"/>
            <a:ext cx="4223386" cy="270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Forecasting Demand for Food at Apollo Hospitals</a:t>
            </a:r>
          </a:p>
          <a:p>
            <a:pPr marL="0" indent="0">
              <a:buNone/>
            </a:pPr>
            <a:r>
              <a:rPr lang="en-US" sz="2000" i="1" dirty="0"/>
              <a:t>“To make or not to make”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b="1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273454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pollo Hospitals - Wikipedia">
            <a:extLst>
              <a:ext uri="{FF2B5EF4-FFF2-40B4-BE49-F238E27FC236}">
                <a16:creationId xmlns:a16="http://schemas.microsoft.com/office/drawing/2014/main" id="{99F7F090-2A2F-4AD4-8099-80D24BB8F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8" y="1956911"/>
            <a:ext cx="2471057" cy="264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1EE0F3-9A1C-44EE-A245-9EE28DB68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158734"/>
              </p:ext>
            </p:extLst>
          </p:nvPr>
        </p:nvGraphicFramePr>
        <p:xfrm>
          <a:off x="3646713" y="353263"/>
          <a:ext cx="8425543" cy="5949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556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0A9A-B3EA-4ECD-8B08-70686086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Amazon.in: Buy To Do List: Make a Not to Do List (Pocket Edition):  Inspirational Quote Blank Journal Notebook for Writing Notes, Thoughts,  Habits, Recipes, Goals, and All That Good Stuff! Book Online">
            <a:extLst>
              <a:ext uri="{FF2B5EF4-FFF2-40B4-BE49-F238E27FC236}">
                <a16:creationId xmlns:a16="http://schemas.microsoft.com/office/drawing/2014/main" id="{95E4B59C-EB44-4404-949D-ED99B978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17" y="747849"/>
            <a:ext cx="3351439" cy="536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30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58C6AC-97A4-43FE-BDB1-3C5FA0C093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903509" y="426782"/>
            <a:ext cx="4750633" cy="5090801"/>
          </a:xfrm>
          <a:prstGeom prst="rect">
            <a:avLst/>
          </a:prstGeom>
          <a:effectLst>
            <a:glow rad="127000">
              <a:schemeClr val="bg1">
                <a:alpha val="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9C1B4-0D65-4A71-9231-359E8C46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7" y="466272"/>
            <a:ext cx="10515600" cy="49484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Bahnschrift SemiCondensed" panose="020B0502040204020203" pitchFamily="34" charset="0"/>
              </a:rPr>
              <a:t>Forecasting challenge: food wastage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8D87-5088-4BF9-BDA4-E2A43A53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8" y="1340417"/>
            <a:ext cx="11636828" cy="4815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Bahnschrift SemiBold" panose="020B0502040204020203" pitchFamily="34" charset="0"/>
              </a:rPr>
              <a:t>Assumptions</a:t>
            </a:r>
          </a:p>
          <a:p>
            <a:r>
              <a:rPr lang="en-US" sz="2000" dirty="0">
                <a:latin typeface="Bahnschrift SemiBold" panose="020B0502040204020203" pitchFamily="34" charset="0"/>
              </a:rPr>
              <a:t>Only breakfast items. Pre, post consumption wastage and losses due to excess procurement not included.</a:t>
            </a:r>
          </a:p>
          <a:p>
            <a:r>
              <a:rPr lang="en-US" sz="2000" dirty="0">
                <a:latin typeface="Bahnschrift SemiBold" panose="020B0502040204020203" pitchFamily="34" charset="0"/>
              </a:rPr>
              <a:t>Dietician’s plan hence the food ordered would be uniform </a:t>
            </a:r>
            <a:r>
              <a:rPr lang="en-US" sz="2000" dirty="0" err="1">
                <a:latin typeface="Bahnschrift SemiBold" panose="020B0502040204020203" pitchFamily="34" charset="0"/>
              </a:rPr>
              <a:t>e.g</a:t>
            </a:r>
            <a:r>
              <a:rPr lang="en-US" sz="2000" dirty="0">
                <a:latin typeface="Bahnschrift SemiBold" panose="020B0502040204020203" pitchFamily="34" charset="0"/>
              </a:rPr>
              <a:t> cardiac food may not have </a:t>
            </a:r>
            <a:r>
              <a:rPr lang="en-US" sz="2000" dirty="0" err="1">
                <a:latin typeface="Bahnschrift SemiBold" panose="020B0502040204020203" pitchFamily="34" charset="0"/>
              </a:rPr>
              <a:t>idli</a:t>
            </a:r>
            <a:r>
              <a:rPr lang="en-US" sz="2000" dirty="0">
                <a:latin typeface="Bahnschrift SemiBold" panose="020B0502040204020203" pitchFamily="34" charset="0"/>
              </a:rPr>
              <a:t> and </a:t>
            </a:r>
            <a:r>
              <a:rPr lang="en-US" sz="2000" dirty="0" err="1">
                <a:latin typeface="Bahnschrift SemiBold" panose="020B0502040204020203" pitchFamily="34" charset="0"/>
              </a:rPr>
              <a:t>puri</a:t>
            </a:r>
            <a:endParaRPr lang="en-US" sz="20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Bahnschrift SemiBold" panose="020B0502040204020203" pitchFamily="34" charset="0"/>
              </a:rPr>
              <a:t>Key Data findings</a:t>
            </a:r>
          </a:p>
          <a:p>
            <a:r>
              <a:rPr lang="en-US" sz="2000" b="1" dirty="0">
                <a:latin typeface="Bahnschrift SemiBold" panose="020B0502040204020203" pitchFamily="34" charset="0"/>
              </a:rPr>
              <a:t>Chutney and sambar</a:t>
            </a:r>
            <a:r>
              <a:rPr lang="en-US" sz="2000" dirty="0">
                <a:latin typeface="Bahnschrift SemiBold" panose="020B0502040204020203" pitchFamily="34" charset="0"/>
              </a:rPr>
              <a:t>: mean, median and mode were same, due to consumption with </a:t>
            </a:r>
            <a:r>
              <a:rPr lang="en-US" sz="2000" dirty="0" err="1">
                <a:latin typeface="Bahnschrift SemiBold" panose="020B0502040204020203" pitchFamily="34" charset="0"/>
              </a:rPr>
              <a:t>idli</a:t>
            </a:r>
            <a:r>
              <a:rPr lang="en-US" sz="2000" dirty="0">
                <a:latin typeface="Bahnschrift SemiBold" panose="020B0502040204020203" pitchFamily="34" charset="0"/>
              </a:rPr>
              <a:t>, </a:t>
            </a:r>
            <a:r>
              <a:rPr lang="en-US" sz="2000" dirty="0" err="1">
                <a:latin typeface="Bahnschrift SemiBold" panose="020B0502040204020203" pitchFamily="34" charset="0"/>
              </a:rPr>
              <a:t>dosa</a:t>
            </a:r>
            <a:r>
              <a:rPr lang="en-US" sz="2000" dirty="0">
                <a:latin typeface="Bahnschrift SemiBold" panose="020B0502040204020203" pitchFamily="34" charset="0"/>
              </a:rPr>
              <a:t>. If we can predict </a:t>
            </a:r>
            <a:r>
              <a:rPr lang="en-US" sz="2000" dirty="0" err="1">
                <a:latin typeface="Bahnschrift SemiBold" panose="020B0502040204020203" pitchFamily="34" charset="0"/>
              </a:rPr>
              <a:t>idli,dosa</a:t>
            </a:r>
            <a:r>
              <a:rPr lang="en-US" sz="2000" dirty="0">
                <a:latin typeface="Bahnschrift SemiBold" panose="020B0502040204020203" pitchFamily="34" charset="0"/>
              </a:rPr>
              <a:t>- sambar and chutney can also be predicted</a:t>
            </a:r>
          </a:p>
          <a:p>
            <a:r>
              <a:rPr lang="en-US" sz="2000" b="1" dirty="0">
                <a:latin typeface="Bahnschrift SemiBold" panose="020B0502040204020203" pitchFamily="34" charset="0"/>
              </a:rPr>
              <a:t>Wastage</a:t>
            </a:r>
            <a:r>
              <a:rPr lang="en-US" sz="2000" dirty="0">
                <a:latin typeface="Bahnschrift SemiBold" panose="020B0502040204020203" pitchFamily="34" charset="0"/>
              </a:rPr>
              <a:t>: </a:t>
            </a:r>
            <a:r>
              <a:rPr lang="en-US" sz="2000" dirty="0" err="1">
                <a:latin typeface="Bahnschrift SemiBold" panose="020B0502040204020203" pitchFamily="34" charset="0"/>
              </a:rPr>
              <a:t>Dosa</a:t>
            </a:r>
            <a:r>
              <a:rPr lang="en-US" sz="2000" dirty="0">
                <a:latin typeface="Bahnschrift SemiBold" panose="020B0502040204020203" pitchFamily="34" charset="0"/>
              </a:rPr>
              <a:t> has maximum wastage followed by </a:t>
            </a:r>
            <a:r>
              <a:rPr lang="en-US" sz="2000" dirty="0" err="1">
                <a:latin typeface="Bahnschrift SemiBold" panose="020B0502040204020203" pitchFamily="34" charset="0"/>
              </a:rPr>
              <a:t>Idli</a:t>
            </a:r>
            <a:r>
              <a:rPr lang="en-US" sz="2000" dirty="0">
                <a:latin typeface="Bahnschrift SemiBold" panose="020B0502040204020203" pitchFamily="34" charset="0"/>
              </a:rPr>
              <a:t>, North Indian B/f, </a:t>
            </a:r>
            <a:r>
              <a:rPr lang="en-US" sz="2000" dirty="0" err="1">
                <a:latin typeface="Bahnschrift SemiBold" panose="020B0502040204020203" pitchFamily="34" charset="0"/>
              </a:rPr>
              <a:t>omelette</a:t>
            </a:r>
            <a:r>
              <a:rPr lang="en-US" sz="2000" dirty="0">
                <a:latin typeface="Bahnschrift SemiBold" panose="020B0502040204020203" pitchFamily="34" charset="0"/>
              </a:rPr>
              <a:t>, continental </a:t>
            </a:r>
            <a:r>
              <a:rPr lang="en-US" sz="2000" dirty="0" err="1">
                <a:latin typeface="Bahnschrift SemiBold" panose="020B0502040204020203" pitchFamily="34" charset="0"/>
              </a:rPr>
              <a:t>B/f</a:t>
            </a:r>
            <a:r>
              <a:rPr lang="en-US" sz="2000" dirty="0">
                <a:latin typeface="Bahnschrift SemiBold" panose="020B0502040204020203" pitchFamily="34" charset="0"/>
              </a:rPr>
              <a:t>  and  chutney  and  sambar.  </a:t>
            </a:r>
          </a:p>
          <a:p>
            <a:r>
              <a:rPr lang="en-US" sz="2000" b="1" dirty="0">
                <a:latin typeface="Bahnschrift SemiBold" panose="020B0502040204020203" pitchFamily="34" charset="0"/>
              </a:rPr>
              <a:t>Dependent variable</a:t>
            </a:r>
            <a:r>
              <a:rPr lang="en-US" sz="2000" dirty="0">
                <a:latin typeface="Bahnschrift SemiBold" panose="020B0502040204020203" pitchFamily="34" charset="0"/>
              </a:rPr>
              <a:t>: number of patients staying in Hospital.</a:t>
            </a:r>
          </a:p>
          <a:p>
            <a:endParaRPr lang="en-US" sz="2000" dirty="0">
              <a:latin typeface="Bahnschrift SemiBold" panose="020B0502040204020203" pitchFamily="34" charset="0"/>
            </a:endParaRPr>
          </a:p>
          <a:p>
            <a:endParaRPr lang="en-US" sz="2000" dirty="0">
              <a:latin typeface="Bahnschrift SemiBold" panose="020B0502040204020203" pitchFamily="34" charset="0"/>
            </a:endParaRPr>
          </a:p>
          <a:p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8AEE2-45F5-4176-84D1-7AE3952CA3D3}"/>
              </a:ext>
            </a:extLst>
          </p:cNvPr>
          <p:cNvSpPr txBox="1"/>
          <p:nvPr/>
        </p:nvSpPr>
        <p:spPr>
          <a:xfrm>
            <a:off x="310885" y="6402147"/>
            <a:ext cx="7378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*For detailed processing: </a:t>
            </a:r>
            <a:r>
              <a:rPr lang="en-IN" dirty="0">
                <a:hlinkClick r:id="rId3"/>
              </a:rPr>
              <a:t>https://rpubs.com/KumarGyanam/Apollo_Case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71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52855-B091-4C9F-852C-F51C145D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13" y="111766"/>
            <a:ext cx="10515600" cy="689299"/>
          </a:xfrm>
        </p:spPr>
        <p:txBody>
          <a:bodyPr>
            <a:normAutofit/>
          </a:bodyPr>
          <a:lstStyle/>
          <a:p>
            <a:r>
              <a:rPr lang="en-US" sz="28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09F8-9E90-4D6C-A699-EBCEBE40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13" y="912831"/>
            <a:ext cx="5373029" cy="5518387"/>
          </a:xfrm>
        </p:spPr>
        <p:txBody>
          <a:bodyPr>
            <a:normAutofit/>
          </a:bodyPr>
          <a:lstStyle/>
          <a:p>
            <a:r>
              <a:rPr lang="en-US" sz="1400" dirty="0"/>
              <a:t>Data hygiene</a:t>
            </a:r>
          </a:p>
          <a:p>
            <a:r>
              <a:rPr lang="en-US" sz="1400" dirty="0"/>
              <a:t>Linear regression: Relationship found of </a:t>
            </a:r>
            <a:r>
              <a:rPr lang="en-US" sz="1400" dirty="0" err="1"/>
              <a:t>dosa</a:t>
            </a:r>
            <a:r>
              <a:rPr lang="en-US" sz="1400" dirty="0"/>
              <a:t>, </a:t>
            </a:r>
            <a:r>
              <a:rPr lang="en-US" sz="1400" dirty="0" err="1"/>
              <a:t>idli</a:t>
            </a:r>
            <a:r>
              <a:rPr lang="en-US" sz="1400" dirty="0"/>
              <a:t>, sambar and chutney </a:t>
            </a:r>
          </a:p>
          <a:p>
            <a:r>
              <a:rPr lang="en-US" sz="1400" dirty="0"/>
              <a:t>Strong co-relation found between consumption of </a:t>
            </a:r>
            <a:r>
              <a:rPr lang="en-US" sz="1400" dirty="0" err="1"/>
              <a:t>idli,dosa</a:t>
            </a:r>
            <a:r>
              <a:rPr lang="en-US" sz="1400" dirty="0"/>
              <a:t> with sambar and chutney. Hence combined sambar, chutney</a:t>
            </a:r>
          </a:p>
          <a:p>
            <a:pPr marL="0" indent="0">
              <a:buNone/>
            </a:pPr>
            <a:r>
              <a:rPr lang="en-US" sz="1400" i="1" dirty="0"/>
              <a:t>sambar or chutney = 0.4642 sum( idly, </a:t>
            </a:r>
            <a:r>
              <a:rPr lang="en-US" sz="1400" i="1" dirty="0" err="1"/>
              <a:t>dosa</a:t>
            </a:r>
            <a:r>
              <a:rPr lang="en-US" sz="1400" i="1" dirty="0"/>
              <a:t>) + 92.4376</a:t>
            </a:r>
          </a:p>
          <a:p>
            <a:pPr lvl="0"/>
            <a:r>
              <a:rPr lang="en-US" sz="1400" dirty="0"/>
              <a:t>Next, compared item to  breakfast occupancy </a:t>
            </a:r>
          </a:p>
          <a:p>
            <a:pPr lvl="1"/>
            <a:r>
              <a:rPr lang="en-US" sz="1400" dirty="0" err="1"/>
              <a:t>idli</a:t>
            </a:r>
            <a:r>
              <a:rPr lang="en-US" sz="1400" dirty="0"/>
              <a:t> = 0.04456 BKFST_OCCUP + 49.68300</a:t>
            </a:r>
          </a:p>
          <a:p>
            <a:pPr lvl="1"/>
            <a:r>
              <a:rPr lang="it-IT" sz="1400" dirty="0"/>
              <a:t>dosa = -0.03707 BKFST_OCCUP + 33.45358</a:t>
            </a:r>
          </a:p>
          <a:p>
            <a:pPr lvl="1"/>
            <a:r>
              <a:rPr lang="fr-FR" sz="1400" dirty="0"/>
              <a:t>continental = -0.06524 BKFST_OCCUP + 55.34115</a:t>
            </a:r>
          </a:p>
          <a:p>
            <a:pPr lvl="1"/>
            <a:r>
              <a:rPr lang="en-US" sz="1400" dirty="0"/>
              <a:t>omelet = 0.04451 BKFST_OCCUP + 4.01375 (p value is very low)</a:t>
            </a:r>
          </a:p>
          <a:p>
            <a:pPr lvl="1"/>
            <a:r>
              <a:rPr lang="it-IT" sz="1400" dirty="0"/>
              <a:t>North Indian = 0.01125 FST_OCCUP + 1.02629 (p less)</a:t>
            </a:r>
          </a:p>
          <a:p>
            <a:pPr lvl="0"/>
            <a:r>
              <a:rPr lang="en-US" sz="1400" dirty="0"/>
              <a:t>Forecasting using </a:t>
            </a:r>
            <a:r>
              <a:rPr lang="en-US" sz="1400" dirty="0" err="1"/>
              <a:t>arima</a:t>
            </a:r>
            <a:r>
              <a:rPr lang="en-US" sz="1400" dirty="0"/>
              <a:t> model. Creating training and test and plotted the ACF and PACF</a:t>
            </a:r>
          </a:p>
          <a:p>
            <a:pPr lvl="0"/>
            <a:r>
              <a:rPr lang="en-US" sz="1400" dirty="0"/>
              <a:t>More than once the ACF and PACF lines crossed the border, indicating </a:t>
            </a:r>
            <a:r>
              <a:rPr lang="en-US" sz="1400" b="1" dirty="0"/>
              <a:t>unstable data</a:t>
            </a:r>
            <a:r>
              <a:rPr lang="en-US" sz="1400" dirty="0"/>
              <a:t>.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sz="1400" i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00A407-C2DF-46E9-BF82-4013000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6682" y="735695"/>
            <a:ext cx="4750633" cy="5090801"/>
          </a:xfrm>
          <a:prstGeom prst="rect">
            <a:avLst/>
          </a:prstGeom>
          <a:effectLst>
            <a:glow rad="127000">
              <a:schemeClr val="bg1">
                <a:alpha val="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60AE02-FE6F-4A76-9BFB-C538343C31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4239"/>
          <a:stretch/>
        </p:blipFill>
        <p:spPr>
          <a:xfrm>
            <a:off x="5440192" y="1096068"/>
            <a:ext cx="6716971" cy="4599115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509285D-291F-49B2-A9CA-663BB09983E3}"/>
              </a:ext>
            </a:extLst>
          </p:cNvPr>
          <p:cNvSpPr/>
          <p:nvPr/>
        </p:nvSpPr>
        <p:spPr>
          <a:xfrm>
            <a:off x="9815669" y="4984688"/>
            <a:ext cx="751114" cy="2969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D9B977-F4EE-465C-8FCF-942594AB3E4A}"/>
              </a:ext>
            </a:extLst>
          </p:cNvPr>
          <p:cNvSpPr/>
          <p:nvPr/>
        </p:nvSpPr>
        <p:spPr>
          <a:xfrm>
            <a:off x="5891998" y="3909698"/>
            <a:ext cx="751114" cy="95784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DCC100-88CE-4F70-BF2E-CD4D672B73BB}"/>
              </a:ext>
            </a:extLst>
          </p:cNvPr>
          <p:cNvSpPr/>
          <p:nvPr/>
        </p:nvSpPr>
        <p:spPr>
          <a:xfrm>
            <a:off x="6516321" y="5015041"/>
            <a:ext cx="751114" cy="2969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8B613-166C-4BA4-BF7A-54B5A81314D4}"/>
              </a:ext>
            </a:extLst>
          </p:cNvPr>
          <p:cNvSpPr txBox="1"/>
          <p:nvPr/>
        </p:nvSpPr>
        <p:spPr>
          <a:xfrm>
            <a:off x="310885" y="6402147"/>
            <a:ext cx="7378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*For detailed processing: </a:t>
            </a:r>
            <a:r>
              <a:rPr lang="en-IN" dirty="0">
                <a:hlinkClick r:id="rId5"/>
              </a:rPr>
              <a:t>https://rpubs.com/KumarGyanam/Apollo_Case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45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2855-B091-4C9F-852C-F51C145DB3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2263"/>
            <a:ext cx="10906125" cy="614362"/>
          </a:xfrm>
        </p:spPr>
        <p:txBody>
          <a:bodyPr>
            <a:normAutofit/>
          </a:bodyPr>
          <a:lstStyle/>
          <a:p>
            <a:r>
              <a:rPr lang="en-US" sz="2800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09F8-9E90-4D6C-A699-EBCEBE40F99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79475"/>
            <a:ext cx="6096000" cy="5224463"/>
          </a:xfrm>
        </p:spPr>
        <p:txBody>
          <a:bodyPr>
            <a:normAutofit/>
          </a:bodyPr>
          <a:lstStyle/>
          <a:p>
            <a:pPr marL="228600" lvl="1"/>
            <a:endParaRPr lang="en-US" sz="1800" dirty="0"/>
          </a:p>
          <a:p>
            <a:pPr marL="228600" lvl="1"/>
            <a:r>
              <a:rPr lang="en-US" sz="1800" dirty="0"/>
              <a:t>To check for stability: Box- </a:t>
            </a:r>
            <a:r>
              <a:rPr lang="en-US" sz="1800" dirty="0" err="1"/>
              <a:t>Ljung</a:t>
            </a:r>
            <a:r>
              <a:rPr lang="en-US" sz="1800" dirty="0"/>
              <a:t> test on training set. </a:t>
            </a:r>
          </a:p>
          <a:p>
            <a:pPr marL="685800" lvl="2"/>
            <a:r>
              <a:rPr lang="en-US" sz="1800" dirty="0"/>
              <a:t>p-value = 0.06107 indicating insignificance</a:t>
            </a:r>
          </a:p>
          <a:p>
            <a:pPr marL="228600" lvl="1"/>
            <a:endParaRPr lang="en-US" sz="1800" dirty="0"/>
          </a:p>
          <a:p>
            <a:pPr marL="228600" lvl="1"/>
            <a:r>
              <a:rPr lang="en-US" sz="1800" dirty="0"/>
              <a:t>Identified the best fitting ARIMA model. </a:t>
            </a:r>
            <a:r>
              <a:rPr lang="fr-FR" sz="1800" b="1" dirty="0"/>
              <a:t>p d q </a:t>
            </a:r>
          </a:p>
          <a:p>
            <a:pPr marL="685800" lvl="2"/>
            <a:r>
              <a:rPr lang="fr-FR" sz="1800" b="1" dirty="0"/>
              <a:t>1 0 1</a:t>
            </a:r>
          </a:p>
          <a:p>
            <a:pPr marL="685800" lvl="2"/>
            <a:endParaRPr lang="fr-FR" sz="1800" b="1" dirty="0"/>
          </a:p>
          <a:p>
            <a:pPr marL="228600" lvl="1"/>
            <a:r>
              <a:rPr lang="en-US" sz="1800" dirty="0">
                <a:solidFill>
                  <a:prstClr val="black"/>
                </a:solidFill>
              </a:rPr>
              <a:t>Accuracy of the model, </a:t>
            </a:r>
            <a:r>
              <a:rPr lang="en-US" sz="1800" dirty="0"/>
              <a:t>we will be using point forecast</a:t>
            </a:r>
          </a:p>
          <a:p>
            <a:pPr marL="228600" lvl="1"/>
            <a:endParaRPr lang="en-US" sz="1800" b="1" dirty="0"/>
          </a:p>
          <a:p>
            <a:pPr marL="0" indent="0">
              <a:buNone/>
            </a:pPr>
            <a:endParaRPr lang="en-US" sz="1800" i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D7D2B64-7CC7-44A3-AFF4-D49F686634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0208" y="386720"/>
            <a:ext cx="4750633" cy="5090801"/>
          </a:xfrm>
          <a:prstGeom prst="rect">
            <a:avLst/>
          </a:prstGeom>
          <a:effectLst>
            <a:glow rad="127000">
              <a:schemeClr val="bg1">
                <a:alpha val="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42E2F-21BD-4456-B2AC-F41AB0E21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338" y="3193864"/>
            <a:ext cx="5770662" cy="3577615"/>
          </a:xfrm>
          <a:prstGeom prst="rect">
            <a:avLst/>
          </a:prstGeom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7D8310A4-E377-45C5-8483-6A065BCC2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049" y="75635"/>
            <a:ext cx="4402507" cy="314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B129F5-8D1F-4734-9F3E-B10E1205AD4E}"/>
              </a:ext>
            </a:extLst>
          </p:cNvPr>
          <p:cNvSpPr txBox="1"/>
          <p:nvPr/>
        </p:nvSpPr>
        <p:spPr>
          <a:xfrm>
            <a:off x="310885" y="6402147"/>
            <a:ext cx="7378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*For detailed processing: </a:t>
            </a:r>
            <a:r>
              <a:rPr lang="en-IN" dirty="0">
                <a:hlinkClick r:id="rId6"/>
              </a:rPr>
              <a:t>https://rpubs.com/KumarGyanam/Apollo_Case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00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6126-77AB-40C9-A83E-C71FEF00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368" y="336236"/>
            <a:ext cx="10515600" cy="1325563"/>
          </a:xfrm>
        </p:spPr>
        <p:txBody>
          <a:bodyPr/>
          <a:lstStyle/>
          <a:p>
            <a:r>
              <a:rPr lang="en-US" dirty="0"/>
              <a:t>Model: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A2AF4-4123-4DC9-9FB4-8247D391707B}"/>
              </a:ext>
            </a:extLst>
          </p:cNvPr>
          <p:cNvSpPr/>
          <p:nvPr/>
        </p:nvSpPr>
        <p:spPr>
          <a:xfrm>
            <a:off x="957779" y="5125990"/>
            <a:ext cx="86038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1"/>
            <a:r>
              <a:rPr lang="en-US" sz="2400" b="1" dirty="0"/>
              <a:t>Furthermore, we suggest to use the model to predict for 7 days. </a:t>
            </a:r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As the procurement cycle is 2 days for fresh items</a:t>
            </a:r>
          </a:p>
          <a:p>
            <a:pPr marL="5715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Room for accommodating any changes </a:t>
            </a:r>
            <a:r>
              <a:rPr lang="en-US" sz="2000" dirty="0" err="1"/>
              <a:t>esp</a:t>
            </a:r>
            <a:r>
              <a:rPr lang="en-US" sz="2000" dirty="0"/>
              <a:t> in occupancy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9A81E-223B-488C-9037-36AEBF1F27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03509" y="455017"/>
            <a:ext cx="4750633" cy="5090801"/>
          </a:xfrm>
          <a:prstGeom prst="rect">
            <a:avLst/>
          </a:prstGeom>
          <a:effectLst>
            <a:glow rad="127000">
              <a:schemeClr val="bg1">
                <a:alpha val="0"/>
              </a:schemeClr>
            </a:glow>
          </a:effec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ABE02F-1848-4501-BA49-42F4FB508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772433"/>
              </p:ext>
            </p:extLst>
          </p:nvPr>
        </p:nvGraphicFramePr>
        <p:xfrm>
          <a:off x="1328058" y="1389459"/>
          <a:ext cx="4191000" cy="147828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3582511549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7120322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55494223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68180340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24822986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5701903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 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 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 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2868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4265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7635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604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61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51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758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775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72DC13-F8FA-4147-95D8-30899D9EE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60190"/>
              </p:ext>
            </p:extLst>
          </p:nvPr>
        </p:nvGraphicFramePr>
        <p:xfrm>
          <a:off x="5802000" y="1389459"/>
          <a:ext cx="2209800" cy="14859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143145795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72211243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8853617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053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Idly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5862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-0.03707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33.45358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134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Chutney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92.4376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4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Sambar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92.4376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560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Continental B/F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-0.06524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55.34115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30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Indian B/F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93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Omellette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4.01375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6097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AD6893-8988-4D1A-83EA-0EB05C5DF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80397"/>
              </p:ext>
            </p:extLst>
          </p:nvPr>
        </p:nvGraphicFramePr>
        <p:xfrm>
          <a:off x="1328058" y="3174922"/>
          <a:ext cx="6683741" cy="1478280"/>
        </p:xfrm>
        <a:graphic>
          <a:graphicData uri="http://schemas.openxmlformats.org/drawingml/2006/table">
            <a:tbl>
              <a:tblPr/>
              <a:tblGrid>
                <a:gridCol w="821035">
                  <a:extLst>
                    <a:ext uri="{9D8B030D-6E8A-4147-A177-3AD203B41FA5}">
                      <a16:colId xmlns:a16="http://schemas.microsoft.com/office/drawing/2014/main" val="2856537196"/>
                    </a:ext>
                  </a:extLst>
                </a:gridCol>
                <a:gridCol w="872350">
                  <a:extLst>
                    <a:ext uri="{9D8B030D-6E8A-4147-A177-3AD203B41FA5}">
                      <a16:colId xmlns:a16="http://schemas.microsoft.com/office/drawing/2014/main" val="4093757909"/>
                    </a:ext>
                  </a:extLst>
                </a:gridCol>
                <a:gridCol w="602948">
                  <a:extLst>
                    <a:ext uri="{9D8B030D-6E8A-4147-A177-3AD203B41FA5}">
                      <a16:colId xmlns:a16="http://schemas.microsoft.com/office/drawing/2014/main" val="372264195"/>
                    </a:ext>
                  </a:extLst>
                </a:gridCol>
                <a:gridCol w="602948">
                  <a:extLst>
                    <a:ext uri="{9D8B030D-6E8A-4147-A177-3AD203B41FA5}">
                      <a16:colId xmlns:a16="http://schemas.microsoft.com/office/drawing/2014/main" val="786115482"/>
                    </a:ext>
                  </a:extLst>
                </a:gridCol>
                <a:gridCol w="602948">
                  <a:extLst>
                    <a:ext uri="{9D8B030D-6E8A-4147-A177-3AD203B41FA5}">
                      <a16:colId xmlns:a16="http://schemas.microsoft.com/office/drawing/2014/main" val="1214650625"/>
                    </a:ext>
                  </a:extLst>
                </a:gridCol>
                <a:gridCol w="602948">
                  <a:extLst>
                    <a:ext uri="{9D8B030D-6E8A-4147-A177-3AD203B41FA5}">
                      <a16:colId xmlns:a16="http://schemas.microsoft.com/office/drawing/2014/main" val="1048024970"/>
                    </a:ext>
                  </a:extLst>
                </a:gridCol>
                <a:gridCol w="949322">
                  <a:extLst>
                    <a:ext uri="{9D8B030D-6E8A-4147-A177-3AD203B41FA5}">
                      <a16:colId xmlns:a16="http://schemas.microsoft.com/office/drawing/2014/main" val="1878934939"/>
                    </a:ext>
                  </a:extLst>
                </a:gridCol>
                <a:gridCol w="1026294">
                  <a:extLst>
                    <a:ext uri="{9D8B030D-6E8A-4147-A177-3AD203B41FA5}">
                      <a16:colId xmlns:a16="http://schemas.microsoft.com/office/drawing/2014/main" val="2672303894"/>
                    </a:ext>
                  </a:extLst>
                </a:gridCol>
                <a:gridCol w="602948">
                  <a:extLst>
                    <a:ext uri="{9D8B030D-6E8A-4147-A177-3AD203B41FA5}">
                      <a16:colId xmlns:a16="http://schemas.microsoft.com/office/drawing/2014/main" val="15036794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Forecast_day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BKFST_OCCUP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Idly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Chutney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Sambar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Continental B/F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North Indian B/F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Omellette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587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666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737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744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528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47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19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29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79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98E45-F39E-4A88-BC09-205A0A99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 dirty="0"/>
              <a:t>Key Questions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F1824-DDF7-4B3C-90F4-461F0A03E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857" y="677226"/>
            <a:ext cx="3778316" cy="404886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B044-D130-4B32-AD01-A00553FB8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724" y="1837956"/>
            <a:ext cx="8250308" cy="4537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Apollo serves 120 food items from its kitchen. Do you think that Apollo should develop forecasting models for all 120 items?</a:t>
            </a:r>
          </a:p>
          <a:p>
            <a:pPr lvl="1"/>
            <a:r>
              <a:rPr lang="en-US" sz="1600" dirty="0"/>
              <a:t>No</a:t>
            </a:r>
            <a:r>
              <a:rPr lang="en-US" sz="1800" dirty="0"/>
              <a:t>. </a:t>
            </a:r>
            <a:r>
              <a:rPr lang="en-US" sz="1600" dirty="0"/>
              <a:t>Food across do not have the same consumptions pattern hence the focus should be as per the demand</a:t>
            </a:r>
          </a:p>
          <a:p>
            <a:endParaRPr lang="en-US" sz="12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1600" dirty="0"/>
              <a:t>What inferences can be obtained from the data using descriptive analytics?</a:t>
            </a:r>
          </a:p>
          <a:p>
            <a:pPr lvl="1"/>
            <a:r>
              <a:rPr lang="en-US" sz="1600" dirty="0"/>
              <a:t>Accomplishing items like chutney and sambar have co-relation with </a:t>
            </a:r>
            <a:r>
              <a:rPr lang="en-US" sz="1600" dirty="0" err="1"/>
              <a:t>Dosa</a:t>
            </a:r>
            <a:r>
              <a:rPr lang="en-US" sz="1600" dirty="0"/>
              <a:t>, </a:t>
            </a:r>
            <a:r>
              <a:rPr lang="en-US" sz="1600" dirty="0" err="1"/>
              <a:t>Idli</a:t>
            </a:r>
            <a:endParaRPr lang="en-US" sz="1600" dirty="0"/>
          </a:p>
          <a:p>
            <a:pPr lvl="1"/>
            <a:r>
              <a:rPr lang="en-US" sz="1600" dirty="0" err="1"/>
              <a:t>Dosa</a:t>
            </a:r>
            <a:r>
              <a:rPr lang="en-US" sz="1600" dirty="0"/>
              <a:t>, </a:t>
            </a:r>
            <a:r>
              <a:rPr lang="en-US" sz="1600" dirty="0" err="1"/>
              <a:t>Idli</a:t>
            </a:r>
            <a:r>
              <a:rPr lang="en-US" sz="1600" dirty="0"/>
              <a:t> needs to be prioritized to reduce the wastage</a:t>
            </a:r>
          </a:p>
          <a:p>
            <a:pPr lvl="1"/>
            <a:r>
              <a:rPr lang="en-US" sz="1600" dirty="0"/>
              <a:t>Data is limited to a period of ~4 months also the collection is manual</a:t>
            </a:r>
          </a:p>
          <a:p>
            <a:endParaRPr lang="en-US" sz="1600" dirty="0"/>
          </a:p>
          <a:p>
            <a:r>
              <a:rPr lang="en-US" sz="1600" dirty="0"/>
              <a:t>Develop an appropriate forecasting model for each of the chosen food items. </a:t>
            </a:r>
          </a:p>
          <a:p>
            <a:pPr lvl="1"/>
            <a:r>
              <a:rPr lang="en-US" sz="1200" dirty="0"/>
              <a:t>Done</a:t>
            </a:r>
          </a:p>
          <a:p>
            <a:r>
              <a:rPr lang="en-US" sz="1600" dirty="0"/>
              <a:t>How would you figure out whether food demand (for each of the items) is related to the occupancy?</a:t>
            </a:r>
          </a:p>
          <a:p>
            <a:pPr lvl="1"/>
            <a:r>
              <a:rPr lang="en-US" sz="1200" dirty="0"/>
              <a:t>Linear regression to find out the relationship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0554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98E45-F39E-4A88-BC09-205A0A99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 dirty="0"/>
              <a:t>Key Questions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F1824-DDF7-4B3C-90F4-461F0A03E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857" y="677226"/>
            <a:ext cx="3778316" cy="404886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B044-D130-4B32-AD01-A00553FB8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173" y="1888251"/>
            <a:ext cx="8039670" cy="4441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Comment about Dr. Rao’s concerns on the maintenance and scalability of the model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Continuous remodeling as various external variable may have an impact (guidelines, external factors, pandemic, bed occupancy, location etc.)</a:t>
            </a:r>
          </a:p>
          <a:p>
            <a:pPr lvl="1"/>
            <a:r>
              <a:rPr lang="en-US" sz="1800" dirty="0"/>
              <a:t>Further study of any more variables</a:t>
            </a:r>
          </a:p>
          <a:p>
            <a:pPr lvl="1"/>
            <a:r>
              <a:rPr lang="en-US" sz="1800" dirty="0"/>
              <a:t>Data is limited and not collected well </a:t>
            </a:r>
          </a:p>
          <a:p>
            <a:pPr lvl="1"/>
            <a:r>
              <a:rPr lang="en-US" sz="1800" dirty="0"/>
              <a:t>Investment in consultancy or recruiting  team (data science, ML)</a:t>
            </a:r>
          </a:p>
          <a:p>
            <a:pPr lvl="1"/>
            <a:r>
              <a:rPr lang="en-US" sz="1800" dirty="0"/>
              <a:t>Model will have to be developed for each location</a:t>
            </a:r>
          </a:p>
          <a:p>
            <a:pPr lvl="1"/>
            <a:r>
              <a:rPr lang="en-US" sz="1800" dirty="0"/>
              <a:t>Human intelligence may be required to make it fool proof</a:t>
            </a:r>
          </a:p>
          <a:p>
            <a:pPr>
              <a:buFontTx/>
              <a:buChar char="-"/>
            </a:pP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704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883</Words>
  <Application>Microsoft Office PowerPoint</Application>
  <PresentationFormat>Widescreen</PresentationFormat>
  <Paragraphs>220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Meiryo</vt:lpstr>
      <vt:lpstr>Arial</vt:lpstr>
      <vt:lpstr>Bahnschrift SemiBold</vt:lpstr>
      <vt:lpstr>Bahnschrift SemiCondensed</vt:lpstr>
      <vt:lpstr>Calibri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Forecasting challenge: food wastage</vt:lpstr>
      <vt:lpstr>Process</vt:lpstr>
      <vt:lpstr>Process</vt:lpstr>
      <vt:lpstr>Model:</vt:lpstr>
      <vt:lpstr>Key Questions</vt:lpstr>
      <vt:lpstr>Key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 Rokade</dc:creator>
  <cp:lastModifiedBy>Nehal Naphade</cp:lastModifiedBy>
  <cp:revision>7</cp:revision>
  <dcterms:created xsi:type="dcterms:W3CDTF">2021-07-24T03:16:56Z</dcterms:created>
  <dcterms:modified xsi:type="dcterms:W3CDTF">2021-07-24T11:35:57Z</dcterms:modified>
</cp:coreProperties>
</file>