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Always Be Prioritizing
Don't fall victim to "check-list" marketing. That is, don't feel compelled to create a giant list of all the marketing activities you can possibly execute. Hold on to the focus you established with your Big Goal and Growth Plan. Pick the 3 most important aspects of your marketing plan that will drive 80% of your results. Position these as your big levers. You will not be derailed from making them a success.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Always Be Prioritizing
Don't fall victim to "check-list" marketing. That is, don't feel compelled to create a giant list of all the marketing activities you can possibly execute. Hold on to the focus you established with your Big Goal and Growth Plan. Pick the 3 most important aspects of your marketing plan that will drive 80% of your results. Position these as your big levers. You will not be derailed from making them a success.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1.xml" Type="http://schemas.openxmlformats.org/officeDocument/2006/relationships/notesSlide"/></Relationships>
</file>

<file path=ppt/slides/_rels/slide10.xml.rels><?xml version="1.0" encoding="UTF-8" standalone="yes"?><Relationships xmlns="http://schemas.openxmlformats.org/package/2006/relationships"><Relationship Id="rId1" Target="../media/image31.png" Type="http://schemas.openxmlformats.org/officeDocument/2006/relationships/image"/><Relationship Id="rId2" Target="../media/image32.sv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Relationship Id="rId7" Target="../media/image37.png" Type="http://schemas.openxmlformats.org/officeDocument/2006/relationships/image"/><Relationship Id="rId8" Target="../media/image38.svg" Type="http://schemas.openxmlformats.org/officeDocument/2006/relationships/image"/><Relationship Id="rId9" Target="../media/image39.png" Type="http://schemas.openxmlformats.org/officeDocument/2006/relationships/image"/><Relationship Id="rId10" Target="../media/image40.svg" Type="http://schemas.openxmlformats.org/officeDocument/2006/relationships/image"/><Relationship Id="rId11" Target="../media/image41.png" Type="http://schemas.openxmlformats.org/officeDocument/2006/relationships/image"/><Relationship Id="rId12" Target="../media/image42.svg" Type="http://schemas.openxmlformats.org/officeDocument/2006/relationships/image"/><Relationship Id="rId13" Target="../media/image43.png" Type="http://schemas.openxmlformats.org/officeDocument/2006/relationships/image"/><Relationship Id="rId14" Target="../media/image44.svg" Type="http://schemas.openxmlformats.org/officeDocument/2006/relationships/image"/><Relationship Id="rId15" Target="../media/image45.png" Type="http://schemas.openxmlformats.org/officeDocument/2006/relationships/image"/><Relationship Id="rId16" Target="../media/image46.sv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0.xml" Type="http://schemas.openxmlformats.org/officeDocument/2006/relationships/notesSlide"/></Relationships>
</file>

<file path=ppt/slides/_rels/slide11.xml.rels><?xml version="1.0" encoding="UTF-8" standalone="yes"?><Relationships xmlns="http://schemas.openxmlformats.org/package/2006/relationships"><Relationship Id="rId1" Target="../media/image47.png" Type="http://schemas.openxmlformats.org/officeDocument/2006/relationships/image"/><Relationship Id="rId2" Target="../media/image48.png" Type="http://schemas.openxmlformats.org/officeDocument/2006/relationships/image"/><Relationship Id="rId3" Target="../media/image49.png" Type="http://schemas.openxmlformats.org/officeDocument/2006/relationships/image"/><Relationship Id="rId4" Target="../media/image50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11.xml" Type="http://schemas.openxmlformats.org/officeDocument/2006/relationships/notesSlide"/></Relationships>
</file>

<file path=ppt/slides/_rels/slide12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<Relationships xmlns="http://schemas.openxmlformats.org/package/2006/relationships"><Relationship Id="rId1" Target="../media/image51.png" Type="http://schemas.openxmlformats.org/officeDocument/2006/relationships/image"/><Relationship Id="rId2" Target="../media/image52.svg" Type="http://schemas.openxmlformats.org/officeDocument/2006/relationships/image"/><Relationship Id="rId3" Target="../media/image53.png" Type="http://schemas.openxmlformats.org/officeDocument/2006/relationships/image"/><Relationship Id="rId4" Target="../media/image54.svg" Type="http://schemas.openxmlformats.org/officeDocument/2006/relationships/image"/><Relationship Id="rId5" Target="../media/image55.png" Type="http://schemas.openxmlformats.org/officeDocument/2006/relationships/image"/><Relationship Id="rId6" Target="../media/image56.svg" Type="http://schemas.openxmlformats.org/officeDocument/2006/relationships/image"/><Relationship Id="rId7" Target="../media/image57.png" Type="http://schemas.openxmlformats.org/officeDocument/2006/relationships/image"/><Relationship Id="rId8" Target="../media/image58.svg" Type="http://schemas.openxmlformats.org/officeDocument/2006/relationships/image"/><Relationship Id="rId9" Target="../media/image59.png" Type="http://schemas.openxmlformats.org/officeDocument/2006/relationships/image"/><Relationship Id="rId10" Target="../media/image60.svg" Type="http://schemas.openxmlformats.org/officeDocument/2006/relationships/image"/><Relationship Id="rId11" Target="../media/image61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13.xml" Type="http://schemas.openxmlformats.org/officeDocument/2006/relationships/notesSlide"/></Relationships>
</file>

<file path=ppt/slides/_rels/slide14.xml.rels><?xml version="1.0" encoding="UTF-8" standalone="yes"?><Relationships xmlns="http://schemas.openxmlformats.org/package/2006/relationships"><Relationship Id="rId1" Target="../media/image62.png" Type="http://schemas.openxmlformats.org/officeDocument/2006/relationships/image"/><Relationship Id="rId2" Target="../media/image63.png" Type="http://schemas.openxmlformats.org/officeDocument/2006/relationships/image"/><Relationship Id="rId3" Target="../media/image64.png" Type="http://schemas.openxmlformats.org/officeDocument/2006/relationships/image"/><Relationship Id="rId4" Target="../media/image65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14.xml" Type="http://schemas.openxmlformats.org/officeDocument/2006/relationships/notesSlide"/></Relationships>
</file>

<file path=ppt/slides/_rels/slide15.xml.rels><?xml version="1.0" encoding="UTF-8" standalone="yes"?><Relationships xmlns="http://schemas.openxmlformats.org/package/2006/relationships"><Relationship Id="rId1" Target="../media/image66.png" Type="http://schemas.openxmlformats.org/officeDocument/2006/relationships/image"/><Relationship Id="rId2" Target="../media/image67.svg" Type="http://schemas.openxmlformats.org/officeDocument/2006/relationships/image"/><Relationship Id="rId3" Target="../media/image68.png" Type="http://schemas.openxmlformats.org/officeDocument/2006/relationships/image"/><Relationship Id="rId4" Target="../media/image69.svg" Type="http://schemas.openxmlformats.org/officeDocument/2006/relationships/image"/><Relationship Id="rId5" Target="../media/image70.png" Type="http://schemas.openxmlformats.org/officeDocument/2006/relationships/image"/><Relationship Id="rId6" Target="../media/image71.svg" Type="http://schemas.openxmlformats.org/officeDocument/2006/relationships/image"/><Relationship Id="rId7" Target="../media/image72.png" Type="http://schemas.openxmlformats.org/officeDocument/2006/relationships/image"/><Relationship Id="rId8" Target="../media/image73.svg" Type="http://schemas.openxmlformats.org/officeDocument/2006/relationships/image"/><Relationship Id="rId9" Target="../media/image74.png" Type="http://schemas.openxmlformats.org/officeDocument/2006/relationships/image"/><Relationship Id="rId10" Target="../media/image75.svg" Type="http://schemas.openxmlformats.org/officeDocument/2006/relationships/image"/><Relationship Id="rId11" Target="../media/image76.png" Type="http://schemas.openxmlformats.org/officeDocument/2006/relationships/image"/><Relationship Id="rId12" Target="../media/image77.svg" Type="http://schemas.openxmlformats.org/officeDocument/2006/relationships/image"/><Relationship Id="rId13" Target="../media/image78.png" Type="http://schemas.openxmlformats.org/officeDocument/2006/relationships/image"/><Relationship Id="rId14" Target="../media/image79.svg" Type="http://schemas.openxmlformats.org/officeDocument/2006/relationships/image"/><Relationship Id="rId15" Target="../media/image80.png" Type="http://schemas.openxmlformats.org/officeDocument/2006/relationships/image"/><Relationship Id="rId16" Target="../media/image81.sv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<Relationships xmlns="http://schemas.openxmlformats.org/package/2006/relationships"><Relationship Id="rId1" Target="../media/image82.png" Type="http://schemas.openxmlformats.org/officeDocument/2006/relationships/image"/><Relationship Id="rId2" Target="../media/image83.png" Type="http://schemas.openxmlformats.org/officeDocument/2006/relationships/image"/><Relationship Id="rId3" Target="../media/image84.png" Type="http://schemas.openxmlformats.org/officeDocument/2006/relationships/image"/><Relationship Id="rId4" Target="../media/image85.png" Type="http://schemas.openxmlformats.org/officeDocument/2006/relationships/image"/><Relationship Id="rId5" Target="../media/image86.png" Type="http://schemas.openxmlformats.org/officeDocument/2006/relationships/image"/><Relationship Id="rId6" Target="../media/image87.png" Type="http://schemas.openxmlformats.org/officeDocument/2006/relationships/image"/><Relationship Id="rId7" Target="../media/image88.png" Type="http://schemas.openxmlformats.org/officeDocument/2006/relationships/image"/><Relationship Id="rId8" Target="../media/image89.svg" Type="http://schemas.openxmlformats.org/officeDocument/2006/relationships/image"/><Relationship Id="rId9" Target="../slideLayouts/slideLayout1.xml" Type="http://schemas.openxmlformats.org/officeDocument/2006/relationships/slideLayout"/><Relationship Id="rId10" Target="../notesSlides/notesSlide16.xml" Type="http://schemas.openxmlformats.org/officeDocument/2006/relationships/notesSlide"/></Relationships>
</file>

<file path=ppt/slides/_rels/slide17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<Relationships xmlns="http://schemas.openxmlformats.org/package/2006/relationships"><Relationship Id="rId1" Target="../media/image90.png" Type="http://schemas.openxmlformats.org/officeDocument/2006/relationships/image"/><Relationship Id="rId2" Target="../media/image91.svg" Type="http://schemas.openxmlformats.org/officeDocument/2006/relationships/image"/><Relationship Id="rId3" Target="../media/image92.png" Type="http://schemas.openxmlformats.org/officeDocument/2006/relationships/image"/><Relationship Id="rId4" Target="../media/image93.svg" Type="http://schemas.openxmlformats.org/officeDocument/2006/relationships/image"/><Relationship Id="rId5" Target="../media/image94.png" Type="http://schemas.openxmlformats.org/officeDocument/2006/relationships/image"/><Relationship Id="rId6" Target="../media/image95.svg" Type="http://schemas.openxmlformats.org/officeDocument/2006/relationships/image"/><Relationship Id="rId7" Target="../media/image96.png" Type="http://schemas.openxmlformats.org/officeDocument/2006/relationships/image"/><Relationship Id="rId8" Target="../media/image97.svg" Type="http://schemas.openxmlformats.org/officeDocument/2006/relationships/image"/><Relationship Id="rId9" Target="../media/image98.png" Type="http://schemas.openxmlformats.org/officeDocument/2006/relationships/image"/><Relationship Id="rId10" Target="../media/image99.svg" Type="http://schemas.openxmlformats.org/officeDocument/2006/relationships/image"/><Relationship Id="rId11" Target="../media/image100.png" Type="http://schemas.openxmlformats.org/officeDocument/2006/relationships/image"/><Relationship Id="rId12" Target="../media/image101.svg" Type="http://schemas.openxmlformats.org/officeDocument/2006/relationships/image"/><Relationship Id="rId13" Target="../media/image102.png" Type="http://schemas.openxmlformats.org/officeDocument/2006/relationships/image"/><Relationship Id="rId14" Target="../media/image103.svg" Type="http://schemas.openxmlformats.org/officeDocument/2006/relationships/image"/><Relationship Id="rId15" Target="../media/image104.png" Type="http://schemas.openxmlformats.org/officeDocument/2006/relationships/image"/><Relationship Id="rId16" Target="../media/image105.svg" Type="http://schemas.openxmlformats.org/officeDocument/2006/relationships/image"/><Relationship Id="rId17" Target="../media/image106.png" Type="http://schemas.openxmlformats.org/officeDocument/2006/relationships/image"/><Relationship Id="rId18" Target="../media/image107.svg" Type="http://schemas.openxmlformats.org/officeDocument/2006/relationships/image"/><Relationship Id="rId19" Target="../media/image108.png" Type="http://schemas.openxmlformats.org/officeDocument/2006/relationships/image"/><Relationship Id="rId20" Target="../media/image109.svg" Type="http://schemas.openxmlformats.org/officeDocument/2006/relationships/image"/><Relationship Id="rId21" Target="../media/image110.png" Type="http://schemas.openxmlformats.org/officeDocument/2006/relationships/image"/><Relationship Id="rId22" Target="../media/image111.svg" Type="http://schemas.openxmlformats.org/officeDocument/2006/relationships/image"/><Relationship Id="rId23" Target="../media/image112.png" Type="http://schemas.openxmlformats.org/officeDocument/2006/relationships/image"/><Relationship Id="rId24" Target="../media/image113.svg" Type="http://schemas.openxmlformats.org/officeDocument/2006/relationships/image"/><Relationship Id="rId25" Target="../media/image114.png" Type="http://schemas.openxmlformats.org/officeDocument/2006/relationships/image"/><Relationship Id="rId26" Target="../media/image115.png" Type="http://schemas.openxmlformats.org/officeDocument/2006/relationships/image"/><Relationship Id="rId27" Target="../media/image116.png" Type="http://schemas.openxmlformats.org/officeDocument/2006/relationships/image"/><Relationship Id="rId28" Target="../slideLayouts/slideLayout1.xml" Type="http://schemas.openxmlformats.org/officeDocument/2006/relationships/slideLayout"/><Relationship Id="rId29" Target="../notesSlides/notesSlide18.xml" Type="http://schemas.openxmlformats.org/officeDocument/2006/relationships/notesSlide"/></Relationships>
</file>

<file path=ppt/slides/_rels/slide19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media/image4.png" Type="http://schemas.openxmlformats.org/officeDocument/2006/relationships/image"/><Relationship Id="rId2" Target="../media/image5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_rels/slide20.xml.rels><?xml version="1.0" encoding="UTF-8" standalone="yes"?><Relationships xmlns="http://schemas.openxmlformats.org/package/2006/relationships"><Relationship Id="rId1" Target="../media/image117.png" Type="http://schemas.openxmlformats.org/officeDocument/2006/relationships/image"/><Relationship Id="rId2" Target="../media/image118.svg" Type="http://schemas.openxmlformats.org/officeDocument/2006/relationships/image"/><Relationship Id="rId3" Target="../media/image119.png" Type="http://schemas.openxmlformats.org/officeDocument/2006/relationships/image"/><Relationship Id="rId4" Target="../media/image120.sv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20.xml" Type="http://schemas.openxmlformats.org/officeDocument/2006/relationships/notesSlide"/></Relationships>
</file>

<file path=ppt/slides/_rels/slide21.xml.rels><?xml version="1.0" encoding="UTF-8" standalone="yes"?><Relationships xmlns="http://schemas.openxmlformats.org/package/2006/relationships"><Relationship Id="rId1" Target="../media/image121.png" Type="http://schemas.openxmlformats.org/officeDocument/2006/relationships/image"/><Relationship Id="rId2" Target="../media/image122.svg" Type="http://schemas.openxmlformats.org/officeDocument/2006/relationships/image"/><Relationship Id="rId3" Target="../media/image123.png" Type="http://schemas.openxmlformats.org/officeDocument/2006/relationships/image"/><Relationship Id="rId4" Target="../media/image124.svg" Type="http://schemas.openxmlformats.org/officeDocument/2006/relationships/image"/><Relationship Id="rId5" Target="../media/image125.png" Type="http://schemas.openxmlformats.org/officeDocument/2006/relationships/image"/><Relationship Id="rId6" Target="../media/image126.svg" Type="http://schemas.openxmlformats.org/officeDocument/2006/relationships/image"/><Relationship Id="rId7" Target="../media/image127.png" Type="http://schemas.openxmlformats.org/officeDocument/2006/relationships/image"/><Relationship Id="rId8" Target="../media/image128.svg" Type="http://schemas.openxmlformats.org/officeDocument/2006/relationships/image"/><Relationship Id="rId9" Target="../media/image129.png" Type="http://schemas.openxmlformats.org/officeDocument/2006/relationships/image"/><Relationship Id="rId10" Target="../media/image130.svg" Type="http://schemas.openxmlformats.org/officeDocument/2006/relationships/image"/><Relationship Id="rId11" Target="../media/image131.png" Type="http://schemas.openxmlformats.org/officeDocument/2006/relationships/image"/><Relationship Id="rId12" Target="../media/image132.svg" Type="http://schemas.openxmlformats.org/officeDocument/2006/relationships/image"/><Relationship Id="rId13" Target="../media/image133.png" Type="http://schemas.openxmlformats.org/officeDocument/2006/relationships/image"/><Relationship Id="rId14" Target="../media/image134.svg" Type="http://schemas.openxmlformats.org/officeDocument/2006/relationships/image"/><Relationship Id="rId15" Target="../media/image135.png" Type="http://schemas.openxmlformats.org/officeDocument/2006/relationships/image"/><Relationship Id="rId16" Target="../media/image136.svg" Type="http://schemas.openxmlformats.org/officeDocument/2006/relationships/image"/><Relationship Id="rId17" Target="../media/image137.png" Type="http://schemas.openxmlformats.org/officeDocument/2006/relationships/image"/><Relationship Id="rId18" Target="../media/image138.svg" Type="http://schemas.openxmlformats.org/officeDocument/2006/relationships/image"/><Relationship Id="rId19" Target="../media/image139.png" Type="http://schemas.openxmlformats.org/officeDocument/2006/relationships/image"/><Relationship Id="rId20" Target="../media/image140.svg" Type="http://schemas.openxmlformats.org/officeDocument/2006/relationships/image"/><Relationship Id="rId21" Target="../media/image141.png" Type="http://schemas.openxmlformats.org/officeDocument/2006/relationships/image"/><Relationship Id="rId22" Target="../media/image142.svg" Type="http://schemas.openxmlformats.org/officeDocument/2006/relationships/image"/><Relationship Id="rId23" Target="../media/image143.png" Type="http://schemas.openxmlformats.org/officeDocument/2006/relationships/image"/><Relationship Id="rId24" Target="../media/image144.svg" Type="http://schemas.openxmlformats.org/officeDocument/2006/relationships/image"/><Relationship Id="rId25" Target="../media/image145.png" Type="http://schemas.openxmlformats.org/officeDocument/2006/relationships/image"/><Relationship Id="rId26" Target="../media/image146.svg" Type="http://schemas.openxmlformats.org/officeDocument/2006/relationships/image"/><Relationship Id="rId27" Target="../media/image147.png" Type="http://schemas.openxmlformats.org/officeDocument/2006/relationships/image"/><Relationship Id="rId28" Target="../media/image148.svg" Type="http://schemas.openxmlformats.org/officeDocument/2006/relationships/image"/><Relationship Id="rId29" Target="../media/image149.png" Type="http://schemas.openxmlformats.org/officeDocument/2006/relationships/image"/><Relationship Id="rId30" Target="../media/image150.svg" Type="http://schemas.openxmlformats.org/officeDocument/2006/relationships/image"/><Relationship Id="rId31" Target="../media/image151.png" Type="http://schemas.openxmlformats.org/officeDocument/2006/relationships/image"/><Relationship Id="rId32" Target="../media/image152.svg" Type="http://schemas.openxmlformats.org/officeDocument/2006/relationships/image"/><Relationship Id="rId33" Target="../media/image153.png" Type="http://schemas.openxmlformats.org/officeDocument/2006/relationships/image"/><Relationship Id="rId34" Target="../media/image154.svg" Type="http://schemas.openxmlformats.org/officeDocument/2006/relationships/image"/><Relationship Id="rId35" Target="../media/image155.png" Type="http://schemas.openxmlformats.org/officeDocument/2006/relationships/image"/><Relationship Id="rId36" Target="../media/image156.svg" Type="http://schemas.openxmlformats.org/officeDocument/2006/relationships/image"/><Relationship Id="rId37" Target="../media/image157.png" Type="http://schemas.openxmlformats.org/officeDocument/2006/relationships/image"/><Relationship Id="rId38" Target="../media/image158.svg" Type="http://schemas.openxmlformats.org/officeDocument/2006/relationships/image"/><Relationship Id="rId39" Target="../media/image159.png" Type="http://schemas.openxmlformats.org/officeDocument/2006/relationships/image"/><Relationship Id="rId40" Target="../media/image160.svg" Type="http://schemas.openxmlformats.org/officeDocument/2006/relationships/image"/><Relationship Id="rId41" Target="../media/image161.png" Type="http://schemas.openxmlformats.org/officeDocument/2006/relationships/image"/><Relationship Id="rId42" Target="../media/image162.svg" Type="http://schemas.openxmlformats.org/officeDocument/2006/relationships/image"/><Relationship Id="rId43" Target="../media/image163.png" Type="http://schemas.openxmlformats.org/officeDocument/2006/relationships/image"/><Relationship Id="rId44" Target="../media/image164.svg" Type="http://schemas.openxmlformats.org/officeDocument/2006/relationships/image"/><Relationship Id="rId45" Target="../slideLayouts/slideLayout1.xml" Type="http://schemas.openxmlformats.org/officeDocument/2006/relationships/slideLayout"/><Relationship Id="rId46" Target="../notesSlides/notesSlide21.xml" Type="http://schemas.openxmlformats.org/officeDocument/2006/relationships/notesSlide"/></Relationships>
</file>

<file path=ppt/slides/_rels/slide22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<Relationships xmlns="http://schemas.openxmlformats.org/package/2006/relationships"><Relationship Id="rId1" Target="../media/image6.png" Type="http://schemas.openxmlformats.org/officeDocument/2006/relationships/image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4.xml" Type="http://schemas.openxmlformats.org/officeDocument/2006/relationships/notesSlide"/></Relationships>
</file>

<file path=ppt/slides/_rels/slide5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<Relationships xmlns="http://schemas.openxmlformats.org/package/2006/relationships"><Relationship Id="rId1" Target="../media/image11.png" Type="http://schemas.openxmlformats.org/officeDocument/2006/relationships/image"/><Relationship Id="rId2" Target="../media/image12.sv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19.png" Type="http://schemas.openxmlformats.org/officeDocument/2006/relationships/image"/><Relationship Id="rId10" Target="../media/image20.sv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7.xml" Type="http://schemas.openxmlformats.org/officeDocument/2006/relationships/notesSlide"/></Relationships>
</file>

<file path=ppt/slides/_rels/slide8.xml.rels><?xml version="1.0" encoding="UTF-8" standalone="yes"?><Relationships xmlns="http://schemas.openxmlformats.org/package/2006/relationships"><Relationship Id="rId1" Target="../media/image21.png" Type="http://schemas.openxmlformats.org/officeDocument/2006/relationships/image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8.xml" Type="http://schemas.openxmlformats.org/officeDocument/2006/relationships/notesSlide"/></Relationships>
</file>

<file path=ppt/slides/_rels/slide9.xml.rels><?xml version="1.0" encoding="UTF-8" standalone="yes"?><Relationships xmlns="http://schemas.openxmlformats.org/package/2006/relationships"><Relationship Id="rId1" Target="../media/image24.png" Type="http://schemas.openxmlformats.org/officeDocument/2006/relationships/image"/><Relationship Id="rId2" Target="../media/image25.sv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45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228043"/>
            <a:ext cx="12188952" cy="2628243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rcRect l="-78902" r="-78902" t="-10526" b="-10526"/>
          <a:stretch/>
        </p:blipFill>
        <p:spPr>
          <a:xfrm>
            <a:off x="0" y="4228043"/>
            <a:ext cx="12188952" cy="2628243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0" y="2957725"/>
            <a:ext cx="12188952" cy="36186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725"/>
              </a:lnSpc>
              <a:spcAft>
                <a:spcPts val="600"/>
              </a:spcAft>
              <a:buNone/>
            </a:pPr>
            <a:r>
              <a:rPr lang="en-US" sz="38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AI-Based MROI Optimization for Tally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3671922"/>
            <a:ext cx="12141339" cy="17521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310"/>
              </a:lnSpc>
              <a:spcAft>
                <a:spcPts val="600"/>
              </a:spcAft>
              <a:buNone/>
            </a:pPr>
            <a:r>
              <a:rPr lang="en-US" sz="17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Capstone Project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997083" y="1680177"/>
            <a:ext cx="6175418" cy="16188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90"/>
              </a:lnSpc>
              <a:spcAft>
                <a:spcPts val="600"/>
              </a:spcAft>
              <a:buNone/>
            </a:pPr>
            <a:r>
              <a:rPr lang="en-US" b="1" sz="15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PROGRAM IN AI – POWERED MARKETING</a:t>
            </a:r>
            <a:endParaRPr lang="en-US" dirty="0"/>
          </a:p>
        </p:txBody>
      </p:sp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761309" y="427711"/>
            <a:ext cx="952262" cy="952262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4761309" y="427711"/>
            <a:ext cx="952262" cy="952262"/>
          </a:xfrm>
          <a:prstGeom prst="rect">
            <a:avLst/>
          </a:prstGeom>
          <a:noFill/>
          <a:ln w="25400">
            <a:solidFill>
              <a:srgbClr val="ffffff"/>
            </a:solidFill>
            <a:prstDash val="solid"/>
            <a:miter lim="800000"/>
          </a:ln>
        </p:spPr>
      </p:sp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3"/>
          <a:srcRect l="1535" r="1535" t="0" b="0"/>
          <a:stretch/>
        </p:blipFill>
        <p:spPr>
          <a:xfrm>
            <a:off x="6145479" y="431584"/>
            <a:ext cx="952262" cy="952262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6145479" y="431584"/>
            <a:ext cx="952262" cy="952262"/>
          </a:xfrm>
          <a:prstGeom prst="rect">
            <a:avLst/>
          </a:prstGeom>
          <a:noFill/>
          <a:ln w="25400">
            <a:solidFill>
              <a:srgbClr val="ffffff"/>
            </a:solidFill>
            <a:prstDash val="solid"/>
            <a:miter lim="800000"/>
          </a:ln>
        </p:spPr>
      </p:sp>
      <p:sp>
        <p:nvSpPr>
          <p:cNvPr id="11" name="Object 10"/>
          <p:cNvSpPr/>
          <p:nvPr/>
        </p:nvSpPr>
        <p:spPr>
          <a:xfrm>
            <a:off x="788775" y="4526085"/>
            <a:ext cx="530600" cy="12855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575"/>
              </a:lnSpc>
              <a:spcAft>
                <a:spcPts val="600"/>
              </a:spcAft>
              <a:buNone/>
            </a:pPr>
            <a:r>
              <a:rPr lang="en-US" sz="11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  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788775" y="4721298"/>
            <a:ext cx="2160482" cy="16855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984"/>
              </a:lnSpc>
              <a:spcAft>
                <a:spcPts val="600"/>
              </a:spcAft>
              <a:buNone/>
            </a:pPr>
            <a:r>
              <a:rPr lang="en-US" sz="16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Cohort 2, Group 9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788775" y="4956507"/>
            <a:ext cx="1513763" cy="12855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575"/>
              </a:lnSpc>
              <a:spcAft>
                <a:spcPts val="600"/>
              </a:spcAft>
              <a:buNone/>
            </a:pPr>
            <a:r>
              <a:rPr lang="en-US" sz="11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Kumar Gyanam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788775" y="5132675"/>
            <a:ext cx="1388922" cy="12855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575"/>
              </a:lnSpc>
              <a:spcAft>
                <a:spcPts val="600"/>
              </a:spcAft>
              <a:buNone/>
            </a:pPr>
            <a:r>
              <a:rPr lang="en-US" sz="11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Meera Raman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788775" y="5308844"/>
            <a:ext cx="1702597" cy="12855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575"/>
              </a:lnSpc>
              <a:spcAft>
                <a:spcPts val="600"/>
              </a:spcAft>
              <a:buNone/>
            </a:pPr>
            <a:r>
              <a:rPr lang="en-US" sz="11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Prathamesh Desai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788775" y="5485012"/>
            <a:ext cx="1460913" cy="12855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575"/>
              </a:lnSpc>
              <a:spcAft>
                <a:spcPts val="600"/>
              </a:spcAft>
              <a:buNone/>
            </a:pPr>
            <a:r>
              <a:rPr lang="en-US" sz="11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Somya Tripathi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9680616" y="4511760"/>
            <a:ext cx="530600" cy="12855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575"/>
              </a:lnSpc>
              <a:spcAft>
                <a:spcPts val="600"/>
              </a:spcAft>
              <a:buNone/>
            </a:pPr>
            <a:r>
              <a:rPr lang="en-US" sz="11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  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9680616" y="4706974"/>
            <a:ext cx="1122212" cy="16855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984"/>
              </a:lnSpc>
              <a:spcAft>
                <a:spcPts val="600"/>
              </a:spcAft>
              <a:buNone/>
            </a:pPr>
            <a:r>
              <a:rPr lang="en-US" sz="16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Mentor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9680616" y="4942183"/>
            <a:ext cx="1542045" cy="12855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575"/>
              </a:lnSpc>
              <a:spcAft>
                <a:spcPts val="600"/>
              </a:spcAft>
              <a:buNone/>
            </a:pPr>
            <a:r>
              <a:rPr lang="en-US" sz="11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Prof. Saravana J.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45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5226" y="447563"/>
            <a:ext cx="11998500" cy="31519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64"/>
              </a:lnSpc>
              <a:spcAft>
                <a:spcPts val="600"/>
              </a:spcAft>
              <a:buNone/>
            </a:pPr>
            <a:r>
              <a:rPr lang="en-US" sz="3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Significant Attributes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33204" y="1799776"/>
            <a:ext cx="10589152" cy="101892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9523" y="1248465"/>
            <a:ext cx="1161759" cy="147600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333167" y="2018795"/>
            <a:ext cx="761810" cy="552312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714071" y="2018795"/>
            <a:ext cx="9332166" cy="552312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Pages/Session</a:t>
            </a:r>
            <a:endParaRPr lang="en-US" dirty="0"/>
          </a:p>
        </p:txBody>
      </p:sp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3204" y="2894876"/>
            <a:ext cx="9236940" cy="1018920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523" y="2689388"/>
            <a:ext cx="1161759" cy="1133192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1333167" y="3113896"/>
            <a:ext cx="761810" cy="552312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1714071" y="3113896"/>
            <a:ext cx="8072252" cy="552312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Unique Views - 3 Primary (Product) Page</a:t>
            </a:r>
            <a:endParaRPr lang="en-US" dirty="0"/>
          </a:p>
        </p:txBody>
      </p:sp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3204" y="3989978"/>
            <a:ext cx="7580005" cy="1018920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9523" y="4085204"/>
            <a:ext cx="1161759" cy="1133192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1333167" y="4208997"/>
            <a:ext cx="761810" cy="552312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1714071" y="4208997"/>
            <a:ext cx="6521589" cy="552312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Goal Conversion Rate</a:t>
            </a:r>
            <a:endParaRPr lang="en-US" dirty="0"/>
          </a:p>
        </p:txBody>
      </p:sp>
      <p:pic>
        <p:nvPicPr>
          <p:cNvPr id="15" name="Object 14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33204" y="5085079"/>
            <a:ext cx="6237315" cy="1018920"/>
          </a:xfrm>
          <a:prstGeom prst="rect">
            <a:avLst/>
          </a:prstGeom>
        </p:spPr>
      </p:pic>
      <p:pic>
        <p:nvPicPr>
          <p:cNvPr id="16" name="Object 15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9523" y="5180305"/>
            <a:ext cx="1161759" cy="1476006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1333167" y="5304099"/>
            <a:ext cx="761810" cy="552312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1714071" y="5304099"/>
            <a:ext cx="5261675" cy="552312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Bounce Rate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5226" y="95226"/>
            <a:ext cx="7967258" cy="328530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  <a:miter lim="800000"/>
          </a:ln>
        </p:spPr>
      </p:sp>
      <p:sp>
        <p:nvSpPr>
          <p:cNvPr id="3" name="Object 2"/>
          <p:cNvSpPr/>
          <p:nvPr/>
        </p:nvSpPr>
        <p:spPr>
          <a:xfrm>
            <a:off x="579293" y="1242702"/>
            <a:ext cx="7380030" cy="96178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100"/>
              </a:lnSpc>
              <a:spcAft>
                <a:spcPts val="600"/>
              </a:spcAft>
              <a:buNone/>
            </a:pPr>
            <a:r>
              <a:rPr lang="en-US" sz="15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 Page views and sessions taper after a point</a:t>
            </a:r>
          </a:p>
          <a:p>
            <a:pPr algn="l">
              <a:lnSpc>
                <a:spcPts val="2100"/>
              </a:lnSpc>
              <a:spcAft>
                <a:spcPts val="600"/>
              </a:spcAft>
              <a:buNone/>
            </a:pPr>
            <a:r>
              <a:rPr lang="en-US" sz="15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-This</a:t>
            </a:r>
            <a:r>
              <a:rPr lang="en-US" sz="15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means that those who do not convert in the first instance, lose their</a:t>
            </a:r>
            <a:br>
              <a:rPr lang="en-US" sz="15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5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way through the journey</a:t>
            </a:r>
          </a:p>
          <a:p>
            <a:pPr algn="l">
              <a:lnSpc>
                <a:spcPts val="2100"/>
              </a:lnSpc>
              <a:spcAft>
                <a:spcPts val="600"/>
              </a:spcAft>
              <a:buNone/>
            </a:pPr>
            <a:r>
              <a:rPr lang="en-US" sz="15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sz="15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NEED – more engaging content to minimize drop off. Better UX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95226" y="95226"/>
            <a:ext cx="7967258" cy="3285303"/>
          </a:xfrm>
          <a:prstGeom prst="rect">
            <a:avLst/>
          </a:prstGeom>
          <a:noFill/>
          <a:ln w="25400">
            <a:solidFill>
              <a:srgbClr val="000000"/>
            </a:solidFill>
            <a:prstDash val="solid"/>
            <a:miter lim="800000"/>
          </a:ln>
        </p:spPr>
      </p:sp>
      <p:sp>
        <p:nvSpPr>
          <p:cNvPr id="5" name="Object 4"/>
          <p:cNvSpPr/>
          <p:nvPr/>
        </p:nvSpPr>
        <p:spPr>
          <a:xfrm>
            <a:off x="8157710" y="95226"/>
            <a:ext cx="3936016" cy="3285303"/>
          </a:xfrm>
          <a:prstGeom prst="rect">
            <a:avLst/>
          </a:prstGeom>
          <a:solidFill>
            <a:srgbClr val="14558c"/>
          </a:solidFill>
          <a:ln w="25400">
            <a:solidFill>
              <a:srgbClr val="000000"/>
            </a:solidFill>
            <a:prstDash val="solid"/>
            <a:miter lim="800000"/>
          </a:ln>
        </p:spPr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1"/>
          <a:srcRect l="1301" r="1301" t="-21124" b="-21124"/>
          <a:stretch/>
        </p:blipFill>
        <p:spPr>
          <a:xfrm>
            <a:off x="8176755" y="114271"/>
            <a:ext cx="3897925" cy="3247213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8377508" y="2999625"/>
            <a:ext cx="3496420" cy="952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945"/>
              </a:lnSpc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PRODUCT PAGES UNIQUE VIEW VS GOAL CONVERSION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8157710" y="95226"/>
            <a:ext cx="3936016" cy="3285303"/>
          </a:xfrm>
          <a:prstGeom prst="rect">
            <a:avLst/>
          </a:prstGeom>
          <a:noFill/>
          <a:ln w="25400">
            <a:solidFill>
              <a:srgbClr val="000000"/>
            </a:solidFill>
            <a:prstDash val="solid"/>
            <a:miter lim="800000"/>
          </a:ln>
        </p:spPr>
      </p:sp>
      <p:sp>
        <p:nvSpPr>
          <p:cNvPr id="9" name="Object 8"/>
          <p:cNvSpPr/>
          <p:nvPr/>
        </p:nvSpPr>
        <p:spPr>
          <a:xfrm>
            <a:off x="95226" y="3475756"/>
            <a:ext cx="3936016" cy="3285303"/>
          </a:xfrm>
          <a:prstGeom prst="rect">
            <a:avLst/>
          </a:prstGeom>
          <a:solidFill>
            <a:srgbClr val="14558c"/>
          </a:solidFill>
          <a:ln w="25400">
            <a:solidFill>
              <a:srgbClr val="000000"/>
            </a:solidFill>
            <a:prstDash val="solid"/>
            <a:miter lim="800000"/>
          </a:ln>
        </p:spPr>
      </p:sp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2"/>
          <a:srcRect l="-3545" r="-3545" t="-32556" b="-32556"/>
          <a:stretch/>
        </p:blipFill>
        <p:spPr>
          <a:xfrm>
            <a:off x="114271" y="3494801"/>
            <a:ext cx="3897925" cy="3247213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739352" y="6380155"/>
            <a:ext cx="2647764" cy="952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945"/>
              </a:lnSpc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PAGE SESSION VS GOAL CONVERSION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95226" y="3475756"/>
            <a:ext cx="3936016" cy="3285303"/>
          </a:xfrm>
          <a:prstGeom prst="rect">
            <a:avLst/>
          </a:prstGeom>
          <a:noFill/>
          <a:ln w="25400">
            <a:solidFill>
              <a:srgbClr val="000000"/>
            </a:solidFill>
            <a:prstDash val="solid"/>
            <a:miter lim="800000"/>
          </a:ln>
        </p:spPr>
      </p:sp>
      <p:sp>
        <p:nvSpPr>
          <p:cNvPr id="13" name="Object 12"/>
          <p:cNvSpPr/>
          <p:nvPr/>
        </p:nvSpPr>
        <p:spPr>
          <a:xfrm>
            <a:off x="4126468" y="3475756"/>
            <a:ext cx="3936016" cy="3285303"/>
          </a:xfrm>
          <a:prstGeom prst="rect">
            <a:avLst/>
          </a:prstGeom>
          <a:solidFill>
            <a:srgbClr val="14558c"/>
          </a:solidFill>
          <a:ln w="25400">
            <a:solidFill>
              <a:srgbClr val="000000"/>
            </a:solidFill>
            <a:prstDash val="solid"/>
            <a:miter lim="800000"/>
          </a:ln>
        </p:spPr>
      </p:sp>
      <p:pic>
        <p:nvPicPr>
          <p:cNvPr id="14" name="Object 13" descr="preencoded.png">    </p:cNvPr>
          <p:cNvPicPr>
            <a:picLocks noChangeAspect="1"/>
          </p:cNvPicPr>
          <p:nvPr/>
        </p:nvPicPr>
        <p:blipFill>
          <a:blip r:embed="rId3"/>
          <a:srcRect l="-3288" r="-3288" t="-22591" b="-22591"/>
          <a:stretch/>
        </p:blipFill>
        <p:spPr>
          <a:xfrm>
            <a:off x="4145513" y="3494801"/>
            <a:ext cx="3897925" cy="3247213"/>
          </a:xfrm>
          <a:prstGeom prst="rect">
            <a:avLst/>
          </a:prstGeom>
        </p:spPr>
      </p:pic>
      <p:sp>
        <p:nvSpPr>
          <p:cNvPr id="15" name="Object 14"/>
          <p:cNvSpPr/>
          <p:nvPr/>
        </p:nvSpPr>
        <p:spPr>
          <a:xfrm>
            <a:off x="4474631" y="6380155"/>
            <a:ext cx="3239690" cy="952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945"/>
              </a:lnSpc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PRODUCT PAGES UNIQUE VIEW VS BOUNCE RATE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4126468" y="3475756"/>
            <a:ext cx="3936016" cy="3285303"/>
          </a:xfrm>
          <a:prstGeom prst="rect">
            <a:avLst/>
          </a:prstGeom>
          <a:noFill/>
          <a:ln w="25400">
            <a:solidFill>
              <a:srgbClr val="000000"/>
            </a:solidFill>
            <a:prstDash val="solid"/>
            <a:miter lim="800000"/>
          </a:ln>
        </p:spPr>
      </p:sp>
      <p:sp>
        <p:nvSpPr>
          <p:cNvPr id="17" name="Object 16"/>
          <p:cNvSpPr/>
          <p:nvPr/>
        </p:nvSpPr>
        <p:spPr>
          <a:xfrm>
            <a:off x="8157710" y="3475756"/>
            <a:ext cx="3936016" cy="3285303"/>
          </a:xfrm>
          <a:prstGeom prst="rect">
            <a:avLst/>
          </a:prstGeom>
          <a:solidFill>
            <a:srgbClr val="14558c"/>
          </a:solidFill>
          <a:ln w="25400">
            <a:solidFill>
              <a:srgbClr val="000000"/>
            </a:solidFill>
            <a:prstDash val="solid"/>
            <a:miter lim="800000"/>
          </a:ln>
        </p:spPr>
      </p:sp>
      <p:pic>
        <p:nvPicPr>
          <p:cNvPr id="18" name="Object 17" descr="preencoded.png">    </p:cNvPr>
          <p:cNvPicPr>
            <a:picLocks noChangeAspect="1"/>
          </p:cNvPicPr>
          <p:nvPr/>
        </p:nvPicPr>
        <p:blipFill>
          <a:blip r:embed="rId4"/>
          <a:srcRect l="-7653" r="-7653" t="-39415" b="-39415"/>
          <a:stretch/>
        </p:blipFill>
        <p:spPr>
          <a:xfrm>
            <a:off x="8176755" y="3494801"/>
            <a:ext cx="3897925" cy="3247213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8668900" y="6380155"/>
            <a:ext cx="2913636" cy="952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945"/>
              </a:lnSpc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UNIQUE PAGE VIEW VS GOAL COMPLETION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8157710" y="3475756"/>
            <a:ext cx="3936016" cy="3285303"/>
          </a:xfrm>
          <a:prstGeom prst="rect">
            <a:avLst/>
          </a:prstGeom>
          <a:noFill/>
          <a:ln w="25400">
            <a:solidFill>
              <a:srgbClr val="000000"/>
            </a:solidFill>
            <a:prstDash val="solid"/>
            <a:miter lim="800000"/>
          </a:ln>
        </p:spPr>
      </p:sp>
      <p:sp>
        <p:nvSpPr>
          <p:cNvPr id="21" name="Object 20"/>
          <p:cNvSpPr/>
          <p:nvPr/>
        </p:nvSpPr>
        <p:spPr>
          <a:xfrm>
            <a:off x="2156899" y="542305"/>
            <a:ext cx="3223597" cy="16188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90"/>
              </a:lnSpc>
              <a:spcAft>
                <a:spcPts val="600"/>
              </a:spcAft>
              <a:buNone/>
            </a:pPr>
            <a:r>
              <a:rPr lang="en-US" b="1" sz="1500" dirty="0" smtClean="0">
                <a:solidFill>
                  <a:srgbClr val="14558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Conversion Visualization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676895" y="2377607"/>
            <a:ext cx="1841922" cy="20188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457"/>
              </a:lnSpc>
              <a:spcAft>
                <a:spcPts val="600"/>
              </a:spcAft>
              <a:buNone/>
            </a:pPr>
            <a:r>
              <a:rPr lang="en-US" b="1" sz="2000" dirty="0" smtClean="0">
                <a:solidFill>
                  <a:srgbClr val="14558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Objective 2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676895" y="2912779"/>
            <a:ext cx="952262" cy="0"/>
          </a:xfrm>
          <a:prstGeom prst="line">
            <a:avLst/>
          </a:prstGeom>
          <a:noFill/>
          <a:ln w="12700">
            <a:solidFill>
              <a:srgbClr val="5a5a4c"/>
            </a:solidFill>
            <a:prstDash val="solid"/>
            <a:miter lim="800000"/>
          </a:ln>
        </p:spPr>
      </p:sp>
      <p:sp>
        <p:nvSpPr>
          <p:cNvPr id="4" name="Object 3"/>
          <p:cNvSpPr/>
          <p:nvPr/>
        </p:nvSpPr>
        <p:spPr>
          <a:xfrm>
            <a:off x="1676895" y="3227025"/>
            <a:ext cx="9216067" cy="122308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6048"/>
              </a:lnSpc>
              <a:spcAft>
                <a:spcPts val="600"/>
              </a:spcAft>
              <a:buNone/>
            </a:pPr>
            <a:r>
              <a:rPr lang="en-US" sz="48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Potential Customer Revenue</a:t>
            </a:r>
            <a:br>
              <a:rPr lang="en-US" sz="48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48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Generation Prediction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45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5226" y="447563"/>
            <a:ext cx="11998500" cy="31519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64"/>
              </a:lnSpc>
              <a:spcAft>
                <a:spcPts val="600"/>
              </a:spcAft>
              <a:buNone/>
            </a:pPr>
            <a:r>
              <a:rPr lang="en-US" sz="3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Building &amp; Selection Process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1370" y="2460605"/>
            <a:ext cx="2961534" cy="119985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285679" y="2968772"/>
            <a:ext cx="3047238" cy="15521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96"/>
              </a:lnSpc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Cleaning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761810" y="3817713"/>
            <a:ext cx="2666333" cy="164360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 No Missing Data</a:t>
            </a:r>
          </a:p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Removal of Zero &amp; Near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Zero-Variance Predictors</a:t>
            </a:r>
          </a:p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Removal of highly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correlated Predictors</a:t>
            </a:r>
          </a:p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Removal of Predictors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rejected by Boruta</a:t>
            </a:r>
            <a:endParaRPr lang="en-US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2939" y="2460605"/>
            <a:ext cx="2961534" cy="119985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3332917" y="2968772"/>
            <a:ext cx="2761559" cy="15521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96"/>
              </a:lnSpc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Running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523369" y="3817713"/>
            <a:ext cx="2666333" cy="71419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 Random Forest</a:t>
            </a:r>
          </a:p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SVM</a:t>
            </a:r>
          </a:p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Linear Regression</a:t>
            </a:r>
            <a:endParaRPr lang="en-US" dirty="0"/>
          </a:p>
        </p:txBody>
      </p:sp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94507" y="2460605"/>
            <a:ext cx="2961534" cy="119985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6094476" y="2968772"/>
            <a:ext cx="2761559" cy="15521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96"/>
              </a:lnSpc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Selection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284928" y="3817713"/>
            <a:ext cx="2666333" cy="114081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 Based on lowest RMSE,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Random Forest  is selected.</a:t>
            </a:r>
          </a:p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Random Forest model is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tuned for hyperparameters</a:t>
            </a:r>
            <a:endParaRPr lang="en-US" dirty="0"/>
          </a:p>
        </p:txBody>
      </p:sp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60806" y="2465366"/>
            <a:ext cx="2952012" cy="1190327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8856035" y="2968772"/>
            <a:ext cx="2761559" cy="15521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96"/>
              </a:lnSpc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Output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9046488" y="3817713"/>
            <a:ext cx="2666333" cy="106462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 Tuned Random Forest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 has the lowest RMSE,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thus is the selected model.</a:t>
            </a:r>
          </a:p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mtry=13; ntree=1078;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nodesize=17</a:t>
            </a:r>
            <a:endParaRPr lang="en-US" dirty="0"/>
          </a:p>
        </p:txBody>
      </p:sp>
      <p:pic>
        <p:nvPicPr>
          <p:cNvPr id="15" name="Object 1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81077" y="6034960"/>
            <a:ext cx="1371257" cy="28568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9699970" y="5909777"/>
            <a:ext cx="1536855" cy="277109"/>
          </a:xfrm>
          <a:prstGeom prst="rect">
            <a:avLst/>
          </a:prstGeom>
          <a:solidFill>
            <a:srgbClr val="14558c"/>
          </a:solidFill>
        </p:spPr>
      </p:sp>
      <p:sp>
        <p:nvSpPr>
          <p:cNvPr id="17" name="Object 16"/>
          <p:cNvSpPr/>
          <p:nvPr/>
        </p:nvSpPr>
        <p:spPr>
          <a:xfrm>
            <a:off x="9795300" y="5976581"/>
            <a:ext cx="1727289" cy="11522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365"/>
              </a:lnSpc>
              <a:spcAft>
                <a:spcPts val="600"/>
              </a:spcAft>
              <a:buNone/>
            </a:pPr>
            <a:r>
              <a:rPr lang="en-US" b="1" sz="10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Lowest RMSE (in Rs.)</a:t>
            </a:r>
            <a:endParaRPr lang="en-US" dirty="0"/>
          </a:p>
        </p:txBody>
      </p:sp>
      <p:pic>
        <p:nvPicPr>
          <p:cNvPr id="18" name="Object 17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3013285" y="5165782"/>
            <a:ext cx="8176658" cy="8211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45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-20151" r="-20151" t="-4944" b="-4944"/>
          <a:stretch/>
        </p:blipFill>
        <p:spPr>
          <a:xfrm>
            <a:off x="-44368" y="2146986"/>
            <a:ext cx="6023617" cy="3393442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933084" y="529497"/>
            <a:ext cx="8318610" cy="49517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3960"/>
              </a:lnSpc>
              <a:buNone/>
            </a:pPr>
            <a:r>
              <a:rPr lang="en-US" sz="3300" spc="0" kern="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Boruta Output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847387" y="4408973"/>
            <a:ext cx="543864" cy="249162"/>
          </a:xfrm>
          <a:prstGeom prst="rect">
            <a:avLst/>
          </a:prstGeom>
          <a:noFill/>
          <a:ln w="38100">
            <a:solidFill>
              <a:srgbClr val="e71717"/>
            </a:solidFill>
            <a:prstDash val="solid"/>
            <a:miter lim="800000"/>
          </a:ln>
        </p:spPr>
      </p:sp>
      <p:sp>
        <p:nvSpPr>
          <p:cNvPr id="5" name="Object 4"/>
          <p:cNvSpPr/>
          <p:nvPr/>
        </p:nvSpPr>
        <p:spPr>
          <a:xfrm>
            <a:off x="1624816" y="3249197"/>
            <a:ext cx="985971" cy="71102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1540"/>
              </a:lnSpc>
              <a:buNone/>
            </a:pPr>
            <a:r>
              <a:rPr lang="en-US" b="1" sz="1100" spc="0" kern="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Attributes below shadowmax  are rejected.</a:t>
            </a:r>
            <a:endParaRPr lang="en-US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2"/>
          <a:srcRect l="-9965" r="-9965" t="-2989" b="-2989"/>
          <a:stretch/>
        </p:blipFill>
        <p:spPr>
          <a:xfrm>
            <a:off x="5665573" y="1437915"/>
            <a:ext cx="6315496" cy="908704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6170657" y="2475881"/>
            <a:ext cx="4761202" cy="1027093"/>
          </a:xfrm>
          <a:prstGeom prst="rect">
            <a:avLst/>
          </a:prstGeom>
          <a:solidFill>
            <a:srgbClr val="fdfefe"/>
          </a:solidFill>
        </p:spPr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3"/>
          <a:srcRect l="-289" r="-289" t="-6050" b="-6050"/>
          <a:stretch/>
        </p:blipFill>
        <p:spPr>
          <a:xfrm>
            <a:off x="6170657" y="2475881"/>
            <a:ext cx="4761202" cy="1027093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6170657" y="2475881"/>
            <a:ext cx="4761202" cy="1027093"/>
          </a:xfrm>
          <a:prstGeom prst="rect">
            <a:avLst/>
          </a:prstGeom>
          <a:noFill/>
        </p:spPr>
      </p:sp>
      <p:sp>
        <p:nvSpPr>
          <p:cNvPr id="10" name="Object 9"/>
          <p:cNvSpPr/>
          <p:nvPr/>
        </p:nvSpPr>
        <p:spPr>
          <a:xfrm>
            <a:off x="6170657" y="3604708"/>
            <a:ext cx="5810411" cy="3012578"/>
          </a:xfrm>
          <a:prstGeom prst="rect">
            <a:avLst/>
          </a:prstGeom>
          <a:solidFill>
            <a:srgbClr val="fefefe"/>
          </a:solidFill>
        </p:spPr>
      </p:sp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4"/>
          <a:srcRect l="-9" r="-9" t="-10887" b="-10887"/>
          <a:stretch/>
        </p:blipFill>
        <p:spPr>
          <a:xfrm>
            <a:off x="6170657" y="3604708"/>
            <a:ext cx="5810411" cy="3012578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6170657" y="3604708"/>
            <a:ext cx="5810411" cy="3012578"/>
          </a:xfrm>
          <a:prstGeom prst="rect">
            <a:avLst/>
          </a:prstGeom>
          <a:noFill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45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5226" y="447563"/>
            <a:ext cx="11998500" cy="31519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64"/>
              </a:lnSpc>
              <a:spcAft>
                <a:spcPts val="600"/>
              </a:spcAft>
              <a:buNone/>
            </a:pPr>
            <a:r>
              <a:rPr lang="en-US" sz="3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Significant Attributes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33188" y="1799776"/>
            <a:ext cx="10589152" cy="101892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9523" y="1248465"/>
            <a:ext cx="1161759" cy="147600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333167" y="2018795"/>
            <a:ext cx="761810" cy="552312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714071" y="2018795"/>
            <a:ext cx="9332166" cy="552312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Avg. Order Value</a:t>
            </a:r>
            <a:endParaRPr lang="en-US" dirty="0"/>
          </a:p>
        </p:txBody>
      </p:sp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3188" y="2894876"/>
            <a:ext cx="9236940" cy="1018920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523" y="2689388"/>
            <a:ext cx="1161759" cy="1133192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1333167" y="3113896"/>
            <a:ext cx="761810" cy="552312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1714071" y="3113896"/>
            <a:ext cx="8072252" cy="552312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Avg. Session Duration</a:t>
            </a:r>
            <a:endParaRPr lang="en-US" dirty="0"/>
          </a:p>
        </p:txBody>
      </p:sp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3188" y="3989978"/>
            <a:ext cx="7580005" cy="1018920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9523" y="4085204"/>
            <a:ext cx="1161759" cy="1133192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1333167" y="4208997"/>
            <a:ext cx="761810" cy="552312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1714071" y="4208997"/>
            <a:ext cx="6521589" cy="552312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Goal Completions</a:t>
            </a:r>
            <a:endParaRPr lang="en-US" dirty="0"/>
          </a:p>
        </p:txBody>
      </p:sp>
      <p:pic>
        <p:nvPicPr>
          <p:cNvPr id="15" name="Object 14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33188" y="5085079"/>
            <a:ext cx="6237315" cy="1018920"/>
          </a:xfrm>
          <a:prstGeom prst="rect">
            <a:avLst/>
          </a:prstGeom>
        </p:spPr>
      </p:pic>
      <p:pic>
        <p:nvPicPr>
          <p:cNvPr id="16" name="Object 15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9523" y="5180305"/>
            <a:ext cx="1161759" cy="1476006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1333167" y="5304099"/>
            <a:ext cx="761810" cy="552312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spcAft>
                <a:spcPts val="600"/>
              </a:spcAft>
              <a:buNone/>
            </a:pPr>
            <a:r>
              <a:rPr lang="en-US" sz="26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1714071" y="5304099"/>
            <a:ext cx="5261675" cy="552312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Ecommerce Conversion Rate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5226" y="95226"/>
            <a:ext cx="3936016" cy="328530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  <a:miter lim="800000"/>
          </a:ln>
        </p:spPr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rcRect l="-3690" r="-3690" t="-47020" b="-47020"/>
          <a:stretch/>
        </p:blipFill>
        <p:spPr>
          <a:xfrm>
            <a:off x="114271" y="114271"/>
            <a:ext cx="3897925" cy="3247213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981255" y="2735848"/>
            <a:ext cx="2163958" cy="644681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Object 4"/>
          <p:cNvSpPr/>
          <p:nvPr/>
        </p:nvSpPr>
        <p:spPr>
          <a:xfrm>
            <a:off x="886029" y="2992959"/>
            <a:ext cx="2354410" cy="10189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040"/>
              </a:lnSpc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REVENUE VS PAGE SESSIONS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95226" y="95226"/>
            <a:ext cx="3936016" cy="3285303"/>
          </a:xfrm>
          <a:prstGeom prst="rect">
            <a:avLst/>
          </a:prstGeom>
          <a:noFill/>
          <a:ln w="25400">
            <a:solidFill>
              <a:srgbClr val="000000"/>
            </a:solidFill>
            <a:prstDash val="solid"/>
            <a:miter lim="800000"/>
          </a:ln>
        </p:spPr>
      </p:sp>
      <p:sp>
        <p:nvSpPr>
          <p:cNvPr id="7" name="Object 6"/>
          <p:cNvSpPr/>
          <p:nvPr/>
        </p:nvSpPr>
        <p:spPr>
          <a:xfrm>
            <a:off x="4126468" y="95226"/>
            <a:ext cx="3936016" cy="328530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  <a:miter lim="800000"/>
          </a:ln>
        </p:spPr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2"/>
          <a:srcRect l="116" r="116" t="-43294" b="-43294"/>
          <a:stretch/>
        </p:blipFill>
        <p:spPr>
          <a:xfrm>
            <a:off x="4145513" y="114271"/>
            <a:ext cx="3897925" cy="3247213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4377143" y="2735848"/>
            <a:ext cx="3434666" cy="644681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Object 9"/>
          <p:cNvSpPr/>
          <p:nvPr/>
        </p:nvSpPr>
        <p:spPr>
          <a:xfrm>
            <a:off x="4281917" y="2992959"/>
            <a:ext cx="3625118" cy="10189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040"/>
              </a:lnSpc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REVENUE VS UNIQUE PAGE VIEWS (PRODUCT PAGE)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4126468" y="95226"/>
            <a:ext cx="3936016" cy="3285303"/>
          </a:xfrm>
          <a:prstGeom prst="rect">
            <a:avLst/>
          </a:prstGeom>
          <a:noFill/>
          <a:ln w="25400">
            <a:solidFill>
              <a:srgbClr val="000000"/>
            </a:solidFill>
            <a:prstDash val="solid"/>
            <a:miter lim="800000"/>
          </a:ln>
        </p:spPr>
      </p:sp>
      <p:sp>
        <p:nvSpPr>
          <p:cNvPr id="12" name="Object 11"/>
          <p:cNvSpPr/>
          <p:nvPr/>
        </p:nvSpPr>
        <p:spPr>
          <a:xfrm>
            <a:off x="8157710" y="95226"/>
            <a:ext cx="3936016" cy="328530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  <a:miter lim="800000"/>
          </a:ln>
        </p:spPr>
      </p:sp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3"/>
          <a:srcRect l="-3188" r="-3188" t="-46328" b="-46328"/>
          <a:stretch/>
        </p:blipFill>
        <p:spPr>
          <a:xfrm>
            <a:off x="8176755" y="114271"/>
            <a:ext cx="3897925" cy="3247213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8783019" y="2735848"/>
            <a:ext cx="2685398" cy="644681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5" name="Object 14"/>
          <p:cNvSpPr/>
          <p:nvPr/>
        </p:nvSpPr>
        <p:spPr>
          <a:xfrm>
            <a:off x="8687793" y="2992959"/>
            <a:ext cx="2875850" cy="10189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040"/>
              </a:lnSpc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REVENUE VS GOAL CONVERSION RATE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8157710" y="95226"/>
            <a:ext cx="3936016" cy="3285303"/>
          </a:xfrm>
          <a:prstGeom prst="rect">
            <a:avLst/>
          </a:prstGeom>
          <a:noFill/>
          <a:ln w="25400">
            <a:solidFill>
              <a:srgbClr val="000000"/>
            </a:solidFill>
            <a:prstDash val="solid"/>
            <a:miter lim="800000"/>
          </a:ln>
        </p:spPr>
      </p:sp>
      <p:sp>
        <p:nvSpPr>
          <p:cNvPr id="17" name="Object 16"/>
          <p:cNvSpPr/>
          <p:nvPr/>
        </p:nvSpPr>
        <p:spPr>
          <a:xfrm>
            <a:off x="95226" y="3475756"/>
            <a:ext cx="3936016" cy="328530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  <a:miter lim="800000"/>
          </a:ln>
        </p:spPr>
      </p:sp>
      <p:pic>
        <p:nvPicPr>
          <p:cNvPr id="18" name="Object 17" descr="preencoded.png">    </p:cNvPr>
          <p:cNvPicPr>
            <a:picLocks noChangeAspect="1"/>
          </p:cNvPicPr>
          <p:nvPr/>
        </p:nvPicPr>
        <p:blipFill>
          <a:blip r:embed="rId4"/>
          <a:srcRect l="-3188" r="-3188" t="-46328" b="-46328"/>
          <a:stretch/>
        </p:blipFill>
        <p:spPr>
          <a:xfrm>
            <a:off x="114271" y="3494801"/>
            <a:ext cx="3897925" cy="3247213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877606" y="6116378"/>
            <a:ext cx="2371256" cy="644681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0" name="Object 19"/>
          <p:cNvSpPr/>
          <p:nvPr/>
        </p:nvSpPr>
        <p:spPr>
          <a:xfrm>
            <a:off x="782380" y="6373489"/>
            <a:ext cx="2561708" cy="10189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040"/>
              </a:lnSpc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REVENUE VS GOAL COMPLETION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95226" y="3475756"/>
            <a:ext cx="3936016" cy="3285303"/>
          </a:xfrm>
          <a:prstGeom prst="rect">
            <a:avLst/>
          </a:prstGeom>
          <a:noFill/>
          <a:ln w="25400">
            <a:solidFill>
              <a:srgbClr val="000000"/>
            </a:solidFill>
            <a:prstDash val="solid"/>
            <a:miter lim="800000"/>
          </a:ln>
        </p:spPr>
      </p:sp>
      <p:sp>
        <p:nvSpPr>
          <p:cNvPr id="22" name="Object 21"/>
          <p:cNvSpPr/>
          <p:nvPr/>
        </p:nvSpPr>
        <p:spPr>
          <a:xfrm>
            <a:off x="4126468" y="3475756"/>
            <a:ext cx="3936016" cy="328530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  <a:miter lim="800000"/>
          </a:ln>
        </p:spPr>
      </p:sp>
      <p:pic>
        <p:nvPicPr>
          <p:cNvPr id="23" name="Object 22" descr="preencoded.png">    </p:cNvPr>
          <p:cNvPicPr>
            <a:picLocks noChangeAspect="1"/>
          </p:cNvPicPr>
          <p:nvPr/>
        </p:nvPicPr>
        <p:blipFill>
          <a:blip r:embed="rId5"/>
          <a:srcRect l="-3354" r="-3354" t="-45152" b="-45152"/>
          <a:stretch/>
        </p:blipFill>
        <p:spPr>
          <a:xfrm>
            <a:off x="4145513" y="3494801"/>
            <a:ext cx="3897925" cy="3247213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4542541" y="6116378"/>
            <a:ext cx="3103869" cy="644681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5" name="Object 24"/>
          <p:cNvSpPr/>
          <p:nvPr/>
        </p:nvSpPr>
        <p:spPr>
          <a:xfrm>
            <a:off x="4447315" y="6373489"/>
            <a:ext cx="3294321" cy="10189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040"/>
              </a:lnSpc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REVENUE VS ECOMMERCE CONVERSION RATE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4126468" y="3475756"/>
            <a:ext cx="3936016" cy="3285303"/>
          </a:xfrm>
          <a:prstGeom prst="rect">
            <a:avLst/>
          </a:prstGeom>
          <a:noFill/>
          <a:ln w="25400">
            <a:solidFill>
              <a:srgbClr val="000000"/>
            </a:solidFill>
            <a:prstDash val="solid"/>
            <a:miter lim="800000"/>
          </a:ln>
        </p:spPr>
      </p:sp>
      <p:sp>
        <p:nvSpPr>
          <p:cNvPr id="27" name="Object 26"/>
          <p:cNvSpPr/>
          <p:nvPr/>
        </p:nvSpPr>
        <p:spPr>
          <a:xfrm>
            <a:off x="8157710" y="3475756"/>
            <a:ext cx="3936016" cy="328530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  <a:miter lim="800000"/>
          </a:ln>
        </p:spPr>
      </p:sp>
      <p:pic>
        <p:nvPicPr>
          <p:cNvPr id="28" name="Object 27" descr="preencoded.png">    </p:cNvPr>
          <p:cNvPicPr>
            <a:picLocks noChangeAspect="1"/>
          </p:cNvPicPr>
          <p:nvPr/>
        </p:nvPicPr>
        <p:blipFill>
          <a:blip r:embed="rId6"/>
          <a:srcRect l="-1843" r="-1843" t="-45950" b="-45950"/>
          <a:stretch/>
        </p:blipFill>
        <p:spPr>
          <a:xfrm>
            <a:off x="8176755" y="3494801"/>
            <a:ext cx="3897925" cy="3247213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8656587" y="6116378"/>
            <a:ext cx="2938261" cy="644681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0" name="Object 29"/>
          <p:cNvSpPr/>
          <p:nvPr/>
        </p:nvSpPr>
        <p:spPr>
          <a:xfrm>
            <a:off x="8561361" y="6373489"/>
            <a:ext cx="3128714" cy="10189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040"/>
              </a:lnSpc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5a5a4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REVENUE VS AVERAGE SESSION DURATION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8157710" y="3475756"/>
            <a:ext cx="3936016" cy="3285303"/>
          </a:xfrm>
          <a:prstGeom prst="rect">
            <a:avLst/>
          </a:prstGeom>
          <a:noFill/>
          <a:ln w="25400">
            <a:solidFill>
              <a:srgbClr val="000000"/>
            </a:solidFill>
            <a:prstDash val="solid"/>
            <a:miter lim="800000"/>
          </a:ln>
        </p:spPr>
      </p:sp>
      <p:pic>
        <p:nvPicPr>
          <p:cNvPr id="32" name="Object 31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33348" y="3364857"/>
            <a:ext cx="9960659" cy="533267"/>
          </a:xfrm>
          <a:prstGeom prst="rect">
            <a:avLst/>
          </a:prstGeom>
        </p:spPr>
      </p:pic>
      <p:sp>
        <p:nvSpPr>
          <p:cNvPr id="33" name="Object 32"/>
          <p:cNvSpPr/>
          <p:nvPr/>
        </p:nvSpPr>
        <p:spPr>
          <a:xfrm>
            <a:off x="1304868" y="3536281"/>
            <a:ext cx="10415269" cy="16188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90"/>
              </a:lnSpc>
              <a:spcAft>
                <a:spcPts val="600"/>
              </a:spcAft>
              <a:buNone/>
            </a:pPr>
            <a:r>
              <a:rPr lang="en-US" sz="15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Observation: Revenue is consistent up to a particular point, after which it becomes erratic and sparse.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366485" y="2377607"/>
            <a:ext cx="1842417" cy="20188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457"/>
              </a:lnSpc>
              <a:spcAft>
                <a:spcPts val="600"/>
              </a:spcAft>
              <a:buNone/>
            </a:pPr>
            <a:r>
              <a:rPr lang="en-US" b="1" sz="2000" dirty="0" smtClean="0">
                <a:solidFill>
                  <a:srgbClr val="14558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Objective 3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366485" y="2912779"/>
            <a:ext cx="952262" cy="0"/>
          </a:xfrm>
          <a:prstGeom prst="line">
            <a:avLst/>
          </a:prstGeom>
          <a:noFill/>
          <a:ln w="12700">
            <a:solidFill>
              <a:srgbClr val="5a5a4c"/>
            </a:solidFill>
            <a:prstDash val="solid"/>
            <a:miter lim="800000"/>
          </a:ln>
        </p:spPr>
      </p:sp>
      <p:sp>
        <p:nvSpPr>
          <p:cNvPr id="4" name="Object 3"/>
          <p:cNvSpPr/>
          <p:nvPr/>
        </p:nvSpPr>
        <p:spPr>
          <a:xfrm>
            <a:off x="2366485" y="3227025"/>
            <a:ext cx="7836887" cy="122308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6048"/>
              </a:lnSpc>
              <a:spcAft>
                <a:spcPts val="600"/>
              </a:spcAft>
              <a:buNone/>
            </a:pPr>
            <a:r>
              <a:rPr lang="en-US" sz="48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Lead Propensity Scoring</a:t>
            </a:r>
            <a:br>
              <a:rPr lang="en-US" sz="48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48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 Improved MROI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45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5226" y="447563"/>
            <a:ext cx="11998500" cy="18188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174"/>
              </a:lnSpc>
              <a:spcAft>
                <a:spcPts val="600"/>
              </a:spcAft>
              <a:buNone/>
            </a:pPr>
            <a:r>
              <a:rPr lang="en-US" b="1" sz="17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Lead Propensity Scoring using Greedy Matching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428393" y="1866433"/>
            <a:ext cx="133323" cy="133317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4" name="Object 3"/>
          <p:cNvSpPr/>
          <p:nvPr/>
        </p:nvSpPr>
        <p:spPr>
          <a:xfrm>
            <a:off x="1704549" y="1847864"/>
            <a:ext cx="5818320" cy="14188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07"/>
              </a:lnSpc>
              <a:spcAft>
                <a:spcPts val="600"/>
              </a:spcAft>
              <a:buNone/>
            </a:pPr>
            <a:r>
              <a:rPr lang="en-US" sz="13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 Data Breakdown</a:t>
            </a:r>
            <a:endParaRPr lang="en-US" dirty="0"/>
          </a:p>
        </p:txBody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508521" y="81133"/>
            <a:ext cx="57136" cy="76181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9152627" y="335276"/>
            <a:ext cx="767345" cy="257111"/>
          </a:xfrm>
          <a:prstGeom prst="rect">
            <a:avLst/>
          </a:prstGeom>
          <a:solidFill>
            <a:srgbClr val="14558c"/>
          </a:solidFill>
        </p:spPr>
      </p:sp>
      <p:sp>
        <p:nvSpPr>
          <p:cNvPr id="7" name="Object 6"/>
          <p:cNvSpPr/>
          <p:nvPr/>
        </p:nvSpPr>
        <p:spPr>
          <a:xfrm>
            <a:off x="9247965" y="402129"/>
            <a:ext cx="957785" cy="952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050"/>
              </a:lnSpc>
              <a:spcAft>
                <a:spcPts val="600"/>
              </a:spcAft>
              <a:buNone/>
            </a:pPr>
            <a:r>
              <a:rPr lang="en-US" b="1" sz="8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HOT LEADS</a:t>
            </a:r>
            <a:endParaRPr lang="en-US" dirty="0"/>
          </a:p>
        </p:txBody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6151" y="28758"/>
            <a:ext cx="152362" cy="152362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64237" y="746954"/>
            <a:ext cx="152362" cy="152362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39439" y="888080"/>
            <a:ext cx="57136" cy="323769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9419269" y="2377084"/>
            <a:ext cx="895793" cy="257110"/>
          </a:xfrm>
          <a:prstGeom prst="rect">
            <a:avLst/>
          </a:prstGeom>
          <a:solidFill>
            <a:srgbClr val="14558c"/>
          </a:solidFill>
        </p:spPr>
      </p:sp>
      <p:sp>
        <p:nvSpPr>
          <p:cNvPr id="12" name="Object 11"/>
          <p:cNvSpPr/>
          <p:nvPr/>
        </p:nvSpPr>
        <p:spPr>
          <a:xfrm>
            <a:off x="9514605" y="2443843"/>
            <a:ext cx="1086245" cy="952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050"/>
              </a:lnSpc>
              <a:spcAft>
                <a:spcPts val="600"/>
              </a:spcAft>
              <a:buNone/>
            </a:pPr>
            <a:r>
              <a:rPr lang="en-US" b="1" sz="8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WARM LEADS</a:t>
            </a:r>
            <a:endParaRPr lang="en-US" dirty="0"/>
          </a:p>
        </p:txBody>
      </p:sp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95155" y="835705"/>
            <a:ext cx="152362" cy="152362"/>
          </a:xfrm>
          <a:prstGeom prst="rect">
            <a:avLst/>
          </a:prstGeom>
        </p:spPr>
      </p:pic>
      <p:pic>
        <p:nvPicPr>
          <p:cNvPr id="14" name="Object 13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87069" y="4023402"/>
            <a:ext cx="152362" cy="152362"/>
          </a:xfrm>
          <a:prstGeom prst="rect">
            <a:avLst/>
          </a:prstGeom>
        </p:spPr>
      </p:pic>
      <p:pic>
        <p:nvPicPr>
          <p:cNvPr id="15" name="Object 14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78364" y="4148434"/>
            <a:ext cx="57136" cy="2666333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9786470" y="5350919"/>
            <a:ext cx="837516" cy="257110"/>
          </a:xfrm>
          <a:prstGeom prst="rect">
            <a:avLst/>
          </a:prstGeom>
          <a:solidFill>
            <a:srgbClr val="14558c"/>
          </a:solidFill>
        </p:spPr>
      </p:sp>
      <p:sp>
        <p:nvSpPr>
          <p:cNvPr id="17" name="Object 16"/>
          <p:cNvSpPr/>
          <p:nvPr/>
        </p:nvSpPr>
        <p:spPr>
          <a:xfrm>
            <a:off x="9881845" y="5417644"/>
            <a:ext cx="1027967" cy="952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050"/>
              </a:lnSpc>
              <a:spcAft>
                <a:spcPts val="600"/>
              </a:spcAft>
              <a:buNone/>
            </a:pPr>
            <a:r>
              <a:rPr lang="en-US" b="1" sz="8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COLD LEADS</a:t>
            </a:r>
            <a:endParaRPr lang="en-US" dirty="0"/>
          </a:p>
        </p:txBody>
      </p:sp>
      <p:pic>
        <p:nvPicPr>
          <p:cNvPr id="18" name="Object 17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32346" y="4096059"/>
            <a:ext cx="152362" cy="152362"/>
          </a:xfrm>
          <a:prstGeom prst="rect">
            <a:avLst/>
          </a:prstGeom>
        </p:spPr>
      </p:pic>
      <p:pic>
        <p:nvPicPr>
          <p:cNvPr id="19" name="Object 18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25979" y="6710686"/>
            <a:ext cx="152362" cy="152362"/>
          </a:xfrm>
          <a:prstGeom prst="rect">
            <a:avLst/>
          </a:prstGeom>
        </p:spPr>
      </p:pic>
      <p:pic>
        <p:nvPicPr>
          <p:cNvPr id="20" name="Object 19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86547" y="206736"/>
            <a:ext cx="85704" cy="6418245"/>
          </a:xfrm>
          <a:prstGeom prst="rect">
            <a:avLst/>
          </a:prstGeom>
        </p:spPr>
      </p:pic>
      <p:sp>
        <p:nvSpPr>
          <p:cNvPr id="21" name="Object 20"/>
          <p:cNvSpPr/>
          <p:nvPr/>
        </p:nvSpPr>
        <p:spPr>
          <a:xfrm>
            <a:off x="11424164" y="3289073"/>
            <a:ext cx="606218" cy="257111"/>
          </a:xfrm>
          <a:prstGeom prst="rect">
            <a:avLst/>
          </a:prstGeom>
          <a:solidFill>
            <a:srgbClr val="14558c"/>
          </a:solidFill>
        </p:spPr>
      </p:sp>
      <p:sp>
        <p:nvSpPr>
          <p:cNvPr id="22" name="Object 21"/>
          <p:cNvSpPr/>
          <p:nvPr/>
        </p:nvSpPr>
        <p:spPr>
          <a:xfrm>
            <a:off x="11519536" y="3355755"/>
            <a:ext cx="796662" cy="952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050"/>
              </a:lnSpc>
              <a:spcAft>
                <a:spcPts val="600"/>
              </a:spcAft>
              <a:buNone/>
            </a:pPr>
            <a:r>
              <a:rPr lang="en-US" b="1" sz="8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SAMPLE</a:t>
            </a:r>
            <a:endParaRPr lang="en-US" dirty="0"/>
          </a:p>
        </p:txBody>
      </p:sp>
      <p:pic>
        <p:nvPicPr>
          <p:cNvPr id="23" name="Object 22" descr="preencoded.pn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57989" y="121033"/>
            <a:ext cx="76181" cy="95226"/>
          </a:xfrm>
          <a:prstGeom prst="rect">
            <a:avLst/>
          </a:prstGeom>
        </p:spPr>
      </p:pic>
      <p:pic>
        <p:nvPicPr>
          <p:cNvPr id="24" name="Object 23" descr="preencoded.png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720626" y="6618696"/>
            <a:ext cx="76181" cy="95226"/>
          </a:xfrm>
          <a:prstGeom prst="rect">
            <a:avLst/>
          </a:prstGeom>
        </p:spPr>
      </p:pic>
      <p:pic>
        <p:nvPicPr>
          <p:cNvPr id="25" name="Object 24" descr="preencoded.png">    </p:cNvPr>
          <p:cNvPicPr>
            <a:picLocks noChangeAspect="1"/>
          </p:cNvPicPr>
          <p:nvPr/>
        </p:nvPicPr>
        <p:blipFill>
          <a:blip r:embed="rId25"/>
          <a:srcRect l="-5556" r="-5556" t="-5556" b="-5556"/>
          <a:stretch/>
        </p:blipFill>
        <p:spPr>
          <a:xfrm>
            <a:off x="10592039" y="-412311"/>
            <a:ext cx="750226" cy="7764835"/>
          </a:xfrm>
          <a:prstGeom prst="rect">
            <a:avLst/>
          </a:prstGeom>
        </p:spPr>
      </p:pic>
      <p:pic>
        <p:nvPicPr>
          <p:cNvPr id="26" name="Object 25" descr="preencoded.png">    </p:cNvPr>
          <p:cNvPicPr>
            <a:picLocks noChangeAspect="1"/>
          </p:cNvPicPr>
          <p:nvPr/>
        </p:nvPicPr>
        <p:blipFill>
          <a:blip r:embed="rId26"/>
          <a:srcRect l="0" r="0" t="0" b="0"/>
          <a:stretch/>
        </p:blipFill>
        <p:spPr>
          <a:xfrm>
            <a:off x="3214830" y="4513782"/>
            <a:ext cx="5481684" cy="1899237"/>
          </a:xfrm>
          <a:prstGeom prst="rect">
            <a:avLst/>
          </a:prstGeom>
        </p:spPr>
      </p:pic>
      <p:sp>
        <p:nvSpPr>
          <p:cNvPr id="27" name="Object 26"/>
          <p:cNvSpPr/>
          <p:nvPr/>
        </p:nvSpPr>
        <p:spPr>
          <a:xfrm>
            <a:off x="1177890" y="5326420"/>
            <a:ext cx="2050448" cy="14855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01"/>
              </a:lnSpc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Snapshot</a:t>
            </a:r>
            <a:endParaRPr lang="en-US" dirty="0"/>
          </a:p>
        </p:txBody>
      </p:sp>
      <p:pic>
        <p:nvPicPr>
          <p:cNvPr id="28" name="Object 27" descr="preencoded.png">    </p:cNvPr>
          <p:cNvPicPr>
            <a:picLocks noChangeAspect="1"/>
          </p:cNvPicPr>
          <p:nvPr/>
        </p:nvPicPr>
        <p:blipFill>
          <a:blip r:embed="rId27"/>
          <a:srcRect l="0" r="0" t="0" b="0"/>
          <a:stretch/>
        </p:blipFill>
        <p:spPr>
          <a:xfrm>
            <a:off x="3838388" y="1058513"/>
            <a:ext cx="4137728" cy="31607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45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71158" y="3186268"/>
            <a:ext cx="6646636" cy="45518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6048"/>
              </a:lnSpc>
              <a:spcAft>
                <a:spcPts val="600"/>
              </a:spcAft>
              <a:buNone/>
            </a:pPr>
            <a:r>
              <a:rPr lang="en-US" sz="48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Recommendations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45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5226" y="873224"/>
            <a:ext cx="11998500" cy="31519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64"/>
              </a:lnSpc>
              <a:spcAft>
                <a:spcPts val="600"/>
              </a:spcAft>
              <a:buNone/>
            </a:pPr>
            <a:r>
              <a:rPr lang="en-US" sz="3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Tally Solutions Pvt. Ltd.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5226" y="447563"/>
            <a:ext cx="11998500" cy="16855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984"/>
              </a:lnSpc>
              <a:spcAft>
                <a:spcPts val="600"/>
              </a:spcAft>
              <a:buNone/>
            </a:pPr>
            <a:r>
              <a:rPr lang="en-US" sz="16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About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247212" y="2719858"/>
            <a:ext cx="133318" cy="133317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5" name="Object 4"/>
          <p:cNvSpPr/>
          <p:nvPr/>
        </p:nvSpPr>
        <p:spPr>
          <a:xfrm>
            <a:off x="95226" y="2704662"/>
            <a:ext cx="3009148" cy="51917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1512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.Incorporated in late 1991 - India's</a:t>
            </a:r>
            <a:b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leading business management </a:t>
            </a:r>
          </a:p>
          <a:p>
            <a:pPr algn="r">
              <a:lnSpc>
                <a:spcPts val="1512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software</a:t>
            </a: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product company.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3247212" y="3699895"/>
            <a:ext cx="133318" cy="133317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7" name="Object 6"/>
          <p:cNvSpPr/>
          <p:nvPr/>
        </p:nvSpPr>
        <p:spPr>
          <a:xfrm>
            <a:off x="95226" y="3684730"/>
            <a:ext cx="3009148" cy="90312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1512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Imports &amp; exports computer</a:t>
            </a:r>
            <a:b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software programs for use in</a:t>
            </a:r>
            <a:b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Industries, Banks, Financial</a:t>
            </a:r>
            <a:b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Institutions, Hotels and other</a:t>
            </a:r>
            <a:b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Commercial establishments.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247212" y="5063812"/>
            <a:ext cx="133318" cy="133317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9" name="Object 8"/>
          <p:cNvSpPr/>
          <p:nvPr/>
        </p:nvSpPr>
        <p:spPr>
          <a:xfrm>
            <a:off x="95226" y="5048750"/>
            <a:ext cx="3009148" cy="51917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1512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Offers a wide range of products:</a:t>
            </a:r>
            <a:b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Tally Prime, Tally Primer Server &amp;</a:t>
            </a:r>
            <a:b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Shopper 9.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8808422" y="2527819"/>
            <a:ext cx="133316" cy="133317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1" name="Object 10"/>
          <p:cNvSpPr/>
          <p:nvPr/>
        </p:nvSpPr>
        <p:spPr>
          <a:xfrm>
            <a:off x="9084578" y="2512686"/>
            <a:ext cx="3009148" cy="109510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512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Offers services like ERP</a:t>
            </a:r>
            <a:b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implementation, Training on</a:t>
            </a:r>
            <a:b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product usage, Deployment,</a:t>
            </a:r>
            <a:b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Software assurance, Data</a:t>
            </a:r>
            <a:b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migration, Business advisory,</a:t>
            </a:r>
            <a:b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and Integration.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8808422" y="4083776"/>
            <a:ext cx="133316" cy="133316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3" name="Object 12"/>
          <p:cNvSpPr/>
          <p:nvPr/>
        </p:nvSpPr>
        <p:spPr>
          <a:xfrm>
            <a:off x="9084578" y="4068682"/>
            <a:ext cx="3009148" cy="90312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512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Offers custom built, business</a:t>
            </a:r>
            <a:b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specific, country specific</a:t>
            </a:r>
            <a:b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solutions, data migration tools,</a:t>
            </a:r>
            <a:b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device integrations, 3rd party</a:t>
            </a:r>
            <a:b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integration, and add-ons.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8808422" y="5447891"/>
            <a:ext cx="133316" cy="133316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5" name="Object 14"/>
          <p:cNvSpPr/>
          <p:nvPr/>
        </p:nvSpPr>
        <p:spPr>
          <a:xfrm>
            <a:off x="9084578" y="5432702"/>
            <a:ext cx="3009148" cy="32719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512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Ticket size: Rs. 600/month - Rs.</a:t>
            </a:r>
            <a:b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54,000/perpetual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4393894" y="2978588"/>
            <a:ext cx="3398450" cy="2263824"/>
          </a:xfrm>
          <a:prstGeom prst="rect">
            <a:avLst/>
          </a:prstGeom>
          <a:solidFill>
            <a:srgbClr val="222222"/>
          </a:solidFill>
        </p:spPr>
      </p:sp>
      <p:pic>
        <p:nvPicPr>
          <p:cNvPr id="17" name="Object 16" descr="preencoded.png">    </p:cNvPr>
          <p:cNvPicPr>
            <a:picLocks noChangeAspect="1"/>
          </p:cNvPicPr>
          <p:nvPr/>
        </p:nvPicPr>
        <p:blipFill>
          <a:blip r:embed="rId1"/>
          <a:srcRect l="-13820" r="-13820" t="5340" b="5340"/>
          <a:stretch/>
        </p:blipFill>
        <p:spPr>
          <a:xfrm>
            <a:off x="4393894" y="2978588"/>
            <a:ext cx="3398450" cy="2263824"/>
          </a:xfrm>
          <a:prstGeom prst="rect">
            <a:avLst/>
          </a:prstGeom>
        </p:spPr>
      </p:pic>
      <p:pic>
        <p:nvPicPr>
          <p:cNvPr id="18" name="Object 17" descr="https://storage.googleapis.com/firebase-beautifulslides-static-assets/images/frames/Microsoft Surface Book.91994813eee356d06622f49e92fa57e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434" y="2802151"/>
            <a:ext cx="4666083" cy="272798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5226" y="447563"/>
            <a:ext cx="11998500" cy="31519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64"/>
              </a:lnSpc>
              <a:spcAft>
                <a:spcPts val="600"/>
              </a:spcAft>
              <a:buNone/>
            </a:pPr>
            <a:r>
              <a:rPr lang="en-US" sz="32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Tally Web Analysis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10217" y="1673600"/>
            <a:ext cx="10570107" cy="455181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217" y="1673600"/>
            <a:ext cx="10570107" cy="4551812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810230" y="1673721"/>
            <a:ext cx="3182478" cy="828424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3992707" y="1673721"/>
            <a:ext cx="1969526" cy="828424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Keywords Identification and Inclusion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962234" y="1673721"/>
            <a:ext cx="1821617" cy="828424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SEO Friendly Navigation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7783851" y="1673721"/>
            <a:ext cx="1782694" cy="828424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Correct and Compelling Content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9566544" y="1673721"/>
            <a:ext cx="1812178" cy="828424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Improve UX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810230" y="2502145"/>
            <a:ext cx="3182478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l">
              <a:buNone/>
            </a:pPr>
            <a:r>
              <a:rPr lang="en-US" sz="15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https://tallysolutions.com/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992707" y="2502145"/>
            <a:ext cx="1969526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7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5962234" y="2502145"/>
            <a:ext cx="1821617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9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7783851" y="2502145"/>
            <a:ext cx="1782694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8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9566544" y="2502145"/>
            <a:ext cx="1812178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6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810230" y="3123463"/>
            <a:ext cx="3182478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l">
              <a:buNone/>
            </a:pPr>
            <a:r>
              <a:rPr lang="en-US" sz="15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https://tallysolutions.com/tally-prime/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3992707" y="3123463"/>
            <a:ext cx="1969526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7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5962234" y="3123463"/>
            <a:ext cx="1821617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9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7783851" y="3123463"/>
            <a:ext cx="1782694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9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9566544" y="3123463"/>
            <a:ext cx="1812178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6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810230" y="3744781"/>
            <a:ext cx="3182478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l">
              <a:buNone/>
            </a:pPr>
            <a:r>
              <a:rPr lang="en-US" sz="15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https://tallysolutions.com/tally-prime-server/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3992707" y="3744781"/>
            <a:ext cx="1969526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7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5962234" y="3744781"/>
            <a:ext cx="1821617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9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7783851" y="3744781"/>
            <a:ext cx="1782694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9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9566544" y="3744781"/>
            <a:ext cx="1812178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6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810230" y="4366099"/>
            <a:ext cx="3182478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l">
              <a:buNone/>
            </a:pPr>
            <a:r>
              <a:rPr lang="en-US" sz="15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https://tallysolutions.com/tally-shoper-9/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3992707" y="4366099"/>
            <a:ext cx="1969526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7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5962234" y="4366099"/>
            <a:ext cx="1821617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9</a:t>
            </a:r>
            <a:endParaRPr lang="en-US" dirty="0"/>
          </a:p>
        </p:txBody>
      </p:sp>
      <p:sp>
        <p:nvSpPr>
          <p:cNvPr id="28" name="Object 27"/>
          <p:cNvSpPr/>
          <p:nvPr/>
        </p:nvSpPr>
        <p:spPr>
          <a:xfrm>
            <a:off x="7783851" y="4366099"/>
            <a:ext cx="1782694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9566544" y="4366099"/>
            <a:ext cx="1812178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6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810230" y="4987417"/>
            <a:ext cx="3182478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l">
              <a:buNone/>
            </a:pPr>
            <a:r>
              <a:rPr lang="en-US" sz="15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https://tallysolutions.com/download/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3992707" y="4987417"/>
            <a:ext cx="1969526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2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5962234" y="4987417"/>
            <a:ext cx="1821617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2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7783851" y="4987417"/>
            <a:ext cx="1782694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2</a:t>
            </a:r>
            <a:endParaRPr lang="en-US" dirty="0"/>
          </a:p>
        </p:txBody>
      </p:sp>
      <p:sp>
        <p:nvSpPr>
          <p:cNvPr id="34" name="Object 33"/>
          <p:cNvSpPr/>
          <p:nvPr/>
        </p:nvSpPr>
        <p:spPr>
          <a:xfrm>
            <a:off x="9566544" y="4987417"/>
            <a:ext cx="1812178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5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810230" y="5608734"/>
            <a:ext cx="3182478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l">
              <a:buNone/>
            </a:pPr>
            <a:r>
              <a:rPr lang="en-US" sz="15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https://tallysolutions.com/buy-tally/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3992707" y="5608734"/>
            <a:ext cx="1969526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NA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5962234" y="5608734"/>
            <a:ext cx="1821617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9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7783851" y="5608734"/>
            <a:ext cx="1782694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6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9566544" y="5608734"/>
            <a:ext cx="1812178" cy="62131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5226" y="447563"/>
            <a:ext cx="11998500" cy="31519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64"/>
              </a:lnSpc>
              <a:spcAft>
                <a:spcPts val="600"/>
              </a:spcAft>
              <a:buNone/>
            </a:pPr>
            <a:r>
              <a:rPr lang="en-US" sz="32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MROI Optimization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6131" y="1714072"/>
            <a:ext cx="11236690" cy="4475631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131" y="1714072"/>
            <a:ext cx="11236690" cy="4475631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476131" y="1714071"/>
            <a:ext cx="4002199" cy="9422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b="1" sz="24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Recommendation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478330" y="1714071"/>
            <a:ext cx="721538" cy="9422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b="1" sz="12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Unique Views - 3 Primary (Product) Page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199868" y="1714071"/>
            <a:ext cx="657402" cy="9422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b="1" sz="12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Goal Conversion Rate 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857270" y="1714071"/>
            <a:ext cx="616564" cy="9422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b="1" sz="12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Bounce Rate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476131" y="2656309"/>
            <a:ext cx="4002199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l">
              <a:buNone/>
            </a:pPr>
            <a:r>
              <a:rPr lang="en-US" sz="14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Drip email campaigns for all 3 products consisting of interlinked, personalised, gated content that provides fresh information for continuous engagement and conversions in terms of form fills.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4478330" y="2656309"/>
            <a:ext cx="721538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5857270" y="2656309"/>
            <a:ext cx="616564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476131" y="3362988"/>
            <a:ext cx="4002199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l">
              <a:buNone/>
            </a:pPr>
            <a:r>
              <a:rPr lang="en-US" sz="14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Enhanced, interactive and personalised user journey experience on the website through constantly fresh, dynamic, optimised and relevant content for all 3 products, including testimonials, use cases and videos.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5199868" y="3362988"/>
            <a:ext cx="657402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476131" y="4069667"/>
            <a:ext cx="4002199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l">
              <a:buNone/>
            </a:pPr>
            <a:r>
              <a:rPr lang="en-US" sz="14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Improve SEO score through keywords optimization and quality backlinks from reputable publications via PR activities.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4478330" y="4069667"/>
            <a:ext cx="721538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5199868" y="4069667"/>
            <a:ext cx="657402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6473834" y="1714071"/>
            <a:ext cx="540691" cy="9422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b="1" sz="12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Avg. Order Value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6473834" y="2656309"/>
            <a:ext cx="540691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6473834" y="3362988"/>
            <a:ext cx="540691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6473834" y="4069667"/>
            <a:ext cx="540691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7014525" y="1714071"/>
            <a:ext cx="831212" cy="9422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b="1" sz="12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Goal Completions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7014525" y="3362988"/>
            <a:ext cx="831212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7014525" y="4069667"/>
            <a:ext cx="831212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7845737" y="1714071"/>
            <a:ext cx="694021" cy="9422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b="1" sz="12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Pages Per Session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7845737" y="2656309"/>
            <a:ext cx="694021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845737" y="4069667"/>
            <a:ext cx="694021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8539758" y="1714071"/>
            <a:ext cx="637531" cy="9422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b="1" sz="12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Avg. Session Duration</a:t>
            </a:r>
            <a:endParaRPr lang="en-US" dirty="0"/>
          </a:p>
        </p:txBody>
      </p:sp>
      <p:sp>
        <p:nvSpPr>
          <p:cNvPr id="28" name="Object 27"/>
          <p:cNvSpPr/>
          <p:nvPr/>
        </p:nvSpPr>
        <p:spPr>
          <a:xfrm>
            <a:off x="8539758" y="2656309"/>
            <a:ext cx="637531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8539758" y="4069667"/>
            <a:ext cx="637531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9177289" y="1714071"/>
            <a:ext cx="864903" cy="9422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b="1" sz="12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Ecommerce Conversion Rate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9177289" y="2656309"/>
            <a:ext cx="864903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9177289" y="3362988"/>
            <a:ext cx="864903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9177289" y="4069667"/>
            <a:ext cx="864903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34" name="Object 33"/>
          <p:cNvSpPr/>
          <p:nvPr/>
        </p:nvSpPr>
        <p:spPr>
          <a:xfrm>
            <a:off x="10042192" y="1714071"/>
            <a:ext cx="577231" cy="9422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b="1" sz="12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Cold Leads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10042192" y="3362988"/>
            <a:ext cx="577231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10042192" y="4069667"/>
            <a:ext cx="577231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10619423" y="1714071"/>
            <a:ext cx="546699" cy="9422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b="1" sz="12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Warm Leads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10619423" y="2656309"/>
            <a:ext cx="546699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10619423" y="3362988"/>
            <a:ext cx="546699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40" name="Object 39"/>
          <p:cNvSpPr/>
          <p:nvPr/>
        </p:nvSpPr>
        <p:spPr>
          <a:xfrm>
            <a:off x="10619423" y="4069667"/>
            <a:ext cx="546699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476131" y="4776345"/>
            <a:ext cx="4002199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l">
              <a:buNone/>
            </a:pPr>
            <a:r>
              <a:rPr lang="en-US" sz="14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Value offers and discounts for increased conversion potential and higher order value, especially for subscription plans.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4478330" y="4776345"/>
            <a:ext cx="721538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43" name="Object 42"/>
          <p:cNvSpPr/>
          <p:nvPr/>
        </p:nvSpPr>
        <p:spPr>
          <a:xfrm>
            <a:off x="5857270" y="4776345"/>
            <a:ext cx="616564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7845737" y="4776345"/>
            <a:ext cx="694021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8539758" y="4776345"/>
            <a:ext cx="637531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46" name="Object 45"/>
          <p:cNvSpPr/>
          <p:nvPr/>
        </p:nvSpPr>
        <p:spPr>
          <a:xfrm>
            <a:off x="10042192" y="4776345"/>
            <a:ext cx="577231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476131" y="5483024"/>
            <a:ext cx="4002199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l">
              <a:buNone/>
            </a:pPr>
            <a:r>
              <a:rPr lang="en-US" sz="14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Direct Connect via Outbound Calling by Pre-sales team.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4478330" y="5483024"/>
            <a:ext cx="721538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49" name="Object 48"/>
          <p:cNvSpPr/>
          <p:nvPr/>
        </p:nvSpPr>
        <p:spPr>
          <a:xfrm>
            <a:off x="5199868" y="5483024"/>
            <a:ext cx="657402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5857270" y="5483024"/>
            <a:ext cx="616564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473834" y="5483024"/>
            <a:ext cx="540691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52" name="Object 51"/>
          <p:cNvSpPr/>
          <p:nvPr/>
        </p:nvSpPr>
        <p:spPr>
          <a:xfrm>
            <a:off x="7014525" y="5483024"/>
            <a:ext cx="831212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845737" y="5483024"/>
            <a:ext cx="694021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8539758" y="5483024"/>
            <a:ext cx="637531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55" name="Object 54"/>
          <p:cNvSpPr/>
          <p:nvPr/>
        </p:nvSpPr>
        <p:spPr>
          <a:xfrm>
            <a:off x="9177289" y="5483024"/>
            <a:ext cx="864903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10042192" y="5483024"/>
            <a:ext cx="577231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10619423" y="5483024"/>
            <a:ext cx="546699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58" name="Object 57"/>
          <p:cNvSpPr/>
          <p:nvPr/>
        </p:nvSpPr>
        <p:spPr>
          <a:xfrm>
            <a:off x="11166122" y="1714071"/>
            <a:ext cx="546699" cy="94223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b="1" sz="1200" dirty="0" smtClean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Hot Leads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166122" y="2656309"/>
            <a:ext cx="546699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166122" y="3362988"/>
            <a:ext cx="546699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61" name="Object 60"/>
          <p:cNvSpPr/>
          <p:nvPr/>
        </p:nvSpPr>
        <p:spPr>
          <a:xfrm>
            <a:off x="11166122" y="4069667"/>
            <a:ext cx="546699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11166122" y="4776345"/>
            <a:ext cx="546699" cy="706679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2a2921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5209391" y="2665832"/>
            <a:ext cx="638356" cy="687633"/>
          </a:xfrm>
          <a:prstGeom prst="rect">
            <a:avLst/>
          </a:prstGeom>
          <a:solidFill>
            <a:srgbClr val="14558c"/>
          </a:solidFill>
        </p:spPr>
      </p:sp>
      <p:pic>
        <p:nvPicPr>
          <p:cNvPr id="64" name="Object 63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8830" y="2872181"/>
            <a:ext cx="323769" cy="276156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4487853" y="3372511"/>
            <a:ext cx="702493" cy="687633"/>
          </a:xfrm>
          <a:prstGeom prst="rect">
            <a:avLst/>
          </a:prstGeom>
          <a:solidFill>
            <a:srgbClr val="14558c"/>
          </a:solidFill>
        </p:spPr>
      </p:sp>
      <p:pic>
        <p:nvPicPr>
          <p:cNvPr id="66" name="Object 65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3366" y="3565004"/>
            <a:ext cx="352337" cy="304724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5866793" y="3372511"/>
            <a:ext cx="597519" cy="687633"/>
          </a:xfrm>
          <a:prstGeom prst="rect">
            <a:avLst/>
          </a:prstGeom>
          <a:solidFill>
            <a:srgbClr val="14558c"/>
          </a:solidFill>
        </p:spPr>
      </p:sp>
      <p:pic>
        <p:nvPicPr>
          <p:cNvPr id="68" name="Object 67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16071" y="3587634"/>
            <a:ext cx="295201" cy="257111"/>
          </a:xfrm>
          <a:prstGeom prst="rect">
            <a:avLst/>
          </a:prstGeom>
        </p:spPr>
      </p:pic>
      <p:sp>
        <p:nvSpPr>
          <p:cNvPr id="69" name="Object 68"/>
          <p:cNvSpPr/>
          <p:nvPr/>
        </p:nvSpPr>
        <p:spPr>
          <a:xfrm>
            <a:off x="5866793" y="4079189"/>
            <a:ext cx="597519" cy="687633"/>
          </a:xfrm>
          <a:prstGeom prst="rect">
            <a:avLst/>
          </a:prstGeom>
          <a:solidFill>
            <a:srgbClr val="14558c"/>
          </a:solidFill>
        </p:spPr>
      </p:sp>
      <p:pic>
        <p:nvPicPr>
          <p:cNvPr id="70" name="Object 69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16071" y="4294293"/>
            <a:ext cx="295201" cy="257111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7024048" y="2665832"/>
            <a:ext cx="812166" cy="687633"/>
          </a:xfrm>
          <a:prstGeom prst="rect">
            <a:avLst/>
          </a:prstGeom>
          <a:solidFill>
            <a:srgbClr val="14558c"/>
          </a:solidFill>
        </p:spPr>
      </p:sp>
      <p:pic>
        <p:nvPicPr>
          <p:cNvPr id="72" name="Object 71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30261" y="2837641"/>
            <a:ext cx="399950" cy="342814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7855259" y="3372511"/>
            <a:ext cx="674976" cy="687633"/>
          </a:xfrm>
          <a:prstGeom prst="rect">
            <a:avLst/>
          </a:prstGeom>
          <a:solidFill>
            <a:srgbClr val="14558c"/>
          </a:solidFill>
        </p:spPr>
      </p:sp>
      <p:pic>
        <p:nvPicPr>
          <p:cNvPr id="74" name="Object 73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23929" y="3570940"/>
            <a:ext cx="333292" cy="295201"/>
          </a:xfrm>
          <a:prstGeom prst="rect">
            <a:avLst/>
          </a:prstGeom>
        </p:spPr>
      </p:pic>
      <p:sp>
        <p:nvSpPr>
          <p:cNvPr id="75" name="Object 74"/>
          <p:cNvSpPr/>
          <p:nvPr/>
        </p:nvSpPr>
        <p:spPr>
          <a:xfrm>
            <a:off x="8549281" y="3372511"/>
            <a:ext cx="618486" cy="687633"/>
          </a:xfrm>
          <a:prstGeom prst="rect">
            <a:avLst/>
          </a:prstGeom>
          <a:solidFill>
            <a:srgbClr val="14558c"/>
          </a:solidFill>
        </p:spPr>
      </p:sp>
      <p:pic>
        <p:nvPicPr>
          <p:cNvPr id="76" name="Object 75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03733" y="3583109"/>
            <a:ext cx="304724" cy="266633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10051715" y="2665832"/>
            <a:ext cx="558185" cy="687633"/>
          </a:xfrm>
          <a:prstGeom prst="rect">
            <a:avLst/>
          </a:prstGeom>
          <a:solidFill>
            <a:srgbClr val="14558c"/>
          </a:solidFill>
        </p:spPr>
      </p:sp>
      <p:pic>
        <p:nvPicPr>
          <p:cNvPr id="78" name="Object 77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91043" y="2889432"/>
            <a:ext cx="276156" cy="238065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5209391" y="4785868"/>
            <a:ext cx="638356" cy="687633"/>
          </a:xfrm>
          <a:prstGeom prst="rect">
            <a:avLst/>
          </a:prstGeom>
          <a:solidFill>
            <a:srgbClr val="14558c"/>
          </a:solidFill>
        </p:spPr>
      </p:sp>
      <p:pic>
        <p:nvPicPr>
          <p:cNvPr id="80" name="Object 79" descr="preencoded.pn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368830" y="4992154"/>
            <a:ext cx="323769" cy="276156"/>
          </a:xfrm>
          <a:prstGeom prst="rect">
            <a:avLst/>
          </a:prstGeom>
        </p:spPr>
      </p:pic>
      <p:sp>
        <p:nvSpPr>
          <p:cNvPr id="81" name="Object 80"/>
          <p:cNvSpPr/>
          <p:nvPr/>
        </p:nvSpPr>
        <p:spPr>
          <a:xfrm>
            <a:off x="6483356" y="4785868"/>
            <a:ext cx="521646" cy="687633"/>
          </a:xfrm>
          <a:prstGeom prst="rect">
            <a:avLst/>
          </a:prstGeom>
          <a:solidFill>
            <a:srgbClr val="14558c"/>
          </a:solidFill>
        </p:spPr>
      </p:sp>
      <p:pic>
        <p:nvPicPr>
          <p:cNvPr id="82" name="Object 81" descr="preencoded.png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613725" y="5017260"/>
            <a:ext cx="257111" cy="228543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024048" y="4785868"/>
            <a:ext cx="812166" cy="687633"/>
          </a:xfrm>
          <a:prstGeom prst="rect">
            <a:avLst/>
          </a:prstGeom>
          <a:solidFill>
            <a:srgbClr val="14558c"/>
          </a:solidFill>
        </p:spPr>
      </p:sp>
      <p:pic>
        <p:nvPicPr>
          <p:cNvPr id="84" name="Object 83" descr="preencoded.png">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230261" y="4957614"/>
            <a:ext cx="399950" cy="342814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9186812" y="4785868"/>
            <a:ext cx="845858" cy="687633"/>
          </a:xfrm>
          <a:prstGeom prst="rect">
            <a:avLst/>
          </a:prstGeom>
          <a:solidFill>
            <a:srgbClr val="14558c"/>
          </a:solidFill>
        </p:spPr>
      </p:sp>
      <p:pic>
        <p:nvPicPr>
          <p:cNvPr id="86" name="Object 85" descr="preencoded.png">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409954" y="4957614"/>
            <a:ext cx="399950" cy="342814"/>
          </a:xfrm>
          <a:prstGeom prst="rect">
            <a:avLst/>
          </a:prstGeom>
        </p:spPr>
      </p:pic>
      <p:sp>
        <p:nvSpPr>
          <p:cNvPr id="87" name="Object 86"/>
          <p:cNvSpPr/>
          <p:nvPr/>
        </p:nvSpPr>
        <p:spPr>
          <a:xfrm>
            <a:off x="10628946" y="4785868"/>
            <a:ext cx="527654" cy="687633"/>
          </a:xfrm>
          <a:prstGeom prst="rect">
            <a:avLst/>
          </a:prstGeom>
          <a:solidFill>
            <a:srgbClr val="14558c"/>
          </a:solidFill>
        </p:spPr>
      </p:sp>
      <p:pic>
        <p:nvPicPr>
          <p:cNvPr id="88" name="Object 87" descr="preencoded.png">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760736" y="5015980"/>
            <a:ext cx="266633" cy="228543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1175645" y="5492546"/>
            <a:ext cx="527654" cy="687633"/>
          </a:xfrm>
          <a:prstGeom prst="rect">
            <a:avLst/>
          </a:prstGeom>
          <a:solidFill>
            <a:srgbClr val="14558c"/>
          </a:solidFill>
        </p:spPr>
      </p:sp>
      <p:pic>
        <p:nvPicPr>
          <p:cNvPr id="90" name="Object 89" descr="preencoded.png">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307479" y="5722638"/>
            <a:ext cx="266633" cy="228543"/>
          </a:xfrm>
          <a:prstGeom prst="rect">
            <a:avLst/>
          </a:prstGeom>
        </p:spPr>
      </p:pic>
      <p:pic>
        <p:nvPicPr>
          <p:cNvPr id="91" name="Object 90" descr="preencoded.png">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495249" y="1507621"/>
            <a:ext cx="5523119" cy="47613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6912032" y="1400619"/>
            <a:ext cx="688873" cy="25711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3" name="Object 92"/>
          <p:cNvSpPr/>
          <p:nvPr/>
        </p:nvSpPr>
        <p:spPr>
          <a:xfrm>
            <a:off x="7007419" y="1467371"/>
            <a:ext cx="879319" cy="952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050"/>
              </a:lnSpc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Attributes</a:t>
            </a:r>
            <a:endParaRPr lang="en-US" dirty="0"/>
          </a:p>
        </p:txBody>
      </p:sp>
      <p:pic>
        <p:nvPicPr>
          <p:cNvPr id="94" name="Object 93" descr="preencoded.png">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457171" y="1493718"/>
            <a:ext cx="95226" cy="95226"/>
          </a:xfrm>
          <a:prstGeom prst="rect">
            <a:avLst/>
          </a:prstGeom>
        </p:spPr>
      </p:pic>
      <p:pic>
        <p:nvPicPr>
          <p:cNvPr id="95" name="Object 94" descr="preencoded.png">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960858" y="1469531"/>
            <a:ext cx="95226" cy="95226"/>
          </a:xfrm>
          <a:prstGeom prst="rect">
            <a:avLst/>
          </a:prstGeom>
        </p:spPr>
      </p:pic>
      <p:pic>
        <p:nvPicPr>
          <p:cNvPr id="96" name="Object 95" descr="preencoded.png">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136190" y="1499527"/>
            <a:ext cx="1561709" cy="28568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10286433" y="1384549"/>
            <a:ext cx="1259742" cy="257111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8" name="Object 97"/>
          <p:cNvSpPr/>
          <p:nvPr/>
        </p:nvSpPr>
        <p:spPr>
          <a:xfrm>
            <a:off x="10381730" y="1451231"/>
            <a:ext cx="1450200" cy="9522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050"/>
              </a:lnSpc>
              <a:spcAft>
                <a:spcPts val="600"/>
              </a:spcAft>
              <a:buNone/>
            </a:pPr>
            <a:r>
              <a:rPr lang="en-US" sz="8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Propensity Outcomes</a:t>
            </a:r>
            <a:endParaRPr lang="en-US" dirty="0"/>
          </a:p>
        </p:txBody>
      </p:sp>
      <p:pic>
        <p:nvPicPr>
          <p:cNvPr id="99" name="Object 98" descr="preencoded.png">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0098080" y="1469531"/>
            <a:ext cx="95226" cy="95226"/>
          </a:xfrm>
          <a:prstGeom prst="rect">
            <a:avLst/>
          </a:prstGeom>
        </p:spPr>
      </p:pic>
      <p:pic>
        <p:nvPicPr>
          <p:cNvPr id="100" name="Object 99" descr="preencoded.png">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1639516" y="1461436"/>
            <a:ext cx="95226" cy="95226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6942093" y="1183694"/>
            <a:ext cx="3078986" cy="12189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323"/>
              </a:lnSpc>
              <a:spcAft>
                <a:spcPts val="600"/>
              </a:spcAft>
              <a:buNone/>
            </a:pPr>
            <a:r>
              <a:rPr lang="en-US" b="1" sz="1100" dirty="0" smtClean="0">
                <a:solidFill>
                  <a:srgbClr val="14558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IMPACT OF RECOMMENDATIONS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145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093660" y="3186268"/>
            <a:ext cx="4001633" cy="45518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6048"/>
              </a:lnSpc>
              <a:spcAft>
                <a:spcPts val="600"/>
              </a:spcAft>
              <a:buNone/>
            </a:pPr>
            <a:r>
              <a:rPr lang="en-US" sz="48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45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3149048" cy="6865808"/>
          </a:xfrm>
          <a:prstGeom prst="rect">
            <a:avLst/>
          </a:prstGeom>
          <a:solidFill>
            <a:srgbClr val="f5f5f5"/>
          </a:solidFill>
        </p:spPr>
      </p:sp>
      <p:sp>
        <p:nvSpPr>
          <p:cNvPr id="3" name="Object 2"/>
          <p:cNvSpPr/>
          <p:nvPr/>
        </p:nvSpPr>
        <p:spPr>
          <a:xfrm>
            <a:off x="-33627" y="2327614"/>
            <a:ext cx="3216303" cy="177634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5386"/>
              </a:lnSpc>
              <a:spcAft>
                <a:spcPts val="600"/>
              </a:spcAft>
              <a:buNone/>
            </a:pPr>
            <a:r>
              <a:rPr lang="en-US" sz="43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Google</a:t>
            </a:r>
            <a:br>
              <a:rPr lang="en-US" sz="43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43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Analytics</a:t>
            </a:r>
            <a:br>
              <a:rPr lang="en-US" sz="43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43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22903" y="4361074"/>
            <a:ext cx="2103242" cy="14855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90"/>
              </a:lnSpc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12/10/20-19/10/21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901335" y="733242"/>
            <a:ext cx="3762904" cy="17521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079"/>
              </a:lnSpc>
              <a:spcAft>
                <a:spcPts val="600"/>
              </a:spcAft>
              <a:buNone/>
            </a:pPr>
            <a:r>
              <a:rPr lang="en-US" b="1" sz="17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Audience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3901335" y="1165569"/>
            <a:ext cx="3762904" cy="188166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Client</a:t>
            </a: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ID</a:t>
            </a:r>
          </a:p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</a:t>
            </a: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Type</a:t>
            </a:r>
          </a:p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Gender</a:t>
            </a:r>
          </a:p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Age</a:t>
            </a:r>
          </a:p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In-Market</a:t>
            </a: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Segment</a:t>
            </a:r>
          </a:p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Browser</a:t>
            </a:r>
          </a:p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Device</a:t>
            </a: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Category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3615657" y="476131"/>
            <a:ext cx="3953356" cy="2856786"/>
          </a:xfrm>
          <a:prstGeom prst="rect">
            <a:avLst/>
          </a:prstGeom>
          <a:noFill/>
          <a:ln w="25400">
            <a:solidFill>
              <a:srgbClr val="ffffff"/>
            </a:solidFill>
            <a:prstDash val="solid"/>
            <a:miter lim="800000"/>
          </a:ln>
        </p:spPr>
      </p:sp>
      <p:sp>
        <p:nvSpPr>
          <p:cNvPr id="8" name="Object 7"/>
          <p:cNvSpPr/>
          <p:nvPr/>
        </p:nvSpPr>
        <p:spPr>
          <a:xfrm>
            <a:off x="8045144" y="733242"/>
            <a:ext cx="3762904" cy="17521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079"/>
              </a:lnSpc>
              <a:spcAft>
                <a:spcPts val="600"/>
              </a:spcAft>
              <a:buNone/>
            </a:pPr>
            <a:r>
              <a:rPr lang="en-US" b="1" sz="17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Behavior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8045144" y="1165569"/>
            <a:ext cx="3762904" cy="188166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Bounce</a:t>
            </a: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Rate</a:t>
            </a:r>
          </a:p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Page/Session</a:t>
            </a:r>
          </a:p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Avg</a:t>
            </a: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Session Duration</a:t>
            </a:r>
          </a:p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Time</a:t>
            </a: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on Page</a:t>
            </a:r>
          </a:p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Unique</a:t>
            </a: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Page Views</a:t>
            </a:r>
          </a:p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Page</a:t>
            </a: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Load Time ms</a:t>
            </a:r>
          </a:p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Page</a:t>
            </a: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Download Time ms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7759465" y="476131"/>
            <a:ext cx="3953356" cy="2856786"/>
          </a:xfrm>
          <a:prstGeom prst="rect">
            <a:avLst/>
          </a:prstGeom>
          <a:noFill/>
          <a:ln w="25400">
            <a:solidFill>
              <a:srgbClr val="ffffff"/>
            </a:solidFill>
            <a:prstDash val="solid"/>
            <a:miter lim="800000"/>
          </a:ln>
        </p:spPr>
      </p:sp>
      <p:sp>
        <p:nvSpPr>
          <p:cNvPr id="11" name="Object 10"/>
          <p:cNvSpPr/>
          <p:nvPr/>
        </p:nvSpPr>
        <p:spPr>
          <a:xfrm>
            <a:off x="3901335" y="3780480"/>
            <a:ext cx="3762904" cy="17521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079"/>
              </a:lnSpc>
              <a:spcAft>
                <a:spcPts val="600"/>
              </a:spcAft>
              <a:buNone/>
            </a:pPr>
            <a:r>
              <a:rPr lang="en-US" b="1" sz="17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Acquisition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901335" y="4212807"/>
            <a:ext cx="3762904" cy="188166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Source</a:t>
            </a:r>
          </a:p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Medium</a:t>
            </a:r>
          </a:p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Channel</a:t>
            </a:r>
          </a:p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Sessions</a:t>
            </a:r>
          </a:p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%</a:t>
            </a: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New Sessions</a:t>
            </a:r>
          </a:p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Referrals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3615657" y="3523369"/>
            <a:ext cx="3953356" cy="2856786"/>
          </a:xfrm>
          <a:prstGeom prst="rect">
            <a:avLst/>
          </a:prstGeom>
          <a:noFill/>
          <a:ln w="25400">
            <a:solidFill>
              <a:srgbClr val="ffffff"/>
            </a:solidFill>
            <a:prstDash val="solid"/>
            <a:miter lim="800000"/>
          </a:ln>
        </p:spPr>
      </p:sp>
      <p:sp>
        <p:nvSpPr>
          <p:cNvPr id="14" name="Object 13"/>
          <p:cNvSpPr/>
          <p:nvPr/>
        </p:nvSpPr>
        <p:spPr>
          <a:xfrm>
            <a:off x="8045144" y="3780480"/>
            <a:ext cx="3762904" cy="17521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079"/>
              </a:lnSpc>
              <a:spcAft>
                <a:spcPts val="600"/>
              </a:spcAft>
              <a:buNone/>
            </a:pPr>
            <a:r>
              <a:rPr lang="en-US" sz="17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Conversion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8045144" y="4212807"/>
            <a:ext cx="3762904" cy="188166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Avg</a:t>
            </a: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Document Content Loaded Time sec</a:t>
            </a:r>
          </a:p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Goal</a:t>
            </a: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Completions</a:t>
            </a:r>
          </a:p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Goal</a:t>
            </a: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Conversion Rate</a:t>
            </a:r>
          </a:p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Avg</a:t>
            </a: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Order Value</a:t>
            </a:r>
          </a:p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Transactions</a:t>
            </a:r>
          </a:p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Revenue</a:t>
            </a:r>
          </a:p>
          <a:p>
            <a:pPr algn="l" marL="242900" indent="-242900">
              <a:lnSpc>
                <a:spcPts val="1680"/>
              </a:lnSpc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Ecommerce</a:t>
            </a:r>
            <a:r>
              <a:rPr lang="en-US" b="1" sz="1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Conversion Rate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7759465" y="3523369"/>
            <a:ext cx="3953356" cy="2856786"/>
          </a:xfrm>
          <a:prstGeom prst="rect">
            <a:avLst/>
          </a:prstGeom>
          <a:noFill/>
          <a:ln w="25400">
            <a:solidFill>
              <a:srgbClr val="ffffff"/>
            </a:solidFill>
            <a:prstDash val="solid"/>
            <a:miter lim="800000"/>
          </a:ln>
        </p:spPr>
      </p:sp>
      <p:sp>
        <p:nvSpPr>
          <p:cNvPr id="17" name="Object 16"/>
          <p:cNvSpPr/>
          <p:nvPr/>
        </p:nvSpPr>
        <p:spPr>
          <a:xfrm>
            <a:off x="6173514" y="157228"/>
            <a:ext cx="2873022" cy="22187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741"/>
              </a:lnSpc>
              <a:spcAft>
                <a:spcPts val="600"/>
              </a:spcAft>
              <a:buNone/>
            </a:pPr>
            <a:r>
              <a:rPr lang="en-US" sz="2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Variables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5226" y="95226"/>
            <a:ext cx="7967258" cy="3285303"/>
          </a:xfrm>
          <a:prstGeom prst="rect">
            <a:avLst/>
          </a:prstGeom>
          <a:solidFill>
            <a:srgbClr val="62a8bb"/>
          </a:solidFill>
          <a:ln w="25400">
            <a:solidFill>
              <a:srgbClr val="000000"/>
            </a:solidFill>
            <a:prstDash val="solid"/>
            <a:miter lim="800000"/>
          </a:ln>
        </p:spPr>
      </p:sp>
      <p:sp>
        <p:nvSpPr>
          <p:cNvPr id="3" name="Object 2"/>
          <p:cNvSpPr/>
          <p:nvPr/>
        </p:nvSpPr>
        <p:spPr>
          <a:xfrm>
            <a:off x="114271" y="114271"/>
            <a:ext cx="7929167" cy="3247213"/>
          </a:xfrm>
          <a:prstGeom prst="rect">
            <a:avLst/>
          </a:prstGeom>
          <a:solidFill>
            <a:srgbClr val="fdfdfd"/>
          </a:solidFill>
        </p:spPr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1"/>
          <a:srcRect l="-2578" r="-2578" t="866" b="866"/>
          <a:stretch/>
        </p:blipFill>
        <p:spPr>
          <a:xfrm>
            <a:off x="114271" y="114271"/>
            <a:ext cx="7929167" cy="3247213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95226" y="95226"/>
            <a:ext cx="7967258" cy="3285303"/>
          </a:xfrm>
          <a:prstGeom prst="rect">
            <a:avLst/>
          </a:prstGeom>
          <a:noFill/>
          <a:ln w="25400">
            <a:solidFill>
              <a:srgbClr val="000000"/>
            </a:solidFill>
            <a:prstDash val="solid"/>
            <a:miter lim="800000"/>
          </a:ln>
        </p:spPr>
      </p:sp>
      <p:sp>
        <p:nvSpPr>
          <p:cNvPr id="6" name="Object 5"/>
          <p:cNvSpPr/>
          <p:nvPr/>
        </p:nvSpPr>
        <p:spPr>
          <a:xfrm>
            <a:off x="8157710" y="95226"/>
            <a:ext cx="3936016" cy="3285303"/>
          </a:xfrm>
          <a:prstGeom prst="rect">
            <a:avLst/>
          </a:prstGeom>
          <a:solidFill>
            <a:srgbClr val="62a8bb"/>
          </a:solidFill>
          <a:ln w="25400">
            <a:solidFill>
              <a:srgbClr val="000000"/>
            </a:solidFill>
            <a:prstDash val="solid"/>
            <a:miter lim="800000"/>
          </a:ln>
        </p:spPr>
      </p:sp>
      <p:sp>
        <p:nvSpPr>
          <p:cNvPr id="7" name="Object 6"/>
          <p:cNvSpPr/>
          <p:nvPr/>
        </p:nvSpPr>
        <p:spPr>
          <a:xfrm>
            <a:off x="8176755" y="114271"/>
            <a:ext cx="3897925" cy="3247213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2"/>
          <a:srcRect l="-6653" r="-6653" t="-1823" b="-1823"/>
          <a:stretch/>
        </p:blipFill>
        <p:spPr>
          <a:xfrm>
            <a:off x="8176755" y="114271"/>
            <a:ext cx="3897925" cy="3247213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8157710" y="95226"/>
            <a:ext cx="3936016" cy="3285303"/>
          </a:xfrm>
          <a:prstGeom prst="rect">
            <a:avLst/>
          </a:prstGeom>
          <a:noFill/>
          <a:ln w="25400">
            <a:solidFill>
              <a:srgbClr val="000000"/>
            </a:solidFill>
            <a:prstDash val="solid"/>
            <a:miter lim="800000"/>
          </a:ln>
        </p:spPr>
      </p:sp>
      <p:sp>
        <p:nvSpPr>
          <p:cNvPr id="10" name="Object 9"/>
          <p:cNvSpPr/>
          <p:nvPr/>
        </p:nvSpPr>
        <p:spPr>
          <a:xfrm>
            <a:off x="95226" y="3475756"/>
            <a:ext cx="3936016" cy="3285303"/>
          </a:xfrm>
          <a:prstGeom prst="rect">
            <a:avLst/>
          </a:prstGeom>
          <a:solidFill>
            <a:srgbClr val="62a8bb"/>
          </a:solidFill>
          <a:ln w="25400">
            <a:solidFill>
              <a:srgbClr val="000000"/>
            </a:solidFill>
            <a:prstDash val="solid"/>
            <a:miter lim="800000"/>
          </a:ln>
        </p:spPr>
      </p:sp>
      <p:sp>
        <p:nvSpPr>
          <p:cNvPr id="11" name="Object 10"/>
          <p:cNvSpPr/>
          <p:nvPr/>
        </p:nvSpPr>
        <p:spPr>
          <a:xfrm>
            <a:off x="114271" y="3494801"/>
            <a:ext cx="3897925" cy="3247213"/>
          </a:xfrm>
          <a:prstGeom prst="rect">
            <a:avLst/>
          </a:prstGeom>
          <a:solidFill>
            <a:srgbClr val="fefefe"/>
          </a:solidFill>
        </p:spPr>
      </p:sp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3"/>
          <a:srcRect l="-8520" r="-8520" t="1376" b="1376"/>
          <a:stretch/>
        </p:blipFill>
        <p:spPr>
          <a:xfrm>
            <a:off x="114271" y="3494801"/>
            <a:ext cx="3897925" cy="3247213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95226" y="3475756"/>
            <a:ext cx="3936016" cy="3285303"/>
          </a:xfrm>
          <a:prstGeom prst="rect">
            <a:avLst/>
          </a:prstGeom>
          <a:noFill/>
          <a:ln w="25400">
            <a:solidFill>
              <a:srgbClr val="000000"/>
            </a:solidFill>
            <a:prstDash val="solid"/>
            <a:miter lim="800000"/>
          </a:ln>
        </p:spPr>
      </p:sp>
      <p:sp>
        <p:nvSpPr>
          <p:cNvPr id="14" name="Object 13"/>
          <p:cNvSpPr/>
          <p:nvPr/>
        </p:nvSpPr>
        <p:spPr>
          <a:xfrm>
            <a:off x="4126468" y="3475756"/>
            <a:ext cx="3936016" cy="3285303"/>
          </a:xfrm>
          <a:prstGeom prst="rect">
            <a:avLst/>
          </a:prstGeom>
          <a:solidFill>
            <a:srgbClr val="62a8bb"/>
          </a:solidFill>
          <a:ln w="25400">
            <a:solidFill>
              <a:srgbClr val="000000"/>
            </a:solidFill>
            <a:prstDash val="solid"/>
            <a:miter lim="800000"/>
          </a:ln>
        </p:spPr>
      </p:sp>
      <p:sp>
        <p:nvSpPr>
          <p:cNvPr id="15" name="Object 14"/>
          <p:cNvSpPr/>
          <p:nvPr/>
        </p:nvSpPr>
        <p:spPr>
          <a:xfrm>
            <a:off x="4145513" y="3494801"/>
            <a:ext cx="3897925" cy="3247213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16" name="Object 15" descr="preencoded.png">    </p:cNvPr>
          <p:cNvPicPr>
            <a:picLocks noChangeAspect="1"/>
          </p:cNvPicPr>
          <p:nvPr/>
        </p:nvPicPr>
        <p:blipFill>
          <a:blip r:embed="rId4"/>
          <a:srcRect l="-4628" r="-4628" t="-1283" b="-1283"/>
          <a:stretch/>
        </p:blipFill>
        <p:spPr>
          <a:xfrm>
            <a:off x="4145513" y="3494801"/>
            <a:ext cx="3897925" cy="3247213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4126468" y="3475756"/>
            <a:ext cx="3936016" cy="3285303"/>
          </a:xfrm>
          <a:prstGeom prst="rect">
            <a:avLst/>
          </a:prstGeom>
          <a:noFill/>
          <a:ln w="25400">
            <a:solidFill>
              <a:srgbClr val="000000"/>
            </a:solidFill>
            <a:prstDash val="solid"/>
            <a:miter lim="800000"/>
          </a:ln>
        </p:spPr>
      </p:sp>
      <p:sp>
        <p:nvSpPr>
          <p:cNvPr id="18" name="Object 17"/>
          <p:cNvSpPr/>
          <p:nvPr/>
        </p:nvSpPr>
        <p:spPr>
          <a:xfrm>
            <a:off x="8157710" y="3475756"/>
            <a:ext cx="3936016" cy="3285303"/>
          </a:xfrm>
          <a:prstGeom prst="rect">
            <a:avLst/>
          </a:prstGeom>
          <a:solidFill>
            <a:srgbClr val="62a8bb"/>
          </a:solidFill>
          <a:ln w="25400">
            <a:solidFill>
              <a:srgbClr val="000000"/>
            </a:solidFill>
            <a:prstDash val="solid"/>
            <a:miter lim="800000"/>
          </a:ln>
        </p:spPr>
      </p:sp>
      <p:sp>
        <p:nvSpPr>
          <p:cNvPr id="19" name="Object 18"/>
          <p:cNvSpPr/>
          <p:nvPr/>
        </p:nvSpPr>
        <p:spPr>
          <a:xfrm>
            <a:off x="8176755" y="3494801"/>
            <a:ext cx="3897925" cy="3247213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20" name="Object 19" descr="preencoded.png">    </p:cNvPr>
          <p:cNvPicPr>
            <a:picLocks noChangeAspect="1"/>
          </p:cNvPicPr>
          <p:nvPr/>
        </p:nvPicPr>
        <p:blipFill>
          <a:blip r:embed="rId5"/>
          <a:srcRect l="-17789" r="-17789" t="1595" b="1595"/>
          <a:stretch/>
        </p:blipFill>
        <p:spPr>
          <a:xfrm>
            <a:off x="8176755" y="3494801"/>
            <a:ext cx="3897925" cy="3247213"/>
          </a:xfrm>
          <a:prstGeom prst="rect">
            <a:avLst/>
          </a:prstGeom>
        </p:spPr>
      </p:pic>
      <p:sp>
        <p:nvSpPr>
          <p:cNvPr id="21" name="Object 20"/>
          <p:cNvSpPr/>
          <p:nvPr/>
        </p:nvSpPr>
        <p:spPr>
          <a:xfrm>
            <a:off x="8157710" y="3475756"/>
            <a:ext cx="3936016" cy="3285303"/>
          </a:xfrm>
          <a:prstGeom prst="rect">
            <a:avLst/>
          </a:prstGeom>
          <a:noFill/>
          <a:ln w="25400">
            <a:solidFill>
              <a:srgbClr val="000000"/>
            </a:solidFill>
            <a:prstDash val="solid"/>
            <a:miter lim="800000"/>
          </a:ln>
        </p:spPr>
      </p:sp>
      <p:sp>
        <p:nvSpPr>
          <p:cNvPr id="22" name="Object 21"/>
          <p:cNvSpPr/>
          <p:nvPr/>
        </p:nvSpPr>
        <p:spPr>
          <a:xfrm>
            <a:off x="2357809" y="867390"/>
            <a:ext cx="5016820" cy="22187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741"/>
              </a:lnSpc>
              <a:spcAft>
                <a:spcPts val="600"/>
              </a:spcAft>
              <a:buNone/>
            </a:pPr>
            <a:r>
              <a:rPr lang="en-US" sz="22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AUDIENCE CHARACTERISTICS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45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5226" y="447563"/>
            <a:ext cx="11998500" cy="31519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64"/>
              </a:lnSpc>
              <a:spcAft>
                <a:spcPts val="600"/>
              </a:spcAft>
              <a:buNone/>
            </a:pPr>
            <a:r>
              <a:rPr lang="en-US" sz="3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Project Objectives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761810" y="1780730"/>
            <a:ext cx="11046238" cy="20854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551"/>
              </a:lnSpc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 effectively predict the likelihood of conversion of website users.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761810" y="2246386"/>
            <a:ext cx="11046238" cy="48343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100"/>
              </a:lnSpc>
              <a:spcAft>
                <a:spcPts val="600"/>
              </a:spcAft>
              <a:buNone/>
            </a:pPr>
            <a:r>
              <a:rPr lang="en-US" sz="15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Objective 1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1" y="1523619"/>
            <a:ext cx="11236690" cy="1491877"/>
          </a:xfrm>
          <a:prstGeom prst="rect">
            <a:avLst/>
          </a:prstGeom>
          <a:noFill/>
          <a:ln w="25400">
            <a:solidFill>
              <a:srgbClr val="ffffff"/>
            </a:solidFill>
            <a:prstDash val="solid"/>
            <a:miter lim="800000"/>
          </a:ln>
        </p:spPr>
      </p:sp>
      <p:sp>
        <p:nvSpPr>
          <p:cNvPr id="6" name="Object 5"/>
          <p:cNvSpPr/>
          <p:nvPr/>
        </p:nvSpPr>
        <p:spPr>
          <a:xfrm>
            <a:off x="761810" y="3463059"/>
            <a:ext cx="11046238" cy="53250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551"/>
              </a:lnSpc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 effectively predict the potential amount of revenue generation by a converted</a:t>
            </a:r>
            <a:br>
              <a:rPr lang="en-US" sz="20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20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user.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761810" y="4252675"/>
            <a:ext cx="11046238" cy="15947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100"/>
              </a:lnSpc>
              <a:spcAft>
                <a:spcPts val="600"/>
              </a:spcAft>
              <a:buNone/>
            </a:pPr>
            <a:r>
              <a:rPr lang="en-US" sz="15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Objective 2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76131" y="3205948"/>
            <a:ext cx="11236690" cy="1491877"/>
          </a:xfrm>
          <a:prstGeom prst="rect">
            <a:avLst/>
          </a:prstGeom>
          <a:noFill/>
          <a:ln w="25400">
            <a:solidFill>
              <a:srgbClr val="ffffff"/>
            </a:solidFill>
            <a:prstDash val="solid"/>
            <a:miter lim="800000"/>
          </a:ln>
        </p:spPr>
      </p:sp>
      <p:sp>
        <p:nvSpPr>
          <p:cNvPr id="9" name="Object 8"/>
          <p:cNvSpPr/>
          <p:nvPr/>
        </p:nvSpPr>
        <p:spPr>
          <a:xfrm>
            <a:off x="761810" y="5145388"/>
            <a:ext cx="11046238" cy="53250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551"/>
              </a:lnSpc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 predict the propensity score for a lead for more effective marketing and sales</a:t>
            </a:r>
            <a:br>
              <a:rPr lang="en-US" sz="20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20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conversions.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761810" y="5935004"/>
            <a:ext cx="11046238" cy="15947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100"/>
              </a:lnSpc>
              <a:spcAft>
                <a:spcPts val="600"/>
              </a:spcAft>
              <a:buNone/>
            </a:pPr>
            <a:r>
              <a:rPr lang="en-US" sz="15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Objective 3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476131" y="4888278"/>
            <a:ext cx="11236690" cy="1491877"/>
          </a:xfrm>
          <a:prstGeom prst="rect">
            <a:avLst/>
          </a:prstGeom>
          <a:noFill/>
          <a:ln w="25400">
            <a:solidFill>
              <a:srgbClr val="ffffff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85984" y="2761559"/>
            <a:ext cx="1792900" cy="20188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457"/>
              </a:lnSpc>
              <a:spcAft>
                <a:spcPts val="600"/>
              </a:spcAft>
              <a:buNone/>
            </a:pPr>
            <a:r>
              <a:rPr lang="en-US" b="1" sz="2000" dirty="0" smtClean="0">
                <a:solidFill>
                  <a:srgbClr val="14558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Objective 1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585984" y="3296731"/>
            <a:ext cx="952262" cy="0"/>
          </a:xfrm>
          <a:prstGeom prst="line">
            <a:avLst/>
          </a:prstGeom>
          <a:noFill/>
          <a:ln w="12700">
            <a:solidFill>
              <a:srgbClr val="5a5a4c"/>
            </a:solidFill>
            <a:prstDash val="solid"/>
            <a:miter lim="800000"/>
          </a:ln>
        </p:spPr>
      </p:sp>
      <p:sp>
        <p:nvSpPr>
          <p:cNvPr id="4" name="Object 3"/>
          <p:cNvSpPr/>
          <p:nvPr/>
        </p:nvSpPr>
        <p:spPr>
          <a:xfrm>
            <a:off x="585984" y="3610977"/>
            <a:ext cx="11397889" cy="45518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6048"/>
              </a:lnSpc>
              <a:spcAft>
                <a:spcPts val="600"/>
              </a:spcAft>
              <a:buNone/>
            </a:pPr>
            <a:r>
              <a:rPr lang="en-US" sz="48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Website User Conversion Prediction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45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5226" y="447563"/>
            <a:ext cx="11998500" cy="31519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064"/>
              </a:lnSpc>
              <a:spcAft>
                <a:spcPts val="600"/>
              </a:spcAft>
              <a:buNone/>
            </a:pPr>
            <a:r>
              <a:rPr lang="en-US" sz="32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Building Process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1370" y="1835882"/>
            <a:ext cx="2409223" cy="119985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285679" y="2343993"/>
            <a:ext cx="2494926" cy="15521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96"/>
              </a:lnSpc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Cleaning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761810" y="3192934"/>
            <a:ext cx="2114021" cy="207021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 No Missing Data</a:t>
            </a:r>
          </a:p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Removal of Zero &amp;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Near Zero-Variance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Predictors</a:t>
            </a:r>
          </a:p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Removal of highly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correlated Predictors</a:t>
            </a:r>
          </a:p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Removal of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Predictors rejected by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Boruta</a:t>
            </a:r>
            <a:endParaRPr lang="en-US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0623" y="1835882"/>
            <a:ext cx="2409223" cy="119985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2780605" y="2343993"/>
            <a:ext cx="2209248" cy="15521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96"/>
              </a:lnSpc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Balancing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971057" y="3192934"/>
            <a:ext cx="2114021" cy="284726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 ROSE package for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over sampling, under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sampling and both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sampling for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imbalanced data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(high number of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zeros).</a:t>
            </a:r>
          </a:p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UBL package for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balancing with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SMOTE</a:t>
            </a:r>
          </a:p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We use all balancing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techniques to check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 higher accuracy.</a:t>
            </a:r>
            <a:endParaRPr lang="en-US" dirty="0"/>
          </a:p>
        </p:txBody>
      </p:sp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9861" y="1835882"/>
            <a:ext cx="2409223" cy="119985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4989852" y="2343993"/>
            <a:ext cx="2209248" cy="15521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96"/>
              </a:lnSpc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Running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5180305" y="3192934"/>
            <a:ext cx="2114021" cy="185691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 Random Forest</a:t>
            </a:r>
          </a:p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SVM (Limited to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 Sample due to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limited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computational power)</a:t>
            </a:r>
          </a:p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Logistic Regression</a:t>
            </a:r>
          </a:p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XGBoost (Highest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Performance &amp; Speed)</a:t>
            </a:r>
            <a:endParaRPr lang="en-US" dirty="0"/>
          </a:p>
        </p:txBody>
      </p:sp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9114" y="1835882"/>
            <a:ext cx="2409223" cy="119985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7199100" y="2230007"/>
            <a:ext cx="2209248" cy="38319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96"/>
              </a:lnSpc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</a:t>
            </a:r>
            <a:br>
              <a:rPr lang="en-US" sz="14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40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Selection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7389552" y="3192934"/>
            <a:ext cx="2114021" cy="242065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 Based on accuracy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parameters, Random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Forest with under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sampled data (RF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UNDER) is selected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 hyperparameter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tuning</a:t>
            </a:r>
          </a:p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XGBOOST is then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used to find if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performance is further</a:t>
            </a:r>
            <a:endParaRPr lang="en-US" dirty="0"/>
          </a:p>
        </p:txBody>
      </p:sp>
      <p:pic>
        <p:nvPicPr>
          <p:cNvPr id="15" name="Object 1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13129" y="1840643"/>
            <a:ext cx="2399700" cy="1190327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9408347" y="2343993"/>
            <a:ext cx="2209248" cy="15521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96"/>
              </a:lnSpc>
              <a:spcAft>
                <a:spcPts val="600"/>
              </a:spcAft>
              <a:buNone/>
            </a:pPr>
            <a:r>
              <a:rPr lang="en-US" sz="140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Output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9598800" y="3192934"/>
            <a:ext cx="2114021" cy="306057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 All models have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 AUC and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accuracy, but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XGBOOST is tuned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because:</a:t>
            </a:r>
          </a:p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# It has the highest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number of True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Positives - better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accuracy rates means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faster closures.</a:t>
            </a:r>
          </a:p>
          <a:p>
            <a:pPr algn="l">
              <a:lnSpc>
                <a:spcPts val="1680"/>
              </a:lnSpc>
              <a:spcAft>
                <a:spcPts val="600"/>
              </a:spcAft>
              <a:buNone/>
            </a:pP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# Higher False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Positives means a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sizeable population to</a:t>
            </a:r>
            <a:b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200" dirty="0" smtClean="0">
                <a:solidFill>
                  <a:srgbClr val="ffffff">
                    <a:alpha val="90000"/>
                  </a:srgb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re-target.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45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1447438"/>
            <a:ext cx="5482808" cy="4875744"/>
          </a:xfrm>
          <a:prstGeom prst="rect">
            <a:avLst/>
          </a:prstGeom>
          <a:solidFill>
            <a:srgbClr val="fefefe"/>
          </a:solidFill>
        </p:spPr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rcRect l="-335" r="-335" t="-3858" b="-3858"/>
          <a:stretch/>
        </p:blipFill>
        <p:spPr>
          <a:xfrm>
            <a:off x="476131" y="1447438"/>
            <a:ext cx="5482808" cy="4875744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476131" y="1447438"/>
            <a:ext cx="5482808" cy="4875744"/>
          </a:xfrm>
          <a:prstGeom prst="rect">
            <a:avLst/>
          </a:prstGeom>
          <a:noFill/>
        </p:spPr>
      </p:sp>
      <p:sp>
        <p:nvSpPr>
          <p:cNvPr id="5" name="Object 4"/>
          <p:cNvSpPr/>
          <p:nvPr/>
        </p:nvSpPr>
        <p:spPr>
          <a:xfrm>
            <a:off x="1933100" y="529497"/>
            <a:ext cx="8318600" cy="49517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3960"/>
              </a:lnSpc>
              <a:buNone/>
            </a:pPr>
            <a:r>
              <a:rPr lang="en-US" sz="3300" spc="0" kern="0" dirty="0" smtClean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Boruta Output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942620" y="4732741"/>
            <a:ext cx="305778" cy="371544"/>
          </a:xfrm>
          <a:prstGeom prst="rect">
            <a:avLst/>
          </a:prstGeom>
          <a:noFill/>
          <a:ln w="38100">
            <a:solidFill>
              <a:srgbClr val="e71717"/>
            </a:solidFill>
            <a:prstDash val="solid"/>
            <a:miter lim="800000"/>
          </a:ln>
        </p:spPr>
      </p:sp>
      <p:sp>
        <p:nvSpPr>
          <p:cNvPr id="7" name="Object 6"/>
          <p:cNvSpPr/>
          <p:nvPr/>
        </p:nvSpPr>
        <p:spPr>
          <a:xfrm>
            <a:off x="1602387" y="3592011"/>
            <a:ext cx="985982" cy="71102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>
              <a:lnSpc>
                <a:spcPts val="1540"/>
              </a:lnSpc>
              <a:buNone/>
            </a:pPr>
            <a:r>
              <a:rPr lang="en-US" b="1" sz="1100" spc="0" kern="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Attribute below shadowmax are rejected.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6008772" y="2009273"/>
            <a:ext cx="6176499" cy="779278"/>
          </a:xfrm>
          <a:prstGeom prst="rect">
            <a:avLst/>
          </a:prstGeom>
          <a:solidFill>
            <a:srgbClr val="fdfdfe"/>
          </a:solidFill>
        </p:spPr>
      </p:sp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6008772" y="2009273"/>
            <a:ext cx="6176499" cy="779278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6008772" y="2009273"/>
            <a:ext cx="6176499" cy="779278"/>
          </a:xfrm>
          <a:prstGeom prst="rect">
            <a:avLst/>
          </a:prstGeom>
          <a:noFill/>
        </p:spPr>
      </p:sp>
      <p:sp>
        <p:nvSpPr>
          <p:cNvPr id="11" name="Object 10"/>
          <p:cNvSpPr/>
          <p:nvPr/>
        </p:nvSpPr>
        <p:spPr>
          <a:xfrm>
            <a:off x="6008772" y="3313871"/>
            <a:ext cx="6154580" cy="2837740"/>
          </a:xfrm>
          <a:prstGeom prst="rect">
            <a:avLst/>
          </a:prstGeom>
          <a:solidFill>
            <a:srgbClr val="fefefe"/>
          </a:solidFill>
        </p:spPr>
      </p:sp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6008772" y="3313871"/>
            <a:ext cx="6154580" cy="283774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6008772" y="3313871"/>
            <a:ext cx="6154580" cy="2837740"/>
          </a:xfrm>
          <a:prstGeom prst="rect">
            <a:avLst/>
          </a:prstGeom>
          <a:noFill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491956" y="606670"/>
            <a:ext cx="7241358" cy="59675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4800"/>
              </a:lnSpc>
              <a:buNone/>
            </a:pPr>
            <a:r>
              <a:rPr lang="en-US" sz="4000" spc="0" kern="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Prediction Models</a:t>
            </a:r>
            <a:endParaRPr lang="en-US" dirty="0"/>
          </a:p>
        </p:txBody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01443" y="3690015"/>
            <a:ext cx="447563" cy="457086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8969" y="1561709"/>
            <a:ext cx="12188393" cy="1305577"/>
          </a:xfrm>
          <a:prstGeom prst="rect">
            <a:avLst/>
          </a:prstGeom>
          <a:solidFill>
            <a:srgbClr val="222222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/>
          <a:srcRect l="835" r="835" t="96" b="96"/>
          <a:stretch/>
        </p:blipFill>
        <p:spPr>
          <a:xfrm>
            <a:off x="8969" y="1561709"/>
            <a:ext cx="12188393" cy="1305577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8969" y="1561709"/>
            <a:ext cx="12188393" cy="1305577"/>
          </a:xfrm>
          <a:prstGeom prst="rect">
            <a:avLst/>
          </a:prstGeom>
          <a:noFill/>
        </p:spPr>
      </p:sp>
      <p:sp>
        <p:nvSpPr>
          <p:cNvPr id="7" name="Object 6"/>
          <p:cNvSpPr/>
          <p:nvPr/>
        </p:nvSpPr>
        <p:spPr>
          <a:xfrm>
            <a:off x="809769" y="4627993"/>
            <a:ext cx="2094282" cy="1418870"/>
          </a:xfrm>
          <a:prstGeom prst="rect">
            <a:avLst/>
          </a:prstGeom>
          <a:solidFill>
            <a:srgbClr val="222222"/>
          </a:solidFill>
        </p:spPr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4"/>
          <a:srcRect l="799" r="799" t="0" b="0"/>
          <a:stretch/>
        </p:blipFill>
        <p:spPr>
          <a:xfrm>
            <a:off x="809769" y="4627993"/>
            <a:ext cx="2094282" cy="1418870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809769" y="4627993"/>
            <a:ext cx="2094282" cy="1418870"/>
          </a:xfrm>
          <a:prstGeom prst="rect">
            <a:avLst/>
          </a:prstGeom>
          <a:noFill/>
        </p:spPr>
      </p:sp>
      <p:sp>
        <p:nvSpPr>
          <p:cNvPr id="10" name="Object 9"/>
          <p:cNvSpPr/>
          <p:nvPr/>
        </p:nvSpPr>
        <p:spPr>
          <a:xfrm>
            <a:off x="4766392" y="4618470"/>
            <a:ext cx="6388711" cy="1440468"/>
          </a:xfrm>
          <a:prstGeom prst="rect">
            <a:avLst/>
          </a:prstGeom>
          <a:solidFill>
            <a:srgbClr val="222222"/>
          </a:solidFill>
        </p:spPr>
      </p:sp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5"/>
          <a:srcRect l="0" r="0" t="611" b="611"/>
          <a:stretch/>
        </p:blipFill>
        <p:spPr>
          <a:xfrm>
            <a:off x="4766392" y="4618470"/>
            <a:ext cx="6388711" cy="1440468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4766392" y="4618470"/>
            <a:ext cx="6388711" cy="1440468"/>
          </a:xfrm>
          <a:prstGeom prst="rect">
            <a:avLst/>
          </a:prstGeom>
          <a:noFill/>
        </p:spPr>
      </p:sp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23362" y="5108886"/>
            <a:ext cx="457086" cy="447563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580884" y="1266508"/>
            <a:ext cx="1269798" cy="1983610"/>
          </a:xfrm>
          <a:prstGeom prst="rect">
            <a:avLst/>
          </a:prstGeom>
          <a:noFill/>
          <a:ln w="63500">
            <a:solidFill>
              <a:srgbClr val="0c8c56"/>
            </a:solidFill>
            <a:prstDash val="solid"/>
            <a:miter lim="800000"/>
          </a:ln>
        </p:spPr>
      </p:sp>
      <p:sp>
        <p:nvSpPr>
          <p:cNvPr id="15" name="Object 14"/>
          <p:cNvSpPr/>
          <p:nvPr/>
        </p:nvSpPr>
        <p:spPr>
          <a:xfrm>
            <a:off x="6894378" y="4313747"/>
            <a:ext cx="1416519" cy="2047363"/>
          </a:xfrm>
          <a:prstGeom prst="rect">
            <a:avLst/>
          </a:prstGeom>
          <a:noFill/>
          <a:ln w="63500">
            <a:solidFill>
              <a:srgbClr val="0c8c56"/>
            </a:solidFill>
            <a:prstDash val="solid"/>
            <a:miter lim="800000"/>
          </a:ln>
        </p:spPr>
      </p:sp>
      <p:sp>
        <p:nvSpPr>
          <p:cNvPr id="16" name="Object 15"/>
          <p:cNvSpPr/>
          <p:nvPr/>
        </p:nvSpPr>
        <p:spPr>
          <a:xfrm>
            <a:off x="8798902" y="3294826"/>
            <a:ext cx="2668517" cy="108557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 marL="242900" indent="-242900">
              <a:lnSpc>
                <a:spcPts val="1540"/>
              </a:lnSpc>
              <a:buSzPct val="100000"/>
              <a:buChar char="•"/>
            </a:pPr>
            <a:r>
              <a:rPr lang="en-US" sz="1100" spc="0" kern="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Fairly high AUC</a:t>
            </a:r>
          </a:p>
          <a:p>
            <a:pPr algn="l" marL="242900" indent="-242900">
              <a:lnSpc>
                <a:spcPts val="1540"/>
              </a:lnSpc>
              <a:buSzPct val="100000"/>
              <a:buChar char="•"/>
            </a:pPr>
            <a:r>
              <a:rPr lang="en-US" sz="1100" spc="0" kern="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Higher True Positives: Better accuracy rate, faster closure</a:t>
            </a:r>
          </a:p>
          <a:p>
            <a:pPr algn="l" marL="242900" indent="-242900">
              <a:lnSpc>
                <a:spcPts val="1540"/>
              </a:lnSpc>
              <a:buSzPct val="100000"/>
              <a:buChar char="•"/>
            </a:pPr>
            <a:r>
              <a:rPr lang="en-US" sz="1100" spc="0" kern="0" dirty="0" smtClean="0">
                <a:solidFill>
                  <a:srgbClr val="2a292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Higher False Positives: A sizeable population to target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2021-10-24T17:29:51.966Z</dcterms:created>
  <dcterms:modified xsi:type="dcterms:W3CDTF">2021-10-24T17:29:51.966Z</dcterms:modified>
</cp:coreProperties>
</file>