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6" r:id="rId6"/>
    <p:sldId id="260" r:id="rId7"/>
    <p:sldId id="261" r:id="rId8"/>
    <p:sldId id="263" r:id="rId9"/>
    <p:sldId id="264" r:id="rId10"/>
    <p:sldId id="262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7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atp.iusd.org/article/thank-you-st-marks-presbyterian-church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E2DA-E3AD-6E48-24A3-E49EB6DD7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7" y="263951"/>
            <a:ext cx="12773321" cy="1281542"/>
          </a:xfrm>
        </p:spPr>
        <p:txBody>
          <a:bodyPr>
            <a:normAutofit fontScale="90000"/>
          </a:bodyPr>
          <a:lstStyle/>
          <a:p>
            <a:r>
              <a:rPr lang="en" sz="3600" dirty="0">
                <a:latin typeface="Arial Black" panose="020B0A04020102020204" pitchFamily="34" charset="0"/>
              </a:rPr>
              <a:t>KATIHAR ENGINEERING COLLEGE,KATIHAR</a:t>
            </a:r>
            <a:br>
              <a:rPr lang="en" sz="5400" dirty="0"/>
            </a:br>
            <a:r>
              <a:rPr lang="en" sz="5400" dirty="0"/>
              <a:t>  </a:t>
            </a:r>
            <a:r>
              <a:rPr lang="en" sz="3200" i="1" dirty="0"/>
              <a:t>(Department of Computer science &amp; Engineering)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13134-8982-185C-254B-02DCCC5EB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354" y="4777379"/>
            <a:ext cx="4540646" cy="1901717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ahnschrift SemiBold Condensed" panose="020B0502040204020203" pitchFamily="34" charset="0"/>
              </a:rPr>
              <a:t>SUBMITTED BY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hnschrift SemiCondensed" panose="020B0502040204020203" pitchFamily="34" charset="0"/>
              </a:rPr>
              <a:t>NAME:- Pravin Raj,Gyanendu,Bhawana Kumari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hnschrift SemiCondensed" panose="020B0502040204020203" pitchFamily="34" charset="0"/>
              </a:rPr>
              <a:t>SEMESTER:-7</a:t>
            </a:r>
            <a:r>
              <a:rPr lang="en" sz="1800" baseline="30000" dirty="0">
                <a:latin typeface="Bahnschrift SemiCondensed" panose="020B0502040204020203" pitchFamily="34" charset="0"/>
              </a:rPr>
              <a:t>th</a:t>
            </a:r>
            <a:r>
              <a:rPr lang="en" sz="1800" dirty="0">
                <a:latin typeface="Bahnschrift SemiCondensed" panose="020B0502040204020203" pitchFamily="34" charset="0"/>
              </a:rPr>
              <a:t> Sem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hnschrift SemiCondensed" panose="020B0502040204020203" pitchFamily="34" charset="0"/>
              </a:rPr>
              <a:t>SUBJECT :- Seminar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3B6F0-6F25-29A9-0DEA-0D05AB57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17" y="1545493"/>
            <a:ext cx="2504392" cy="2490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9BEBA-E3D0-EED9-D090-FE62AB9EFC1D}"/>
              </a:ext>
            </a:extLst>
          </p:cNvPr>
          <p:cNvSpPr txBox="1"/>
          <p:nvPr/>
        </p:nvSpPr>
        <p:spPr>
          <a:xfrm>
            <a:off x="3280528" y="3896027"/>
            <a:ext cx="5335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BIHAR ENGINEERING UNIVERSITY,PATNA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50274-425C-3C13-CAAA-D19FDC75C723}"/>
              </a:ext>
            </a:extLst>
          </p:cNvPr>
          <p:cNvSpPr txBox="1"/>
          <p:nvPr/>
        </p:nvSpPr>
        <p:spPr>
          <a:xfrm>
            <a:off x="7993930" y="5066517"/>
            <a:ext cx="3697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ahnschrift SemiBold Condensed" panose="020B0502040204020203" pitchFamily="34" charset="0"/>
              </a:rPr>
              <a:t>SUBMITTED TO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r>
              <a:rPr lang="en" sz="2400" dirty="0">
                <a:latin typeface="Bahnschrift SemiBold Condensed" panose="020B0502040204020203" pitchFamily="34" charset="0"/>
              </a:rPr>
              <a:t>Prof. Dr. Dharmveer Kumar Yadav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7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251-CDED-C7EA-D1A0-025A115B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uhaus 93" panose="04030905020B02020C02" pitchFamily="82" charset="0"/>
              </a:rPr>
              <a:t>Title: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Market Analysis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BD2A-544E-616F-D1FD-501E447BC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172" y="2133600"/>
            <a:ext cx="5758439" cy="3777622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Market Size &amp; Growth:</a:t>
            </a:r>
            <a:r>
              <a:rPr lang="en-US" sz="1800" dirty="0"/>
              <a:t> The global laptop market is expanding, with increasing demand for e-commerce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Trends: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Rise in online shopping platforms.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Increased focus on AI and machine learning in retail and pricing.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Competitive Landscape:</a:t>
            </a:r>
            <a:r>
              <a:rPr lang="en-US" sz="1800" dirty="0"/>
              <a:t> Overview of key players in the laptop sales space, their market share, and how they handle pricing.</a:t>
            </a:r>
          </a:p>
          <a:p>
            <a:endParaRPr lang="en-IN" sz="2000" dirty="0"/>
          </a:p>
        </p:txBody>
      </p:sp>
      <p:pic>
        <p:nvPicPr>
          <p:cNvPr id="5122" name="Picture 2" descr="Laptop Market Size, Share, Trends &amp; Forecast">
            <a:extLst>
              <a:ext uri="{FF2B5EF4-FFF2-40B4-BE49-F238E27FC236}">
                <a16:creationId xmlns:a16="http://schemas.microsoft.com/office/drawing/2014/main" id="{76A442D8-DBE9-A714-A95B-377ED2FA5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1" y="2245565"/>
            <a:ext cx="4371109" cy="35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5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088C-8293-D584-A143-DCEDC5C3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uhaus 93" panose="04030905020B02020C02" pitchFamily="82" charset="0"/>
              </a:rPr>
              <a:t>Title: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Financial Equation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B837-79E2-3D95-4FEA-C9580C7F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973" y="2071255"/>
            <a:ext cx="5947064" cy="3777622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Cost Breakdown: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Data Collection Costs: License for datasets or web scraping infrastructure.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Model Development: Cost of cloud computing resources, model training, and tuning.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Maintenance: Regular updates to the model and continuous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Revenue Model: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Subscription pricing based on number of users/clients.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Example Financial Projection (e.g., monthly subscription fee of $100 with 50 clients generates $5,000/month).</a:t>
            </a:r>
          </a:p>
          <a:p>
            <a:endParaRPr lang="en-IN" sz="2000" dirty="0"/>
          </a:p>
        </p:txBody>
      </p:sp>
      <p:pic>
        <p:nvPicPr>
          <p:cNvPr id="6148" name="Picture 4" descr="A revenue model is a plan for earning revenue from a business or project  and planning of how should it be 25385212 Vector Art at Vecteezy">
            <a:extLst>
              <a:ext uri="{FF2B5EF4-FFF2-40B4-BE49-F238E27FC236}">
                <a16:creationId xmlns:a16="http://schemas.microsoft.com/office/drawing/2014/main" id="{3663679B-D1BE-FD43-28D7-6801F37E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315313"/>
            <a:ext cx="3741546" cy="29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2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9802-EB5A-203E-5131-C8C4072A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Conclusion</a:t>
            </a:r>
            <a:br>
              <a:rPr lang="en-US" dirty="0">
                <a:latin typeface="Bauhaus 93" panose="04030905020B02020C02" pitchFamily="82" charset="0"/>
              </a:rPr>
            </a:br>
            <a:endParaRPr lang="en-IN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BFD1-EB74-8CC1-2F6F-F8396FA5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r>
              <a:rPr lang="en-US" dirty="0"/>
              <a:t> Predicting laptop prices using machine learning is a valuable tool for consumers and businesses alike. By leveraging data-driven models, we can enhance pricing strategies, improve customer satisfaction, and optimize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Future Scope:</a:t>
            </a:r>
            <a:r>
              <a:rPr lang="en-US" dirty="0"/>
              <a:t> Exploration of more complex models (e.g., neural networks) and real-time pricing adjustments based on market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Call to Action:</a:t>
            </a:r>
            <a:r>
              <a:rPr lang="en-US" dirty="0"/>
              <a:t> Implementing machine learning for dynamic price prediction is the way forward for a data-driven pricing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43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BC3E24-77E7-4826-4113-445690F4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3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D63AFC-82D4-5F5E-8BB2-D94C5733E4B8}"/>
              </a:ext>
            </a:extLst>
          </p:cNvPr>
          <p:cNvSpPr/>
          <p:nvPr/>
        </p:nvSpPr>
        <p:spPr>
          <a:xfrm>
            <a:off x="2790335" y="0"/>
            <a:ext cx="94016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Bauhaus 93" panose="04030905020B02020C02" pitchFamily="82" charset="0"/>
            </a:endParaRPr>
          </a:p>
          <a:p>
            <a:pPr algn="ctr"/>
            <a:r>
              <a:rPr lang="en-US" sz="5400" b="1" i="1" dirty="0">
                <a:latin typeface="Algerian" panose="04020705040A02060702" pitchFamily="82" charset="0"/>
              </a:rPr>
              <a:t>LAPTOP PRICE PREDICTION</a:t>
            </a:r>
          </a:p>
          <a:p>
            <a:pPr algn="ctr"/>
            <a:r>
              <a:rPr lang="en-US" sz="4400" dirty="0">
                <a:latin typeface="Bauhaus 93" panose="04030905020B02020C02" pitchFamily="82" charset="0"/>
              </a:rPr>
              <a:t>Using </a:t>
            </a:r>
          </a:p>
          <a:p>
            <a:pPr algn="ctr"/>
            <a:r>
              <a:rPr lang="en-US" sz="4400" dirty="0">
                <a:latin typeface="Bauhaus 93" panose="04030905020B02020C02" pitchFamily="82" charset="0"/>
              </a:rPr>
              <a:t>Machine Learning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61969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17A6-5BCA-7696-13E2-A8863530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81" y="12448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uhaus 93" panose="04030905020B02020C02" pitchFamily="82" charset="0"/>
              </a:rPr>
              <a:t>Title:</a:t>
            </a:r>
            <a:r>
              <a:rPr lang="en-US" dirty="0">
                <a:latin typeface="Bauhaus 93" panose="04030905020B02020C02" pitchFamily="82" charset="0"/>
              </a:rPr>
              <a:t> </a:t>
            </a:r>
            <a:br>
              <a:rPr lang="en-US" dirty="0">
                <a:latin typeface="Bauhaus 93" panose="04030905020B02020C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Problem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EC2C-0DEF-4EA2-7DE9-7CF660129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876" y="1508289"/>
            <a:ext cx="6272735" cy="377072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Problem:</a:t>
            </a:r>
            <a:r>
              <a:rPr lang="en-US" dirty="0"/>
              <a:t> The pricing of laptops can be highly variable based on various factors such as brand, specifications, market trends, and consumer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Consumers and businesses often struggle to determine the fair price for a laptop, and businesses need better pricing strategies to stay competitive.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To create a machine learning model that can predict the price of laptops based on various features such as CPU, RAM, screen size, storage, brand, and more.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CD3FF-49D4-D147-A4C1-2C40016DCB6F}"/>
              </a:ext>
            </a:extLst>
          </p:cNvPr>
          <p:cNvSpPr/>
          <p:nvPr/>
        </p:nvSpPr>
        <p:spPr>
          <a:xfrm>
            <a:off x="0" y="5948313"/>
            <a:ext cx="12192000" cy="909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61FCF-4C5D-7CCF-21C8-297359A3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29" y="1991554"/>
            <a:ext cx="3267993" cy="29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0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0B69-1A1F-9236-3C90-77B92637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890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uhaus 93" panose="04030905020B02020C02" pitchFamily="82" charset="0"/>
              </a:rPr>
              <a:t>Title: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Business Need Assessment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9806-CABA-4A3B-0CE1-736ABC7C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091" y="1587222"/>
            <a:ext cx="6371504" cy="5042177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Consumer Perspective: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Consumers want to make informed decisions when purchasing laptops, ensuring they are getting the best value.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Price transparency is crucial in influencing buying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Business Perspective: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Businesses in the laptop industry (manufacturers, retailers) need effective price optimization strategies to remain competitive and improve margins.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Accurate price prediction models can aid in market positioning and promotion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Stakeholders: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Retailers, e-commerce platforms, consumers, manufacturers, and analysts.</a:t>
            </a:r>
          </a:p>
          <a:p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EC21E-B427-C075-521A-9757DA3840B0}"/>
              </a:ext>
            </a:extLst>
          </p:cNvPr>
          <p:cNvSpPr/>
          <p:nvPr/>
        </p:nvSpPr>
        <p:spPr>
          <a:xfrm rot="5400000">
            <a:off x="8335241" y="3001240"/>
            <a:ext cx="6858000" cy="855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A381B7-EE3F-F264-C2B0-9294F24C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91" y="1587221"/>
            <a:ext cx="3429000" cy="343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7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B020-75C4-6EBC-F993-BD83575D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Bauhaus 93" panose="04030905020B02020C02" pitchFamily="82" charset="0"/>
              </a:rPr>
              <a:t>Title:</a:t>
            </a:r>
            <a:r>
              <a:rPr lang="en-IN" dirty="0">
                <a:latin typeface="Bauhaus 93" panose="04030905020B02020C02" pitchFamily="82" charset="0"/>
              </a:rPr>
              <a:t> 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Target Specification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2E8E-954D-14CD-CF8A-9C6695B9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Laptop Features:</a:t>
            </a:r>
            <a:r>
              <a:rPr lang="en-IN" dirty="0"/>
              <a:t> CPU type, RAM size, storage (SSD/HDD), screen size, graphics card, brand, release year,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Target Variable:</a:t>
            </a:r>
            <a:r>
              <a:rPr lang="en-IN" dirty="0"/>
              <a:t> Price of the laptop.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Prediction Goal:</a:t>
            </a:r>
            <a:r>
              <a:rPr lang="en-IN" dirty="0"/>
              <a:t> Predict the price based on input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Performance Metrics:</a:t>
            </a:r>
            <a:r>
              <a:rPr lang="en-IN" dirty="0"/>
              <a:t> Mean Absolute Error (MAE), Root Mean Square Error (RMSE), R² score.</a:t>
            </a:r>
          </a:p>
          <a:p>
            <a:endParaRPr lang="en-IN" dirty="0"/>
          </a:p>
        </p:txBody>
      </p:sp>
      <p:pic>
        <p:nvPicPr>
          <p:cNvPr id="2050" name="Picture 2" descr="Understanding RAM: What You Need to Know | Integral Memory">
            <a:extLst>
              <a:ext uri="{FF2B5EF4-FFF2-40B4-BE49-F238E27FC236}">
                <a16:creationId xmlns:a16="http://schemas.microsoft.com/office/drawing/2014/main" id="{E5C1C7C2-04C4-6BE1-C4AD-835CEAF51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49" y="4412241"/>
            <a:ext cx="3258392" cy="200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uide to Upgrading and Installing a New Hard Drive or SSD| Asus Accessories">
            <a:extLst>
              <a:ext uri="{FF2B5EF4-FFF2-40B4-BE49-F238E27FC236}">
                <a16:creationId xmlns:a16="http://schemas.microsoft.com/office/drawing/2014/main" id="{4E844A6A-A134-1570-DE13-322DC6FCF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282" y="4408003"/>
            <a:ext cx="4422524" cy="20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3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C338-3B80-418A-D688-2D738C9D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auhaus 93" panose="04030905020B02020C02" pitchFamily="82" charset="0"/>
              </a:rPr>
              <a:t>Title:</a:t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Benchmarking Alternate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3EC4-8A75-DF80-3787-7BA9E1A5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Competitor Analysis:</a:t>
            </a:r>
            <a:r>
              <a:rPr lang="en-IN" sz="1800" dirty="0"/>
              <a:t> Research on existing laptop pricing platforms and their methodologies (e.g., Amazon, BestBuy, PriceGrabber).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Alternatives:</a:t>
            </a:r>
            <a:r>
              <a:rPr lang="en-IN" sz="1800" dirty="0"/>
              <a:t> Comparison of laptop price prediction tools or platforms using simpler techniques (e.g., regression models) vs. complex techniques (e.g., deep learning models).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Challenges of Alternatives:</a:t>
            </a:r>
            <a:endParaRPr lang="en-IN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/>
              <a:t>Lack of accuracy due to non-linear price drivers.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/>
              <a:t>Inability to capture real-time price fluctuations.</a:t>
            </a:r>
          </a:p>
          <a:p>
            <a:endParaRPr lang="en-IN" sz="2000" dirty="0"/>
          </a:p>
        </p:txBody>
      </p:sp>
      <p:pic>
        <p:nvPicPr>
          <p:cNvPr id="4098" name="Picture 2" descr="Enhance your Amazon.in experience: Essential tools and features unveiled -  Times of India">
            <a:extLst>
              <a:ext uri="{FF2B5EF4-FFF2-40B4-BE49-F238E27FC236}">
                <a16:creationId xmlns:a16="http://schemas.microsoft.com/office/drawing/2014/main" id="{79C38188-6B44-F63D-2DEA-123403F8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59" y="511112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iceGrabber.com price comparison service - nopCommerce">
            <a:extLst>
              <a:ext uri="{FF2B5EF4-FFF2-40B4-BE49-F238E27FC236}">
                <a16:creationId xmlns:a16="http://schemas.microsoft.com/office/drawing/2014/main" id="{3D2D896F-1E83-76B5-B20A-F8A3AF35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03" y="5111122"/>
            <a:ext cx="451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58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4242-B123-64C6-E392-61BF7F85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uhaus 93" panose="04030905020B02020C02" pitchFamily="82" charset="0"/>
              </a:rPr>
              <a:t>Title: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Concept Development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CFE9-EFD0-9380-913C-2F317FBF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Machine Learning Approach: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b="1" dirty="0"/>
              <a:t>Data Collection:</a:t>
            </a:r>
            <a:r>
              <a:rPr lang="en-US" sz="1600" dirty="0"/>
              <a:t> Gather historical data on laptops from sources like e-commerce platforms (Amazon, Flipkart) including their specifications and prices.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b="1" dirty="0"/>
              <a:t>Feature Engineering:</a:t>
            </a:r>
            <a:r>
              <a:rPr lang="en-US" sz="1600" dirty="0"/>
              <a:t> Identify relevant features such as processor type, RAM, storage, etc., which impact laptop prices.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b="1" dirty="0"/>
              <a:t>Model Selection:</a:t>
            </a:r>
            <a:r>
              <a:rPr lang="en-US" sz="1600" dirty="0"/>
              <a:t> Choose algorithms like Linear Regression, Random Forest, or </a:t>
            </a:r>
            <a:r>
              <a:rPr lang="en-US" sz="1600" dirty="0" err="1"/>
              <a:t>XGBoost</a:t>
            </a:r>
            <a:r>
              <a:rPr lang="en-US" sz="1600" dirty="0"/>
              <a:t> for predicting the price based on the features.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b="1" dirty="0"/>
              <a:t>Model Evaluation:</a:t>
            </a:r>
            <a:r>
              <a:rPr lang="en-US" sz="1600" dirty="0"/>
              <a:t> Test the model on unseen data and tune hyperparameters to improve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Outcome:</a:t>
            </a:r>
            <a:r>
              <a:rPr lang="en-US" sz="1800" dirty="0"/>
              <a:t> A model that can predict the price of any given laptop based on its specifications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122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FA4E-8C28-B6EC-71C1-35D5988A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Bauhaus 93" panose="04030905020B02020C02" pitchFamily="82" charset="0"/>
              </a:rPr>
              <a:t>Title:</a:t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Code Implementation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5040-06AA-56F5-F0EC-6D132BE4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Libraries Used:</a:t>
            </a:r>
            <a:endParaRPr lang="en-IN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/>
              <a:t>Pandas for data manipulation.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/>
              <a:t>Scikit-learn for machine learning models.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/>
              <a:t>Matplotlib/Seaborn for data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Steps in the Code:</a:t>
            </a:r>
            <a:endParaRPr lang="en-IN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/>
              <a:t>Load the dataset and preprocess it (handling missing values, encoding categorical features).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/>
              <a:t>Split the data into training and testing sets.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dirty="0"/>
              <a:t>Train different models (e.g., Linear Regression, Random Forest) and evaluate their performance.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915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BBF6-9596-6657-FA52-29467C93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uhaus 93" panose="04030905020B02020C02" pitchFamily="82" charset="0"/>
              </a:rPr>
              <a:t>Title: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Business Model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25A5-6E90-076A-5558-AF88E0FF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Monetization Strategy: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b="1" dirty="0"/>
              <a:t>Subscription Model:</a:t>
            </a:r>
            <a:r>
              <a:rPr lang="en-US" sz="1600" dirty="0"/>
              <a:t> Offer premium features such as advanced predictions for e-commerce platforms and retailers.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b="1" dirty="0"/>
              <a:t>Advertising Revenue:</a:t>
            </a:r>
            <a:r>
              <a:rPr lang="en-US" sz="1600" dirty="0"/>
              <a:t> Integrate with online marketplaces to offer insights into competitor pricing.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b="1" dirty="0"/>
              <a:t>Consulting Services:</a:t>
            </a:r>
            <a:r>
              <a:rPr lang="en-US" sz="1600" dirty="0"/>
              <a:t> Provide businesses with tailored pricing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Target Market: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E-commerce platforms, laptop manufacturers, and online retailers.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Revenue Stream:</a:t>
            </a:r>
            <a:endParaRPr lang="en-US" sz="1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Subscription fees for access to predictions.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Analytics for marketing strategies and demand forecasting.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95475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</Template>
  <TotalTime>88</TotalTime>
  <Words>896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Arial Black</vt:lpstr>
      <vt:lpstr>Bahnschrift Light Condensed</vt:lpstr>
      <vt:lpstr>Bahnschrift SemiBold Condensed</vt:lpstr>
      <vt:lpstr>Bahnschrift SemiCondensed</vt:lpstr>
      <vt:lpstr>Bauhaus 93</vt:lpstr>
      <vt:lpstr>Century Gothic</vt:lpstr>
      <vt:lpstr>Wingdings 3</vt:lpstr>
      <vt:lpstr>Wisp</vt:lpstr>
      <vt:lpstr>KATIHAR ENGINEERING COLLEGE,KATIHAR   (Department of Computer science &amp; Engineering)</vt:lpstr>
      <vt:lpstr>PowerPoint Presentation</vt:lpstr>
      <vt:lpstr>Title:  Problem Statement </vt:lpstr>
      <vt:lpstr>Title: Business Need Assessment </vt:lpstr>
      <vt:lpstr>Title:  Target Specification </vt:lpstr>
      <vt:lpstr>Title: Benchmarking Alternate Products</vt:lpstr>
      <vt:lpstr>Title: Concept Development </vt:lpstr>
      <vt:lpstr>Title: Code Implementation </vt:lpstr>
      <vt:lpstr>Title: Business Model </vt:lpstr>
      <vt:lpstr>Title: Market Analysis </vt:lpstr>
      <vt:lpstr>Title: Financial Equation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Bhawana Kumari</dc:creator>
  <cp:lastModifiedBy>Anand Choudhary</cp:lastModifiedBy>
  <cp:revision>2</cp:revision>
  <dcterms:created xsi:type="dcterms:W3CDTF">2025-02-09T18:53:37Z</dcterms:created>
  <dcterms:modified xsi:type="dcterms:W3CDTF">2025-02-09T20:26:07Z</dcterms:modified>
</cp:coreProperties>
</file>