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Cormorant Garamond Bold Italics" panose="00000800000000000000"/>
      <p:boldItalic r:id="rId17"/>
    </p:embeddedFont>
    <p:embeddedFont>
      <p:font typeface="Quicksand"/>
      <p:regular r:id="rId18"/>
    </p:embeddedFont>
    <p:embeddedFont>
      <p:font typeface="Canva Sans Bold" panose="020B0803030501040103"/>
      <p:bold r:id="rId19"/>
    </p:embeddedFont>
    <p:embeddedFont>
      <p:font typeface="Canva Sans" panose="020B0503030501040103"/>
      <p:regular r:id="rId20"/>
    </p:embeddedFont>
    <p:embeddedFont>
      <p:font typeface="Quicksand Bold"/>
      <p:bold r:id="rId21"/>
    </p:embeddedFont>
    <p:embeddedFont>
      <p:font typeface="IBM Plex Sans Bold" panose="020B0803050203000203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svg"/><Relationship Id="rId8" Type="http://schemas.openxmlformats.org/officeDocument/2006/relationships/image" Target="../media/image15.png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8.svg"/><Relationship Id="rId20" Type="http://schemas.openxmlformats.org/officeDocument/2006/relationships/image" Target="../media/image27.svg"/><Relationship Id="rId2" Type="http://schemas.openxmlformats.org/officeDocument/2006/relationships/image" Target="../media/image9.png"/><Relationship Id="rId19" Type="http://schemas.openxmlformats.org/officeDocument/2006/relationships/image" Target="../media/image26.svg"/><Relationship Id="rId18" Type="http://schemas.openxmlformats.org/officeDocument/2006/relationships/image" Target="../media/image25.svg"/><Relationship Id="rId17" Type="http://schemas.openxmlformats.org/officeDocument/2006/relationships/image" Target="../media/image24.svg"/><Relationship Id="rId16" Type="http://schemas.openxmlformats.org/officeDocument/2006/relationships/image" Target="../media/image23.svg"/><Relationship Id="rId15" Type="http://schemas.openxmlformats.org/officeDocument/2006/relationships/image" Target="../media/image22.svg"/><Relationship Id="rId14" Type="http://schemas.openxmlformats.org/officeDocument/2006/relationships/image" Target="../media/image21.svg"/><Relationship Id="rId13" Type="http://schemas.openxmlformats.org/officeDocument/2006/relationships/image" Target="../media/image20.svg"/><Relationship Id="rId12" Type="http://schemas.openxmlformats.org/officeDocument/2006/relationships/image" Target="../media/image19.svg"/><Relationship Id="rId11" Type="http://schemas.openxmlformats.org/officeDocument/2006/relationships/image" Target="../media/image18.sv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230" y="2543787"/>
            <a:ext cx="16954015" cy="3297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5"/>
              </a:lnSpc>
            </a:pPr>
            <a:r>
              <a:rPr lang="en-US" sz="631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AI-Driven Traffic Signal Control: Enhancing Efficiency,</a:t>
            </a:r>
            <a:endParaRPr lang="en-US" sz="631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  <a:p>
            <a:pPr algn="ctr">
              <a:lnSpc>
                <a:spcPts val="8835"/>
              </a:lnSpc>
            </a:pPr>
            <a:r>
              <a:rPr lang="en-US" sz="631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Safety, and Mobility</a:t>
            </a:r>
            <a:endParaRPr lang="en-US" sz="631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  <a:p>
            <a:pPr marL="0" lvl="0" indent="0" algn="ctr">
              <a:lnSpc>
                <a:spcPts val="8835"/>
              </a:lnSpc>
              <a:spcBef>
                <a:spcPct val="0"/>
              </a:spcBef>
            </a:p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84518" y="1488913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5"/>
              </a:lnSpc>
              <a:spcBef>
                <a:spcPct val="0"/>
              </a:spcBef>
            </a:pPr>
            <a:r>
              <a:rPr lang="en-US" sz="48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Tittle</a:t>
            </a:r>
            <a:endParaRPr lang="en-US" sz="489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9755" y="5086350"/>
            <a:ext cx="14718964" cy="50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65"/>
              </a:lnSpc>
              <a:spcBef>
                <a:spcPct val="0"/>
              </a:spcBef>
            </a:pPr>
            <a:r>
              <a:rPr lang="en-US" sz="2975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Prof.Santos Kumar Das , Prof. Sadananda Behra</a:t>
            </a:r>
            <a:r>
              <a:rPr lang="en-US" sz="2975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endParaRPr lang="en-US" sz="2975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462964" y="6784324"/>
            <a:ext cx="15391542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NATIONAL INSTITUTE OF TECHNOLOGY ROURKELA </a:t>
            </a:r>
            <a:endParaRPr lang="en-US" sz="520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35542" y="5183521"/>
            <a:ext cx="14718964" cy="102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5"/>
              </a:lnSpc>
            </a:pPr>
          </a:p>
          <a:p>
            <a:pPr marL="0" lvl="0" indent="0" algn="ctr">
              <a:lnSpc>
                <a:spcPts val="4165"/>
              </a:lnSpc>
              <a:spcBef>
                <a:spcPct val="0"/>
              </a:spcBef>
            </a:pPr>
            <a:r>
              <a:rPr lang="en-US" sz="2975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Akash Saha , Suryansh Khatri , Gyanes Biswas , Sai Susmitha , </a:t>
            </a:r>
            <a:endParaRPr lang="en-US" sz="2975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9759" y="4777871"/>
            <a:ext cx="2575571" cy="725805"/>
          </a:xfrm>
          <a:custGeom>
            <a:avLst/>
            <a:gdLst/>
            <a:ahLst/>
            <a:cxnLst/>
            <a:rect l="l" t="t" r="r" b="b"/>
            <a:pathLst>
              <a:path w="2575571" h="725805">
                <a:moveTo>
                  <a:pt x="0" y="0"/>
                </a:moveTo>
                <a:lnTo>
                  <a:pt x="2575571" y="0"/>
                </a:lnTo>
                <a:lnTo>
                  <a:pt x="2575571" y="725805"/>
                </a:lnTo>
                <a:lnTo>
                  <a:pt x="0" y="7258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00431" y="4612024"/>
            <a:ext cx="3074808" cy="3201461"/>
          </a:xfrm>
          <a:custGeom>
            <a:avLst/>
            <a:gdLst/>
            <a:ahLst/>
            <a:cxnLst/>
            <a:rect l="l" t="t" r="r" b="b"/>
            <a:pathLst>
              <a:path w="3074808" h="3201461">
                <a:moveTo>
                  <a:pt x="0" y="0"/>
                </a:moveTo>
                <a:lnTo>
                  <a:pt x="3074808" y="0"/>
                </a:lnTo>
                <a:lnTo>
                  <a:pt x="3074808" y="3201461"/>
                </a:lnTo>
                <a:lnTo>
                  <a:pt x="0" y="3201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539723" y="4698434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6" y="0"/>
                </a:lnTo>
                <a:lnTo>
                  <a:pt x="550666" y="22020"/>
                </a:lnTo>
                <a:lnTo>
                  <a:pt x="0" y="2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0">
            <a:off x="6728653" y="7625178"/>
            <a:ext cx="723472" cy="723472"/>
            <a:chOff x="0" y="0"/>
            <a:chExt cx="531686" cy="531686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404749" cy="210439"/>
            </a:xfrm>
            <a:custGeom>
              <a:avLst/>
              <a:gdLst/>
              <a:ahLst/>
              <a:cxnLst/>
              <a:rect l="l" t="t" r="r" b="b"/>
              <a:pathLst>
                <a:path w="404749" h="210439">
                  <a:moveTo>
                    <a:pt x="8128" y="194310"/>
                  </a:moveTo>
                  <a:lnTo>
                    <a:pt x="48514" y="194310"/>
                  </a:lnTo>
                  <a:lnTo>
                    <a:pt x="48514" y="202438"/>
                  </a:lnTo>
                  <a:lnTo>
                    <a:pt x="48514" y="194310"/>
                  </a:lnTo>
                  <a:cubicBezTo>
                    <a:pt x="125095" y="194310"/>
                    <a:pt x="159258" y="149098"/>
                    <a:pt x="195834" y="100457"/>
                  </a:cubicBezTo>
                  <a:cubicBezTo>
                    <a:pt x="232156" y="51943"/>
                    <a:pt x="270764" y="0"/>
                    <a:pt x="356108" y="0"/>
                  </a:cubicBez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cubicBezTo>
                    <a:pt x="279527" y="16256"/>
                    <a:pt x="245364" y="61468"/>
                    <a:pt x="208788" y="110109"/>
                  </a:cubicBezTo>
                  <a:cubicBezTo>
                    <a:pt x="172466" y="158496"/>
                    <a:pt x="133858" y="210439"/>
                    <a:pt x="48514" y="210439"/>
                  </a:cubicBezTo>
                  <a:lnTo>
                    <a:pt x="8128" y="210439"/>
                  </a:lnTo>
                  <a:cubicBezTo>
                    <a:pt x="3683" y="210439"/>
                    <a:pt x="0" y="206756"/>
                    <a:pt x="0" y="202311"/>
                  </a:cubicBezTo>
                  <a:cubicBezTo>
                    <a:pt x="0" y="197866"/>
                    <a:pt x="3683" y="194183"/>
                    <a:pt x="8128" y="194183"/>
                  </a:cubicBezTo>
                  <a:close/>
                </a:path>
              </a:pathLst>
            </a:custGeom>
            <a:solidFill>
              <a:srgbClr val="2C88D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257810"/>
              <a:ext cx="404749" cy="16256"/>
            </a:xfrm>
            <a:custGeom>
              <a:avLst/>
              <a:gdLst/>
              <a:ahLst/>
              <a:cxnLst/>
              <a:rect l="l" t="t" r="r" b="b"/>
              <a:pathLst>
                <a:path w="404749" h="16256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lnTo>
                    <a:pt x="356108" y="0"/>
                  </a:ln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lnTo>
                    <a:pt x="48514" y="16256"/>
                  </a:lnTo>
                  <a:lnTo>
                    <a:pt x="8128" y="16256"/>
                  </a:lnTo>
                  <a:cubicBezTo>
                    <a:pt x="3683" y="16256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2C88D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257810"/>
              <a:ext cx="404749" cy="210439"/>
            </a:xfrm>
            <a:custGeom>
              <a:avLst/>
              <a:gdLst/>
              <a:ahLst/>
              <a:cxnLst/>
              <a:rect l="l" t="t" r="r" b="b"/>
              <a:pathLst>
                <a:path w="404749" h="210439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cubicBezTo>
                    <a:pt x="133858" y="0"/>
                    <a:pt x="172466" y="51943"/>
                    <a:pt x="208788" y="100330"/>
                  </a:cubicBezTo>
                  <a:cubicBezTo>
                    <a:pt x="245364" y="148971"/>
                    <a:pt x="279527" y="194183"/>
                    <a:pt x="356108" y="194183"/>
                  </a:cubicBezTo>
                  <a:lnTo>
                    <a:pt x="356108" y="202311"/>
                  </a:lnTo>
                  <a:lnTo>
                    <a:pt x="356108" y="194183"/>
                  </a:lnTo>
                  <a:lnTo>
                    <a:pt x="396621" y="194183"/>
                  </a:lnTo>
                  <a:cubicBezTo>
                    <a:pt x="401066" y="194183"/>
                    <a:pt x="404749" y="197866"/>
                    <a:pt x="404749" y="202311"/>
                  </a:cubicBezTo>
                  <a:cubicBezTo>
                    <a:pt x="404749" y="206756"/>
                    <a:pt x="401066" y="210439"/>
                    <a:pt x="396621" y="210439"/>
                  </a:cubicBezTo>
                  <a:lnTo>
                    <a:pt x="356108" y="210439"/>
                  </a:lnTo>
                  <a:cubicBezTo>
                    <a:pt x="270764" y="210439"/>
                    <a:pt x="232156" y="158496"/>
                    <a:pt x="195834" y="110109"/>
                  </a:cubicBezTo>
                  <a:cubicBezTo>
                    <a:pt x="159258" y="61468"/>
                    <a:pt x="125095" y="16256"/>
                    <a:pt x="48514" y="16256"/>
                  </a:cubicBezTo>
                  <a:lnTo>
                    <a:pt x="8128" y="16256"/>
                  </a:lnTo>
                  <a:cubicBezTo>
                    <a:pt x="3683" y="16256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2C88D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7745395" y="2618620"/>
            <a:ext cx="861142" cy="4203668"/>
          </a:xfrm>
          <a:custGeom>
            <a:avLst/>
            <a:gdLst/>
            <a:ahLst/>
            <a:cxnLst/>
            <a:rect l="l" t="t" r="r" b="b"/>
            <a:pathLst>
              <a:path w="861142" h="4203668">
                <a:moveTo>
                  <a:pt x="0" y="0"/>
                </a:moveTo>
                <a:lnTo>
                  <a:pt x="861141" y="0"/>
                </a:lnTo>
                <a:lnTo>
                  <a:pt x="861141" y="4203668"/>
                </a:lnTo>
                <a:lnTo>
                  <a:pt x="0" y="4203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 rot="0">
            <a:off x="9179100" y="5929490"/>
            <a:ext cx="723472" cy="1263121"/>
            <a:chOff x="0" y="0"/>
            <a:chExt cx="531686" cy="928281"/>
          </a:xfrm>
        </p:grpSpPr>
        <p:sp>
          <p:nvSpPr>
            <p:cNvPr id="11" name="Freeform 11"/>
            <p:cNvSpPr/>
            <p:nvPr/>
          </p:nvSpPr>
          <p:spPr>
            <a:xfrm>
              <a:off x="63500" y="63500"/>
              <a:ext cx="404749" cy="408813"/>
            </a:xfrm>
            <a:custGeom>
              <a:avLst/>
              <a:gdLst/>
              <a:ahLst/>
              <a:cxnLst/>
              <a:rect l="l" t="t" r="r" b="b"/>
              <a:pathLst>
                <a:path w="404749" h="408813">
                  <a:moveTo>
                    <a:pt x="8128" y="392557"/>
                  </a:moveTo>
                  <a:lnTo>
                    <a:pt x="48514" y="392557"/>
                  </a:lnTo>
                  <a:lnTo>
                    <a:pt x="48514" y="400685"/>
                  </a:lnTo>
                  <a:lnTo>
                    <a:pt x="48514" y="392557"/>
                  </a:lnTo>
                  <a:cubicBezTo>
                    <a:pt x="122555" y="392557"/>
                    <a:pt x="157226" y="302514"/>
                    <a:pt x="194691" y="201549"/>
                  </a:cubicBezTo>
                  <a:cubicBezTo>
                    <a:pt x="230124" y="106299"/>
                    <a:pt x="268224" y="0"/>
                    <a:pt x="356108" y="0"/>
                  </a:cubicBez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cubicBezTo>
                    <a:pt x="282194" y="16256"/>
                    <a:pt x="247396" y="106299"/>
                    <a:pt x="209931" y="207264"/>
                  </a:cubicBezTo>
                  <a:cubicBezTo>
                    <a:pt x="174498" y="302514"/>
                    <a:pt x="136398" y="408813"/>
                    <a:pt x="48514" y="408813"/>
                  </a:cubicBezTo>
                  <a:lnTo>
                    <a:pt x="8128" y="408813"/>
                  </a:lnTo>
                  <a:cubicBezTo>
                    <a:pt x="3683" y="408813"/>
                    <a:pt x="0" y="405130"/>
                    <a:pt x="0" y="400685"/>
                  </a:cubicBezTo>
                  <a:cubicBezTo>
                    <a:pt x="0" y="396240"/>
                    <a:pt x="3683" y="392557"/>
                    <a:pt x="8128" y="392557"/>
                  </a:cubicBezTo>
                  <a:close/>
                </a:path>
              </a:pathLst>
            </a:custGeom>
            <a:solidFill>
              <a:srgbClr val="BD34D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456057"/>
              <a:ext cx="404749" cy="16256"/>
            </a:xfrm>
            <a:custGeom>
              <a:avLst/>
              <a:gdLst/>
              <a:ahLst/>
              <a:cxnLst/>
              <a:rect l="l" t="t" r="r" b="b"/>
              <a:pathLst>
                <a:path w="404749" h="16256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lnTo>
                    <a:pt x="356108" y="0"/>
                  </a:ln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lnTo>
                    <a:pt x="48514" y="16256"/>
                  </a:lnTo>
                  <a:lnTo>
                    <a:pt x="8128" y="16256"/>
                  </a:lnTo>
                  <a:cubicBezTo>
                    <a:pt x="3683" y="16256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BD34D1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456057"/>
              <a:ext cx="404749" cy="408813"/>
            </a:xfrm>
            <a:custGeom>
              <a:avLst/>
              <a:gdLst/>
              <a:ahLst/>
              <a:cxnLst/>
              <a:rect l="l" t="t" r="r" b="b"/>
              <a:pathLst>
                <a:path w="404749" h="408813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cubicBezTo>
                    <a:pt x="136398" y="0"/>
                    <a:pt x="174498" y="106299"/>
                    <a:pt x="209931" y="201549"/>
                  </a:cubicBezTo>
                  <a:cubicBezTo>
                    <a:pt x="247396" y="302514"/>
                    <a:pt x="282194" y="392557"/>
                    <a:pt x="356108" y="392557"/>
                  </a:cubicBezTo>
                  <a:lnTo>
                    <a:pt x="356108" y="400685"/>
                  </a:lnTo>
                  <a:lnTo>
                    <a:pt x="356108" y="392557"/>
                  </a:lnTo>
                  <a:lnTo>
                    <a:pt x="396621" y="392557"/>
                  </a:lnTo>
                  <a:cubicBezTo>
                    <a:pt x="401066" y="392557"/>
                    <a:pt x="404749" y="396240"/>
                    <a:pt x="404749" y="400685"/>
                  </a:cubicBezTo>
                  <a:cubicBezTo>
                    <a:pt x="404749" y="405130"/>
                    <a:pt x="401066" y="408813"/>
                    <a:pt x="396621" y="408813"/>
                  </a:cubicBezTo>
                  <a:lnTo>
                    <a:pt x="356108" y="408813"/>
                  </a:lnTo>
                  <a:cubicBezTo>
                    <a:pt x="268224" y="408813"/>
                    <a:pt x="230124" y="302514"/>
                    <a:pt x="194691" y="207264"/>
                  </a:cubicBezTo>
                  <a:cubicBezTo>
                    <a:pt x="157226" y="106299"/>
                    <a:pt x="122428" y="16256"/>
                    <a:pt x="48514" y="16256"/>
                  </a:cubicBezTo>
                  <a:lnTo>
                    <a:pt x="8128" y="16256"/>
                  </a:lnTo>
                  <a:cubicBezTo>
                    <a:pt x="3683" y="16256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BD34D1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9105116" y="3010671"/>
            <a:ext cx="723472" cy="998811"/>
          </a:xfrm>
          <a:custGeom>
            <a:avLst/>
            <a:gdLst/>
            <a:ahLst/>
            <a:cxnLst/>
            <a:rect l="l" t="t" r="r" b="b"/>
            <a:pathLst>
              <a:path w="723472" h="998811">
                <a:moveTo>
                  <a:pt x="0" y="0"/>
                </a:moveTo>
                <a:lnTo>
                  <a:pt x="723472" y="0"/>
                </a:lnTo>
                <a:lnTo>
                  <a:pt x="723472" y="998812"/>
                </a:lnTo>
                <a:lnTo>
                  <a:pt x="0" y="998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256191" y="4083392"/>
            <a:ext cx="723472" cy="1064886"/>
          </a:xfrm>
          <a:custGeom>
            <a:avLst/>
            <a:gdLst/>
            <a:ahLst/>
            <a:cxnLst/>
            <a:rect l="l" t="t" r="r" b="b"/>
            <a:pathLst>
              <a:path w="723472" h="1064886">
                <a:moveTo>
                  <a:pt x="0" y="0"/>
                </a:moveTo>
                <a:lnTo>
                  <a:pt x="723472" y="0"/>
                </a:lnTo>
                <a:lnTo>
                  <a:pt x="723472" y="1064885"/>
                </a:lnTo>
                <a:lnTo>
                  <a:pt x="0" y="10648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700526" y="2429697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6" y="0"/>
                </a:lnTo>
                <a:lnTo>
                  <a:pt x="550666" y="22020"/>
                </a:lnTo>
                <a:lnTo>
                  <a:pt x="0" y="2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 rot="0">
            <a:off x="11258914" y="6031043"/>
            <a:ext cx="550666" cy="22020"/>
            <a:chOff x="0" y="0"/>
            <a:chExt cx="404686" cy="161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4749" cy="16256"/>
            </a:xfrm>
            <a:custGeom>
              <a:avLst/>
              <a:gdLst/>
              <a:ahLst/>
              <a:cxnLst/>
              <a:rect l="l" t="t" r="r" b="b"/>
              <a:pathLst>
                <a:path w="404749" h="16256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lnTo>
                    <a:pt x="356108" y="0"/>
                  </a:ln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lnTo>
                    <a:pt x="48514" y="16256"/>
                  </a:lnTo>
                  <a:lnTo>
                    <a:pt x="8128" y="16256"/>
                  </a:lnTo>
                  <a:cubicBezTo>
                    <a:pt x="3683" y="16129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BD34D1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 rot="0">
            <a:off x="11678047" y="6587218"/>
            <a:ext cx="550666" cy="22020"/>
            <a:chOff x="0" y="0"/>
            <a:chExt cx="404686" cy="1619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4749" cy="16256"/>
            </a:xfrm>
            <a:custGeom>
              <a:avLst/>
              <a:gdLst/>
              <a:ahLst/>
              <a:cxnLst/>
              <a:rect l="l" t="t" r="r" b="b"/>
              <a:pathLst>
                <a:path w="404749" h="16256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lnTo>
                    <a:pt x="356108" y="0"/>
                  </a:ln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lnTo>
                    <a:pt x="48514" y="16256"/>
                  </a:lnTo>
                  <a:lnTo>
                    <a:pt x="8128" y="16256"/>
                  </a:lnTo>
                  <a:cubicBezTo>
                    <a:pt x="3683" y="16129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BD34D1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 rot="0">
            <a:off x="11109495" y="7091392"/>
            <a:ext cx="550666" cy="22020"/>
            <a:chOff x="0" y="0"/>
            <a:chExt cx="404686" cy="1619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04749" cy="16256"/>
            </a:xfrm>
            <a:custGeom>
              <a:avLst/>
              <a:gdLst/>
              <a:ahLst/>
              <a:cxnLst/>
              <a:rect l="l" t="t" r="r" b="b"/>
              <a:pathLst>
                <a:path w="404749" h="16256">
                  <a:moveTo>
                    <a:pt x="8128" y="0"/>
                  </a:moveTo>
                  <a:lnTo>
                    <a:pt x="48514" y="0"/>
                  </a:lnTo>
                  <a:lnTo>
                    <a:pt x="48514" y="8128"/>
                  </a:lnTo>
                  <a:lnTo>
                    <a:pt x="48514" y="0"/>
                  </a:lnTo>
                  <a:lnTo>
                    <a:pt x="356108" y="0"/>
                  </a:lnTo>
                  <a:lnTo>
                    <a:pt x="356108" y="8128"/>
                  </a:lnTo>
                  <a:lnTo>
                    <a:pt x="356108" y="0"/>
                  </a:lnTo>
                  <a:lnTo>
                    <a:pt x="396621" y="0"/>
                  </a:lnTo>
                  <a:cubicBezTo>
                    <a:pt x="401066" y="0"/>
                    <a:pt x="404749" y="3683"/>
                    <a:pt x="404749" y="8128"/>
                  </a:cubicBezTo>
                  <a:cubicBezTo>
                    <a:pt x="404749" y="12573"/>
                    <a:pt x="401066" y="16256"/>
                    <a:pt x="396621" y="16256"/>
                  </a:cubicBezTo>
                  <a:lnTo>
                    <a:pt x="356108" y="16256"/>
                  </a:lnTo>
                  <a:lnTo>
                    <a:pt x="48514" y="16256"/>
                  </a:lnTo>
                  <a:lnTo>
                    <a:pt x="8128" y="16256"/>
                  </a:lnTo>
                  <a:cubicBezTo>
                    <a:pt x="3683" y="16129"/>
                    <a:pt x="0" y="12573"/>
                    <a:pt x="0" y="8128"/>
                  </a:cubicBezTo>
                  <a:cubicBezTo>
                    <a:pt x="0" y="3683"/>
                    <a:pt x="3683" y="0"/>
                    <a:pt x="8128" y="0"/>
                  </a:cubicBezTo>
                  <a:close/>
                </a:path>
              </a:pathLst>
            </a:custGeom>
            <a:solidFill>
              <a:srgbClr val="BD34D1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10867931" y="2897764"/>
            <a:ext cx="1094513" cy="43768"/>
          </a:xfrm>
          <a:custGeom>
            <a:avLst/>
            <a:gdLst/>
            <a:ahLst/>
            <a:cxnLst/>
            <a:rect l="l" t="t" r="r" b="b"/>
            <a:pathLst>
              <a:path w="1094513" h="43768">
                <a:moveTo>
                  <a:pt x="0" y="0"/>
                </a:moveTo>
                <a:lnTo>
                  <a:pt x="1094513" y="0"/>
                </a:lnTo>
                <a:lnTo>
                  <a:pt x="1094513" y="43768"/>
                </a:lnTo>
                <a:lnTo>
                  <a:pt x="0" y="43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0895473" y="4637855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6" y="0"/>
                </a:lnTo>
                <a:lnTo>
                  <a:pt x="550666" y="22020"/>
                </a:lnTo>
                <a:lnTo>
                  <a:pt x="0" y="2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1637013" y="5017814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5" y="0"/>
                </a:lnTo>
                <a:lnTo>
                  <a:pt x="550665" y="22020"/>
                </a:lnTo>
                <a:lnTo>
                  <a:pt x="0" y="2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0983581" y="3701722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5" y="0"/>
                </a:lnTo>
                <a:lnTo>
                  <a:pt x="550665" y="22021"/>
                </a:lnTo>
                <a:lnTo>
                  <a:pt x="0" y="22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1033130" y="2410647"/>
            <a:ext cx="1027042" cy="41070"/>
          </a:xfrm>
          <a:custGeom>
            <a:avLst/>
            <a:gdLst/>
            <a:ahLst/>
            <a:cxnLst/>
            <a:rect l="l" t="t" r="r" b="b"/>
            <a:pathLst>
              <a:path w="1027042" h="41070">
                <a:moveTo>
                  <a:pt x="0" y="0"/>
                </a:moveTo>
                <a:lnTo>
                  <a:pt x="1027041" y="0"/>
                </a:lnTo>
                <a:lnTo>
                  <a:pt x="1027041" y="41070"/>
                </a:lnTo>
                <a:lnTo>
                  <a:pt x="0" y="41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126746" y="3299743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5" y="0"/>
                </a:lnTo>
                <a:lnTo>
                  <a:pt x="550665" y="22020"/>
                </a:lnTo>
                <a:lnTo>
                  <a:pt x="0" y="2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1174143" y="4296049"/>
            <a:ext cx="550666" cy="22020"/>
          </a:xfrm>
          <a:custGeom>
            <a:avLst/>
            <a:gdLst/>
            <a:ahLst/>
            <a:cxnLst/>
            <a:rect l="l" t="t" r="r" b="b"/>
            <a:pathLst>
              <a:path w="550666" h="22020">
                <a:moveTo>
                  <a:pt x="0" y="0"/>
                </a:moveTo>
                <a:lnTo>
                  <a:pt x="550666" y="0"/>
                </a:lnTo>
                <a:lnTo>
                  <a:pt x="550666" y="22020"/>
                </a:lnTo>
                <a:lnTo>
                  <a:pt x="0" y="2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3374851" y="2379819"/>
            <a:ext cx="1247299" cy="49878"/>
          </a:xfrm>
          <a:custGeom>
            <a:avLst/>
            <a:gdLst/>
            <a:ahLst/>
            <a:cxnLst/>
            <a:rect l="l" t="t" r="r" b="b"/>
            <a:pathLst>
              <a:path w="1247299" h="49878">
                <a:moveTo>
                  <a:pt x="0" y="0"/>
                </a:moveTo>
                <a:lnTo>
                  <a:pt x="1247298" y="0"/>
                </a:lnTo>
                <a:lnTo>
                  <a:pt x="1247298" y="49878"/>
                </a:lnTo>
                <a:lnTo>
                  <a:pt x="0" y="49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95961" y="2391598"/>
            <a:ext cx="952752" cy="38099"/>
          </a:xfrm>
          <a:custGeom>
            <a:avLst/>
            <a:gdLst/>
            <a:ahLst/>
            <a:cxnLst/>
            <a:rect l="l" t="t" r="r" b="b"/>
            <a:pathLst>
              <a:path w="952752" h="38099">
                <a:moveTo>
                  <a:pt x="0" y="0"/>
                </a:moveTo>
                <a:lnTo>
                  <a:pt x="952752" y="0"/>
                </a:lnTo>
                <a:lnTo>
                  <a:pt x="952752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5427323" y="4563061"/>
            <a:ext cx="1093490" cy="1133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1710" b="1" spc="-18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Frame Preprocessing  &amp; Resizing</a:t>
            </a:r>
            <a:endParaRPr lang="en-US" sz="1710" b="1" spc="-18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427323" y="7639516"/>
            <a:ext cx="1326033" cy="87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5"/>
              </a:lnSpc>
            </a:pPr>
            <a:r>
              <a:rPr lang="en-US" sz="1710" b="1" spc="-18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Law Enforcement Actions</a:t>
            </a:r>
            <a:endParaRPr lang="en-US" sz="1710" b="1" spc="-18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128830" y="4580234"/>
            <a:ext cx="731650" cy="1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1710" b="1" spc="-18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Object Detection (YOLO Model)</a:t>
            </a:r>
            <a:endParaRPr lang="en-US" sz="1710" b="1" spc="-18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477972" y="6667396"/>
            <a:ext cx="666095" cy="83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Pedestrian &amp; Crowd Safety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477972" y="3291710"/>
            <a:ext cx="756198" cy="62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Traﬃc Violations Detection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477972" y="4453659"/>
            <a:ext cx="840327" cy="62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Vehicle &amp; Crime Monitoring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494656" y="7472778"/>
            <a:ext cx="3261113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Generate Reports for Traﬃc Police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459616" y="7778406"/>
            <a:ext cx="3078450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Store Data in Database (MongoDB)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7459616" y="8196250"/>
            <a:ext cx="3955572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Send Violation Alerts to Authorities in Real Time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8477972" y="2311678"/>
            <a:ext cx="1203229" cy="83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Helmet Detection &amp; License Plate Recognition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478426" y="5217753"/>
            <a:ext cx="1772766" cy="83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Detect Vehicles (Cars, Bikes, Trucks, etc.) Detect Persons (Riders, Pedestrians)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884906" y="5948377"/>
            <a:ext cx="1448448" cy="20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Crowd Monitoring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931604" y="6485893"/>
            <a:ext cx="1877975" cy="20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Loitering Detection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9884906" y="6891539"/>
            <a:ext cx="1627320" cy="42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Falling Person Detection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9854656" y="2845910"/>
            <a:ext cx="1630028" cy="42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Triple Riding Detection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9957681" y="4898454"/>
            <a:ext cx="1796743" cy="20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No Seatbelt Detection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9931604" y="4630164"/>
            <a:ext cx="939010" cy="28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0"/>
              </a:lnSpc>
            </a:pPr>
            <a:r>
              <a:rPr lang="en-US" sz="880" b="1" spc="-9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Hit and Run Detection</a:t>
            </a:r>
            <a:endParaRPr lang="en-US" sz="880" b="1" spc="-9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9775722" y="3760822"/>
            <a:ext cx="1026524" cy="38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0"/>
              </a:lnSpc>
            </a:pPr>
            <a:r>
              <a:rPr lang="en-US" sz="1090" b="1" spc="-12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Signal Jumping Detection</a:t>
            </a:r>
            <a:endParaRPr lang="en-US" sz="1090" b="1" spc="-12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0398783" y="1881663"/>
            <a:ext cx="713972" cy="83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Identify Riders without Helmets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9828588" y="3282178"/>
            <a:ext cx="920794" cy="545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5"/>
              </a:lnSpc>
            </a:pPr>
            <a:r>
              <a:rPr lang="en-US" sz="1040" b="1" spc="-11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Wrong Way Driving Detection</a:t>
            </a:r>
            <a:endParaRPr lang="en-US" sz="1040" b="1" spc="-11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9931604" y="4169789"/>
            <a:ext cx="121292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5"/>
              </a:lnSpc>
            </a:pPr>
            <a:r>
              <a:rPr lang="en-US" sz="880" b="1" spc="-9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Stolen Vehicle Detection (License Plate Cross-Check)</a:t>
            </a:r>
            <a:endParaRPr lang="en-US" sz="880" b="1" spc="-9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1962444" y="5771608"/>
            <a:ext cx="2577224" cy="43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Detect large gatherings &amp; alert municipal authorities if needed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2292402" y="6477605"/>
            <a:ext cx="4821534" cy="21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Track individuals in restricted zones &amp; notify security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1677411" y="6834389"/>
            <a:ext cx="1400778" cy="54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5"/>
              </a:lnSpc>
            </a:pPr>
            <a:r>
              <a:rPr lang="en-US" sz="1080" b="1" spc="-11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Send immediate medical assistance request if detected</a:t>
            </a:r>
            <a:endParaRPr lang="en-US" sz="1080" b="1" spc="-11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12228712" y="2021983"/>
            <a:ext cx="1109186" cy="62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Recognize License Plates Using OCR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12067219" y="2749829"/>
            <a:ext cx="2541357" cy="433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Generate violation ticket and store in database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11715944" y="3049735"/>
            <a:ext cx="4221886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Trigger real-time alert to</a:t>
            </a: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 nearby law enforcement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11572766" y="3451520"/>
            <a:ext cx="4123195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Capture vehicle image </a:t>
            </a: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&amp; timestamp for issuing ﬁnes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11724809" y="4038874"/>
            <a:ext cx="4745366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Cross-check with crime </a:t>
            </a: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database &amp; notify </a:t>
            </a: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police if matched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11484684" y="4380861"/>
            <a:ext cx="10309491" cy="34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 Identify ﬂeeing vehicle </a:t>
            </a: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&amp; send alert with video evidence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12144870" y="4765104"/>
            <a:ext cx="2394798" cy="57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Record instance &amp; integrate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  <a:p>
            <a:pPr algn="l">
              <a:lnSpc>
                <a:spcPts val="64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 with penalty system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4712875" y="2171881"/>
            <a:ext cx="1105855" cy="83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0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Cross-check with Criminal/Police Database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6648713" y="2200792"/>
            <a:ext cx="709837" cy="130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80" b="1" spc="-14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Send violation report to traﬃc authorities</a:t>
            </a:r>
            <a:endParaRPr lang="en-US" sz="1280" b="1" spc="-14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2596800" y="4955514"/>
            <a:ext cx="2184427" cy="87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1770" b="1" spc="-19">
                <a:solidFill>
                  <a:srgbClr val="293845"/>
                </a:solidFill>
                <a:latin typeface="IBM Plex Sans Bold" panose="020B0803050203000203"/>
                <a:ea typeface="IBM Plex Sans Bold" panose="020B0803050203000203"/>
                <a:cs typeface="IBM Plex Sans Bold" panose="020B0803050203000203"/>
                <a:sym typeface="IBM Plex Sans Bold" panose="020B0803050203000203"/>
              </a:rPr>
              <a:t>Video Capture (IP Camera / Local Webcam)</a:t>
            </a:r>
            <a:endParaRPr lang="en-US" sz="1770" b="1" spc="-19">
              <a:solidFill>
                <a:srgbClr val="293845"/>
              </a:solidFill>
              <a:latin typeface="IBM Plex Sans Bold" panose="020B0803050203000203"/>
              <a:ea typeface="IBM Plex Sans Bold" panose="020B0803050203000203"/>
              <a:cs typeface="IBM Plex Sans Bold" panose="020B0803050203000203"/>
              <a:sym typeface="IBM Plex Sans Bold" panose="020B0803050203000203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513840" y="737870"/>
            <a:ext cx="4863465" cy="1938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1">
                <a:solidFill>
                  <a:srgbClr val="293845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FLOWCHART</a:t>
            </a:r>
            <a:endParaRPr lang="en-US" sz="5400" b="1">
              <a:solidFill>
                <a:srgbClr val="293845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756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10"/>
              </a:lnSpc>
              <a:spcBef>
                <a:spcPct val="0"/>
              </a:spcBef>
            </a:pPr>
            <a:r>
              <a:rPr lang="en-US" sz="18575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Thank you</a:t>
            </a:r>
            <a:endParaRPr lang="en-US" sz="18575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3086811"/>
            <a:chOff x="0" y="0"/>
            <a:chExt cx="4816593" cy="812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987"/>
            </a:xfrm>
            <a:custGeom>
              <a:avLst/>
              <a:gdLst/>
              <a:ahLst/>
              <a:cxnLst/>
              <a:rect l="l" t="t" r="r" b="b"/>
              <a:pathLst>
                <a:path w="4816592" h="812987">
                  <a:moveTo>
                    <a:pt x="0" y="0"/>
                  </a:moveTo>
                  <a:lnTo>
                    <a:pt x="4816592" y="0"/>
                  </a:lnTo>
                  <a:lnTo>
                    <a:pt x="4816592" y="812987"/>
                  </a:lnTo>
                  <a:lnTo>
                    <a:pt x="0" y="812987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860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5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46875"/>
            <a:ext cx="9914964" cy="26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40"/>
              </a:lnSpc>
            </a:pPr>
            <a:r>
              <a:rPr lang="en-US" sz="76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Project Overview</a:t>
            </a:r>
            <a:endParaRPr lang="en-US" sz="76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  <a:p>
            <a:pPr marL="0" lvl="0" indent="0" algn="l">
              <a:lnSpc>
                <a:spcPts val="10640"/>
              </a:lnSpc>
              <a:spcBef>
                <a:spcPct val="0"/>
              </a:spcBef>
            </a:pPr>
          </a:p>
        </p:txBody>
      </p:sp>
      <p:sp>
        <p:nvSpPr>
          <p:cNvPr id="6" name="AutoShape 6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4428168" y="3597095"/>
            <a:ext cx="20652097" cy="157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5"/>
              </a:lnSpc>
            </a:pPr>
            <a:r>
              <a:rPr lang="en-US" sz="4505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 - Real-time detection of traffic violations</a:t>
            </a:r>
            <a:endParaRPr lang="en-US" sz="4505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6305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-533600" y="4610093"/>
            <a:ext cx="14713645" cy="1571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15"/>
              </a:lnSpc>
            </a:pPr>
            <a:r>
              <a:rPr lang="en-US" sz="45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Smart traffic signal control based on vehicle density</a:t>
            </a:r>
            <a:endParaRPr lang="en-US" sz="451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6315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0" y="6077208"/>
            <a:ext cx="8629019" cy="77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15"/>
              </a:lnSpc>
            </a:pPr>
            <a:r>
              <a:rPr lang="en-US" sz="45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Uses AI, computer vision</a:t>
            </a:r>
            <a:endParaRPr lang="en-US" sz="451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-2006" y="7362829"/>
            <a:ext cx="15245675" cy="1571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15"/>
              </a:lnSpc>
            </a:pPr>
            <a:r>
              <a:rPr lang="en-US" sz="45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Aims to improve road safety and traffic efficiency</a:t>
            </a:r>
            <a:endParaRPr lang="en-US" sz="451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631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959917" y="203771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959917" y="870374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26425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33286" y="2366067"/>
            <a:ext cx="995238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60"/>
              </a:lnSpc>
              <a:spcBef>
                <a:spcPct val="0"/>
              </a:spcBef>
            </a:pPr>
            <a:r>
              <a:rPr lang="en-US" sz="64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Vehicle Detection &amp; Tracking</a:t>
            </a:r>
            <a:endParaRPr lang="en-US" sz="64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304001" y="964314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626554" y="4117803"/>
            <a:ext cx="15777845" cy="68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5"/>
              </a:lnSpc>
            </a:pPr>
            <a:r>
              <a:rPr lang="en-US" sz="40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Detects</a:t>
            </a:r>
            <a:r>
              <a:rPr lang="en-US" sz="40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cars, motorcycles, buses, and trucks</a:t>
            </a:r>
            <a:endParaRPr lang="en-US" sz="401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-241176" y="5473044"/>
            <a:ext cx="15007088" cy="68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5"/>
              </a:lnSpc>
            </a:pPr>
            <a:r>
              <a:rPr lang="en-US" sz="40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</a:t>
            </a:r>
            <a:r>
              <a:rPr lang="en-US" sz="40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Assigns unique tracking IDs (SORT algorithm)</a:t>
            </a:r>
            <a:endParaRPr lang="en-US" sz="401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6980915"/>
            <a:ext cx="13737212" cy="1393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5"/>
              </a:lnSpc>
            </a:pPr>
            <a:r>
              <a:rPr lang="en-US" sz="40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</a:t>
            </a:r>
            <a:r>
              <a:rPr lang="en-US" sz="401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Calculates speed using pixel-to-meter conversion</a:t>
            </a:r>
            <a:endParaRPr lang="en-US" sz="401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61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248490" y="422362"/>
            <a:ext cx="9464244" cy="6401809"/>
            <a:chOff x="0" y="0"/>
            <a:chExt cx="12618992" cy="853574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/>
            <a:srcRect l="9068" r="9068"/>
            <a:stretch>
              <a:fillRect/>
            </a:stretch>
          </p:blipFill>
          <p:spPr>
            <a:xfrm>
              <a:off x="0" y="0"/>
              <a:ext cx="12618992" cy="8535745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60"/>
              </a:lnSpc>
              <a:spcBef>
                <a:spcPct val="0"/>
              </a:spcBef>
            </a:pPr>
            <a:r>
              <a:rPr lang="en-US" sz="64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Violation Detection</a:t>
            </a:r>
            <a:endParaRPr lang="en-US" sz="64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533400" y="2324100"/>
            <a:ext cx="7539990" cy="1454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</a:t>
            </a: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Speeding violations</a:t>
            </a:r>
            <a:endParaRPr lang="en-US" sz="3600" b="1">
              <a:solidFill>
                <a:srgbClr val="0F466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04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-152400" y="3543300"/>
            <a:ext cx="7509510" cy="1292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</a:t>
            </a: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Lane crossing detection</a:t>
            </a:r>
            <a:endParaRPr lang="en-US" sz="3600" b="1">
              <a:solidFill>
                <a:srgbClr val="0F466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04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760462" y="4748713"/>
            <a:ext cx="4346476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</a:t>
            </a: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Helmet detection</a:t>
            </a:r>
            <a:endParaRPr lang="en-US" sz="3600" b="1">
              <a:solidFill>
                <a:srgbClr val="0F466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04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288429" y="5855292"/>
            <a:ext cx="6158012" cy="127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</a:t>
            </a: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Triple riding on bikes</a:t>
            </a:r>
            <a:endParaRPr lang="en-US" sz="3600" b="1">
              <a:solidFill>
                <a:srgbClr val="0F466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32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288429" y="7108406"/>
            <a:ext cx="914400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</a:t>
            </a:r>
            <a:r>
              <a:rPr lang="en-US" sz="3600" b="1">
                <a:solidFill>
                  <a:srgbClr val="0F466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License plate recognition &amp; tracking</a:t>
            </a:r>
            <a:endParaRPr lang="en-US" sz="3600" b="1">
              <a:solidFill>
                <a:srgbClr val="0F466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9121" y="1390615"/>
            <a:ext cx="14809760" cy="7867685"/>
          </a:xfrm>
          <a:custGeom>
            <a:avLst/>
            <a:gdLst/>
            <a:ahLst/>
            <a:cxnLst/>
            <a:rect l="l" t="t" r="r" b="b"/>
            <a:pathLst>
              <a:path w="14809760" h="7867685">
                <a:moveTo>
                  <a:pt x="0" y="0"/>
                </a:moveTo>
                <a:lnTo>
                  <a:pt x="14809760" y="0"/>
                </a:lnTo>
                <a:lnTo>
                  <a:pt x="14809760" y="7867685"/>
                </a:lnTo>
                <a:lnTo>
                  <a:pt x="0" y="7867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4384" y="599709"/>
            <a:ext cx="14072064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Smart Traffic Signal System</a:t>
            </a:r>
            <a:endParaRPr lang="en-US" sz="64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  <a:p>
            <a:pPr marL="0" lvl="0" indent="0" algn="l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0" y="3209901"/>
            <a:ext cx="15096448" cy="150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</a:t>
            </a:r>
            <a:r>
              <a:rPr lang="en-US" sz="43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Adaptive signal timing using vehicle density</a:t>
            </a:r>
            <a:endParaRPr lang="en-US" sz="430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602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028700" y="4799941"/>
            <a:ext cx="15390601" cy="150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</a:t>
            </a:r>
            <a:r>
              <a:rPr lang="en-US" sz="43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Vehicle weights: Car (1), Bike (0.5), Bus (2), Truck (1.5)</a:t>
            </a:r>
            <a:endParaRPr lang="en-US" sz="430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602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-762000" y="6302375"/>
            <a:ext cx="13748385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Count</a:t>
            </a:r>
            <a:r>
              <a:rPr lang="en-US" sz="4300">
                <a:solidFill>
                  <a:srgbClr val="0F4662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down-based signal display</a:t>
            </a:r>
            <a:endParaRPr lang="en-US" sz="4300">
              <a:solidFill>
                <a:srgbClr val="0F4662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4343" y="2456695"/>
            <a:ext cx="4133167" cy="6426664"/>
            <a:chOff x="0" y="0"/>
            <a:chExt cx="1088571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8571" cy="1692619"/>
            </a:xfrm>
            <a:custGeom>
              <a:avLst/>
              <a:gdLst/>
              <a:ahLst/>
              <a:cxnLst/>
              <a:rect l="l" t="t" r="r" b="b"/>
              <a:pathLst>
                <a:path w="1088571" h="1692619">
                  <a:moveTo>
                    <a:pt x="95529" y="0"/>
                  </a:moveTo>
                  <a:lnTo>
                    <a:pt x="993042" y="0"/>
                  </a:lnTo>
                  <a:cubicBezTo>
                    <a:pt x="1018377" y="0"/>
                    <a:pt x="1042676" y="10065"/>
                    <a:pt x="1060591" y="27980"/>
                  </a:cubicBezTo>
                  <a:cubicBezTo>
                    <a:pt x="1078506" y="45895"/>
                    <a:pt x="1088571" y="70193"/>
                    <a:pt x="1088571" y="95529"/>
                  </a:cubicBezTo>
                  <a:lnTo>
                    <a:pt x="1088571" y="1597090"/>
                  </a:lnTo>
                  <a:cubicBezTo>
                    <a:pt x="1088571" y="1622426"/>
                    <a:pt x="1078506" y="1646724"/>
                    <a:pt x="1060591" y="1664639"/>
                  </a:cubicBezTo>
                  <a:cubicBezTo>
                    <a:pt x="1042676" y="1682555"/>
                    <a:pt x="1018377" y="1692619"/>
                    <a:pt x="993042" y="1692619"/>
                  </a:cubicBezTo>
                  <a:lnTo>
                    <a:pt x="95529" y="1692619"/>
                  </a:lnTo>
                  <a:cubicBezTo>
                    <a:pt x="70193" y="1692619"/>
                    <a:pt x="45895" y="1682555"/>
                    <a:pt x="27980" y="1664639"/>
                  </a:cubicBezTo>
                  <a:cubicBezTo>
                    <a:pt x="10065" y="1646724"/>
                    <a:pt x="0" y="1622426"/>
                    <a:pt x="0" y="1597090"/>
                  </a:cubicBezTo>
                  <a:lnTo>
                    <a:pt x="0" y="95529"/>
                  </a:lnTo>
                  <a:cubicBezTo>
                    <a:pt x="0" y="70193"/>
                    <a:pt x="10065" y="45895"/>
                    <a:pt x="27980" y="27980"/>
                  </a:cubicBezTo>
                  <a:cubicBezTo>
                    <a:pt x="45895" y="10065"/>
                    <a:pt x="70193" y="0"/>
                    <a:pt x="95529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1088571" cy="1806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911833" y="2456695"/>
            <a:ext cx="4133681" cy="6426664"/>
            <a:chOff x="0" y="0"/>
            <a:chExt cx="1088706" cy="16926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8706" cy="1692619"/>
            </a:xfrm>
            <a:custGeom>
              <a:avLst/>
              <a:gdLst/>
              <a:ahLst/>
              <a:cxnLst/>
              <a:rect l="l" t="t" r="r" b="b"/>
              <a:pathLst>
                <a:path w="1088706" h="1692619">
                  <a:moveTo>
                    <a:pt x="95517" y="0"/>
                  </a:moveTo>
                  <a:lnTo>
                    <a:pt x="993189" y="0"/>
                  </a:lnTo>
                  <a:cubicBezTo>
                    <a:pt x="1045942" y="0"/>
                    <a:pt x="1088706" y="42765"/>
                    <a:pt x="1088706" y="95517"/>
                  </a:cubicBezTo>
                  <a:lnTo>
                    <a:pt x="1088706" y="1597102"/>
                  </a:lnTo>
                  <a:cubicBezTo>
                    <a:pt x="1088706" y="1649855"/>
                    <a:pt x="1045942" y="1692619"/>
                    <a:pt x="993189" y="1692619"/>
                  </a:cubicBezTo>
                  <a:lnTo>
                    <a:pt x="95517" y="1692619"/>
                  </a:lnTo>
                  <a:cubicBezTo>
                    <a:pt x="42765" y="1692619"/>
                    <a:pt x="0" y="1649855"/>
                    <a:pt x="0" y="1597102"/>
                  </a:cubicBezTo>
                  <a:lnTo>
                    <a:pt x="0" y="95517"/>
                  </a:lnTo>
                  <a:cubicBezTo>
                    <a:pt x="0" y="42765"/>
                    <a:pt x="42765" y="0"/>
                    <a:pt x="95517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14300"/>
              <a:ext cx="1088706" cy="1806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907843" y="2456695"/>
            <a:ext cx="4123172" cy="6426664"/>
            <a:chOff x="0" y="0"/>
            <a:chExt cx="1085938" cy="16926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5938" cy="1692619"/>
            </a:xfrm>
            <a:custGeom>
              <a:avLst/>
              <a:gdLst/>
              <a:ahLst/>
              <a:cxnLst/>
              <a:rect l="l" t="t" r="r" b="b"/>
              <a:pathLst>
                <a:path w="1085938" h="1692619">
                  <a:moveTo>
                    <a:pt x="95761" y="0"/>
                  </a:moveTo>
                  <a:lnTo>
                    <a:pt x="990178" y="0"/>
                  </a:lnTo>
                  <a:cubicBezTo>
                    <a:pt x="1043065" y="0"/>
                    <a:pt x="1085938" y="42874"/>
                    <a:pt x="1085938" y="95761"/>
                  </a:cubicBezTo>
                  <a:lnTo>
                    <a:pt x="1085938" y="1596859"/>
                  </a:lnTo>
                  <a:cubicBezTo>
                    <a:pt x="1085938" y="1649746"/>
                    <a:pt x="1043065" y="1692619"/>
                    <a:pt x="990178" y="1692619"/>
                  </a:cubicBezTo>
                  <a:lnTo>
                    <a:pt x="95761" y="1692619"/>
                  </a:lnTo>
                  <a:cubicBezTo>
                    <a:pt x="42874" y="1692619"/>
                    <a:pt x="0" y="1649746"/>
                    <a:pt x="0" y="1596859"/>
                  </a:cubicBezTo>
                  <a:lnTo>
                    <a:pt x="0" y="95761"/>
                  </a:lnTo>
                  <a:cubicBezTo>
                    <a:pt x="0" y="42874"/>
                    <a:pt x="42874" y="0"/>
                    <a:pt x="9576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085938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599709"/>
            <a:ext cx="8115300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Tools &amp; Technologies Used</a:t>
            </a:r>
            <a:endParaRPr lang="en-US" sz="64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  <a:p>
            <a:pPr marL="0" lvl="0" indent="0" algn="l">
              <a:lnSpc>
                <a:spcPts val="8960"/>
              </a:lnSpc>
              <a:spcBef>
                <a:spcPct val="0"/>
              </a:spcBef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482774" y="4282550"/>
            <a:ext cx="3714325" cy="3466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4375" lvl="1" indent="-356870" algn="l">
              <a:lnSpc>
                <a:spcPts val="5625"/>
              </a:lnSpc>
              <a:buFont typeface="Arial" panose="020B0604020202020204"/>
              <a:buChar char="•"/>
            </a:pPr>
            <a:r>
              <a:rPr lang="en-US" sz="330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Python, OpenCV, EasyOCR, NumPy</a:t>
            </a:r>
            <a:endParaRPr lang="en-US" sz="3305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5625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626840" y="3249704"/>
            <a:ext cx="5101887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Languages/Libs:</a:t>
            </a:r>
            <a:endParaRPr lang="en-US" sz="33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6350" y="4307952"/>
            <a:ext cx="3715198" cy="422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645" lvl="1" indent="-357505" algn="l">
              <a:lnSpc>
                <a:spcPts val="5635"/>
              </a:lnSpc>
              <a:buFont typeface="Arial" panose="020B0604020202020204"/>
              <a:buChar char="•"/>
            </a:pPr>
            <a:r>
              <a:rPr lang="en-US" sz="331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YOLOv8, Helmet detection, License plate detection</a:t>
            </a:r>
            <a:endParaRPr lang="en-US" sz="3315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5635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5347289" y="3286216"/>
            <a:ext cx="3454259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Models: </a:t>
            </a:r>
            <a:endParaRPr lang="en-US" sz="33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432599" y="4273025"/>
            <a:ext cx="3073659" cy="139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155" lvl="1" indent="-36576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339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CSV File</a:t>
            </a:r>
            <a:endParaRPr lang="en-US" sz="339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5765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14442754" y="3249704"/>
            <a:ext cx="5101887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Database:</a:t>
            </a:r>
            <a:endParaRPr lang="en-US" sz="33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0">
            <a:off x="9459837" y="2456695"/>
            <a:ext cx="4133681" cy="6426664"/>
            <a:chOff x="0" y="0"/>
            <a:chExt cx="1088706" cy="16926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88706" cy="1692619"/>
            </a:xfrm>
            <a:custGeom>
              <a:avLst/>
              <a:gdLst/>
              <a:ahLst/>
              <a:cxnLst/>
              <a:rect l="l" t="t" r="r" b="b"/>
              <a:pathLst>
                <a:path w="1088706" h="1692619">
                  <a:moveTo>
                    <a:pt x="95517" y="0"/>
                  </a:moveTo>
                  <a:lnTo>
                    <a:pt x="993189" y="0"/>
                  </a:lnTo>
                  <a:cubicBezTo>
                    <a:pt x="1045942" y="0"/>
                    <a:pt x="1088706" y="42765"/>
                    <a:pt x="1088706" y="95517"/>
                  </a:cubicBezTo>
                  <a:lnTo>
                    <a:pt x="1088706" y="1597102"/>
                  </a:lnTo>
                  <a:cubicBezTo>
                    <a:pt x="1088706" y="1649855"/>
                    <a:pt x="1045942" y="1692619"/>
                    <a:pt x="993189" y="1692619"/>
                  </a:cubicBezTo>
                  <a:lnTo>
                    <a:pt x="95517" y="1692619"/>
                  </a:lnTo>
                  <a:cubicBezTo>
                    <a:pt x="42765" y="1692619"/>
                    <a:pt x="0" y="1649855"/>
                    <a:pt x="0" y="1597102"/>
                  </a:cubicBezTo>
                  <a:lnTo>
                    <a:pt x="0" y="95517"/>
                  </a:lnTo>
                  <a:cubicBezTo>
                    <a:pt x="0" y="42765"/>
                    <a:pt x="42765" y="0"/>
                    <a:pt x="95517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14300"/>
              <a:ext cx="1088706" cy="1806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893239" y="3037614"/>
            <a:ext cx="5101887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Tracker:</a:t>
            </a:r>
            <a:endParaRPr lang="en-US" sz="33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989847" y="4298427"/>
            <a:ext cx="3073659" cy="670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155" lvl="1" indent="-36576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339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SORT</a:t>
            </a:r>
            <a:endParaRPr lang="en-US" sz="339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29010" y="2722196"/>
            <a:ext cx="7158318" cy="5704254"/>
            <a:chOff x="0" y="0"/>
            <a:chExt cx="1109011" cy="8837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9011" cy="883738"/>
            </a:xfrm>
            <a:custGeom>
              <a:avLst/>
              <a:gdLst/>
              <a:ahLst/>
              <a:cxnLst/>
              <a:rect l="l" t="t" r="r" b="b"/>
              <a:pathLst>
                <a:path w="1109011" h="883738">
                  <a:moveTo>
                    <a:pt x="24875" y="0"/>
                  </a:moveTo>
                  <a:lnTo>
                    <a:pt x="1084136" y="0"/>
                  </a:lnTo>
                  <a:cubicBezTo>
                    <a:pt x="1097874" y="0"/>
                    <a:pt x="1109011" y="11137"/>
                    <a:pt x="1109011" y="24875"/>
                  </a:cubicBezTo>
                  <a:lnTo>
                    <a:pt x="1109011" y="858863"/>
                  </a:lnTo>
                  <a:cubicBezTo>
                    <a:pt x="1109011" y="872601"/>
                    <a:pt x="1097874" y="883738"/>
                    <a:pt x="1084136" y="883738"/>
                  </a:cubicBezTo>
                  <a:lnTo>
                    <a:pt x="24875" y="883738"/>
                  </a:lnTo>
                  <a:cubicBezTo>
                    <a:pt x="11137" y="883738"/>
                    <a:pt x="0" y="872601"/>
                    <a:pt x="0" y="858863"/>
                  </a:cubicBezTo>
                  <a:lnTo>
                    <a:pt x="0" y="24875"/>
                  </a:lnTo>
                  <a:cubicBezTo>
                    <a:pt x="0" y="11137"/>
                    <a:pt x="11137" y="0"/>
                    <a:pt x="24875" y="0"/>
                  </a:cubicBezTo>
                  <a:close/>
                </a:path>
              </a:pathLst>
            </a:custGeom>
            <a:blipFill>
              <a:blip r:embed="rId1"/>
              <a:stretch>
                <a:fillRect l="-7109" r="-7109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8180476" y="0"/>
            <a:ext cx="10107524" cy="10287000"/>
            <a:chOff x="0" y="0"/>
            <a:chExt cx="2662064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62064" cy="2709333"/>
            </a:xfrm>
            <a:custGeom>
              <a:avLst/>
              <a:gdLst/>
              <a:ahLst/>
              <a:cxnLst/>
              <a:rect l="l" t="t" r="r" b="b"/>
              <a:pathLst>
                <a:path w="2662064" h="2709333">
                  <a:moveTo>
                    <a:pt x="0" y="0"/>
                  </a:moveTo>
                  <a:lnTo>
                    <a:pt x="2662064" y="0"/>
                  </a:lnTo>
                  <a:lnTo>
                    <a:pt x="266206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662064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60"/>
              </a:lnSpc>
              <a:spcBef>
                <a:spcPct val="0"/>
              </a:spcBef>
            </a:pPr>
            <a:r>
              <a:rPr lang="en-US" sz="64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Expected Outcomes</a:t>
            </a:r>
            <a:endParaRPr lang="en-US" sz="64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52617" y="4354879"/>
            <a:ext cx="8606683" cy="480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480" lvl="1" indent="-396240" algn="l">
              <a:lnSpc>
                <a:spcPts val="6240"/>
              </a:lnSpc>
              <a:buFont typeface="Arial" panose="020B0604020202020204"/>
              <a:buChar char="•"/>
            </a:pPr>
            <a:r>
              <a:rPr lang="en-US" sz="367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license plate check</a:t>
            </a:r>
            <a:endParaRPr lang="en-US" sz="367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92480" lvl="1" indent="-396240" algn="l">
              <a:lnSpc>
                <a:spcPts val="6240"/>
              </a:lnSpc>
              <a:buFont typeface="Arial" panose="020B0604020202020204"/>
              <a:buChar char="•"/>
            </a:pPr>
            <a:r>
              <a:rPr lang="en-US" sz="367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Matches against MongoDB records</a:t>
            </a:r>
            <a:endParaRPr lang="en-US" sz="367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92480" lvl="1" indent="-396240" algn="l">
              <a:lnSpc>
                <a:spcPts val="6240"/>
              </a:lnSpc>
              <a:buFont typeface="Arial" panose="020B0604020202020204"/>
              <a:buChar char="•"/>
            </a:pPr>
            <a:r>
              <a:rPr lang="en-US" sz="367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Sends alert if criminal plate found</a:t>
            </a:r>
            <a:endParaRPr lang="en-US" sz="367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92480" lvl="1" indent="-396240" algn="l">
              <a:lnSpc>
                <a:spcPts val="6240"/>
              </a:lnSpc>
              <a:buFont typeface="Arial" panose="020B0604020202020204"/>
              <a:buChar char="•"/>
            </a:pPr>
            <a:r>
              <a:rPr lang="en-US" sz="367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Database: vehicle_data → criminal_records</a:t>
            </a:r>
            <a:endParaRPr lang="en-US" sz="367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624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8652617" y="2455496"/>
            <a:ext cx="9297136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50"/>
              </a:lnSpc>
            </a:pPr>
            <a:r>
              <a:rPr lang="en-US" sz="55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Tools &amp; Technologies Used</a:t>
            </a:r>
            <a:endParaRPr lang="en-US" sz="55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62049" y="978916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1915073" y="1684924"/>
            <a:ext cx="5982709" cy="6564242"/>
            <a:chOff x="0" y="0"/>
            <a:chExt cx="1069369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9369" cy="1173314"/>
            </a:xfrm>
            <a:custGeom>
              <a:avLst/>
              <a:gdLst/>
              <a:ahLst/>
              <a:cxnLst/>
              <a:rect l="l" t="t" r="r" b="b"/>
              <a:pathLst>
                <a:path w="1069369" h="1173314">
                  <a:moveTo>
                    <a:pt x="29763" y="0"/>
                  </a:moveTo>
                  <a:lnTo>
                    <a:pt x="1039606" y="0"/>
                  </a:lnTo>
                  <a:cubicBezTo>
                    <a:pt x="1047500" y="0"/>
                    <a:pt x="1055070" y="3136"/>
                    <a:pt x="1060652" y="8717"/>
                  </a:cubicBezTo>
                  <a:cubicBezTo>
                    <a:pt x="1066233" y="14299"/>
                    <a:pt x="1069369" y="21869"/>
                    <a:pt x="1069369" y="29763"/>
                  </a:cubicBezTo>
                  <a:lnTo>
                    <a:pt x="1069369" y="1143551"/>
                  </a:lnTo>
                  <a:cubicBezTo>
                    <a:pt x="1069369" y="1151445"/>
                    <a:pt x="1066233" y="1159015"/>
                    <a:pt x="1060652" y="1164597"/>
                  </a:cubicBezTo>
                  <a:cubicBezTo>
                    <a:pt x="1055070" y="1170178"/>
                    <a:pt x="1047500" y="1173314"/>
                    <a:pt x="1039606" y="1173314"/>
                  </a:cubicBezTo>
                  <a:lnTo>
                    <a:pt x="29763" y="1173314"/>
                  </a:lnTo>
                  <a:cubicBezTo>
                    <a:pt x="21869" y="1173314"/>
                    <a:pt x="14299" y="1170178"/>
                    <a:pt x="8717" y="1164597"/>
                  </a:cubicBezTo>
                  <a:cubicBezTo>
                    <a:pt x="3136" y="1159015"/>
                    <a:pt x="0" y="1151445"/>
                    <a:pt x="0" y="1143551"/>
                  </a:cubicBezTo>
                  <a:lnTo>
                    <a:pt x="0" y="29763"/>
                  </a:lnTo>
                  <a:cubicBezTo>
                    <a:pt x="0" y="21869"/>
                    <a:pt x="3136" y="14299"/>
                    <a:pt x="8717" y="8717"/>
                  </a:cubicBezTo>
                  <a:cubicBezTo>
                    <a:pt x="14299" y="3136"/>
                    <a:pt x="21869" y="0"/>
                    <a:pt x="29763" y="0"/>
                  </a:cubicBezTo>
                  <a:close/>
                </a:path>
              </a:pathLst>
            </a:custGeom>
            <a:blipFill>
              <a:blip r:embed="rId1"/>
              <a:stretch>
                <a:fillRect l="-2117" r="-2117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580659"/>
            <a:ext cx="9379768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40"/>
              </a:lnSpc>
              <a:spcBef>
                <a:spcPct val="0"/>
              </a:spcBef>
            </a:pPr>
            <a:r>
              <a:rPr lang="en-US" sz="66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Limitations &amp; Future Scope</a:t>
            </a:r>
            <a:endParaRPr lang="en-US" sz="66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417262"/>
            <a:ext cx="10527757" cy="528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Limitations: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Lighting &amp; camera angle dependency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Speed accuracy relies on calibration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</a:t>
            </a: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ture Scope: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Cloud-based criminal DB integration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Support for adverse weather/night detection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69290" lvl="1" indent="-334645" algn="l">
              <a:lnSpc>
                <a:spcPts val="5270"/>
              </a:lnSpc>
              <a:buFont typeface="Arial" panose="020B0604020202020204"/>
              <a:buChar char="•"/>
            </a:pP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Edge device deployment (Jetson Nano, Raspberry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1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Pi)</a:t>
            </a:r>
            <a:endParaRPr lang="en-US" sz="31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4248" y="571134"/>
            <a:ext cx="11537525" cy="254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20"/>
              </a:lnSpc>
            </a:pPr>
            <a:r>
              <a:rPr lang="en-US" sz="7300" b="1" i="1">
                <a:solidFill>
                  <a:srgbClr val="0F4662"/>
                </a:solidFill>
                <a:latin typeface="Cormorant Garamond Bold Italics" panose="00000800000000000000"/>
                <a:ea typeface="Cormorant Garamond Bold Italics" panose="00000800000000000000"/>
                <a:cs typeface="Cormorant Garamond Bold Italics" panose="00000800000000000000"/>
                <a:sym typeface="Cormorant Garamond Bold Italics" panose="00000800000000000000"/>
              </a:rPr>
              <a:t>Conclusion</a:t>
            </a:r>
            <a:endParaRPr lang="en-US" sz="7300" b="1" i="1">
              <a:solidFill>
                <a:srgbClr val="0F4662"/>
              </a:solidFill>
              <a:latin typeface="Cormorant Garamond Bold Italics" panose="00000800000000000000"/>
              <a:ea typeface="Cormorant Garamond Bold Italics" panose="00000800000000000000"/>
              <a:cs typeface="Cormorant Garamond Bold Italics" panose="00000800000000000000"/>
              <a:sym typeface="Cormorant Garamond Bold Italics" panose="00000800000000000000"/>
            </a:endParaRPr>
          </a:p>
          <a:p>
            <a:pPr marL="0" lvl="0" indent="0" algn="l">
              <a:lnSpc>
                <a:spcPts val="10220"/>
              </a:lnSpc>
              <a:spcBef>
                <a:spcPct val="0"/>
              </a:spcBef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1324248" y="2561224"/>
            <a:ext cx="15639503" cy="661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0"/>
              </a:lnSpc>
            </a:pPr>
            <a:r>
              <a:rPr lang="en-US" sz="5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Complete traffic enforcement + smart signal solution</a:t>
            </a:r>
            <a:endParaRPr lang="en-US" sz="52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8840"/>
              </a:lnSpc>
            </a:pPr>
            <a:r>
              <a:rPr lang="en-US" sz="5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Reduces manual intervention and increases safet</a:t>
            </a:r>
            <a:endParaRPr lang="en-US" sz="52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8840"/>
              </a:lnSpc>
            </a:pPr>
            <a:r>
              <a:rPr lang="en-US" sz="5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Ready for real-world deployment in smart cities</a:t>
            </a:r>
            <a:endParaRPr lang="en-US" sz="52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8840"/>
              </a:lnSpc>
            </a:pPr>
          </a:p>
          <a:p>
            <a:pPr marL="0" lvl="0" indent="0" algn="l">
              <a:lnSpc>
                <a:spcPts val="88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2970</Words>
  <Application>WPS Slides</Application>
  <PresentationFormat>On-screen Show (4:3)</PresentationFormat>
  <Paragraphs>187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Cormorant Garamond Bold Italics</vt:lpstr>
      <vt:lpstr>Quicksand</vt:lpstr>
      <vt:lpstr>Canva Sans Bold</vt:lpstr>
      <vt:lpstr>Canva Sans</vt:lpstr>
      <vt:lpstr>Arial</vt:lpstr>
      <vt:lpstr>Quicksand Bold</vt:lpstr>
      <vt:lpstr>IBM Plex Sans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violation detection system</dc:title>
  <dc:creator/>
  <cp:lastModifiedBy>Susmitha Yeluri</cp:lastModifiedBy>
  <cp:revision>2</cp:revision>
  <dcterms:created xsi:type="dcterms:W3CDTF">2006-08-16T00:00:00Z</dcterms:created>
  <dcterms:modified xsi:type="dcterms:W3CDTF">2025-04-10T18:00:15Z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03AA4BD708D14895B743CE79515644F9_12</vt:lpwstr>
  </property>
  <property fmtid="{D5CDD505-2E9C-101B-9397-08002B2CF9AE}" pid="3" name="KSOProductBuildVer">
    <vt:lpwstr>1033-12.2.0.20782</vt:lpwstr>
  </property>
</Properties>
</file>