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89" r:id="rId4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rgbClr val="232D4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50" b="0" i="0">
                <a:solidFill>
                  <a:srgbClr val="232D4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232D4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50" b="0" i="0">
                <a:solidFill>
                  <a:srgbClr val="232D4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232D4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232D4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E2E8E1"/>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209550" y="723900"/>
            <a:ext cx="171450" cy="171450"/>
          </a:xfrm>
          <a:prstGeom prst="rect">
            <a:avLst/>
          </a:prstGeom>
        </p:spPr>
      </p:pic>
      <p:pic>
        <p:nvPicPr>
          <p:cNvPr id="18" name="bg object 18"/>
          <p:cNvPicPr/>
          <p:nvPr/>
        </p:nvPicPr>
        <p:blipFill>
          <a:blip r:embed="rId8" cstate="print"/>
          <a:stretch>
            <a:fillRect/>
          </a:stretch>
        </p:blipFill>
        <p:spPr>
          <a:xfrm>
            <a:off x="952500" y="133350"/>
            <a:ext cx="114300" cy="114300"/>
          </a:xfrm>
          <a:prstGeom prst="rect">
            <a:avLst/>
          </a:prstGeom>
        </p:spPr>
      </p:pic>
      <p:sp>
        <p:nvSpPr>
          <p:cNvPr id="19" name="bg object 19"/>
          <p:cNvSpPr/>
          <p:nvPr/>
        </p:nvSpPr>
        <p:spPr>
          <a:xfrm>
            <a:off x="11572875" y="5857875"/>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D9BDDC">
              <a:alpha val="50195"/>
            </a:srgbClr>
          </a:solidFill>
        </p:spPr>
        <p:txBody>
          <a:bodyPr wrap="square" lIns="0" tIns="0" rIns="0" bIns="0" rtlCol="0"/>
          <a:lstStyle/>
          <a:p>
            <a:endParaRPr/>
          </a:p>
        </p:txBody>
      </p:sp>
      <p:pic>
        <p:nvPicPr>
          <p:cNvPr id="20" name="bg object 20"/>
          <p:cNvPicPr/>
          <p:nvPr/>
        </p:nvPicPr>
        <p:blipFill>
          <a:blip r:embed="rId9" cstate="print"/>
          <a:stretch>
            <a:fillRect/>
          </a:stretch>
        </p:blipFill>
        <p:spPr>
          <a:xfrm>
            <a:off x="95250" y="1133475"/>
            <a:ext cx="228600" cy="228600"/>
          </a:xfrm>
          <a:prstGeom prst="rect">
            <a:avLst/>
          </a:prstGeom>
        </p:spPr>
      </p:pic>
      <p:sp>
        <p:nvSpPr>
          <p:cNvPr id="21" name="bg object 21"/>
          <p:cNvSpPr/>
          <p:nvPr/>
        </p:nvSpPr>
        <p:spPr>
          <a:xfrm>
            <a:off x="11534775" y="552450"/>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C4B1D5">
              <a:alpha val="72155"/>
            </a:srgbClr>
          </a:solidFill>
        </p:spPr>
        <p:txBody>
          <a:bodyPr wrap="square" lIns="0" tIns="0" rIns="0" bIns="0" rtlCol="0"/>
          <a:lstStyle/>
          <a:p>
            <a:endParaRPr/>
          </a:p>
        </p:txBody>
      </p:sp>
      <p:pic>
        <p:nvPicPr>
          <p:cNvPr id="22" name="bg object 22"/>
          <p:cNvPicPr/>
          <p:nvPr/>
        </p:nvPicPr>
        <p:blipFill>
          <a:blip r:embed="rId10" cstate="print"/>
          <a:stretch>
            <a:fillRect/>
          </a:stretch>
        </p:blipFill>
        <p:spPr>
          <a:xfrm>
            <a:off x="11220450" y="295275"/>
            <a:ext cx="114300" cy="114300"/>
          </a:xfrm>
          <a:prstGeom prst="rect">
            <a:avLst/>
          </a:prstGeom>
        </p:spPr>
      </p:pic>
      <p:pic>
        <p:nvPicPr>
          <p:cNvPr id="23" name="bg object 23"/>
          <p:cNvPicPr/>
          <p:nvPr/>
        </p:nvPicPr>
        <p:blipFill>
          <a:blip r:embed="rId11" cstate="print"/>
          <a:stretch>
            <a:fillRect/>
          </a:stretch>
        </p:blipFill>
        <p:spPr>
          <a:xfrm>
            <a:off x="11630025" y="5486400"/>
            <a:ext cx="95250" cy="85725"/>
          </a:xfrm>
          <a:prstGeom prst="rect">
            <a:avLst/>
          </a:prstGeom>
        </p:spPr>
      </p:pic>
      <p:pic>
        <p:nvPicPr>
          <p:cNvPr id="24" name="bg object 24"/>
          <p:cNvPicPr/>
          <p:nvPr/>
        </p:nvPicPr>
        <p:blipFill>
          <a:blip r:embed="rId12" cstate="print"/>
          <a:stretch>
            <a:fillRect/>
          </a:stretch>
        </p:blipFill>
        <p:spPr>
          <a:xfrm>
            <a:off x="10410825" y="6124575"/>
            <a:ext cx="114300" cy="114300"/>
          </a:xfrm>
          <a:prstGeom prst="rect">
            <a:avLst/>
          </a:prstGeom>
        </p:spPr>
      </p:pic>
      <p:sp>
        <p:nvSpPr>
          <p:cNvPr id="25" name="bg object 25"/>
          <p:cNvSpPr/>
          <p:nvPr/>
        </p:nvSpPr>
        <p:spPr>
          <a:xfrm>
            <a:off x="10125075" y="6257925"/>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F1E9F3"/>
          </a:solidFill>
        </p:spPr>
        <p:txBody>
          <a:bodyPr wrap="square" lIns="0" tIns="0" rIns="0" bIns="0" rtlCol="0"/>
          <a:lstStyle/>
          <a:p>
            <a:endParaRPr/>
          </a:p>
        </p:txBody>
      </p:sp>
      <p:pic>
        <p:nvPicPr>
          <p:cNvPr id="26" name="bg object 26"/>
          <p:cNvPicPr/>
          <p:nvPr/>
        </p:nvPicPr>
        <p:blipFill>
          <a:blip r:embed="rId13" cstate="print"/>
          <a:stretch>
            <a:fillRect/>
          </a:stretch>
        </p:blipFill>
        <p:spPr>
          <a:xfrm>
            <a:off x="9934575" y="6200775"/>
            <a:ext cx="114300" cy="114300"/>
          </a:xfrm>
          <a:prstGeom prst="rect">
            <a:avLst/>
          </a:prstGeom>
        </p:spPr>
      </p:pic>
      <p:sp>
        <p:nvSpPr>
          <p:cNvPr id="27" name="bg object 27"/>
          <p:cNvSpPr/>
          <p:nvPr/>
        </p:nvSpPr>
        <p:spPr>
          <a:xfrm>
            <a:off x="11639550" y="6315075"/>
            <a:ext cx="552450" cy="542925"/>
          </a:xfrm>
          <a:custGeom>
            <a:avLst/>
            <a:gdLst/>
            <a:ahLst/>
            <a:cxnLst/>
            <a:rect l="l" t="t" r="r" b="b"/>
            <a:pathLst>
              <a:path w="552450" h="542925">
                <a:moveTo>
                  <a:pt x="319785" y="0"/>
                </a:moveTo>
                <a:lnTo>
                  <a:pt x="272520" y="3467"/>
                </a:lnTo>
                <a:lnTo>
                  <a:pt x="227411" y="13538"/>
                </a:lnTo>
                <a:lnTo>
                  <a:pt x="184953" y="29720"/>
                </a:lnTo>
                <a:lnTo>
                  <a:pt x="145639" y="51517"/>
                </a:lnTo>
                <a:lnTo>
                  <a:pt x="109965" y="78434"/>
                </a:lnTo>
                <a:lnTo>
                  <a:pt x="78423" y="109978"/>
                </a:lnTo>
                <a:lnTo>
                  <a:pt x="51508" y="145653"/>
                </a:lnTo>
                <a:lnTo>
                  <a:pt x="29714" y="184964"/>
                </a:lnTo>
                <a:lnTo>
                  <a:pt x="13535" y="227418"/>
                </a:lnTo>
                <a:lnTo>
                  <a:pt x="3466" y="272519"/>
                </a:lnTo>
                <a:lnTo>
                  <a:pt x="0" y="319773"/>
                </a:lnTo>
                <a:lnTo>
                  <a:pt x="4998" y="376378"/>
                </a:lnTo>
                <a:lnTo>
                  <a:pt x="19415" y="429719"/>
                </a:lnTo>
                <a:lnTo>
                  <a:pt x="42380" y="478937"/>
                </a:lnTo>
                <a:lnTo>
                  <a:pt x="73025" y="523172"/>
                </a:lnTo>
                <a:lnTo>
                  <a:pt x="90931" y="542925"/>
                </a:lnTo>
                <a:lnTo>
                  <a:pt x="548513" y="542925"/>
                </a:lnTo>
                <a:lnTo>
                  <a:pt x="552450" y="538659"/>
                </a:lnTo>
                <a:lnTo>
                  <a:pt x="552450" y="100876"/>
                </a:lnTo>
                <a:lnTo>
                  <a:pt x="508619" y="61698"/>
                </a:lnTo>
                <a:lnTo>
                  <a:pt x="466730" y="35691"/>
                </a:lnTo>
                <a:lnTo>
                  <a:pt x="420847" y="16301"/>
                </a:lnTo>
                <a:lnTo>
                  <a:pt x="371642" y="4185"/>
                </a:lnTo>
                <a:lnTo>
                  <a:pt x="319785" y="0"/>
                </a:lnTo>
                <a:close/>
              </a:path>
            </a:pathLst>
          </a:custGeom>
          <a:solidFill>
            <a:srgbClr val="C7DEDA"/>
          </a:solidFill>
        </p:spPr>
        <p:txBody>
          <a:bodyPr wrap="square" lIns="0" tIns="0" rIns="0" bIns="0" rtlCol="0"/>
          <a:lstStyle/>
          <a:p>
            <a:endParaRPr/>
          </a:p>
        </p:txBody>
      </p:sp>
      <p:sp>
        <p:nvSpPr>
          <p:cNvPr id="28" name="bg object 28"/>
          <p:cNvSpPr/>
          <p:nvPr/>
        </p:nvSpPr>
        <p:spPr>
          <a:xfrm>
            <a:off x="0" y="0"/>
            <a:ext cx="514350" cy="542925"/>
          </a:xfrm>
          <a:custGeom>
            <a:avLst/>
            <a:gdLst/>
            <a:ahLst/>
            <a:cxnLst/>
            <a:rect l="l" t="t" r="r" b="b"/>
            <a:pathLst>
              <a:path w="514350" h="542925">
                <a:moveTo>
                  <a:pt x="463016" y="0"/>
                </a:moveTo>
                <a:lnTo>
                  <a:pt x="0" y="0"/>
                </a:lnTo>
                <a:lnTo>
                  <a:pt x="0" y="506984"/>
                </a:lnTo>
                <a:lnTo>
                  <a:pt x="47157" y="526744"/>
                </a:lnTo>
                <a:lnTo>
                  <a:pt x="117422" y="541071"/>
                </a:lnTo>
                <a:lnTo>
                  <a:pt x="154241" y="542925"/>
                </a:lnTo>
                <a:lnTo>
                  <a:pt x="203105" y="539636"/>
                </a:lnTo>
                <a:lnTo>
                  <a:pt x="249972" y="530056"/>
                </a:lnTo>
                <a:lnTo>
                  <a:pt x="294411" y="514613"/>
                </a:lnTo>
                <a:lnTo>
                  <a:pt x="335994" y="493738"/>
                </a:lnTo>
                <a:lnTo>
                  <a:pt x="374292" y="467858"/>
                </a:lnTo>
                <a:lnTo>
                  <a:pt x="408876" y="437403"/>
                </a:lnTo>
                <a:lnTo>
                  <a:pt x="439316" y="402803"/>
                </a:lnTo>
                <a:lnTo>
                  <a:pt x="465184" y="364485"/>
                </a:lnTo>
                <a:lnTo>
                  <a:pt x="486050" y="322879"/>
                </a:lnTo>
                <a:lnTo>
                  <a:pt x="501486" y="278415"/>
                </a:lnTo>
                <a:lnTo>
                  <a:pt x="511062" y="231520"/>
                </a:lnTo>
                <a:lnTo>
                  <a:pt x="514350" y="182625"/>
                </a:lnTo>
                <a:lnTo>
                  <a:pt x="512491" y="145841"/>
                </a:lnTo>
                <a:lnTo>
                  <a:pt x="507036" y="110093"/>
                </a:lnTo>
                <a:lnTo>
                  <a:pt x="498164" y="75559"/>
                </a:lnTo>
                <a:lnTo>
                  <a:pt x="486054" y="42418"/>
                </a:lnTo>
                <a:lnTo>
                  <a:pt x="463016" y="0"/>
                </a:lnTo>
                <a:close/>
              </a:path>
            </a:pathLst>
          </a:custGeom>
          <a:solidFill>
            <a:srgbClr val="F1E9F3"/>
          </a:solidFill>
        </p:spPr>
        <p:txBody>
          <a:bodyPr wrap="square" lIns="0" tIns="0" rIns="0" bIns="0" rtlCol="0"/>
          <a:lstStyle/>
          <a:p>
            <a:endParaRPr/>
          </a:p>
        </p:txBody>
      </p:sp>
      <p:sp>
        <p:nvSpPr>
          <p:cNvPr id="29" name="bg object 29"/>
          <p:cNvSpPr/>
          <p:nvPr/>
        </p:nvSpPr>
        <p:spPr>
          <a:xfrm>
            <a:off x="10525125" y="0"/>
            <a:ext cx="561975" cy="285750"/>
          </a:xfrm>
          <a:custGeom>
            <a:avLst/>
            <a:gdLst/>
            <a:ahLst/>
            <a:cxnLst/>
            <a:rect l="l" t="t" r="r" b="b"/>
            <a:pathLst>
              <a:path w="561975" h="285750">
                <a:moveTo>
                  <a:pt x="560831" y="0"/>
                </a:moveTo>
                <a:lnTo>
                  <a:pt x="1143" y="0"/>
                </a:lnTo>
                <a:lnTo>
                  <a:pt x="0" y="5715"/>
                </a:lnTo>
                <a:lnTo>
                  <a:pt x="3679" y="51144"/>
                </a:lnTo>
                <a:lnTo>
                  <a:pt x="14330" y="94238"/>
                </a:lnTo>
                <a:lnTo>
                  <a:pt x="31375" y="134419"/>
                </a:lnTo>
                <a:lnTo>
                  <a:pt x="54234" y="171111"/>
                </a:lnTo>
                <a:lnTo>
                  <a:pt x="82327" y="203739"/>
                </a:lnTo>
                <a:lnTo>
                  <a:pt x="115077" y="231727"/>
                </a:lnTo>
                <a:lnTo>
                  <a:pt x="151903" y="254498"/>
                </a:lnTo>
                <a:lnTo>
                  <a:pt x="192227" y="271476"/>
                </a:lnTo>
                <a:lnTo>
                  <a:pt x="235469" y="282085"/>
                </a:lnTo>
                <a:lnTo>
                  <a:pt x="281050" y="285750"/>
                </a:lnTo>
                <a:lnTo>
                  <a:pt x="326598" y="282085"/>
                </a:lnTo>
                <a:lnTo>
                  <a:pt x="369812" y="271476"/>
                </a:lnTo>
                <a:lnTo>
                  <a:pt x="410115" y="254498"/>
                </a:lnTo>
                <a:lnTo>
                  <a:pt x="446925" y="231727"/>
                </a:lnTo>
                <a:lnTo>
                  <a:pt x="479663" y="203739"/>
                </a:lnTo>
                <a:lnTo>
                  <a:pt x="507749" y="171111"/>
                </a:lnTo>
                <a:lnTo>
                  <a:pt x="530603" y="134419"/>
                </a:lnTo>
                <a:lnTo>
                  <a:pt x="547645" y="94238"/>
                </a:lnTo>
                <a:lnTo>
                  <a:pt x="558295" y="51144"/>
                </a:lnTo>
                <a:lnTo>
                  <a:pt x="561975" y="5715"/>
                </a:lnTo>
                <a:lnTo>
                  <a:pt x="560831" y="0"/>
                </a:lnTo>
                <a:close/>
              </a:path>
            </a:pathLst>
          </a:custGeom>
          <a:solidFill>
            <a:srgbClr val="B1BDD5"/>
          </a:solidFill>
        </p:spPr>
        <p:txBody>
          <a:bodyPr wrap="square" lIns="0" tIns="0" rIns="0" bIns="0" rtlCol="0"/>
          <a:lstStyle/>
          <a:p>
            <a:endParaRPr/>
          </a:p>
        </p:txBody>
      </p:sp>
      <p:pic>
        <p:nvPicPr>
          <p:cNvPr id="30" name="bg object 30"/>
          <p:cNvPicPr/>
          <p:nvPr/>
        </p:nvPicPr>
        <p:blipFill>
          <a:blip r:embed="rId14" cstate="print"/>
          <a:stretch>
            <a:fillRect/>
          </a:stretch>
        </p:blipFill>
        <p:spPr>
          <a:xfrm>
            <a:off x="504825" y="1133475"/>
            <a:ext cx="85725" cy="85725"/>
          </a:xfrm>
          <a:prstGeom prst="rect">
            <a:avLst/>
          </a:prstGeom>
        </p:spPr>
      </p:pic>
      <p:pic>
        <p:nvPicPr>
          <p:cNvPr id="31" name="bg object 31"/>
          <p:cNvPicPr/>
          <p:nvPr/>
        </p:nvPicPr>
        <p:blipFill>
          <a:blip r:embed="rId15" cstate="print"/>
          <a:stretch>
            <a:fillRect/>
          </a:stretch>
        </p:blipFill>
        <p:spPr>
          <a:xfrm>
            <a:off x="12049125" y="5572125"/>
            <a:ext cx="142875" cy="219075"/>
          </a:xfrm>
          <a:prstGeom prst="rect">
            <a:avLst/>
          </a:prstGeom>
        </p:spPr>
      </p:pic>
      <p:sp>
        <p:nvSpPr>
          <p:cNvPr id="2" name="Holder 2"/>
          <p:cNvSpPr>
            <a:spLocks noGrp="1"/>
          </p:cNvSpPr>
          <p:nvPr>
            <p:ph type="title"/>
          </p:nvPr>
        </p:nvSpPr>
        <p:spPr>
          <a:xfrm>
            <a:off x="694055" y="-108476"/>
            <a:ext cx="10705782" cy="1885615"/>
          </a:xfrm>
          <a:prstGeom prst="rect">
            <a:avLst/>
          </a:prstGeom>
        </p:spPr>
        <p:txBody>
          <a:bodyPr wrap="square" lIns="0" tIns="0" rIns="0" bIns="0">
            <a:spAutoFit/>
          </a:bodyPr>
          <a:lstStyle>
            <a:lvl1pPr>
              <a:defRPr sz="4400" b="1" i="0">
                <a:solidFill>
                  <a:srgbClr val="232D41"/>
                </a:solidFill>
                <a:latin typeface="Calibri"/>
                <a:cs typeface="Calibri"/>
              </a:defRPr>
            </a:lvl1pPr>
          </a:lstStyle>
          <a:p>
            <a:endParaRPr/>
          </a:p>
        </p:txBody>
      </p:sp>
      <p:sp>
        <p:nvSpPr>
          <p:cNvPr id="3" name="Holder 3"/>
          <p:cNvSpPr>
            <a:spLocks noGrp="1"/>
          </p:cNvSpPr>
          <p:nvPr>
            <p:ph type="body" idx="1"/>
          </p:nvPr>
        </p:nvSpPr>
        <p:spPr>
          <a:xfrm>
            <a:off x="482282" y="1817306"/>
            <a:ext cx="5186680" cy="1654810"/>
          </a:xfrm>
          <a:prstGeom prst="rect">
            <a:avLst/>
          </a:prstGeom>
        </p:spPr>
        <p:txBody>
          <a:bodyPr wrap="square" lIns="0" tIns="0" rIns="0" bIns="0">
            <a:spAutoFit/>
          </a:bodyPr>
          <a:lstStyle>
            <a:lvl1pPr>
              <a:defRPr sz="1850" b="0" i="0">
                <a:solidFill>
                  <a:srgbClr val="232D4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1.png"/><Relationship Id="rId7" Type="http://schemas.openxmlformats.org/officeDocument/2006/relationships/image" Target="../media/image4.png"/><Relationship Id="rId2" Type="http://schemas.openxmlformats.org/officeDocument/2006/relationships/image" Target="../media/image60.jpg"/><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pic>
          <p:nvPicPr>
            <p:cNvPr id="4" name="object 4"/>
            <p:cNvPicPr/>
            <p:nvPr/>
          </p:nvPicPr>
          <p:blipFill>
            <a:blip r:embed="rId3" cstate="print"/>
            <a:stretch>
              <a:fillRect/>
            </a:stretch>
          </p:blipFill>
          <p:spPr>
            <a:xfrm>
              <a:off x="7762875" y="3800475"/>
              <a:ext cx="95250" cy="95250"/>
            </a:xfrm>
            <a:prstGeom prst="rect">
              <a:avLst/>
            </a:prstGeom>
          </p:spPr>
        </p:pic>
        <p:pic>
          <p:nvPicPr>
            <p:cNvPr id="5" name="object 5"/>
            <p:cNvPicPr/>
            <p:nvPr/>
          </p:nvPicPr>
          <p:blipFill>
            <a:blip r:embed="rId4" cstate="print"/>
            <a:stretch>
              <a:fillRect/>
            </a:stretch>
          </p:blipFill>
          <p:spPr>
            <a:xfrm>
              <a:off x="314325" y="3048000"/>
              <a:ext cx="228600" cy="219075"/>
            </a:xfrm>
            <a:prstGeom prst="rect">
              <a:avLst/>
            </a:prstGeom>
          </p:spPr>
        </p:pic>
        <p:sp>
          <p:nvSpPr>
            <p:cNvPr id="6" name="object 6"/>
            <p:cNvSpPr/>
            <p:nvPr/>
          </p:nvSpPr>
          <p:spPr>
            <a:xfrm>
              <a:off x="11191875" y="390525"/>
              <a:ext cx="466725" cy="466725"/>
            </a:xfrm>
            <a:custGeom>
              <a:avLst/>
              <a:gdLst/>
              <a:ahLst/>
              <a:cxnLst/>
              <a:rect l="l" t="t" r="r" b="b"/>
              <a:pathLst>
                <a:path w="466725" h="466725">
                  <a:moveTo>
                    <a:pt x="233425" y="0"/>
                  </a:moveTo>
                  <a:lnTo>
                    <a:pt x="186386" y="4742"/>
                  </a:lnTo>
                  <a:lnTo>
                    <a:pt x="142571" y="18343"/>
                  </a:lnTo>
                  <a:lnTo>
                    <a:pt x="102920" y="39862"/>
                  </a:lnTo>
                  <a:lnTo>
                    <a:pt x="68373" y="68357"/>
                  </a:lnTo>
                  <a:lnTo>
                    <a:pt x="39868" y="102889"/>
                  </a:lnTo>
                  <a:lnTo>
                    <a:pt x="18345" y="142517"/>
                  </a:lnTo>
                  <a:lnTo>
                    <a:pt x="4742" y="186301"/>
                  </a:lnTo>
                  <a:lnTo>
                    <a:pt x="0" y="233299"/>
                  </a:lnTo>
                  <a:lnTo>
                    <a:pt x="4742" y="280338"/>
                  </a:lnTo>
                  <a:lnTo>
                    <a:pt x="18345" y="324153"/>
                  </a:lnTo>
                  <a:lnTo>
                    <a:pt x="39868" y="363804"/>
                  </a:lnTo>
                  <a:lnTo>
                    <a:pt x="68373" y="398351"/>
                  </a:lnTo>
                  <a:lnTo>
                    <a:pt x="102920" y="426856"/>
                  </a:lnTo>
                  <a:lnTo>
                    <a:pt x="142571" y="448379"/>
                  </a:lnTo>
                  <a:lnTo>
                    <a:pt x="186386" y="461982"/>
                  </a:lnTo>
                  <a:lnTo>
                    <a:pt x="233425" y="466725"/>
                  </a:lnTo>
                  <a:lnTo>
                    <a:pt x="280423" y="461982"/>
                  </a:lnTo>
                  <a:lnTo>
                    <a:pt x="324207" y="448379"/>
                  </a:lnTo>
                  <a:lnTo>
                    <a:pt x="363835" y="426856"/>
                  </a:lnTo>
                  <a:lnTo>
                    <a:pt x="398367" y="398351"/>
                  </a:lnTo>
                  <a:lnTo>
                    <a:pt x="426862" y="363804"/>
                  </a:lnTo>
                  <a:lnTo>
                    <a:pt x="448381" y="324153"/>
                  </a:lnTo>
                  <a:lnTo>
                    <a:pt x="461982" y="280338"/>
                  </a:lnTo>
                  <a:lnTo>
                    <a:pt x="466725" y="233299"/>
                  </a:lnTo>
                  <a:lnTo>
                    <a:pt x="461982" y="186301"/>
                  </a:lnTo>
                  <a:lnTo>
                    <a:pt x="448381" y="142517"/>
                  </a:lnTo>
                  <a:lnTo>
                    <a:pt x="426862" y="102889"/>
                  </a:lnTo>
                  <a:lnTo>
                    <a:pt x="398367" y="68357"/>
                  </a:lnTo>
                  <a:lnTo>
                    <a:pt x="363835" y="39862"/>
                  </a:lnTo>
                  <a:lnTo>
                    <a:pt x="324207" y="18343"/>
                  </a:lnTo>
                  <a:lnTo>
                    <a:pt x="280423" y="4742"/>
                  </a:lnTo>
                  <a:lnTo>
                    <a:pt x="233425" y="0"/>
                  </a:lnTo>
                  <a:close/>
                </a:path>
              </a:pathLst>
            </a:custGeom>
            <a:solidFill>
              <a:srgbClr val="C4B1D5">
                <a:alpha val="72155"/>
              </a:srgbClr>
            </a:solidFill>
          </p:spPr>
          <p:txBody>
            <a:bodyPr wrap="square" lIns="0" tIns="0" rIns="0" bIns="0" rtlCol="0"/>
            <a:lstStyle/>
            <a:p>
              <a:endParaRPr/>
            </a:p>
          </p:txBody>
        </p:sp>
        <p:pic>
          <p:nvPicPr>
            <p:cNvPr id="7" name="object 7"/>
            <p:cNvPicPr/>
            <p:nvPr/>
          </p:nvPicPr>
          <p:blipFill>
            <a:blip r:embed="rId5" cstate="print"/>
            <a:stretch>
              <a:fillRect/>
            </a:stretch>
          </p:blipFill>
          <p:spPr>
            <a:xfrm>
              <a:off x="11068050" y="238125"/>
              <a:ext cx="114300" cy="114300"/>
            </a:xfrm>
            <a:prstGeom prst="rect">
              <a:avLst/>
            </a:prstGeom>
          </p:spPr>
        </p:pic>
        <p:sp>
          <p:nvSpPr>
            <p:cNvPr id="8" name="object 8"/>
            <p:cNvSpPr/>
            <p:nvPr/>
          </p:nvSpPr>
          <p:spPr>
            <a:xfrm>
              <a:off x="752475" y="2514600"/>
              <a:ext cx="466725" cy="466725"/>
            </a:xfrm>
            <a:custGeom>
              <a:avLst/>
              <a:gdLst/>
              <a:ahLst/>
              <a:cxnLst/>
              <a:rect l="l" t="t" r="r" b="b"/>
              <a:pathLst>
                <a:path w="466725" h="466725">
                  <a:moveTo>
                    <a:pt x="233362" y="0"/>
                  </a:moveTo>
                  <a:lnTo>
                    <a:pt x="186332" y="4742"/>
                  </a:lnTo>
                  <a:lnTo>
                    <a:pt x="142528" y="18343"/>
                  </a:lnTo>
                  <a:lnTo>
                    <a:pt x="102888" y="39862"/>
                  </a:lnTo>
                  <a:lnTo>
                    <a:pt x="68351" y="68357"/>
                  </a:lnTo>
                  <a:lnTo>
                    <a:pt x="39855" y="102889"/>
                  </a:lnTo>
                  <a:lnTo>
                    <a:pt x="18339" y="142517"/>
                  </a:lnTo>
                  <a:lnTo>
                    <a:pt x="4741" y="186301"/>
                  </a:lnTo>
                  <a:lnTo>
                    <a:pt x="0" y="233299"/>
                  </a:lnTo>
                  <a:lnTo>
                    <a:pt x="4741" y="280338"/>
                  </a:lnTo>
                  <a:lnTo>
                    <a:pt x="18339" y="324153"/>
                  </a:lnTo>
                  <a:lnTo>
                    <a:pt x="39855" y="363804"/>
                  </a:lnTo>
                  <a:lnTo>
                    <a:pt x="68351" y="398351"/>
                  </a:lnTo>
                  <a:lnTo>
                    <a:pt x="102888" y="426856"/>
                  </a:lnTo>
                  <a:lnTo>
                    <a:pt x="142528" y="448379"/>
                  </a:lnTo>
                  <a:lnTo>
                    <a:pt x="186332" y="461982"/>
                  </a:lnTo>
                  <a:lnTo>
                    <a:pt x="233362" y="466725"/>
                  </a:lnTo>
                  <a:lnTo>
                    <a:pt x="280392" y="461982"/>
                  </a:lnTo>
                  <a:lnTo>
                    <a:pt x="324196" y="448379"/>
                  </a:lnTo>
                  <a:lnTo>
                    <a:pt x="363836" y="426856"/>
                  </a:lnTo>
                  <a:lnTo>
                    <a:pt x="398373" y="398351"/>
                  </a:lnTo>
                  <a:lnTo>
                    <a:pt x="426869" y="363804"/>
                  </a:lnTo>
                  <a:lnTo>
                    <a:pt x="448385" y="324153"/>
                  </a:lnTo>
                  <a:lnTo>
                    <a:pt x="461983" y="280338"/>
                  </a:lnTo>
                  <a:lnTo>
                    <a:pt x="466725" y="233299"/>
                  </a:lnTo>
                  <a:lnTo>
                    <a:pt x="461983" y="186301"/>
                  </a:lnTo>
                  <a:lnTo>
                    <a:pt x="448385" y="142517"/>
                  </a:lnTo>
                  <a:lnTo>
                    <a:pt x="426869" y="102889"/>
                  </a:lnTo>
                  <a:lnTo>
                    <a:pt x="398373" y="68357"/>
                  </a:lnTo>
                  <a:lnTo>
                    <a:pt x="363836" y="39862"/>
                  </a:lnTo>
                  <a:lnTo>
                    <a:pt x="324196" y="18343"/>
                  </a:lnTo>
                  <a:lnTo>
                    <a:pt x="280392" y="4742"/>
                  </a:lnTo>
                  <a:lnTo>
                    <a:pt x="233362" y="0"/>
                  </a:lnTo>
                  <a:close/>
                </a:path>
              </a:pathLst>
            </a:custGeom>
            <a:solidFill>
              <a:srgbClr val="C092C5"/>
            </a:solidFill>
          </p:spPr>
          <p:txBody>
            <a:bodyPr wrap="square" lIns="0" tIns="0" rIns="0" bIns="0" rtlCol="0"/>
            <a:lstStyle/>
            <a:p>
              <a:endParaRPr/>
            </a:p>
          </p:txBody>
        </p:sp>
        <p:pic>
          <p:nvPicPr>
            <p:cNvPr id="9" name="object 9"/>
            <p:cNvPicPr/>
            <p:nvPr/>
          </p:nvPicPr>
          <p:blipFill>
            <a:blip r:embed="rId6" cstate="print"/>
            <a:stretch>
              <a:fillRect/>
            </a:stretch>
          </p:blipFill>
          <p:spPr>
            <a:xfrm>
              <a:off x="11229975" y="4591050"/>
              <a:ext cx="114300" cy="114300"/>
            </a:xfrm>
            <a:prstGeom prst="rect">
              <a:avLst/>
            </a:prstGeom>
          </p:spPr>
        </p:pic>
        <p:sp>
          <p:nvSpPr>
            <p:cNvPr id="10" name="object 10"/>
            <p:cNvSpPr/>
            <p:nvPr/>
          </p:nvSpPr>
          <p:spPr>
            <a:xfrm>
              <a:off x="10906125" y="539115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17"/>
                  </a:lnTo>
                  <a:lnTo>
                    <a:pt x="275405" y="62380"/>
                  </a:lnTo>
                  <a:lnTo>
                    <a:pt x="242419" y="29394"/>
                  </a:lnTo>
                  <a:lnTo>
                    <a:pt x="200582" y="7766"/>
                  </a:lnTo>
                  <a:lnTo>
                    <a:pt x="152400" y="0"/>
                  </a:lnTo>
                  <a:close/>
                </a:path>
              </a:pathLst>
            </a:custGeom>
            <a:solidFill>
              <a:srgbClr val="E6D3E8"/>
            </a:solidFill>
          </p:spPr>
          <p:txBody>
            <a:bodyPr wrap="square" lIns="0" tIns="0" rIns="0" bIns="0" rtlCol="0"/>
            <a:lstStyle/>
            <a:p>
              <a:endParaRPr/>
            </a:p>
          </p:txBody>
        </p:sp>
        <p:pic>
          <p:nvPicPr>
            <p:cNvPr id="11" name="object 11"/>
            <p:cNvPicPr/>
            <p:nvPr/>
          </p:nvPicPr>
          <p:blipFill>
            <a:blip r:embed="rId7" cstate="print"/>
            <a:stretch>
              <a:fillRect/>
            </a:stretch>
          </p:blipFill>
          <p:spPr>
            <a:xfrm>
              <a:off x="10410825" y="5162550"/>
              <a:ext cx="114300" cy="114300"/>
            </a:xfrm>
            <a:prstGeom prst="rect">
              <a:avLst/>
            </a:prstGeom>
          </p:spPr>
        </p:pic>
      </p:grpSp>
      <p:sp>
        <p:nvSpPr>
          <p:cNvPr id="12" name="object 12"/>
          <p:cNvSpPr txBox="1">
            <a:spLocks noGrp="1"/>
          </p:cNvSpPr>
          <p:nvPr>
            <p:ph type="title"/>
          </p:nvPr>
        </p:nvSpPr>
        <p:spPr>
          <a:xfrm>
            <a:off x="759459" y="778255"/>
            <a:ext cx="10719435" cy="1473200"/>
          </a:xfrm>
          <a:prstGeom prst="rect">
            <a:avLst/>
          </a:prstGeom>
        </p:spPr>
        <p:txBody>
          <a:bodyPr vert="horz" wrap="square" lIns="0" tIns="42545" rIns="0" bIns="0" rtlCol="0">
            <a:spAutoFit/>
          </a:bodyPr>
          <a:lstStyle/>
          <a:p>
            <a:pPr marL="12700" marR="5080" indent="1238885">
              <a:lnSpc>
                <a:spcPts val="5630"/>
              </a:lnSpc>
              <a:spcBef>
                <a:spcPts val="335"/>
              </a:spcBef>
            </a:pPr>
            <a:r>
              <a:rPr sz="4800" spc="310" dirty="0">
                <a:solidFill>
                  <a:srgbClr val="FFFFFF"/>
                </a:solidFill>
              </a:rPr>
              <a:t>Design</a:t>
            </a:r>
            <a:r>
              <a:rPr sz="4800" spc="340" dirty="0">
                <a:solidFill>
                  <a:srgbClr val="FFFFFF"/>
                </a:solidFill>
              </a:rPr>
              <a:t> </a:t>
            </a:r>
            <a:r>
              <a:rPr sz="4800" spc="235" dirty="0">
                <a:solidFill>
                  <a:srgbClr val="FFFFFF"/>
                </a:solidFill>
              </a:rPr>
              <a:t>and</a:t>
            </a:r>
            <a:r>
              <a:rPr sz="4800" spc="250" dirty="0">
                <a:solidFill>
                  <a:srgbClr val="FFFFFF"/>
                </a:solidFill>
              </a:rPr>
              <a:t> </a:t>
            </a:r>
            <a:r>
              <a:rPr sz="4800" spc="254" dirty="0">
                <a:solidFill>
                  <a:srgbClr val="FFFFFF"/>
                </a:solidFill>
              </a:rPr>
              <a:t>Simulation</a:t>
            </a:r>
            <a:r>
              <a:rPr sz="4800" spc="340" dirty="0">
                <a:solidFill>
                  <a:srgbClr val="FFFFFF"/>
                </a:solidFill>
              </a:rPr>
              <a:t> </a:t>
            </a:r>
            <a:r>
              <a:rPr sz="4800" spc="204" dirty="0">
                <a:solidFill>
                  <a:srgbClr val="FFFFFF"/>
                </a:solidFill>
              </a:rPr>
              <a:t>of</a:t>
            </a:r>
            <a:r>
              <a:rPr sz="4800" spc="390" dirty="0">
                <a:solidFill>
                  <a:srgbClr val="FFFFFF"/>
                </a:solidFill>
              </a:rPr>
              <a:t> </a:t>
            </a:r>
            <a:r>
              <a:rPr sz="4800" spc="470" dirty="0">
                <a:solidFill>
                  <a:srgbClr val="FFFFFF"/>
                </a:solidFill>
              </a:rPr>
              <a:t>PID </a:t>
            </a:r>
            <a:r>
              <a:rPr sz="4800" spc="360" dirty="0">
                <a:solidFill>
                  <a:srgbClr val="FFFFFF"/>
                </a:solidFill>
              </a:rPr>
              <a:t>Controllers</a:t>
            </a:r>
            <a:r>
              <a:rPr sz="4800" spc="270" dirty="0">
                <a:solidFill>
                  <a:srgbClr val="FFFFFF"/>
                </a:solidFill>
              </a:rPr>
              <a:t> </a:t>
            </a:r>
            <a:r>
              <a:rPr sz="4800" spc="265" dirty="0">
                <a:solidFill>
                  <a:srgbClr val="FFFFFF"/>
                </a:solidFill>
              </a:rPr>
              <a:t>for</a:t>
            </a:r>
            <a:r>
              <a:rPr sz="4800" spc="310" dirty="0">
                <a:solidFill>
                  <a:srgbClr val="FFFFFF"/>
                </a:solidFill>
              </a:rPr>
              <a:t> </a:t>
            </a:r>
            <a:r>
              <a:rPr sz="4800" spc="315" dirty="0">
                <a:solidFill>
                  <a:srgbClr val="FFFFFF"/>
                </a:solidFill>
              </a:rPr>
              <a:t>Motor</a:t>
            </a:r>
            <a:r>
              <a:rPr sz="4800" spc="385" dirty="0">
                <a:solidFill>
                  <a:srgbClr val="FFFFFF"/>
                </a:solidFill>
              </a:rPr>
              <a:t> </a:t>
            </a:r>
            <a:r>
              <a:rPr sz="4800" spc="290" dirty="0">
                <a:solidFill>
                  <a:srgbClr val="FFFFFF"/>
                </a:solidFill>
              </a:rPr>
              <a:t>Speed</a:t>
            </a:r>
            <a:r>
              <a:rPr sz="4800" spc="270" dirty="0">
                <a:solidFill>
                  <a:srgbClr val="FFFFFF"/>
                </a:solidFill>
              </a:rPr>
              <a:t> </a:t>
            </a:r>
            <a:r>
              <a:rPr sz="4800" spc="390" dirty="0">
                <a:solidFill>
                  <a:srgbClr val="FFFFFF"/>
                </a:solidFill>
              </a:rPr>
              <a:t>Control</a:t>
            </a:r>
            <a:endParaRPr sz="4800"/>
          </a:p>
        </p:txBody>
      </p:sp>
      <p:sp>
        <p:nvSpPr>
          <p:cNvPr id="13" name="object 13"/>
          <p:cNvSpPr txBox="1"/>
          <p:nvPr/>
        </p:nvSpPr>
        <p:spPr>
          <a:xfrm>
            <a:off x="3785615" y="2319337"/>
            <a:ext cx="4411980" cy="3679190"/>
          </a:xfrm>
          <a:prstGeom prst="rect">
            <a:avLst/>
          </a:prstGeom>
        </p:spPr>
        <p:txBody>
          <a:bodyPr vert="horz" wrap="square" lIns="0" tIns="12065" rIns="0" bIns="0" rtlCol="0">
            <a:spAutoFit/>
          </a:bodyPr>
          <a:lstStyle/>
          <a:p>
            <a:pPr marL="374650" marR="437515" algn="ctr">
              <a:lnSpc>
                <a:spcPct val="125200"/>
              </a:lnSpc>
              <a:spcBef>
                <a:spcPts val="95"/>
              </a:spcBef>
            </a:pPr>
            <a:r>
              <a:rPr sz="2400" spc="-10" dirty="0">
                <a:solidFill>
                  <a:srgbClr val="D9BDDC"/>
                </a:solidFill>
                <a:latin typeface="Calibri"/>
                <a:cs typeface="Calibri"/>
              </a:rPr>
              <a:t>Predefined</a:t>
            </a:r>
            <a:r>
              <a:rPr sz="2400" spc="-75" dirty="0">
                <a:solidFill>
                  <a:srgbClr val="D9BDDC"/>
                </a:solidFill>
                <a:latin typeface="Calibri"/>
                <a:cs typeface="Calibri"/>
              </a:rPr>
              <a:t> </a:t>
            </a:r>
            <a:r>
              <a:rPr sz="2400" spc="-10" dirty="0">
                <a:solidFill>
                  <a:srgbClr val="D9BDDC"/>
                </a:solidFill>
                <a:latin typeface="Calibri"/>
                <a:cs typeface="Calibri"/>
              </a:rPr>
              <a:t>Hardware</a:t>
            </a:r>
            <a:r>
              <a:rPr sz="2400" spc="-85" dirty="0">
                <a:solidFill>
                  <a:srgbClr val="D9BDDC"/>
                </a:solidFill>
                <a:latin typeface="Calibri"/>
                <a:cs typeface="Calibri"/>
              </a:rPr>
              <a:t> </a:t>
            </a:r>
            <a:r>
              <a:rPr sz="2400" spc="-10" dirty="0">
                <a:solidFill>
                  <a:srgbClr val="D9BDDC"/>
                </a:solidFill>
                <a:latin typeface="Calibri"/>
                <a:cs typeface="Calibri"/>
              </a:rPr>
              <a:t>Project </a:t>
            </a:r>
            <a:r>
              <a:rPr sz="2400" spc="-25" dirty="0">
                <a:solidFill>
                  <a:srgbClr val="D9BDDC"/>
                </a:solidFill>
                <a:latin typeface="Calibri"/>
                <a:cs typeface="Calibri"/>
              </a:rPr>
              <a:t>By</a:t>
            </a:r>
            <a:endParaRPr sz="2400">
              <a:latin typeface="Calibri"/>
              <a:cs typeface="Calibri"/>
            </a:endParaRPr>
          </a:p>
          <a:p>
            <a:pPr marR="79375" algn="ctr">
              <a:lnSpc>
                <a:spcPct val="100000"/>
              </a:lnSpc>
              <a:spcBef>
                <a:spcPts val="730"/>
              </a:spcBef>
            </a:pPr>
            <a:r>
              <a:rPr sz="2400" b="1" u="sng" dirty="0">
                <a:solidFill>
                  <a:srgbClr val="92D050"/>
                </a:solidFill>
                <a:uFill>
                  <a:solidFill>
                    <a:srgbClr val="92D050"/>
                  </a:solidFill>
                </a:uFill>
                <a:latin typeface="Calibri"/>
                <a:cs typeface="Calibri"/>
              </a:rPr>
              <a:t>TEAM</a:t>
            </a:r>
            <a:r>
              <a:rPr sz="2400" b="1" u="sng" spc="-30" dirty="0">
                <a:solidFill>
                  <a:srgbClr val="92D050"/>
                </a:solidFill>
                <a:uFill>
                  <a:solidFill>
                    <a:srgbClr val="92D050"/>
                  </a:solidFill>
                </a:uFill>
                <a:latin typeface="Calibri"/>
                <a:cs typeface="Calibri"/>
              </a:rPr>
              <a:t> </a:t>
            </a:r>
            <a:r>
              <a:rPr sz="2400" b="1" u="sng" dirty="0">
                <a:solidFill>
                  <a:srgbClr val="92D050"/>
                </a:solidFill>
                <a:uFill>
                  <a:solidFill>
                    <a:srgbClr val="92D050"/>
                  </a:solidFill>
                </a:uFill>
                <a:latin typeface="Calibri"/>
                <a:cs typeface="Calibri"/>
              </a:rPr>
              <a:t>WIRED</a:t>
            </a:r>
            <a:r>
              <a:rPr sz="2400" b="1" u="sng" spc="-114" dirty="0">
                <a:solidFill>
                  <a:srgbClr val="92D050"/>
                </a:solidFill>
                <a:uFill>
                  <a:solidFill>
                    <a:srgbClr val="92D050"/>
                  </a:solidFill>
                </a:uFill>
                <a:latin typeface="Calibri"/>
                <a:cs typeface="Calibri"/>
              </a:rPr>
              <a:t> </a:t>
            </a:r>
            <a:r>
              <a:rPr sz="2400" b="1" u="sng" spc="-10" dirty="0">
                <a:solidFill>
                  <a:srgbClr val="92D050"/>
                </a:solidFill>
                <a:uFill>
                  <a:solidFill>
                    <a:srgbClr val="92D050"/>
                  </a:solidFill>
                </a:uFill>
                <a:latin typeface="Calibri"/>
                <a:cs typeface="Calibri"/>
              </a:rPr>
              <a:t>WIZARDS</a:t>
            </a:r>
            <a:endParaRPr sz="2400">
              <a:latin typeface="Calibri"/>
              <a:cs typeface="Calibri"/>
            </a:endParaRPr>
          </a:p>
          <a:p>
            <a:pPr marL="229235" marR="2540" indent="-229235" algn="ctr">
              <a:lnSpc>
                <a:spcPct val="100000"/>
              </a:lnSpc>
              <a:spcBef>
                <a:spcPts val="720"/>
              </a:spcBef>
              <a:buSzPct val="85416"/>
              <a:buAutoNum type="arabicPeriod"/>
              <a:tabLst>
                <a:tab pos="229235" algn="l"/>
              </a:tabLst>
            </a:pPr>
            <a:r>
              <a:rPr sz="2400" dirty="0">
                <a:solidFill>
                  <a:srgbClr val="D9BDDC"/>
                </a:solidFill>
                <a:latin typeface="Calibri"/>
                <a:cs typeface="Calibri"/>
              </a:rPr>
              <a:t>Md</a:t>
            </a:r>
            <a:r>
              <a:rPr sz="2400" spc="-100" dirty="0">
                <a:solidFill>
                  <a:srgbClr val="D9BDDC"/>
                </a:solidFill>
                <a:latin typeface="Calibri"/>
                <a:cs typeface="Calibri"/>
              </a:rPr>
              <a:t> </a:t>
            </a:r>
            <a:r>
              <a:rPr sz="2400" spc="-10" dirty="0">
                <a:solidFill>
                  <a:srgbClr val="D9BDDC"/>
                </a:solidFill>
                <a:latin typeface="Calibri"/>
                <a:cs typeface="Calibri"/>
              </a:rPr>
              <a:t>Faizan</a:t>
            </a:r>
            <a:r>
              <a:rPr sz="2400" spc="-35" dirty="0">
                <a:solidFill>
                  <a:srgbClr val="D9BDDC"/>
                </a:solidFill>
                <a:latin typeface="Calibri"/>
                <a:cs typeface="Calibri"/>
              </a:rPr>
              <a:t> </a:t>
            </a:r>
            <a:r>
              <a:rPr sz="2400" spc="-10" dirty="0">
                <a:solidFill>
                  <a:srgbClr val="D9BDDC"/>
                </a:solidFill>
                <a:latin typeface="Calibri"/>
                <a:cs typeface="Calibri"/>
              </a:rPr>
              <a:t>(20212027)</a:t>
            </a:r>
            <a:endParaRPr sz="2400">
              <a:latin typeface="Calibri"/>
              <a:cs typeface="Calibri"/>
            </a:endParaRPr>
          </a:p>
          <a:p>
            <a:pPr marL="219075" indent="-219075" algn="ctr">
              <a:lnSpc>
                <a:spcPct val="100000"/>
              </a:lnSpc>
              <a:spcBef>
                <a:spcPts val="725"/>
              </a:spcBef>
              <a:buSzPct val="85416"/>
              <a:buAutoNum type="arabicPeriod"/>
              <a:tabLst>
                <a:tab pos="219075" algn="l"/>
              </a:tabLst>
            </a:pPr>
            <a:r>
              <a:rPr sz="2400" dirty="0">
                <a:solidFill>
                  <a:srgbClr val="D9BDDC"/>
                </a:solidFill>
                <a:latin typeface="Calibri"/>
                <a:cs typeface="Calibri"/>
              </a:rPr>
              <a:t>Gyanesh</a:t>
            </a:r>
            <a:r>
              <a:rPr sz="2400" spc="-80" dirty="0">
                <a:solidFill>
                  <a:srgbClr val="D9BDDC"/>
                </a:solidFill>
                <a:latin typeface="Calibri"/>
                <a:cs typeface="Calibri"/>
              </a:rPr>
              <a:t> </a:t>
            </a:r>
            <a:r>
              <a:rPr sz="2400" dirty="0">
                <a:solidFill>
                  <a:srgbClr val="D9BDDC"/>
                </a:solidFill>
                <a:latin typeface="Calibri"/>
                <a:cs typeface="Calibri"/>
              </a:rPr>
              <a:t>Chandra</a:t>
            </a:r>
            <a:r>
              <a:rPr sz="2400" spc="-50" dirty="0">
                <a:solidFill>
                  <a:srgbClr val="D9BDDC"/>
                </a:solidFill>
                <a:latin typeface="Calibri"/>
                <a:cs typeface="Calibri"/>
              </a:rPr>
              <a:t> </a:t>
            </a:r>
            <a:r>
              <a:rPr sz="2400" dirty="0">
                <a:solidFill>
                  <a:srgbClr val="D9BDDC"/>
                </a:solidFill>
                <a:latin typeface="Calibri"/>
                <a:cs typeface="Calibri"/>
              </a:rPr>
              <a:t>Das</a:t>
            </a:r>
            <a:r>
              <a:rPr sz="2400" spc="-125" dirty="0">
                <a:solidFill>
                  <a:srgbClr val="D9BDDC"/>
                </a:solidFill>
                <a:latin typeface="Calibri"/>
                <a:cs typeface="Calibri"/>
              </a:rPr>
              <a:t> </a:t>
            </a:r>
            <a:r>
              <a:rPr sz="2400" spc="-10" dirty="0">
                <a:solidFill>
                  <a:srgbClr val="D9BDDC"/>
                </a:solidFill>
                <a:latin typeface="Calibri"/>
                <a:cs typeface="Calibri"/>
              </a:rPr>
              <a:t>(20212057)</a:t>
            </a:r>
            <a:endParaRPr sz="2400">
              <a:latin typeface="Calibri"/>
              <a:cs typeface="Calibri"/>
            </a:endParaRPr>
          </a:p>
          <a:p>
            <a:pPr marL="209550" marR="635" indent="-209550" algn="ctr">
              <a:lnSpc>
                <a:spcPct val="100000"/>
              </a:lnSpc>
              <a:spcBef>
                <a:spcPts val="725"/>
              </a:spcBef>
              <a:buSzPct val="85416"/>
              <a:buAutoNum type="arabicPeriod"/>
              <a:tabLst>
                <a:tab pos="209550" algn="l"/>
              </a:tabLst>
            </a:pPr>
            <a:r>
              <a:rPr sz="2400" spc="-25" dirty="0">
                <a:solidFill>
                  <a:srgbClr val="D9BDDC"/>
                </a:solidFill>
                <a:latin typeface="Calibri"/>
                <a:cs typeface="Calibri"/>
              </a:rPr>
              <a:t>Vaibhav</a:t>
            </a:r>
            <a:r>
              <a:rPr sz="2400" spc="-60" dirty="0">
                <a:solidFill>
                  <a:srgbClr val="D9BDDC"/>
                </a:solidFill>
                <a:latin typeface="Calibri"/>
                <a:cs typeface="Calibri"/>
              </a:rPr>
              <a:t> </a:t>
            </a:r>
            <a:r>
              <a:rPr sz="2400" dirty="0">
                <a:solidFill>
                  <a:srgbClr val="D9BDDC"/>
                </a:solidFill>
                <a:latin typeface="Calibri"/>
                <a:cs typeface="Calibri"/>
              </a:rPr>
              <a:t>Verma</a:t>
            </a:r>
            <a:r>
              <a:rPr sz="2400" spc="-105" dirty="0">
                <a:solidFill>
                  <a:srgbClr val="D9BDDC"/>
                </a:solidFill>
                <a:latin typeface="Calibri"/>
                <a:cs typeface="Calibri"/>
              </a:rPr>
              <a:t> </a:t>
            </a:r>
            <a:r>
              <a:rPr sz="2400" spc="-10" dirty="0">
                <a:solidFill>
                  <a:srgbClr val="D9BDDC"/>
                </a:solidFill>
                <a:latin typeface="Calibri"/>
                <a:cs typeface="Calibri"/>
              </a:rPr>
              <a:t>(20212020)</a:t>
            </a:r>
            <a:endParaRPr sz="2400">
              <a:latin typeface="Calibri"/>
              <a:cs typeface="Calibri"/>
            </a:endParaRPr>
          </a:p>
          <a:p>
            <a:pPr marL="228600" marR="635" indent="-228600" algn="ctr">
              <a:lnSpc>
                <a:spcPct val="100000"/>
              </a:lnSpc>
              <a:spcBef>
                <a:spcPts val="655"/>
              </a:spcBef>
              <a:buSzPct val="85416"/>
              <a:buAutoNum type="arabicPeriod"/>
              <a:tabLst>
                <a:tab pos="228600" algn="l"/>
              </a:tabLst>
            </a:pPr>
            <a:r>
              <a:rPr sz="2400" dirty="0">
                <a:solidFill>
                  <a:srgbClr val="D9BDDC"/>
                </a:solidFill>
                <a:latin typeface="Calibri"/>
                <a:cs typeface="Calibri"/>
              </a:rPr>
              <a:t>Mahipal</a:t>
            </a:r>
            <a:r>
              <a:rPr sz="2400" spc="5" dirty="0">
                <a:solidFill>
                  <a:srgbClr val="D9BDDC"/>
                </a:solidFill>
                <a:latin typeface="Calibri"/>
                <a:cs typeface="Calibri"/>
              </a:rPr>
              <a:t> </a:t>
            </a:r>
            <a:r>
              <a:rPr sz="2400" spc="-55" dirty="0">
                <a:solidFill>
                  <a:srgbClr val="D9BDDC"/>
                </a:solidFill>
                <a:latin typeface="Calibri"/>
                <a:cs typeface="Calibri"/>
              </a:rPr>
              <a:t>Tarar</a:t>
            </a:r>
            <a:r>
              <a:rPr sz="2400" spc="-80" dirty="0">
                <a:solidFill>
                  <a:srgbClr val="D9BDDC"/>
                </a:solidFill>
                <a:latin typeface="Calibri"/>
                <a:cs typeface="Calibri"/>
              </a:rPr>
              <a:t> </a:t>
            </a:r>
            <a:r>
              <a:rPr sz="2400" spc="-10" dirty="0">
                <a:solidFill>
                  <a:srgbClr val="D9BDDC"/>
                </a:solidFill>
                <a:latin typeface="Calibri"/>
                <a:cs typeface="Calibri"/>
              </a:rPr>
              <a:t>(20212014)</a:t>
            </a:r>
            <a:endParaRPr sz="2400">
              <a:latin typeface="Calibri"/>
              <a:cs typeface="Calibri"/>
            </a:endParaRPr>
          </a:p>
          <a:p>
            <a:pPr marL="228600" marR="635" indent="-228600" algn="ctr">
              <a:lnSpc>
                <a:spcPct val="100000"/>
              </a:lnSpc>
              <a:spcBef>
                <a:spcPts val="725"/>
              </a:spcBef>
              <a:buSzPct val="85416"/>
              <a:buAutoNum type="arabicPeriod"/>
              <a:tabLst>
                <a:tab pos="228600" algn="l"/>
              </a:tabLst>
            </a:pPr>
            <a:r>
              <a:rPr sz="2400" dirty="0">
                <a:solidFill>
                  <a:srgbClr val="D9BDDC"/>
                </a:solidFill>
                <a:latin typeface="Calibri"/>
                <a:cs typeface="Calibri"/>
              </a:rPr>
              <a:t>Ayush</a:t>
            </a:r>
            <a:r>
              <a:rPr sz="2400" spc="-110" dirty="0">
                <a:solidFill>
                  <a:srgbClr val="D9BDDC"/>
                </a:solidFill>
                <a:latin typeface="Calibri"/>
                <a:cs typeface="Calibri"/>
              </a:rPr>
              <a:t> </a:t>
            </a:r>
            <a:r>
              <a:rPr sz="2400" spc="-10" dirty="0">
                <a:solidFill>
                  <a:srgbClr val="D9BDDC"/>
                </a:solidFill>
                <a:latin typeface="Calibri"/>
                <a:cs typeface="Calibri"/>
              </a:rPr>
              <a:t>Verma</a:t>
            </a:r>
            <a:r>
              <a:rPr sz="2400" spc="-80" dirty="0">
                <a:solidFill>
                  <a:srgbClr val="D9BDDC"/>
                </a:solidFill>
                <a:latin typeface="Calibri"/>
                <a:cs typeface="Calibri"/>
              </a:rPr>
              <a:t> </a:t>
            </a:r>
            <a:r>
              <a:rPr sz="2400" spc="-10" dirty="0">
                <a:solidFill>
                  <a:srgbClr val="D9BDDC"/>
                </a:solidFill>
                <a:latin typeface="Calibri"/>
                <a:cs typeface="Calibri"/>
              </a:rPr>
              <a:t>(20212080)</a:t>
            </a:r>
            <a:endParaRPr sz="24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6467" y="568261"/>
            <a:ext cx="10201910" cy="1861185"/>
          </a:xfrm>
          <a:prstGeom prst="rect">
            <a:avLst/>
          </a:prstGeom>
        </p:spPr>
        <p:txBody>
          <a:bodyPr vert="horz" wrap="square" lIns="0" tIns="67310" rIns="0" bIns="0" rtlCol="0">
            <a:spAutoFit/>
          </a:bodyPr>
          <a:lstStyle/>
          <a:p>
            <a:pPr marL="241300" marR="5080" indent="-228600" algn="just">
              <a:lnSpc>
                <a:spcPts val="2180"/>
              </a:lnSpc>
              <a:spcBef>
                <a:spcPts val="530"/>
              </a:spcBef>
              <a:buClr>
                <a:srgbClr val="475D83"/>
              </a:buClr>
              <a:buFont typeface="Arial"/>
              <a:buChar char="•"/>
              <a:tabLst>
                <a:tab pos="241300" algn="l"/>
              </a:tabLst>
            </a:pPr>
            <a:r>
              <a:rPr sz="2150" dirty="0">
                <a:solidFill>
                  <a:srgbClr val="232D41"/>
                </a:solidFill>
                <a:latin typeface="Calibri"/>
                <a:cs typeface="Calibri"/>
              </a:rPr>
              <a:t>2.</a:t>
            </a:r>
            <a:r>
              <a:rPr sz="2150" spc="-105" dirty="0">
                <a:solidFill>
                  <a:srgbClr val="232D41"/>
                </a:solidFill>
                <a:latin typeface="Calibri"/>
                <a:cs typeface="Calibri"/>
              </a:rPr>
              <a:t> </a:t>
            </a:r>
            <a:r>
              <a:rPr sz="2000" b="1" spc="-10" dirty="0">
                <a:solidFill>
                  <a:srgbClr val="232D41"/>
                </a:solidFill>
                <a:latin typeface="Calibri"/>
                <a:cs typeface="Calibri"/>
              </a:rPr>
              <a:t>Integral</a:t>
            </a:r>
            <a:r>
              <a:rPr sz="2000" b="1" spc="-70" dirty="0">
                <a:solidFill>
                  <a:srgbClr val="232D41"/>
                </a:solidFill>
                <a:latin typeface="Calibri"/>
                <a:cs typeface="Calibri"/>
              </a:rPr>
              <a:t> </a:t>
            </a:r>
            <a:r>
              <a:rPr sz="2000" b="1" dirty="0">
                <a:solidFill>
                  <a:srgbClr val="232D41"/>
                </a:solidFill>
                <a:latin typeface="Calibri"/>
                <a:cs typeface="Calibri"/>
              </a:rPr>
              <a:t>term</a:t>
            </a:r>
            <a:r>
              <a:rPr sz="2000" b="1" spc="-114" dirty="0">
                <a:solidFill>
                  <a:srgbClr val="232D41"/>
                </a:solidFill>
                <a:latin typeface="Calibri"/>
                <a:cs typeface="Calibri"/>
              </a:rPr>
              <a:t> </a:t>
            </a:r>
            <a:r>
              <a:rPr sz="2000" b="1" dirty="0">
                <a:solidFill>
                  <a:srgbClr val="232D41"/>
                </a:solidFill>
                <a:latin typeface="Calibri"/>
                <a:cs typeface="Calibri"/>
              </a:rPr>
              <a:t>(I)</a:t>
            </a:r>
            <a:r>
              <a:rPr sz="2000" dirty="0">
                <a:solidFill>
                  <a:srgbClr val="232D41"/>
                </a:solidFill>
                <a:latin typeface="Calibri"/>
                <a:cs typeface="Calibri"/>
              </a:rPr>
              <a:t>:</a:t>
            </a:r>
            <a:r>
              <a:rPr sz="2000" spc="30" dirty="0">
                <a:solidFill>
                  <a:srgbClr val="232D41"/>
                </a:solidFill>
                <a:latin typeface="Calibri"/>
                <a:cs typeface="Calibri"/>
              </a:rPr>
              <a:t> </a:t>
            </a:r>
            <a:r>
              <a:rPr sz="2000" dirty="0">
                <a:solidFill>
                  <a:srgbClr val="232D41"/>
                </a:solidFill>
                <a:latin typeface="Calibri"/>
                <a:cs typeface="Calibri"/>
              </a:rPr>
              <a:t>This term</a:t>
            </a:r>
            <a:r>
              <a:rPr sz="2000" spc="5" dirty="0">
                <a:solidFill>
                  <a:srgbClr val="232D41"/>
                </a:solidFill>
                <a:latin typeface="Calibri"/>
                <a:cs typeface="Calibri"/>
              </a:rPr>
              <a:t> </a:t>
            </a:r>
            <a:r>
              <a:rPr sz="2000" dirty="0">
                <a:solidFill>
                  <a:srgbClr val="232D41"/>
                </a:solidFill>
                <a:latin typeface="Calibri"/>
                <a:cs typeface="Calibri"/>
              </a:rPr>
              <a:t>is</a:t>
            </a:r>
            <a:r>
              <a:rPr sz="2000" spc="-70" dirty="0">
                <a:solidFill>
                  <a:srgbClr val="232D41"/>
                </a:solidFill>
                <a:latin typeface="Calibri"/>
                <a:cs typeface="Calibri"/>
              </a:rPr>
              <a:t> </a:t>
            </a:r>
            <a:r>
              <a:rPr sz="2000" dirty="0">
                <a:solidFill>
                  <a:srgbClr val="232D41"/>
                </a:solidFill>
                <a:latin typeface="Calibri"/>
                <a:cs typeface="Calibri"/>
              </a:rPr>
              <a:t>proportional</a:t>
            </a:r>
            <a:r>
              <a:rPr sz="2000" spc="30" dirty="0">
                <a:solidFill>
                  <a:srgbClr val="232D41"/>
                </a:solidFill>
                <a:latin typeface="Calibri"/>
                <a:cs typeface="Calibri"/>
              </a:rPr>
              <a:t> </a:t>
            </a:r>
            <a:r>
              <a:rPr sz="2000" dirty="0">
                <a:solidFill>
                  <a:srgbClr val="232D41"/>
                </a:solidFill>
                <a:latin typeface="Calibri"/>
                <a:cs typeface="Calibri"/>
              </a:rPr>
              <a:t>to</a:t>
            </a:r>
            <a:r>
              <a:rPr sz="2000" spc="-110" dirty="0">
                <a:solidFill>
                  <a:srgbClr val="232D41"/>
                </a:solidFill>
                <a:latin typeface="Calibri"/>
                <a:cs typeface="Calibri"/>
              </a:rPr>
              <a:t> </a:t>
            </a:r>
            <a:r>
              <a:rPr sz="2000" dirty="0">
                <a:solidFill>
                  <a:srgbClr val="232D41"/>
                </a:solidFill>
                <a:latin typeface="Calibri"/>
                <a:cs typeface="Calibri"/>
              </a:rPr>
              <a:t>the</a:t>
            </a:r>
            <a:r>
              <a:rPr sz="2000" spc="10" dirty="0">
                <a:solidFill>
                  <a:srgbClr val="232D41"/>
                </a:solidFill>
                <a:latin typeface="Calibri"/>
                <a:cs typeface="Calibri"/>
              </a:rPr>
              <a:t> </a:t>
            </a:r>
            <a:r>
              <a:rPr sz="2000" spc="-10" dirty="0">
                <a:solidFill>
                  <a:srgbClr val="232D41"/>
                </a:solidFill>
                <a:latin typeface="Calibri"/>
                <a:cs typeface="Calibri"/>
              </a:rPr>
              <a:t>accumulated</a:t>
            </a:r>
            <a:r>
              <a:rPr sz="2000" spc="-100" dirty="0">
                <a:solidFill>
                  <a:srgbClr val="232D41"/>
                </a:solidFill>
                <a:latin typeface="Calibri"/>
                <a:cs typeface="Calibri"/>
              </a:rPr>
              <a:t> </a:t>
            </a:r>
            <a:r>
              <a:rPr sz="2000" dirty="0">
                <a:solidFill>
                  <a:srgbClr val="232D41"/>
                </a:solidFill>
                <a:latin typeface="Calibri"/>
                <a:cs typeface="Calibri"/>
              </a:rPr>
              <a:t>error</a:t>
            </a:r>
            <a:r>
              <a:rPr sz="2000" spc="10" dirty="0">
                <a:solidFill>
                  <a:srgbClr val="232D41"/>
                </a:solidFill>
                <a:latin typeface="Calibri"/>
                <a:cs typeface="Calibri"/>
              </a:rPr>
              <a:t> </a:t>
            </a:r>
            <a:r>
              <a:rPr sz="2000" dirty="0">
                <a:solidFill>
                  <a:srgbClr val="232D41"/>
                </a:solidFill>
                <a:latin typeface="Calibri"/>
                <a:cs typeface="Calibri"/>
              </a:rPr>
              <a:t>over</a:t>
            </a:r>
            <a:r>
              <a:rPr sz="2000" spc="15" dirty="0">
                <a:solidFill>
                  <a:srgbClr val="232D41"/>
                </a:solidFill>
                <a:latin typeface="Calibri"/>
                <a:cs typeface="Calibri"/>
              </a:rPr>
              <a:t> </a:t>
            </a:r>
            <a:r>
              <a:rPr sz="2000" dirty="0">
                <a:solidFill>
                  <a:srgbClr val="232D41"/>
                </a:solidFill>
                <a:latin typeface="Calibri"/>
                <a:cs typeface="Calibri"/>
              </a:rPr>
              <a:t>time</a:t>
            </a:r>
            <a:r>
              <a:rPr sz="2000" spc="-114" dirty="0">
                <a:solidFill>
                  <a:srgbClr val="232D41"/>
                </a:solidFill>
                <a:latin typeface="Calibri"/>
                <a:cs typeface="Calibri"/>
              </a:rPr>
              <a:t> </a:t>
            </a:r>
            <a:r>
              <a:rPr sz="2000" dirty="0">
                <a:solidFill>
                  <a:srgbClr val="232D41"/>
                </a:solidFill>
                <a:latin typeface="Calibri"/>
                <a:cs typeface="Calibri"/>
              </a:rPr>
              <a:t>and</a:t>
            </a:r>
            <a:r>
              <a:rPr sz="2000" spc="-40" dirty="0">
                <a:solidFill>
                  <a:srgbClr val="232D41"/>
                </a:solidFill>
                <a:latin typeface="Calibri"/>
                <a:cs typeface="Calibri"/>
              </a:rPr>
              <a:t> </a:t>
            </a:r>
            <a:r>
              <a:rPr sz="2000" spc="-10" dirty="0">
                <a:solidFill>
                  <a:srgbClr val="232D41"/>
                </a:solidFill>
                <a:latin typeface="Calibri"/>
                <a:cs typeface="Calibri"/>
              </a:rPr>
              <a:t>represents </a:t>
            </a:r>
            <a:r>
              <a:rPr sz="2000" dirty="0">
                <a:solidFill>
                  <a:srgbClr val="232D41"/>
                </a:solidFill>
                <a:latin typeface="Calibri"/>
                <a:cs typeface="Calibri"/>
              </a:rPr>
              <a:t>the</a:t>
            </a:r>
            <a:r>
              <a:rPr sz="2000" spc="-114" dirty="0">
                <a:solidFill>
                  <a:srgbClr val="232D41"/>
                </a:solidFill>
                <a:latin typeface="Calibri"/>
                <a:cs typeface="Calibri"/>
              </a:rPr>
              <a:t> </a:t>
            </a:r>
            <a:r>
              <a:rPr sz="2000" spc="-10" dirty="0">
                <a:solidFill>
                  <a:srgbClr val="232D41"/>
                </a:solidFill>
                <a:latin typeface="Calibri"/>
                <a:cs typeface="Calibri"/>
              </a:rPr>
              <a:t>steady-</a:t>
            </a:r>
            <a:r>
              <a:rPr sz="2000" spc="-20" dirty="0">
                <a:solidFill>
                  <a:srgbClr val="232D41"/>
                </a:solidFill>
                <a:latin typeface="Calibri"/>
                <a:cs typeface="Calibri"/>
              </a:rPr>
              <a:t>state</a:t>
            </a:r>
            <a:r>
              <a:rPr sz="2000" spc="-90" dirty="0">
                <a:solidFill>
                  <a:srgbClr val="232D41"/>
                </a:solidFill>
                <a:latin typeface="Calibri"/>
                <a:cs typeface="Calibri"/>
              </a:rPr>
              <a:t> </a:t>
            </a:r>
            <a:r>
              <a:rPr sz="2000" dirty="0">
                <a:solidFill>
                  <a:srgbClr val="232D41"/>
                </a:solidFill>
                <a:latin typeface="Calibri"/>
                <a:cs typeface="Calibri"/>
              </a:rPr>
              <a:t>response</a:t>
            </a:r>
            <a:r>
              <a:rPr sz="2000" spc="-114" dirty="0">
                <a:solidFill>
                  <a:srgbClr val="232D41"/>
                </a:solidFill>
                <a:latin typeface="Calibri"/>
                <a:cs typeface="Calibri"/>
              </a:rPr>
              <a:t> </a:t>
            </a:r>
            <a:r>
              <a:rPr sz="2000" dirty="0">
                <a:solidFill>
                  <a:srgbClr val="232D41"/>
                </a:solidFill>
                <a:latin typeface="Calibri"/>
                <a:cs typeface="Calibri"/>
              </a:rPr>
              <a:t>of</a:t>
            </a:r>
            <a:r>
              <a:rPr sz="2000" spc="-55" dirty="0">
                <a:solidFill>
                  <a:srgbClr val="232D41"/>
                </a:solidFill>
                <a:latin typeface="Calibri"/>
                <a:cs typeface="Calibri"/>
              </a:rPr>
              <a:t> </a:t>
            </a:r>
            <a:r>
              <a:rPr sz="2000" dirty="0">
                <a:solidFill>
                  <a:srgbClr val="232D41"/>
                </a:solidFill>
                <a:latin typeface="Calibri"/>
                <a:cs typeface="Calibri"/>
              </a:rPr>
              <a:t>the</a:t>
            </a:r>
            <a:r>
              <a:rPr sz="2000" spc="-65" dirty="0">
                <a:solidFill>
                  <a:srgbClr val="232D41"/>
                </a:solidFill>
                <a:latin typeface="Calibri"/>
                <a:cs typeface="Calibri"/>
              </a:rPr>
              <a:t> </a:t>
            </a:r>
            <a:r>
              <a:rPr sz="2000" spc="-30" dirty="0">
                <a:solidFill>
                  <a:srgbClr val="232D41"/>
                </a:solidFill>
                <a:latin typeface="Calibri"/>
                <a:cs typeface="Calibri"/>
              </a:rPr>
              <a:t>controller.</a:t>
            </a:r>
            <a:r>
              <a:rPr sz="2000" spc="55" dirty="0">
                <a:solidFill>
                  <a:srgbClr val="232D41"/>
                </a:solidFill>
                <a:latin typeface="Calibri"/>
                <a:cs typeface="Calibri"/>
              </a:rPr>
              <a:t> </a:t>
            </a:r>
            <a:r>
              <a:rPr sz="2000" dirty="0">
                <a:solidFill>
                  <a:srgbClr val="232D41"/>
                </a:solidFill>
                <a:latin typeface="Calibri"/>
                <a:cs typeface="Calibri"/>
              </a:rPr>
              <a:t>The</a:t>
            </a:r>
            <a:r>
              <a:rPr sz="2000" spc="-65" dirty="0">
                <a:solidFill>
                  <a:srgbClr val="232D41"/>
                </a:solidFill>
                <a:latin typeface="Calibri"/>
                <a:cs typeface="Calibri"/>
              </a:rPr>
              <a:t> </a:t>
            </a:r>
            <a:r>
              <a:rPr sz="2000" dirty="0">
                <a:solidFill>
                  <a:srgbClr val="232D41"/>
                </a:solidFill>
                <a:latin typeface="Calibri"/>
                <a:cs typeface="Calibri"/>
              </a:rPr>
              <a:t>integral</a:t>
            </a:r>
            <a:r>
              <a:rPr sz="2000" spc="30" dirty="0">
                <a:solidFill>
                  <a:srgbClr val="232D41"/>
                </a:solidFill>
                <a:latin typeface="Calibri"/>
                <a:cs typeface="Calibri"/>
              </a:rPr>
              <a:t> </a:t>
            </a:r>
            <a:r>
              <a:rPr sz="2000" dirty="0">
                <a:solidFill>
                  <a:srgbClr val="232D41"/>
                </a:solidFill>
                <a:latin typeface="Calibri"/>
                <a:cs typeface="Calibri"/>
              </a:rPr>
              <a:t>term</a:t>
            </a:r>
            <a:r>
              <a:rPr sz="2000" spc="-70" dirty="0">
                <a:solidFill>
                  <a:srgbClr val="232D41"/>
                </a:solidFill>
                <a:latin typeface="Calibri"/>
                <a:cs typeface="Calibri"/>
              </a:rPr>
              <a:t> </a:t>
            </a:r>
            <a:r>
              <a:rPr sz="2000" dirty="0">
                <a:solidFill>
                  <a:srgbClr val="232D41"/>
                </a:solidFill>
                <a:latin typeface="Calibri"/>
                <a:cs typeface="Calibri"/>
              </a:rPr>
              <a:t>is</a:t>
            </a:r>
            <a:r>
              <a:rPr sz="2000" spc="-5" dirty="0">
                <a:solidFill>
                  <a:srgbClr val="232D41"/>
                </a:solidFill>
                <a:latin typeface="Calibri"/>
                <a:cs typeface="Calibri"/>
              </a:rPr>
              <a:t> </a:t>
            </a:r>
            <a:r>
              <a:rPr sz="2000" dirty="0">
                <a:solidFill>
                  <a:srgbClr val="232D41"/>
                </a:solidFill>
                <a:latin typeface="Calibri"/>
                <a:cs typeface="Calibri"/>
              </a:rPr>
              <a:t>multiplied</a:t>
            </a:r>
            <a:r>
              <a:rPr sz="2000" spc="-40" dirty="0">
                <a:solidFill>
                  <a:srgbClr val="232D41"/>
                </a:solidFill>
                <a:latin typeface="Calibri"/>
                <a:cs typeface="Calibri"/>
              </a:rPr>
              <a:t> </a:t>
            </a:r>
            <a:r>
              <a:rPr sz="2000" dirty="0">
                <a:solidFill>
                  <a:srgbClr val="232D41"/>
                </a:solidFill>
                <a:latin typeface="Calibri"/>
                <a:cs typeface="Calibri"/>
              </a:rPr>
              <a:t>by</a:t>
            </a:r>
            <a:r>
              <a:rPr sz="2000" spc="-45" dirty="0">
                <a:solidFill>
                  <a:srgbClr val="232D41"/>
                </a:solidFill>
                <a:latin typeface="Calibri"/>
                <a:cs typeface="Calibri"/>
              </a:rPr>
              <a:t> </a:t>
            </a:r>
            <a:r>
              <a:rPr sz="2000" dirty="0">
                <a:solidFill>
                  <a:srgbClr val="232D41"/>
                </a:solidFill>
                <a:latin typeface="Calibri"/>
                <a:cs typeface="Calibri"/>
              </a:rPr>
              <a:t>a</a:t>
            </a:r>
            <a:r>
              <a:rPr sz="2000" spc="-20" dirty="0">
                <a:solidFill>
                  <a:srgbClr val="232D41"/>
                </a:solidFill>
                <a:latin typeface="Calibri"/>
                <a:cs typeface="Calibri"/>
              </a:rPr>
              <a:t> </a:t>
            </a:r>
            <a:r>
              <a:rPr sz="2000" dirty="0">
                <a:solidFill>
                  <a:srgbClr val="232D41"/>
                </a:solidFill>
                <a:latin typeface="Calibri"/>
                <a:cs typeface="Calibri"/>
              </a:rPr>
              <a:t>gain</a:t>
            </a:r>
            <a:r>
              <a:rPr sz="2000" spc="-110" dirty="0">
                <a:solidFill>
                  <a:srgbClr val="232D41"/>
                </a:solidFill>
                <a:latin typeface="Calibri"/>
                <a:cs typeface="Calibri"/>
              </a:rPr>
              <a:t> </a:t>
            </a:r>
            <a:r>
              <a:rPr sz="2000" spc="-35" dirty="0">
                <a:solidFill>
                  <a:srgbClr val="232D41"/>
                </a:solidFill>
                <a:latin typeface="Calibri"/>
                <a:cs typeface="Calibri"/>
              </a:rPr>
              <a:t>factor,</a:t>
            </a:r>
            <a:r>
              <a:rPr sz="2000" spc="-10" dirty="0">
                <a:solidFill>
                  <a:srgbClr val="232D41"/>
                </a:solidFill>
                <a:latin typeface="Calibri"/>
                <a:cs typeface="Calibri"/>
              </a:rPr>
              <a:t> which </a:t>
            </a:r>
            <a:r>
              <a:rPr sz="2000" dirty="0">
                <a:solidFill>
                  <a:srgbClr val="232D41"/>
                </a:solidFill>
                <a:latin typeface="Calibri"/>
                <a:cs typeface="Calibri"/>
              </a:rPr>
              <a:t>determines</a:t>
            </a:r>
            <a:r>
              <a:rPr sz="2000" spc="-15" dirty="0">
                <a:solidFill>
                  <a:srgbClr val="232D41"/>
                </a:solidFill>
                <a:latin typeface="Calibri"/>
                <a:cs typeface="Calibri"/>
              </a:rPr>
              <a:t> </a:t>
            </a:r>
            <a:r>
              <a:rPr sz="2000" dirty="0">
                <a:solidFill>
                  <a:srgbClr val="232D41"/>
                </a:solidFill>
                <a:latin typeface="Calibri"/>
                <a:cs typeface="Calibri"/>
              </a:rPr>
              <a:t>the</a:t>
            </a:r>
            <a:r>
              <a:rPr sz="2000" spc="-75" dirty="0">
                <a:solidFill>
                  <a:srgbClr val="232D41"/>
                </a:solidFill>
                <a:latin typeface="Calibri"/>
                <a:cs typeface="Calibri"/>
              </a:rPr>
              <a:t> </a:t>
            </a:r>
            <a:r>
              <a:rPr sz="2000" spc="-10" dirty="0">
                <a:solidFill>
                  <a:srgbClr val="232D41"/>
                </a:solidFill>
                <a:latin typeface="Calibri"/>
                <a:cs typeface="Calibri"/>
              </a:rPr>
              <a:t>controller's </a:t>
            </a:r>
            <a:r>
              <a:rPr sz="2000" dirty="0">
                <a:solidFill>
                  <a:srgbClr val="232D41"/>
                </a:solidFill>
                <a:latin typeface="Calibri"/>
                <a:cs typeface="Calibri"/>
              </a:rPr>
              <a:t>responsiveness</a:t>
            </a:r>
            <a:r>
              <a:rPr sz="2000" spc="-85" dirty="0">
                <a:solidFill>
                  <a:srgbClr val="232D41"/>
                </a:solidFill>
                <a:latin typeface="Calibri"/>
                <a:cs typeface="Calibri"/>
              </a:rPr>
              <a:t> </a:t>
            </a:r>
            <a:r>
              <a:rPr sz="2000" dirty="0">
                <a:solidFill>
                  <a:srgbClr val="232D41"/>
                </a:solidFill>
                <a:latin typeface="Calibri"/>
                <a:cs typeface="Calibri"/>
              </a:rPr>
              <a:t>to</a:t>
            </a:r>
            <a:r>
              <a:rPr sz="2000" spc="-60" dirty="0">
                <a:solidFill>
                  <a:srgbClr val="232D41"/>
                </a:solidFill>
                <a:latin typeface="Calibri"/>
                <a:cs typeface="Calibri"/>
              </a:rPr>
              <a:t> </a:t>
            </a:r>
            <a:r>
              <a:rPr sz="2000" dirty="0">
                <a:solidFill>
                  <a:srgbClr val="232D41"/>
                </a:solidFill>
                <a:latin typeface="Calibri"/>
                <a:cs typeface="Calibri"/>
              </a:rPr>
              <a:t>the</a:t>
            </a:r>
            <a:r>
              <a:rPr sz="2000" spc="-75" dirty="0">
                <a:solidFill>
                  <a:srgbClr val="232D41"/>
                </a:solidFill>
                <a:latin typeface="Calibri"/>
                <a:cs typeface="Calibri"/>
              </a:rPr>
              <a:t> </a:t>
            </a:r>
            <a:r>
              <a:rPr sz="2000" dirty="0">
                <a:solidFill>
                  <a:srgbClr val="232D41"/>
                </a:solidFill>
                <a:latin typeface="Calibri"/>
                <a:cs typeface="Calibri"/>
              </a:rPr>
              <a:t>accumulated</a:t>
            </a:r>
            <a:r>
              <a:rPr sz="2000" spc="-55" dirty="0">
                <a:solidFill>
                  <a:srgbClr val="232D41"/>
                </a:solidFill>
                <a:latin typeface="Calibri"/>
                <a:cs typeface="Calibri"/>
              </a:rPr>
              <a:t> </a:t>
            </a:r>
            <a:r>
              <a:rPr sz="2000" spc="-10" dirty="0">
                <a:solidFill>
                  <a:srgbClr val="232D41"/>
                </a:solidFill>
                <a:latin typeface="Calibri"/>
                <a:cs typeface="Calibri"/>
              </a:rPr>
              <a:t>error.</a:t>
            </a:r>
            <a:endParaRPr sz="2000">
              <a:latin typeface="Calibri"/>
              <a:cs typeface="Calibri"/>
            </a:endParaRPr>
          </a:p>
          <a:p>
            <a:pPr marL="241300" marR="88900" indent="-228600">
              <a:lnSpc>
                <a:spcPct val="90800"/>
              </a:lnSpc>
              <a:spcBef>
                <a:spcPts val="935"/>
              </a:spcBef>
              <a:buClr>
                <a:srgbClr val="475D83"/>
              </a:buClr>
              <a:buFont typeface="Arial"/>
              <a:buChar char="•"/>
              <a:tabLst>
                <a:tab pos="241300" algn="l"/>
              </a:tabLst>
            </a:pPr>
            <a:r>
              <a:rPr sz="2000" dirty="0">
                <a:solidFill>
                  <a:srgbClr val="232D41"/>
                </a:solidFill>
                <a:latin typeface="Calibri"/>
                <a:cs typeface="Calibri"/>
              </a:rPr>
              <a:t>3</a:t>
            </a:r>
            <a:r>
              <a:rPr sz="2000" spc="-80" dirty="0">
                <a:solidFill>
                  <a:srgbClr val="232D41"/>
                </a:solidFill>
                <a:latin typeface="Calibri"/>
                <a:cs typeface="Calibri"/>
              </a:rPr>
              <a:t> </a:t>
            </a:r>
            <a:r>
              <a:rPr sz="2000" dirty="0">
                <a:solidFill>
                  <a:srgbClr val="232D41"/>
                </a:solidFill>
                <a:latin typeface="Calibri"/>
                <a:cs typeface="Calibri"/>
              </a:rPr>
              <a:t>. </a:t>
            </a:r>
            <a:r>
              <a:rPr sz="2000" b="1" dirty="0">
                <a:solidFill>
                  <a:srgbClr val="232D41"/>
                </a:solidFill>
                <a:latin typeface="Calibri"/>
                <a:cs typeface="Calibri"/>
              </a:rPr>
              <a:t>Derivative</a:t>
            </a:r>
            <a:r>
              <a:rPr sz="2000" b="1" spc="-200" dirty="0">
                <a:solidFill>
                  <a:srgbClr val="232D41"/>
                </a:solidFill>
                <a:latin typeface="Calibri"/>
                <a:cs typeface="Calibri"/>
              </a:rPr>
              <a:t> </a:t>
            </a:r>
            <a:r>
              <a:rPr sz="2000" b="1" dirty="0">
                <a:solidFill>
                  <a:srgbClr val="232D41"/>
                </a:solidFill>
                <a:latin typeface="Calibri"/>
                <a:cs typeface="Calibri"/>
              </a:rPr>
              <a:t>term</a:t>
            </a:r>
            <a:r>
              <a:rPr sz="2000" b="1" spc="-155" dirty="0">
                <a:solidFill>
                  <a:srgbClr val="232D41"/>
                </a:solidFill>
                <a:latin typeface="Calibri"/>
                <a:cs typeface="Calibri"/>
              </a:rPr>
              <a:t> </a:t>
            </a:r>
            <a:r>
              <a:rPr sz="2000" b="1" dirty="0">
                <a:solidFill>
                  <a:srgbClr val="232D41"/>
                </a:solidFill>
                <a:latin typeface="Calibri"/>
                <a:cs typeface="Calibri"/>
              </a:rPr>
              <a:t>(D)</a:t>
            </a:r>
            <a:r>
              <a:rPr sz="2000" dirty="0">
                <a:solidFill>
                  <a:srgbClr val="232D41"/>
                </a:solidFill>
                <a:latin typeface="Calibri"/>
                <a:cs typeface="Calibri"/>
              </a:rPr>
              <a:t>:</a:t>
            </a:r>
            <a:r>
              <a:rPr sz="2000" spc="-30" dirty="0">
                <a:solidFill>
                  <a:srgbClr val="232D41"/>
                </a:solidFill>
                <a:latin typeface="Calibri"/>
                <a:cs typeface="Calibri"/>
              </a:rPr>
              <a:t> </a:t>
            </a:r>
            <a:r>
              <a:rPr sz="2000" dirty="0">
                <a:solidFill>
                  <a:srgbClr val="232D41"/>
                </a:solidFill>
                <a:latin typeface="Calibri"/>
                <a:cs typeface="Calibri"/>
              </a:rPr>
              <a:t>This</a:t>
            </a:r>
            <a:r>
              <a:rPr sz="2000" spc="20" dirty="0">
                <a:solidFill>
                  <a:srgbClr val="232D41"/>
                </a:solidFill>
                <a:latin typeface="Calibri"/>
                <a:cs typeface="Calibri"/>
              </a:rPr>
              <a:t> </a:t>
            </a:r>
            <a:r>
              <a:rPr sz="2000" dirty="0">
                <a:solidFill>
                  <a:srgbClr val="232D41"/>
                </a:solidFill>
                <a:latin typeface="Calibri"/>
                <a:cs typeface="Calibri"/>
              </a:rPr>
              <a:t>term</a:t>
            </a:r>
            <a:r>
              <a:rPr sz="2000" spc="15" dirty="0">
                <a:solidFill>
                  <a:srgbClr val="232D41"/>
                </a:solidFill>
                <a:latin typeface="Calibri"/>
                <a:cs typeface="Calibri"/>
              </a:rPr>
              <a:t> </a:t>
            </a:r>
            <a:r>
              <a:rPr sz="2000" dirty="0">
                <a:solidFill>
                  <a:srgbClr val="232D41"/>
                </a:solidFill>
                <a:latin typeface="Calibri"/>
                <a:cs typeface="Calibri"/>
              </a:rPr>
              <a:t>is</a:t>
            </a:r>
            <a:r>
              <a:rPr sz="2000" spc="-60" dirty="0">
                <a:solidFill>
                  <a:srgbClr val="232D41"/>
                </a:solidFill>
                <a:latin typeface="Calibri"/>
                <a:cs typeface="Calibri"/>
              </a:rPr>
              <a:t> </a:t>
            </a:r>
            <a:r>
              <a:rPr sz="2000" dirty="0">
                <a:solidFill>
                  <a:srgbClr val="232D41"/>
                </a:solidFill>
                <a:latin typeface="Calibri"/>
                <a:cs typeface="Calibri"/>
              </a:rPr>
              <a:t>proportional</a:t>
            </a:r>
            <a:r>
              <a:rPr sz="2000" spc="50" dirty="0">
                <a:solidFill>
                  <a:srgbClr val="232D41"/>
                </a:solidFill>
                <a:latin typeface="Calibri"/>
                <a:cs typeface="Calibri"/>
              </a:rPr>
              <a:t> </a:t>
            </a:r>
            <a:r>
              <a:rPr sz="2000" dirty="0">
                <a:solidFill>
                  <a:srgbClr val="232D41"/>
                </a:solidFill>
                <a:latin typeface="Calibri"/>
                <a:cs typeface="Calibri"/>
              </a:rPr>
              <a:t>to</a:t>
            </a:r>
            <a:r>
              <a:rPr sz="2000" spc="-35" dirty="0">
                <a:solidFill>
                  <a:srgbClr val="232D41"/>
                </a:solidFill>
                <a:latin typeface="Calibri"/>
                <a:cs typeface="Calibri"/>
              </a:rPr>
              <a:t> </a:t>
            </a:r>
            <a:r>
              <a:rPr sz="2000" dirty="0">
                <a:solidFill>
                  <a:srgbClr val="232D41"/>
                </a:solidFill>
                <a:latin typeface="Calibri"/>
                <a:cs typeface="Calibri"/>
              </a:rPr>
              <a:t>the</a:t>
            </a:r>
            <a:r>
              <a:rPr sz="2000" spc="-50" dirty="0">
                <a:solidFill>
                  <a:srgbClr val="232D41"/>
                </a:solidFill>
                <a:latin typeface="Calibri"/>
                <a:cs typeface="Calibri"/>
              </a:rPr>
              <a:t> </a:t>
            </a:r>
            <a:r>
              <a:rPr sz="2000" spc="-20" dirty="0">
                <a:solidFill>
                  <a:srgbClr val="232D41"/>
                </a:solidFill>
                <a:latin typeface="Calibri"/>
                <a:cs typeface="Calibri"/>
              </a:rPr>
              <a:t>rate</a:t>
            </a:r>
            <a:r>
              <a:rPr sz="2000" spc="-45" dirty="0">
                <a:solidFill>
                  <a:srgbClr val="232D41"/>
                </a:solidFill>
                <a:latin typeface="Calibri"/>
                <a:cs typeface="Calibri"/>
              </a:rPr>
              <a:t> </a:t>
            </a:r>
            <a:r>
              <a:rPr sz="2000" dirty="0">
                <a:solidFill>
                  <a:srgbClr val="232D41"/>
                </a:solidFill>
                <a:latin typeface="Calibri"/>
                <a:cs typeface="Calibri"/>
              </a:rPr>
              <a:t>of</a:t>
            </a:r>
            <a:r>
              <a:rPr sz="2000" spc="40" dirty="0">
                <a:solidFill>
                  <a:srgbClr val="232D41"/>
                </a:solidFill>
                <a:latin typeface="Calibri"/>
                <a:cs typeface="Calibri"/>
              </a:rPr>
              <a:t> </a:t>
            </a:r>
            <a:r>
              <a:rPr sz="2000" spc="-10" dirty="0">
                <a:solidFill>
                  <a:srgbClr val="232D41"/>
                </a:solidFill>
                <a:latin typeface="Calibri"/>
                <a:cs typeface="Calibri"/>
              </a:rPr>
              <a:t>change</a:t>
            </a:r>
            <a:r>
              <a:rPr sz="2000" spc="-114" dirty="0">
                <a:solidFill>
                  <a:srgbClr val="232D41"/>
                </a:solidFill>
                <a:latin typeface="Calibri"/>
                <a:cs typeface="Calibri"/>
              </a:rPr>
              <a:t> </a:t>
            </a:r>
            <a:r>
              <a:rPr sz="2000" dirty="0">
                <a:solidFill>
                  <a:srgbClr val="232D41"/>
                </a:solidFill>
                <a:latin typeface="Calibri"/>
                <a:cs typeface="Calibri"/>
              </a:rPr>
              <a:t>of</a:t>
            </a:r>
            <a:r>
              <a:rPr sz="2000" spc="40" dirty="0">
                <a:solidFill>
                  <a:srgbClr val="232D41"/>
                </a:solidFill>
                <a:latin typeface="Calibri"/>
                <a:cs typeface="Calibri"/>
              </a:rPr>
              <a:t> </a:t>
            </a:r>
            <a:r>
              <a:rPr sz="2000" dirty="0">
                <a:solidFill>
                  <a:srgbClr val="232D41"/>
                </a:solidFill>
                <a:latin typeface="Calibri"/>
                <a:cs typeface="Calibri"/>
              </a:rPr>
              <a:t>the</a:t>
            </a:r>
            <a:r>
              <a:rPr sz="2000" spc="-45" dirty="0">
                <a:solidFill>
                  <a:srgbClr val="232D41"/>
                </a:solidFill>
                <a:latin typeface="Calibri"/>
                <a:cs typeface="Calibri"/>
              </a:rPr>
              <a:t> </a:t>
            </a:r>
            <a:r>
              <a:rPr sz="2000" dirty="0">
                <a:solidFill>
                  <a:srgbClr val="232D41"/>
                </a:solidFill>
                <a:latin typeface="Calibri"/>
                <a:cs typeface="Calibri"/>
              </a:rPr>
              <a:t>error</a:t>
            </a:r>
            <a:r>
              <a:rPr sz="2000" spc="25" dirty="0">
                <a:solidFill>
                  <a:srgbClr val="232D41"/>
                </a:solidFill>
                <a:latin typeface="Calibri"/>
                <a:cs typeface="Calibri"/>
              </a:rPr>
              <a:t> </a:t>
            </a:r>
            <a:r>
              <a:rPr sz="2000" dirty="0">
                <a:solidFill>
                  <a:srgbClr val="232D41"/>
                </a:solidFill>
                <a:latin typeface="Calibri"/>
                <a:cs typeface="Calibri"/>
              </a:rPr>
              <a:t>signal</a:t>
            </a:r>
            <a:r>
              <a:rPr sz="2000" spc="-95" dirty="0">
                <a:solidFill>
                  <a:srgbClr val="232D41"/>
                </a:solidFill>
                <a:latin typeface="Calibri"/>
                <a:cs typeface="Calibri"/>
              </a:rPr>
              <a:t> </a:t>
            </a:r>
            <a:r>
              <a:rPr sz="2000" spc="-25" dirty="0">
                <a:solidFill>
                  <a:srgbClr val="232D41"/>
                </a:solidFill>
                <a:latin typeface="Calibri"/>
                <a:cs typeface="Calibri"/>
              </a:rPr>
              <a:t>and </a:t>
            </a:r>
            <a:r>
              <a:rPr sz="2000" dirty="0">
                <a:solidFill>
                  <a:srgbClr val="232D41"/>
                </a:solidFill>
                <a:latin typeface="Calibri"/>
                <a:cs typeface="Calibri"/>
              </a:rPr>
              <a:t>represents</a:t>
            </a:r>
            <a:r>
              <a:rPr sz="2000" spc="-25" dirty="0">
                <a:solidFill>
                  <a:srgbClr val="232D41"/>
                </a:solidFill>
                <a:latin typeface="Calibri"/>
                <a:cs typeface="Calibri"/>
              </a:rPr>
              <a:t> </a:t>
            </a:r>
            <a:r>
              <a:rPr sz="2000" dirty="0">
                <a:solidFill>
                  <a:srgbClr val="232D41"/>
                </a:solidFill>
                <a:latin typeface="Calibri"/>
                <a:cs typeface="Calibri"/>
              </a:rPr>
              <a:t>the</a:t>
            </a:r>
            <a:r>
              <a:rPr sz="2000" spc="-65" dirty="0">
                <a:solidFill>
                  <a:srgbClr val="232D41"/>
                </a:solidFill>
                <a:latin typeface="Calibri"/>
                <a:cs typeface="Calibri"/>
              </a:rPr>
              <a:t> </a:t>
            </a:r>
            <a:r>
              <a:rPr sz="2000" spc="-10" dirty="0">
                <a:solidFill>
                  <a:srgbClr val="232D41"/>
                </a:solidFill>
                <a:latin typeface="Calibri"/>
                <a:cs typeface="Calibri"/>
              </a:rPr>
              <a:t>controller's</a:t>
            </a:r>
            <a:r>
              <a:rPr sz="2000" spc="-5" dirty="0">
                <a:solidFill>
                  <a:srgbClr val="232D41"/>
                </a:solidFill>
                <a:latin typeface="Calibri"/>
                <a:cs typeface="Calibri"/>
              </a:rPr>
              <a:t> </a:t>
            </a:r>
            <a:r>
              <a:rPr sz="2000" dirty="0">
                <a:solidFill>
                  <a:srgbClr val="232D41"/>
                </a:solidFill>
                <a:latin typeface="Calibri"/>
                <a:cs typeface="Calibri"/>
              </a:rPr>
              <a:t>transient</a:t>
            </a:r>
            <a:r>
              <a:rPr sz="2000" spc="25" dirty="0">
                <a:solidFill>
                  <a:srgbClr val="232D41"/>
                </a:solidFill>
                <a:latin typeface="Calibri"/>
                <a:cs typeface="Calibri"/>
              </a:rPr>
              <a:t> </a:t>
            </a:r>
            <a:r>
              <a:rPr sz="2000" dirty="0">
                <a:solidFill>
                  <a:srgbClr val="232D41"/>
                </a:solidFill>
                <a:latin typeface="Calibri"/>
                <a:cs typeface="Calibri"/>
              </a:rPr>
              <a:t>response.</a:t>
            </a:r>
            <a:r>
              <a:rPr sz="2000" spc="-100" dirty="0">
                <a:solidFill>
                  <a:srgbClr val="232D41"/>
                </a:solidFill>
                <a:latin typeface="Calibri"/>
                <a:cs typeface="Calibri"/>
              </a:rPr>
              <a:t> </a:t>
            </a:r>
            <a:r>
              <a:rPr sz="2000" dirty="0">
                <a:solidFill>
                  <a:srgbClr val="232D41"/>
                </a:solidFill>
                <a:latin typeface="Calibri"/>
                <a:cs typeface="Calibri"/>
              </a:rPr>
              <a:t>The</a:t>
            </a:r>
            <a:r>
              <a:rPr sz="2000" spc="-65" dirty="0">
                <a:solidFill>
                  <a:srgbClr val="232D41"/>
                </a:solidFill>
                <a:latin typeface="Calibri"/>
                <a:cs typeface="Calibri"/>
              </a:rPr>
              <a:t> </a:t>
            </a:r>
            <a:r>
              <a:rPr sz="2000" spc="-10" dirty="0">
                <a:solidFill>
                  <a:srgbClr val="232D41"/>
                </a:solidFill>
                <a:latin typeface="Calibri"/>
                <a:cs typeface="Calibri"/>
              </a:rPr>
              <a:t>derivative</a:t>
            </a:r>
            <a:r>
              <a:rPr sz="2000" spc="-65" dirty="0">
                <a:solidFill>
                  <a:srgbClr val="232D41"/>
                </a:solidFill>
                <a:latin typeface="Calibri"/>
                <a:cs typeface="Calibri"/>
              </a:rPr>
              <a:t> </a:t>
            </a:r>
            <a:r>
              <a:rPr sz="2000" dirty="0">
                <a:solidFill>
                  <a:srgbClr val="232D41"/>
                </a:solidFill>
                <a:latin typeface="Calibri"/>
                <a:cs typeface="Calibri"/>
              </a:rPr>
              <a:t>term</a:t>
            </a:r>
            <a:r>
              <a:rPr sz="2000" spc="-10" dirty="0">
                <a:solidFill>
                  <a:srgbClr val="232D41"/>
                </a:solidFill>
                <a:latin typeface="Calibri"/>
                <a:cs typeface="Calibri"/>
              </a:rPr>
              <a:t> </a:t>
            </a:r>
            <a:r>
              <a:rPr sz="2000" dirty="0">
                <a:solidFill>
                  <a:srgbClr val="232D41"/>
                </a:solidFill>
                <a:latin typeface="Calibri"/>
                <a:cs typeface="Calibri"/>
              </a:rPr>
              <a:t>is</a:t>
            </a:r>
            <a:r>
              <a:rPr sz="2000" spc="-5" dirty="0">
                <a:solidFill>
                  <a:srgbClr val="232D41"/>
                </a:solidFill>
                <a:latin typeface="Calibri"/>
                <a:cs typeface="Calibri"/>
              </a:rPr>
              <a:t> </a:t>
            </a:r>
            <a:r>
              <a:rPr sz="2000" dirty="0">
                <a:solidFill>
                  <a:srgbClr val="232D41"/>
                </a:solidFill>
                <a:latin typeface="Calibri"/>
                <a:cs typeface="Calibri"/>
              </a:rPr>
              <a:t>multiplied</a:t>
            </a:r>
            <a:r>
              <a:rPr sz="2000" spc="-50" dirty="0">
                <a:solidFill>
                  <a:srgbClr val="232D41"/>
                </a:solidFill>
                <a:latin typeface="Calibri"/>
                <a:cs typeface="Calibri"/>
              </a:rPr>
              <a:t> </a:t>
            </a:r>
            <a:r>
              <a:rPr sz="2000" dirty="0">
                <a:solidFill>
                  <a:srgbClr val="232D41"/>
                </a:solidFill>
                <a:latin typeface="Calibri"/>
                <a:cs typeface="Calibri"/>
              </a:rPr>
              <a:t>by</a:t>
            </a:r>
            <a:r>
              <a:rPr sz="2000" spc="-55" dirty="0">
                <a:solidFill>
                  <a:srgbClr val="232D41"/>
                </a:solidFill>
                <a:latin typeface="Calibri"/>
                <a:cs typeface="Calibri"/>
              </a:rPr>
              <a:t> </a:t>
            </a:r>
            <a:r>
              <a:rPr sz="2000" dirty="0">
                <a:solidFill>
                  <a:srgbClr val="232D41"/>
                </a:solidFill>
                <a:latin typeface="Calibri"/>
                <a:cs typeface="Calibri"/>
              </a:rPr>
              <a:t>a</a:t>
            </a:r>
            <a:r>
              <a:rPr sz="2000" spc="-25" dirty="0">
                <a:solidFill>
                  <a:srgbClr val="232D41"/>
                </a:solidFill>
                <a:latin typeface="Calibri"/>
                <a:cs typeface="Calibri"/>
              </a:rPr>
              <a:t> </a:t>
            </a:r>
            <a:r>
              <a:rPr sz="2000" dirty="0">
                <a:solidFill>
                  <a:srgbClr val="232D41"/>
                </a:solidFill>
                <a:latin typeface="Calibri"/>
                <a:cs typeface="Calibri"/>
              </a:rPr>
              <a:t>gain</a:t>
            </a:r>
            <a:r>
              <a:rPr sz="2000" spc="-114" dirty="0">
                <a:solidFill>
                  <a:srgbClr val="232D41"/>
                </a:solidFill>
                <a:latin typeface="Calibri"/>
                <a:cs typeface="Calibri"/>
              </a:rPr>
              <a:t> </a:t>
            </a:r>
            <a:r>
              <a:rPr sz="2000" spc="-10" dirty="0">
                <a:solidFill>
                  <a:srgbClr val="232D41"/>
                </a:solidFill>
                <a:latin typeface="Calibri"/>
                <a:cs typeface="Calibri"/>
              </a:rPr>
              <a:t>factor, </a:t>
            </a:r>
            <a:r>
              <a:rPr sz="2000" dirty="0">
                <a:solidFill>
                  <a:srgbClr val="232D41"/>
                </a:solidFill>
                <a:latin typeface="Calibri"/>
                <a:cs typeface="Calibri"/>
              </a:rPr>
              <a:t>which</a:t>
            </a:r>
            <a:r>
              <a:rPr sz="2000" spc="-70" dirty="0">
                <a:solidFill>
                  <a:srgbClr val="232D41"/>
                </a:solidFill>
                <a:latin typeface="Calibri"/>
                <a:cs typeface="Calibri"/>
              </a:rPr>
              <a:t> </a:t>
            </a:r>
            <a:r>
              <a:rPr sz="2000" dirty="0">
                <a:solidFill>
                  <a:srgbClr val="232D41"/>
                </a:solidFill>
                <a:latin typeface="Calibri"/>
                <a:cs typeface="Calibri"/>
              </a:rPr>
              <a:t>determines</a:t>
            </a:r>
            <a:r>
              <a:rPr sz="2000" spc="-10" dirty="0">
                <a:solidFill>
                  <a:srgbClr val="232D41"/>
                </a:solidFill>
                <a:latin typeface="Calibri"/>
                <a:cs typeface="Calibri"/>
              </a:rPr>
              <a:t> </a:t>
            </a:r>
            <a:r>
              <a:rPr sz="2000" dirty="0">
                <a:solidFill>
                  <a:srgbClr val="232D41"/>
                </a:solidFill>
                <a:latin typeface="Calibri"/>
                <a:cs typeface="Calibri"/>
              </a:rPr>
              <a:t>the</a:t>
            </a:r>
            <a:r>
              <a:rPr sz="2000" spc="-5" dirty="0">
                <a:solidFill>
                  <a:srgbClr val="232D41"/>
                </a:solidFill>
                <a:latin typeface="Calibri"/>
                <a:cs typeface="Calibri"/>
              </a:rPr>
              <a:t> </a:t>
            </a:r>
            <a:r>
              <a:rPr sz="2000" spc="-10" dirty="0">
                <a:solidFill>
                  <a:srgbClr val="232D41"/>
                </a:solidFill>
                <a:latin typeface="Calibri"/>
                <a:cs typeface="Calibri"/>
              </a:rPr>
              <a:t>controller's </a:t>
            </a:r>
            <a:r>
              <a:rPr sz="2000" dirty="0">
                <a:solidFill>
                  <a:srgbClr val="232D41"/>
                </a:solidFill>
                <a:latin typeface="Calibri"/>
                <a:cs typeface="Calibri"/>
              </a:rPr>
              <a:t>sensitivity</a:t>
            </a:r>
            <a:r>
              <a:rPr sz="2000" spc="-60" dirty="0">
                <a:solidFill>
                  <a:srgbClr val="232D41"/>
                </a:solidFill>
                <a:latin typeface="Calibri"/>
                <a:cs typeface="Calibri"/>
              </a:rPr>
              <a:t> </a:t>
            </a:r>
            <a:r>
              <a:rPr sz="2000" dirty="0">
                <a:solidFill>
                  <a:srgbClr val="232D41"/>
                </a:solidFill>
                <a:latin typeface="Calibri"/>
                <a:cs typeface="Calibri"/>
              </a:rPr>
              <a:t>to</a:t>
            </a:r>
            <a:r>
              <a:rPr sz="2000" spc="-110" dirty="0">
                <a:solidFill>
                  <a:srgbClr val="232D41"/>
                </a:solidFill>
                <a:latin typeface="Calibri"/>
                <a:cs typeface="Calibri"/>
              </a:rPr>
              <a:t> </a:t>
            </a:r>
            <a:r>
              <a:rPr sz="2000" dirty="0">
                <a:solidFill>
                  <a:srgbClr val="232D41"/>
                </a:solidFill>
                <a:latin typeface="Calibri"/>
                <a:cs typeface="Calibri"/>
              </a:rPr>
              <a:t>the</a:t>
            </a:r>
            <a:r>
              <a:rPr sz="2000" spc="-5" dirty="0">
                <a:solidFill>
                  <a:srgbClr val="232D41"/>
                </a:solidFill>
                <a:latin typeface="Calibri"/>
                <a:cs typeface="Calibri"/>
              </a:rPr>
              <a:t> </a:t>
            </a:r>
            <a:r>
              <a:rPr sz="2000" spc="-20" dirty="0">
                <a:solidFill>
                  <a:srgbClr val="232D41"/>
                </a:solidFill>
                <a:latin typeface="Calibri"/>
                <a:cs typeface="Calibri"/>
              </a:rPr>
              <a:t>rate</a:t>
            </a:r>
            <a:r>
              <a:rPr sz="2000" spc="-75" dirty="0">
                <a:solidFill>
                  <a:srgbClr val="232D41"/>
                </a:solidFill>
                <a:latin typeface="Calibri"/>
                <a:cs typeface="Calibri"/>
              </a:rPr>
              <a:t> </a:t>
            </a:r>
            <a:r>
              <a:rPr sz="2000" dirty="0">
                <a:solidFill>
                  <a:srgbClr val="232D41"/>
                </a:solidFill>
                <a:latin typeface="Calibri"/>
                <a:cs typeface="Calibri"/>
              </a:rPr>
              <a:t>of</a:t>
            </a:r>
            <a:r>
              <a:rPr sz="2000" spc="-60" dirty="0">
                <a:solidFill>
                  <a:srgbClr val="232D41"/>
                </a:solidFill>
                <a:latin typeface="Calibri"/>
                <a:cs typeface="Calibri"/>
              </a:rPr>
              <a:t> </a:t>
            </a:r>
            <a:r>
              <a:rPr sz="2000" dirty="0">
                <a:solidFill>
                  <a:srgbClr val="232D41"/>
                </a:solidFill>
                <a:latin typeface="Calibri"/>
                <a:cs typeface="Calibri"/>
              </a:rPr>
              <a:t>change</a:t>
            </a:r>
            <a:r>
              <a:rPr sz="2000" spc="-70" dirty="0">
                <a:solidFill>
                  <a:srgbClr val="232D41"/>
                </a:solidFill>
                <a:latin typeface="Calibri"/>
                <a:cs typeface="Calibri"/>
              </a:rPr>
              <a:t> </a:t>
            </a:r>
            <a:r>
              <a:rPr sz="2000" dirty="0">
                <a:solidFill>
                  <a:srgbClr val="232D41"/>
                </a:solidFill>
                <a:latin typeface="Calibri"/>
                <a:cs typeface="Calibri"/>
              </a:rPr>
              <a:t>of</a:t>
            </a:r>
            <a:r>
              <a:rPr sz="2000" spc="-60" dirty="0">
                <a:solidFill>
                  <a:srgbClr val="232D41"/>
                </a:solidFill>
                <a:latin typeface="Calibri"/>
                <a:cs typeface="Calibri"/>
              </a:rPr>
              <a:t> </a:t>
            </a:r>
            <a:r>
              <a:rPr sz="2000" dirty="0">
                <a:solidFill>
                  <a:srgbClr val="232D41"/>
                </a:solidFill>
                <a:latin typeface="Calibri"/>
                <a:cs typeface="Calibri"/>
              </a:rPr>
              <a:t>the</a:t>
            </a:r>
            <a:r>
              <a:rPr sz="2000" spc="-5" dirty="0">
                <a:solidFill>
                  <a:srgbClr val="232D41"/>
                </a:solidFill>
                <a:latin typeface="Calibri"/>
                <a:cs typeface="Calibri"/>
              </a:rPr>
              <a:t> </a:t>
            </a:r>
            <a:r>
              <a:rPr sz="2000" dirty="0">
                <a:solidFill>
                  <a:srgbClr val="232D41"/>
                </a:solidFill>
                <a:latin typeface="Calibri"/>
                <a:cs typeface="Calibri"/>
              </a:rPr>
              <a:t>error</a:t>
            </a:r>
            <a:r>
              <a:rPr sz="2000" spc="-5" dirty="0">
                <a:solidFill>
                  <a:srgbClr val="232D41"/>
                </a:solidFill>
                <a:latin typeface="Calibri"/>
                <a:cs typeface="Calibri"/>
              </a:rPr>
              <a:t> </a:t>
            </a:r>
            <a:r>
              <a:rPr sz="2000" spc="-10" dirty="0">
                <a:solidFill>
                  <a:srgbClr val="232D41"/>
                </a:solidFill>
                <a:latin typeface="Calibri"/>
                <a:cs typeface="Calibri"/>
              </a:rPr>
              <a:t>signal.</a:t>
            </a:r>
            <a:endParaRPr sz="2000">
              <a:latin typeface="Calibri"/>
              <a:cs typeface="Calibri"/>
            </a:endParaRPr>
          </a:p>
        </p:txBody>
      </p:sp>
      <p:pic>
        <p:nvPicPr>
          <p:cNvPr id="3" name="object 3"/>
          <p:cNvPicPr/>
          <p:nvPr/>
        </p:nvPicPr>
        <p:blipFill>
          <a:blip r:embed="rId2" cstate="print"/>
          <a:stretch>
            <a:fillRect/>
          </a:stretch>
        </p:blipFill>
        <p:spPr>
          <a:xfrm>
            <a:off x="2362200" y="2809875"/>
            <a:ext cx="7181850" cy="3409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3425" y="361950"/>
            <a:ext cx="10485374" cy="5534025"/>
          </a:xfrm>
          <a:prstGeom prst="rect">
            <a:avLst/>
          </a:prstGeom>
        </p:spPr>
      </p:pic>
      <p:sp>
        <p:nvSpPr>
          <p:cNvPr id="3" name="object 3"/>
          <p:cNvSpPr txBox="1"/>
          <p:nvPr/>
        </p:nvSpPr>
        <p:spPr>
          <a:xfrm>
            <a:off x="4103115" y="5881687"/>
            <a:ext cx="3176270" cy="357505"/>
          </a:xfrm>
          <a:prstGeom prst="rect">
            <a:avLst/>
          </a:prstGeom>
        </p:spPr>
        <p:txBody>
          <a:bodyPr vert="horz" wrap="square" lIns="0" tIns="15875" rIns="0" bIns="0" rtlCol="0">
            <a:spAutoFit/>
          </a:bodyPr>
          <a:lstStyle/>
          <a:p>
            <a:pPr marL="12700">
              <a:lnSpc>
                <a:spcPct val="100000"/>
              </a:lnSpc>
              <a:spcBef>
                <a:spcPts val="125"/>
              </a:spcBef>
            </a:pPr>
            <a:r>
              <a:rPr sz="2150" dirty="0">
                <a:solidFill>
                  <a:srgbClr val="232D41"/>
                </a:solidFill>
                <a:latin typeface="Calibri"/>
                <a:cs typeface="Calibri"/>
              </a:rPr>
              <a:t>Plant</a:t>
            </a:r>
            <a:r>
              <a:rPr sz="2150" spc="-20" dirty="0">
                <a:solidFill>
                  <a:srgbClr val="232D41"/>
                </a:solidFill>
                <a:latin typeface="Calibri"/>
                <a:cs typeface="Calibri"/>
              </a:rPr>
              <a:t> </a:t>
            </a:r>
            <a:r>
              <a:rPr sz="2150" dirty="0">
                <a:solidFill>
                  <a:srgbClr val="232D41"/>
                </a:solidFill>
                <a:latin typeface="Calibri"/>
                <a:cs typeface="Calibri"/>
              </a:rPr>
              <a:t>without</a:t>
            </a:r>
            <a:r>
              <a:rPr sz="2150" spc="135" dirty="0">
                <a:solidFill>
                  <a:srgbClr val="232D41"/>
                </a:solidFill>
                <a:latin typeface="Calibri"/>
                <a:cs typeface="Calibri"/>
              </a:rPr>
              <a:t> </a:t>
            </a:r>
            <a:r>
              <a:rPr sz="2150" dirty="0">
                <a:solidFill>
                  <a:srgbClr val="232D41"/>
                </a:solidFill>
                <a:latin typeface="Calibri"/>
                <a:cs typeface="Calibri"/>
              </a:rPr>
              <a:t>any</a:t>
            </a:r>
            <a:r>
              <a:rPr sz="2150" spc="25" dirty="0">
                <a:solidFill>
                  <a:srgbClr val="232D41"/>
                </a:solidFill>
                <a:latin typeface="Calibri"/>
                <a:cs typeface="Calibri"/>
              </a:rPr>
              <a:t> </a:t>
            </a:r>
            <a:r>
              <a:rPr sz="2150" spc="-10" dirty="0">
                <a:solidFill>
                  <a:srgbClr val="232D41"/>
                </a:solidFill>
                <a:latin typeface="Calibri"/>
                <a:cs typeface="Calibri"/>
              </a:rPr>
              <a:t>controller</a:t>
            </a:r>
            <a:endParaRPr sz="215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8225" y="1028700"/>
            <a:ext cx="10239375" cy="5648325"/>
          </a:xfrm>
          <a:prstGeom prst="rect">
            <a:avLst/>
          </a:prstGeom>
        </p:spPr>
      </p:pic>
      <p:sp>
        <p:nvSpPr>
          <p:cNvPr id="3" name="object 3"/>
          <p:cNvSpPr txBox="1"/>
          <p:nvPr/>
        </p:nvSpPr>
        <p:spPr>
          <a:xfrm>
            <a:off x="6010909" y="1929828"/>
            <a:ext cx="3377565" cy="610870"/>
          </a:xfrm>
          <a:prstGeom prst="rect">
            <a:avLst/>
          </a:prstGeom>
        </p:spPr>
        <p:txBody>
          <a:bodyPr vert="horz" wrap="square" lIns="0" tIns="15875" rIns="0" bIns="0" rtlCol="0">
            <a:spAutoFit/>
          </a:bodyPr>
          <a:lstStyle/>
          <a:p>
            <a:pPr marL="12700">
              <a:lnSpc>
                <a:spcPts val="2290"/>
              </a:lnSpc>
              <a:spcBef>
                <a:spcPts val="125"/>
              </a:spcBef>
              <a:tabLst>
                <a:tab pos="1433195" algn="l"/>
              </a:tabLst>
            </a:pPr>
            <a:r>
              <a:rPr sz="2000" b="1" u="heavy" dirty="0">
                <a:solidFill>
                  <a:srgbClr val="FF0000"/>
                </a:solidFill>
                <a:uFill>
                  <a:solidFill>
                    <a:srgbClr val="FE0000"/>
                  </a:solidFill>
                </a:uFill>
                <a:latin typeface="Calibri"/>
                <a:cs typeface="Calibri"/>
              </a:rPr>
              <a:t>	</a:t>
            </a:r>
            <a:r>
              <a:rPr sz="2000" b="1" spc="-114" dirty="0">
                <a:solidFill>
                  <a:srgbClr val="FF0000"/>
                </a:solidFill>
                <a:latin typeface="Calibri"/>
                <a:cs typeface="Calibri"/>
              </a:rPr>
              <a:t> </a:t>
            </a:r>
            <a:r>
              <a:rPr sz="2000" b="1" dirty="0">
                <a:solidFill>
                  <a:srgbClr val="FF0000"/>
                </a:solidFill>
                <a:latin typeface="Calibri"/>
                <a:cs typeface="Calibri"/>
              </a:rPr>
              <a:t>:</a:t>
            </a:r>
            <a:r>
              <a:rPr sz="2000" b="1" spc="-5" dirty="0">
                <a:solidFill>
                  <a:srgbClr val="FF0000"/>
                </a:solidFill>
                <a:latin typeface="Calibri"/>
                <a:cs typeface="Calibri"/>
              </a:rPr>
              <a:t> </a:t>
            </a:r>
            <a:r>
              <a:rPr sz="2000" b="1" dirty="0">
                <a:solidFill>
                  <a:srgbClr val="FF0000"/>
                </a:solidFill>
                <a:latin typeface="Calibri"/>
                <a:cs typeface="Calibri"/>
              </a:rPr>
              <a:t>Reference</a:t>
            </a:r>
            <a:r>
              <a:rPr sz="2000" b="1" spc="-90" dirty="0">
                <a:solidFill>
                  <a:srgbClr val="FF0000"/>
                </a:solidFill>
                <a:latin typeface="Calibri"/>
                <a:cs typeface="Calibri"/>
              </a:rPr>
              <a:t> </a:t>
            </a:r>
            <a:r>
              <a:rPr sz="2000" b="1" dirty="0">
                <a:solidFill>
                  <a:srgbClr val="FF0000"/>
                </a:solidFill>
                <a:latin typeface="Calibri"/>
                <a:cs typeface="Calibri"/>
              </a:rPr>
              <a:t>speed</a:t>
            </a:r>
            <a:endParaRPr sz="2000">
              <a:latin typeface="Calibri"/>
              <a:cs typeface="Calibri"/>
            </a:endParaRPr>
          </a:p>
          <a:p>
            <a:pPr marL="12700">
              <a:lnSpc>
                <a:spcPts val="2290"/>
              </a:lnSpc>
              <a:tabLst>
                <a:tab pos="1433195" algn="l"/>
              </a:tabLst>
            </a:pPr>
            <a:r>
              <a:rPr sz="2000" b="1" u="heavy" dirty="0">
                <a:solidFill>
                  <a:srgbClr val="00AFEF"/>
                </a:solidFill>
                <a:uFill>
                  <a:solidFill>
                    <a:srgbClr val="00AEEE"/>
                  </a:solidFill>
                </a:uFill>
                <a:latin typeface="Calibri"/>
                <a:cs typeface="Calibri"/>
              </a:rPr>
              <a:t>	</a:t>
            </a:r>
            <a:r>
              <a:rPr sz="2000" b="1" spc="430" dirty="0">
                <a:solidFill>
                  <a:srgbClr val="00AFEF"/>
                </a:solidFill>
                <a:latin typeface="Calibri"/>
                <a:cs typeface="Calibri"/>
              </a:rPr>
              <a:t> </a:t>
            </a:r>
            <a:r>
              <a:rPr sz="2000" b="1" dirty="0">
                <a:solidFill>
                  <a:srgbClr val="00AFEF"/>
                </a:solidFill>
                <a:latin typeface="Calibri"/>
                <a:cs typeface="Calibri"/>
              </a:rPr>
              <a:t>: actual response</a:t>
            </a:r>
            <a:endParaRPr sz="2000">
              <a:latin typeface="Calibri"/>
              <a:cs typeface="Calibri"/>
            </a:endParaRPr>
          </a:p>
        </p:txBody>
      </p:sp>
      <p:sp>
        <p:nvSpPr>
          <p:cNvPr id="4" name="object 4"/>
          <p:cNvSpPr txBox="1"/>
          <p:nvPr/>
        </p:nvSpPr>
        <p:spPr>
          <a:xfrm>
            <a:off x="1226819" y="61023"/>
            <a:ext cx="6687820" cy="826769"/>
          </a:xfrm>
          <a:prstGeom prst="rect">
            <a:avLst/>
          </a:prstGeom>
        </p:spPr>
        <p:txBody>
          <a:bodyPr vert="horz" wrap="square" lIns="0" tIns="107950" rIns="0" bIns="0" rtlCol="0">
            <a:spAutoFit/>
          </a:bodyPr>
          <a:lstStyle/>
          <a:p>
            <a:pPr marL="240665" indent="-227965">
              <a:lnSpc>
                <a:spcPct val="100000"/>
              </a:lnSpc>
              <a:spcBef>
                <a:spcPts val="850"/>
              </a:spcBef>
              <a:buClr>
                <a:srgbClr val="475D83"/>
              </a:buClr>
              <a:buFont typeface="Arial"/>
              <a:buChar char="•"/>
              <a:tabLst>
                <a:tab pos="240665" algn="l"/>
              </a:tabLst>
            </a:pPr>
            <a:r>
              <a:rPr sz="2000" b="1" spc="-10" dirty="0">
                <a:solidFill>
                  <a:srgbClr val="232D41"/>
                </a:solidFill>
                <a:latin typeface="Calibri"/>
                <a:cs typeface="Calibri"/>
              </a:rPr>
              <a:t>Y-</a:t>
            </a:r>
            <a:r>
              <a:rPr sz="2000" b="1" dirty="0">
                <a:solidFill>
                  <a:srgbClr val="232D41"/>
                </a:solidFill>
                <a:latin typeface="Calibri"/>
                <a:cs typeface="Calibri"/>
              </a:rPr>
              <a:t>axes</a:t>
            </a:r>
            <a:r>
              <a:rPr sz="2000" b="1" spc="40" dirty="0">
                <a:solidFill>
                  <a:srgbClr val="232D41"/>
                </a:solidFill>
                <a:latin typeface="Calibri"/>
                <a:cs typeface="Calibri"/>
              </a:rPr>
              <a:t> </a:t>
            </a:r>
            <a:r>
              <a:rPr sz="2000" b="1" dirty="0">
                <a:solidFill>
                  <a:srgbClr val="232D41"/>
                </a:solidFill>
                <a:latin typeface="Calibri"/>
                <a:cs typeface="Calibri"/>
              </a:rPr>
              <a:t>represents</a:t>
            </a:r>
            <a:r>
              <a:rPr sz="2000" b="1" spc="-120" dirty="0">
                <a:solidFill>
                  <a:srgbClr val="232D41"/>
                </a:solidFill>
                <a:latin typeface="Calibri"/>
                <a:cs typeface="Calibri"/>
              </a:rPr>
              <a:t> </a:t>
            </a:r>
            <a:r>
              <a:rPr sz="2000" b="1" dirty="0">
                <a:solidFill>
                  <a:srgbClr val="232D41"/>
                </a:solidFill>
                <a:latin typeface="Calibri"/>
                <a:cs typeface="Calibri"/>
              </a:rPr>
              <a:t>speed</a:t>
            </a:r>
            <a:r>
              <a:rPr sz="2000" b="1" spc="-170" dirty="0">
                <a:solidFill>
                  <a:srgbClr val="232D41"/>
                </a:solidFill>
                <a:latin typeface="Calibri"/>
                <a:cs typeface="Calibri"/>
              </a:rPr>
              <a:t> </a:t>
            </a:r>
            <a:r>
              <a:rPr sz="2000" b="1" dirty="0">
                <a:solidFill>
                  <a:srgbClr val="232D41"/>
                </a:solidFill>
                <a:latin typeface="Calibri"/>
                <a:cs typeface="Calibri"/>
              </a:rPr>
              <a:t>in</a:t>
            </a:r>
            <a:r>
              <a:rPr sz="2000" b="1" spc="-10" dirty="0">
                <a:solidFill>
                  <a:srgbClr val="232D41"/>
                </a:solidFill>
                <a:latin typeface="Calibri"/>
                <a:cs typeface="Calibri"/>
              </a:rPr>
              <a:t> </a:t>
            </a:r>
            <a:r>
              <a:rPr sz="2000" b="1" dirty="0">
                <a:solidFill>
                  <a:srgbClr val="232D41"/>
                </a:solidFill>
                <a:latin typeface="Calibri"/>
                <a:cs typeface="Calibri"/>
              </a:rPr>
              <a:t>rpm</a:t>
            </a:r>
            <a:r>
              <a:rPr sz="2000" b="1" spc="470" dirty="0">
                <a:solidFill>
                  <a:srgbClr val="232D41"/>
                </a:solidFill>
                <a:latin typeface="Calibri"/>
                <a:cs typeface="Calibri"/>
              </a:rPr>
              <a:t> </a:t>
            </a:r>
            <a:r>
              <a:rPr sz="2000" b="1" dirty="0">
                <a:solidFill>
                  <a:srgbClr val="232D41"/>
                </a:solidFill>
                <a:latin typeface="Calibri"/>
                <a:cs typeface="Calibri"/>
              </a:rPr>
              <a:t>(for</a:t>
            </a:r>
            <a:r>
              <a:rPr sz="2000" b="1" spc="-20" dirty="0">
                <a:solidFill>
                  <a:srgbClr val="232D41"/>
                </a:solidFill>
                <a:latin typeface="Calibri"/>
                <a:cs typeface="Calibri"/>
              </a:rPr>
              <a:t> </a:t>
            </a:r>
            <a:r>
              <a:rPr sz="2000" b="1" dirty="0">
                <a:solidFill>
                  <a:srgbClr val="232D41"/>
                </a:solidFill>
                <a:latin typeface="Calibri"/>
                <a:cs typeface="Calibri"/>
              </a:rPr>
              <a:t>all</a:t>
            </a:r>
            <a:r>
              <a:rPr sz="2000" b="1" spc="-30" dirty="0">
                <a:solidFill>
                  <a:srgbClr val="232D41"/>
                </a:solidFill>
                <a:latin typeface="Calibri"/>
                <a:cs typeface="Calibri"/>
              </a:rPr>
              <a:t> </a:t>
            </a:r>
            <a:r>
              <a:rPr sz="2000" b="1" dirty="0">
                <a:solidFill>
                  <a:srgbClr val="232D41"/>
                </a:solidFill>
                <a:latin typeface="Calibri"/>
                <a:cs typeface="Calibri"/>
              </a:rPr>
              <a:t>the</a:t>
            </a:r>
            <a:r>
              <a:rPr sz="2000" b="1" spc="60" dirty="0">
                <a:solidFill>
                  <a:srgbClr val="232D41"/>
                </a:solidFill>
                <a:latin typeface="Calibri"/>
                <a:cs typeface="Calibri"/>
              </a:rPr>
              <a:t> </a:t>
            </a:r>
            <a:r>
              <a:rPr sz="2000" b="1" dirty="0">
                <a:solidFill>
                  <a:srgbClr val="232D41"/>
                </a:solidFill>
                <a:latin typeface="Calibri"/>
                <a:cs typeface="Calibri"/>
              </a:rPr>
              <a:t>following</a:t>
            </a:r>
            <a:r>
              <a:rPr sz="2000" b="1" spc="-125" dirty="0">
                <a:solidFill>
                  <a:srgbClr val="232D41"/>
                </a:solidFill>
                <a:latin typeface="Calibri"/>
                <a:cs typeface="Calibri"/>
              </a:rPr>
              <a:t> </a:t>
            </a:r>
            <a:r>
              <a:rPr sz="2000" b="1" spc="-10" dirty="0">
                <a:solidFill>
                  <a:srgbClr val="232D41"/>
                </a:solidFill>
                <a:latin typeface="Calibri"/>
                <a:cs typeface="Calibri"/>
              </a:rPr>
              <a:t>graphs)</a:t>
            </a:r>
            <a:endParaRPr sz="2000">
              <a:latin typeface="Calibri"/>
              <a:cs typeface="Calibri"/>
            </a:endParaRPr>
          </a:p>
          <a:p>
            <a:pPr marL="240665" indent="-227965">
              <a:lnSpc>
                <a:spcPct val="100000"/>
              </a:lnSpc>
              <a:spcBef>
                <a:spcPts val="755"/>
              </a:spcBef>
              <a:buClr>
                <a:srgbClr val="475D83"/>
              </a:buClr>
              <a:buFont typeface="Arial"/>
              <a:buChar char="•"/>
              <a:tabLst>
                <a:tab pos="240665" algn="l"/>
                <a:tab pos="3691890" algn="l"/>
              </a:tabLst>
            </a:pPr>
            <a:r>
              <a:rPr sz="2000" b="1" dirty="0">
                <a:solidFill>
                  <a:srgbClr val="232D41"/>
                </a:solidFill>
                <a:latin typeface="Calibri"/>
                <a:cs typeface="Calibri"/>
              </a:rPr>
              <a:t>X</a:t>
            </a:r>
            <a:r>
              <a:rPr sz="2000" b="1" spc="30" dirty="0">
                <a:solidFill>
                  <a:srgbClr val="232D41"/>
                </a:solidFill>
                <a:latin typeface="Calibri"/>
                <a:cs typeface="Calibri"/>
              </a:rPr>
              <a:t> </a:t>
            </a:r>
            <a:r>
              <a:rPr sz="2000" b="1" spc="-10" dirty="0">
                <a:solidFill>
                  <a:srgbClr val="232D41"/>
                </a:solidFill>
                <a:latin typeface="Calibri"/>
                <a:cs typeface="Calibri"/>
              </a:rPr>
              <a:t>–axes</a:t>
            </a:r>
            <a:r>
              <a:rPr sz="2000" b="1" spc="35" dirty="0">
                <a:solidFill>
                  <a:srgbClr val="232D41"/>
                </a:solidFill>
                <a:latin typeface="Calibri"/>
                <a:cs typeface="Calibri"/>
              </a:rPr>
              <a:t> </a:t>
            </a:r>
            <a:r>
              <a:rPr sz="2000" b="1" dirty="0">
                <a:solidFill>
                  <a:srgbClr val="232D41"/>
                </a:solidFill>
                <a:latin typeface="Calibri"/>
                <a:cs typeface="Calibri"/>
              </a:rPr>
              <a:t>represents</a:t>
            </a:r>
            <a:r>
              <a:rPr sz="2000" b="1" spc="-125" dirty="0">
                <a:solidFill>
                  <a:srgbClr val="232D41"/>
                </a:solidFill>
                <a:latin typeface="Calibri"/>
                <a:cs typeface="Calibri"/>
              </a:rPr>
              <a:t> </a:t>
            </a:r>
            <a:r>
              <a:rPr sz="2000" b="1" dirty="0">
                <a:solidFill>
                  <a:srgbClr val="232D41"/>
                </a:solidFill>
                <a:latin typeface="Calibri"/>
                <a:cs typeface="Calibri"/>
              </a:rPr>
              <a:t>time</a:t>
            </a:r>
            <a:r>
              <a:rPr sz="2000" b="1" spc="-105" dirty="0">
                <a:solidFill>
                  <a:srgbClr val="232D41"/>
                </a:solidFill>
                <a:latin typeface="Calibri"/>
                <a:cs typeface="Calibri"/>
              </a:rPr>
              <a:t> </a:t>
            </a:r>
            <a:r>
              <a:rPr sz="2000" b="1" dirty="0">
                <a:solidFill>
                  <a:srgbClr val="232D41"/>
                </a:solidFill>
                <a:latin typeface="Calibri"/>
                <a:cs typeface="Calibri"/>
              </a:rPr>
              <a:t>in</a:t>
            </a:r>
            <a:r>
              <a:rPr sz="2000" b="1" spc="-100" dirty="0">
                <a:solidFill>
                  <a:srgbClr val="232D41"/>
                </a:solidFill>
                <a:latin typeface="Calibri"/>
                <a:cs typeface="Calibri"/>
              </a:rPr>
              <a:t> </a:t>
            </a:r>
            <a:r>
              <a:rPr sz="2000" b="1" spc="-25" dirty="0">
                <a:solidFill>
                  <a:srgbClr val="232D41"/>
                </a:solidFill>
                <a:latin typeface="Calibri"/>
                <a:cs typeface="Calibri"/>
              </a:rPr>
              <a:t>sec</a:t>
            </a:r>
            <a:r>
              <a:rPr sz="2000" b="1" dirty="0">
                <a:solidFill>
                  <a:srgbClr val="232D41"/>
                </a:solidFill>
                <a:latin typeface="Calibri"/>
                <a:cs typeface="Calibri"/>
              </a:rPr>
              <a:t>	(for</a:t>
            </a:r>
            <a:r>
              <a:rPr sz="2000" b="1" spc="-95" dirty="0">
                <a:solidFill>
                  <a:srgbClr val="232D41"/>
                </a:solidFill>
                <a:latin typeface="Calibri"/>
                <a:cs typeface="Calibri"/>
              </a:rPr>
              <a:t> </a:t>
            </a:r>
            <a:r>
              <a:rPr sz="2000" b="1" dirty="0">
                <a:solidFill>
                  <a:srgbClr val="232D41"/>
                </a:solidFill>
                <a:latin typeface="Calibri"/>
                <a:cs typeface="Calibri"/>
              </a:rPr>
              <a:t>all</a:t>
            </a:r>
            <a:r>
              <a:rPr sz="2000" b="1" spc="-15" dirty="0">
                <a:solidFill>
                  <a:srgbClr val="232D41"/>
                </a:solidFill>
                <a:latin typeface="Calibri"/>
                <a:cs typeface="Calibri"/>
              </a:rPr>
              <a:t> </a:t>
            </a:r>
            <a:r>
              <a:rPr sz="2000" b="1" dirty="0">
                <a:solidFill>
                  <a:srgbClr val="232D41"/>
                </a:solidFill>
                <a:latin typeface="Calibri"/>
                <a:cs typeface="Calibri"/>
              </a:rPr>
              <a:t>the</a:t>
            </a:r>
            <a:r>
              <a:rPr sz="2000" b="1" spc="70" dirty="0">
                <a:solidFill>
                  <a:srgbClr val="232D41"/>
                </a:solidFill>
                <a:latin typeface="Calibri"/>
                <a:cs typeface="Calibri"/>
              </a:rPr>
              <a:t> </a:t>
            </a:r>
            <a:r>
              <a:rPr sz="2000" b="1" dirty="0">
                <a:solidFill>
                  <a:srgbClr val="232D41"/>
                </a:solidFill>
                <a:latin typeface="Calibri"/>
                <a:cs typeface="Calibri"/>
              </a:rPr>
              <a:t>following</a:t>
            </a:r>
            <a:r>
              <a:rPr sz="2000" b="1" spc="-114" dirty="0">
                <a:solidFill>
                  <a:srgbClr val="232D41"/>
                </a:solidFill>
                <a:latin typeface="Calibri"/>
                <a:cs typeface="Calibri"/>
              </a:rPr>
              <a:t> </a:t>
            </a:r>
            <a:r>
              <a:rPr sz="2000" b="1" spc="-10" dirty="0">
                <a:solidFill>
                  <a:srgbClr val="232D41"/>
                </a:solidFill>
                <a:latin typeface="Calibri"/>
                <a:cs typeface="Calibri"/>
              </a:rPr>
              <a:t>graphs)</a:t>
            </a:r>
            <a:endParaRPr sz="20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66109" y="6196329"/>
            <a:ext cx="3488054" cy="334645"/>
          </a:xfrm>
          <a:prstGeom prst="rect">
            <a:avLst/>
          </a:prstGeom>
        </p:spPr>
        <p:txBody>
          <a:bodyPr vert="horz" wrap="square" lIns="0" tIns="15875" rIns="0" bIns="0" rtlCol="0">
            <a:spAutoFit/>
          </a:bodyPr>
          <a:lstStyle/>
          <a:p>
            <a:pPr marL="12700">
              <a:lnSpc>
                <a:spcPct val="100000"/>
              </a:lnSpc>
              <a:spcBef>
                <a:spcPts val="125"/>
              </a:spcBef>
            </a:pPr>
            <a:r>
              <a:rPr sz="2000" dirty="0">
                <a:solidFill>
                  <a:srgbClr val="232D41"/>
                </a:solidFill>
                <a:latin typeface="Calibri"/>
                <a:cs typeface="Calibri"/>
              </a:rPr>
              <a:t>Plant</a:t>
            </a:r>
            <a:r>
              <a:rPr sz="2000" spc="-30" dirty="0">
                <a:solidFill>
                  <a:srgbClr val="232D41"/>
                </a:solidFill>
                <a:latin typeface="Calibri"/>
                <a:cs typeface="Calibri"/>
              </a:rPr>
              <a:t> </a:t>
            </a:r>
            <a:r>
              <a:rPr sz="2000" dirty="0">
                <a:solidFill>
                  <a:srgbClr val="232D41"/>
                </a:solidFill>
                <a:latin typeface="Calibri"/>
                <a:cs typeface="Calibri"/>
              </a:rPr>
              <a:t>with</a:t>
            </a:r>
            <a:r>
              <a:rPr sz="2000" spc="-40" dirty="0">
                <a:solidFill>
                  <a:srgbClr val="232D41"/>
                </a:solidFill>
                <a:latin typeface="Calibri"/>
                <a:cs typeface="Calibri"/>
              </a:rPr>
              <a:t> </a:t>
            </a:r>
            <a:r>
              <a:rPr sz="2000" spc="-10" dirty="0">
                <a:solidFill>
                  <a:srgbClr val="232D41"/>
                </a:solidFill>
                <a:latin typeface="Calibri"/>
                <a:cs typeface="Calibri"/>
              </a:rPr>
              <a:t>proportional</a:t>
            </a:r>
            <a:r>
              <a:rPr sz="2000" spc="-30" dirty="0">
                <a:solidFill>
                  <a:srgbClr val="232D41"/>
                </a:solidFill>
                <a:latin typeface="Calibri"/>
                <a:cs typeface="Calibri"/>
              </a:rPr>
              <a:t> </a:t>
            </a:r>
            <a:r>
              <a:rPr sz="2000" spc="-10" dirty="0">
                <a:solidFill>
                  <a:srgbClr val="232D41"/>
                </a:solidFill>
                <a:latin typeface="Calibri"/>
                <a:cs typeface="Calibri"/>
              </a:rPr>
              <a:t>controller</a:t>
            </a:r>
            <a:endParaRPr sz="2000">
              <a:latin typeface="Calibri"/>
              <a:cs typeface="Calibri"/>
            </a:endParaRPr>
          </a:p>
        </p:txBody>
      </p:sp>
      <p:sp>
        <p:nvSpPr>
          <p:cNvPr id="3" name="object 3"/>
          <p:cNvSpPr txBox="1">
            <a:spLocks noGrp="1"/>
          </p:cNvSpPr>
          <p:nvPr>
            <p:ph type="title"/>
          </p:nvPr>
        </p:nvSpPr>
        <p:spPr>
          <a:xfrm>
            <a:off x="1234757" y="92773"/>
            <a:ext cx="8868410" cy="958215"/>
          </a:xfrm>
          <a:prstGeom prst="rect">
            <a:avLst/>
          </a:prstGeom>
        </p:spPr>
        <p:txBody>
          <a:bodyPr vert="horz" wrap="square" lIns="0" tIns="43815" rIns="0" bIns="0" rtlCol="0">
            <a:spAutoFit/>
          </a:bodyPr>
          <a:lstStyle/>
          <a:p>
            <a:pPr marL="12700" marR="5080" algn="ctr">
              <a:lnSpc>
                <a:spcPct val="91600"/>
              </a:lnSpc>
              <a:spcBef>
                <a:spcPts val="345"/>
              </a:spcBef>
            </a:pPr>
            <a:r>
              <a:rPr sz="2150" b="0" dirty="0">
                <a:latin typeface="Calibri"/>
                <a:cs typeface="Calibri"/>
              </a:rPr>
              <a:t>We</a:t>
            </a:r>
            <a:r>
              <a:rPr sz="2150" b="0" spc="-35" dirty="0">
                <a:latin typeface="Calibri"/>
                <a:cs typeface="Calibri"/>
              </a:rPr>
              <a:t> </a:t>
            </a:r>
            <a:r>
              <a:rPr sz="2150" b="0" dirty="0">
                <a:latin typeface="Calibri"/>
                <a:cs typeface="Calibri"/>
              </a:rPr>
              <a:t>can</a:t>
            </a:r>
            <a:r>
              <a:rPr sz="2150" b="0" spc="60" dirty="0">
                <a:latin typeface="Calibri"/>
                <a:cs typeface="Calibri"/>
              </a:rPr>
              <a:t> </a:t>
            </a:r>
            <a:r>
              <a:rPr sz="2150" b="0" dirty="0">
                <a:latin typeface="Calibri"/>
                <a:cs typeface="Calibri"/>
              </a:rPr>
              <a:t>clearly</a:t>
            </a:r>
            <a:r>
              <a:rPr sz="2150" b="0" spc="-5" dirty="0">
                <a:latin typeface="Calibri"/>
                <a:cs typeface="Calibri"/>
              </a:rPr>
              <a:t> </a:t>
            </a:r>
            <a:r>
              <a:rPr sz="2150" b="0" dirty="0">
                <a:latin typeface="Calibri"/>
                <a:cs typeface="Calibri"/>
              </a:rPr>
              <a:t>see</a:t>
            </a:r>
            <a:r>
              <a:rPr sz="2150" b="0" spc="125" dirty="0">
                <a:latin typeface="Calibri"/>
                <a:cs typeface="Calibri"/>
              </a:rPr>
              <a:t> </a:t>
            </a:r>
            <a:r>
              <a:rPr sz="2150" b="0" dirty="0">
                <a:latin typeface="Calibri"/>
                <a:cs typeface="Calibri"/>
              </a:rPr>
              <a:t>there</a:t>
            </a:r>
            <a:r>
              <a:rPr sz="2150" b="0" spc="-30" dirty="0">
                <a:latin typeface="Calibri"/>
                <a:cs typeface="Calibri"/>
              </a:rPr>
              <a:t> </a:t>
            </a:r>
            <a:r>
              <a:rPr sz="2150" b="0" dirty="0">
                <a:latin typeface="Calibri"/>
                <a:cs typeface="Calibri"/>
              </a:rPr>
              <a:t>is</a:t>
            </a:r>
            <a:r>
              <a:rPr sz="2150" b="0" spc="-15" dirty="0">
                <a:latin typeface="Calibri"/>
                <a:cs typeface="Calibri"/>
              </a:rPr>
              <a:t> </a:t>
            </a:r>
            <a:r>
              <a:rPr sz="2150" b="0" dirty="0">
                <a:latin typeface="Calibri"/>
                <a:cs typeface="Calibri"/>
              </a:rPr>
              <a:t>large</a:t>
            </a:r>
            <a:r>
              <a:rPr sz="2150" b="0" spc="-25" dirty="0">
                <a:latin typeface="Calibri"/>
                <a:cs typeface="Calibri"/>
              </a:rPr>
              <a:t> </a:t>
            </a:r>
            <a:r>
              <a:rPr sz="2150" b="0" dirty="0">
                <a:latin typeface="Calibri"/>
                <a:cs typeface="Calibri"/>
              </a:rPr>
              <a:t>error</a:t>
            </a:r>
            <a:r>
              <a:rPr sz="2150" b="0" spc="75" dirty="0">
                <a:latin typeface="Calibri"/>
                <a:cs typeface="Calibri"/>
              </a:rPr>
              <a:t> </a:t>
            </a:r>
            <a:r>
              <a:rPr sz="2150" b="0" dirty="0">
                <a:latin typeface="Calibri"/>
                <a:cs typeface="Calibri"/>
              </a:rPr>
              <a:t>between</a:t>
            </a:r>
            <a:r>
              <a:rPr sz="2150" b="0" spc="60" dirty="0">
                <a:latin typeface="Calibri"/>
                <a:cs typeface="Calibri"/>
              </a:rPr>
              <a:t> </a:t>
            </a:r>
            <a:r>
              <a:rPr sz="2150" b="0" dirty="0">
                <a:latin typeface="Calibri"/>
                <a:cs typeface="Calibri"/>
              </a:rPr>
              <a:t>reference</a:t>
            </a:r>
            <a:r>
              <a:rPr sz="2150" b="0" spc="185" dirty="0">
                <a:latin typeface="Calibri"/>
                <a:cs typeface="Calibri"/>
              </a:rPr>
              <a:t> </a:t>
            </a:r>
            <a:r>
              <a:rPr sz="2150" b="0" dirty="0">
                <a:latin typeface="Calibri"/>
                <a:cs typeface="Calibri"/>
              </a:rPr>
              <a:t>and</a:t>
            </a:r>
            <a:r>
              <a:rPr sz="2150" b="0" spc="-10" dirty="0">
                <a:latin typeface="Calibri"/>
                <a:cs typeface="Calibri"/>
              </a:rPr>
              <a:t> </a:t>
            </a:r>
            <a:r>
              <a:rPr sz="2150" b="0" dirty="0">
                <a:latin typeface="Calibri"/>
                <a:cs typeface="Calibri"/>
              </a:rPr>
              <a:t>actual</a:t>
            </a:r>
            <a:r>
              <a:rPr sz="2150" b="0" spc="30" dirty="0">
                <a:latin typeface="Calibri"/>
                <a:cs typeface="Calibri"/>
              </a:rPr>
              <a:t> </a:t>
            </a:r>
            <a:r>
              <a:rPr sz="2150" b="0" spc="-10" dirty="0">
                <a:latin typeface="Calibri"/>
                <a:cs typeface="Calibri"/>
              </a:rPr>
              <a:t>response. </a:t>
            </a:r>
            <a:r>
              <a:rPr sz="2150" b="0" spc="-20" dirty="0">
                <a:latin typeface="Calibri"/>
                <a:cs typeface="Calibri"/>
              </a:rPr>
              <a:t>To</a:t>
            </a:r>
            <a:r>
              <a:rPr sz="2150" b="0" spc="40" dirty="0">
                <a:latin typeface="Calibri"/>
                <a:cs typeface="Calibri"/>
              </a:rPr>
              <a:t> </a:t>
            </a:r>
            <a:r>
              <a:rPr sz="2150" b="0" dirty="0">
                <a:latin typeface="Calibri"/>
                <a:cs typeface="Calibri"/>
              </a:rPr>
              <a:t>reduce</a:t>
            </a:r>
            <a:r>
              <a:rPr sz="2150" b="0" spc="100" dirty="0">
                <a:latin typeface="Calibri"/>
                <a:cs typeface="Calibri"/>
              </a:rPr>
              <a:t> </a:t>
            </a:r>
            <a:r>
              <a:rPr sz="2150" b="0" dirty="0">
                <a:latin typeface="Calibri"/>
                <a:cs typeface="Calibri"/>
              </a:rPr>
              <a:t>this</a:t>
            </a:r>
            <a:r>
              <a:rPr sz="2150" b="0" spc="-35" dirty="0">
                <a:latin typeface="Calibri"/>
                <a:cs typeface="Calibri"/>
              </a:rPr>
              <a:t> </a:t>
            </a:r>
            <a:r>
              <a:rPr sz="2150" b="0" dirty="0">
                <a:latin typeface="Calibri"/>
                <a:cs typeface="Calibri"/>
              </a:rPr>
              <a:t>response,</a:t>
            </a:r>
            <a:r>
              <a:rPr sz="2150" b="0" spc="185" dirty="0">
                <a:latin typeface="Calibri"/>
                <a:cs typeface="Calibri"/>
              </a:rPr>
              <a:t> </a:t>
            </a:r>
            <a:r>
              <a:rPr sz="2150" b="0" dirty="0">
                <a:latin typeface="Calibri"/>
                <a:cs typeface="Calibri"/>
              </a:rPr>
              <a:t>PID controller</a:t>
            </a:r>
            <a:r>
              <a:rPr sz="2150" b="0" spc="50" dirty="0">
                <a:latin typeface="Calibri"/>
                <a:cs typeface="Calibri"/>
              </a:rPr>
              <a:t> </a:t>
            </a:r>
            <a:r>
              <a:rPr sz="2150" b="0" dirty="0">
                <a:latin typeface="Calibri"/>
                <a:cs typeface="Calibri"/>
              </a:rPr>
              <a:t>is</a:t>
            </a:r>
            <a:r>
              <a:rPr sz="2150" b="0" spc="-100" dirty="0">
                <a:latin typeface="Calibri"/>
                <a:cs typeface="Calibri"/>
              </a:rPr>
              <a:t> </a:t>
            </a:r>
            <a:r>
              <a:rPr sz="2150" b="0" dirty="0">
                <a:latin typeface="Calibri"/>
                <a:cs typeface="Calibri"/>
              </a:rPr>
              <a:t>used.</a:t>
            </a:r>
            <a:r>
              <a:rPr sz="2150" b="0" spc="110" dirty="0">
                <a:latin typeface="Calibri"/>
                <a:cs typeface="Calibri"/>
              </a:rPr>
              <a:t> </a:t>
            </a:r>
            <a:r>
              <a:rPr sz="2150" b="0" dirty="0">
                <a:latin typeface="Calibri"/>
                <a:cs typeface="Calibri"/>
              </a:rPr>
              <a:t>First,</a:t>
            </a:r>
            <a:r>
              <a:rPr sz="2150" b="0" spc="-30" dirty="0">
                <a:latin typeface="Calibri"/>
                <a:cs typeface="Calibri"/>
              </a:rPr>
              <a:t> </a:t>
            </a:r>
            <a:r>
              <a:rPr sz="2150" b="0" dirty="0">
                <a:latin typeface="Calibri"/>
                <a:cs typeface="Calibri"/>
              </a:rPr>
              <a:t>Proportional</a:t>
            </a:r>
            <a:r>
              <a:rPr sz="2150" b="0" spc="85" dirty="0">
                <a:latin typeface="Calibri"/>
                <a:cs typeface="Calibri"/>
              </a:rPr>
              <a:t> </a:t>
            </a:r>
            <a:r>
              <a:rPr sz="2150" b="0" dirty="0">
                <a:latin typeface="Calibri"/>
                <a:cs typeface="Calibri"/>
              </a:rPr>
              <a:t>controller</a:t>
            </a:r>
            <a:r>
              <a:rPr sz="2150" b="0" spc="50" dirty="0">
                <a:latin typeface="Calibri"/>
                <a:cs typeface="Calibri"/>
              </a:rPr>
              <a:t> </a:t>
            </a:r>
            <a:r>
              <a:rPr sz="2150" b="0" spc="-25" dirty="0">
                <a:latin typeface="Calibri"/>
                <a:cs typeface="Calibri"/>
              </a:rPr>
              <a:t>is </a:t>
            </a:r>
            <a:r>
              <a:rPr sz="2150" b="0" dirty="0">
                <a:latin typeface="Calibri"/>
                <a:cs typeface="Calibri"/>
              </a:rPr>
              <a:t>provided</a:t>
            </a:r>
            <a:r>
              <a:rPr sz="2150" b="0" spc="80" dirty="0">
                <a:latin typeface="Calibri"/>
                <a:cs typeface="Calibri"/>
              </a:rPr>
              <a:t> </a:t>
            </a:r>
            <a:r>
              <a:rPr sz="2150" b="0" dirty="0">
                <a:latin typeface="Calibri"/>
                <a:cs typeface="Calibri"/>
              </a:rPr>
              <a:t>to</a:t>
            </a:r>
            <a:r>
              <a:rPr sz="2150" b="0" spc="-5" dirty="0">
                <a:latin typeface="Calibri"/>
                <a:cs typeface="Calibri"/>
              </a:rPr>
              <a:t> </a:t>
            </a:r>
            <a:r>
              <a:rPr sz="2150" b="0" dirty="0">
                <a:latin typeface="Calibri"/>
                <a:cs typeface="Calibri"/>
              </a:rPr>
              <a:t>the</a:t>
            </a:r>
            <a:r>
              <a:rPr sz="2150" b="0" spc="-10" dirty="0">
                <a:latin typeface="Calibri"/>
                <a:cs typeface="Calibri"/>
              </a:rPr>
              <a:t> </a:t>
            </a:r>
            <a:r>
              <a:rPr sz="2150" b="0" dirty="0">
                <a:latin typeface="Calibri"/>
                <a:cs typeface="Calibri"/>
              </a:rPr>
              <a:t>plant</a:t>
            </a:r>
            <a:r>
              <a:rPr sz="2150" b="0" spc="45" dirty="0">
                <a:latin typeface="Calibri"/>
                <a:cs typeface="Calibri"/>
              </a:rPr>
              <a:t> </a:t>
            </a:r>
            <a:r>
              <a:rPr sz="2150" b="0" dirty="0">
                <a:latin typeface="Calibri"/>
                <a:cs typeface="Calibri"/>
              </a:rPr>
              <a:t>to</a:t>
            </a:r>
            <a:r>
              <a:rPr sz="2150" b="0" spc="-5" dirty="0">
                <a:latin typeface="Calibri"/>
                <a:cs typeface="Calibri"/>
              </a:rPr>
              <a:t> </a:t>
            </a:r>
            <a:r>
              <a:rPr sz="2150" b="0" dirty="0">
                <a:latin typeface="Calibri"/>
                <a:cs typeface="Calibri"/>
              </a:rPr>
              <a:t>reduce</a:t>
            </a:r>
            <a:r>
              <a:rPr sz="2150" b="0" spc="65" dirty="0">
                <a:latin typeface="Calibri"/>
                <a:cs typeface="Calibri"/>
              </a:rPr>
              <a:t> </a:t>
            </a:r>
            <a:r>
              <a:rPr sz="2150" b="0" dirty="0">
                <a:latin typeface="Calibri"/>
                <a:cs typeface="Calibri"/>
              </a:rPr>
              <a:t>the</a:t>
            </a:r>
            <a:r>
              <a:rPr sz="2150" b="0" spc="65" dirty="0">
                <a:latin typeface="Calibri"/>
                <a:cs typeface="Calibri"/>
              </a:rPr>
              <a:t> </a:t>
            </a:r>
            <a:r>
              <a:rPr sz="2150" b="0" spc="-10" dirty="0">
                <a:latin typeface="Calibri"/>
                <a:cs typeface="Calibri"/>
              </a:rPr>
              <a:t>error.</a:t>
            </a:r>
            <a:endParaRPr sz="2150">
              <a:latin typeface="Calibri"/>
              <a:cs typeface="Calibri"/>
            </a:endParaRPr>
          </a:p>
        </p:txBody>
      </p:sp>
      <p:grpSp>
        <p:nvGrpSpPr>
          <p:cNvPr id="4" name="object 4"/>
          <p:cNvGrpSpPr/>
          <p:nvPr/>
        </p:nvGrpSpPr>
        <p:grpSpPr>
          <a:xfrm>
            <a:off x="809625" y="1152525"/>
            <a:ext cx="10248900" cy="4953000"/>
            <a:chOff x="809625" y="1152525"/>
            <a:chExt cx="10248900" cy="4953000"/>
          </a:xfrm>
        </p:grpSpPr>
        <p:pic>
          <p:nvPicPr>
            <p:cNvPr id="5" name="object 5"/>
            <p:cNvPicPr/>
            <p:nvPr/>
          </p:nvPicPr>
          <p:blipFill>
            <a:blip r:embed="rId2" cstate="print"/>
            <a:stretch>
              <a:fillRect/>
            </a:stretch>
          </p:blipFill>
          <p:spPr>
            <a:xfrm>
              <a:off x="933450" y="1152525"/>
              <a:ext cx="9144000" cy="4305300"/>
            </a:xfrm>
            <a:prstGeom prst="rect">
              <a:avLst/>
            </a:prstGeom>
          </p:spPr>
        </p:pic>
        <p:pic>
          <p:nvPicPr>
            <p:cNvPr id="6" name="object 6"/>
            <p:cNvPicPr/>
            <p:nvPr/>
          </p:nvPicPr>
          <p:blipFill>
            <a:blip r:embed="rId2" cstate="print"/>
            <a:stretch>
              <a:fillRect/>
            </a:stretch>
          </p:blipFill>
          <p:spPr>
            <a:xfrm>
              <a:off x="809625" y="1162050"/>
              <a:ext cx="10248900" cy="4943475"/>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5008" rIns="0" bIns="0" rtlCol="0">
            <a:spAutoFit/>
          </a:bodyPr>
          <a:lstStyle/>
          <a:p>
            <a:pPr marL="2710815">
              <a:lnSpc>
                <a:spcPct val="100000"/>
              </a:lnSpc>
              <a:spcBef>
                <a:spcPts val="125"/>
              </a:spcBef>
            </a:pPr>
            <a:r>
              <a:rPr sz="2000" b="0" spc="-10" dirty="0">
                <a:latin typeface="Calibri"/>
                <a:cs typeface="Calibri"/>
              </a:rPr>
              <a:t>Proportional</a:t>
            </a:r>
            <a:r>
              <a:rPr sz="2000" b="0" spc="-50" dirty="0">
                <a:latin typeface="Calibri"/>
                <a:cs typeface="Calibri"/>
              </a:rPr>
              <a:t> </a:t>
            </a:r>
            <a:r>
              <a:rPr sz="2000" b="0" dirty="0">
                <a:latin typeface="Calibri"/>
                <a:cs typeface="Calibri"/>
              </a:rPr>
              <a:t>Controlled</a:t>
            </a:r>
            <a:r>
              <a:rPr sz="2000" b="0" spc="40" dirty="0">
                <a:latin typeface="Calibri"/>
                <a:cs typeface="Calibri"/>
              </a:rPr>
              <a:t> </a:t>
            </a:r>
            <a:r>
              <a:rPr sz="2000" b="0" spc="-10" dirty="0">
                <a:latin typeface="Calibri"/>
                <a:cs typeface="Calibri"/>
              </a:rPr>
              <a:t>response</a:t>
            </a:r>
            <a:r>
              <a:rPr sz="2000" b="0" spc="-110" dirty="0">
                <a:latin typeface="Calibri"/>
                <a:cs typeface="Calibri"/>
              </a:rPr>
              <a:t> </a:t>
            </a:r>
            <a:r>
              <a:rPr sz="2000" b="0" dirty="0">
                <a:latin typeface="Calibri"/>
                <a:cs typeface="Calibri"/>
              </a:rPr>
              <a:t>of</a:t>
            </a:r>
            <a:r>
              <a:rPr sz="2000" b="0" spc="30" dirty="0">
                <a:latin typeface="Calibri"/>
                <a:cs typeface="Calibri"/>
              </a:rPr>
              <a:t> </a:t>
            </a:r>
            <a:r>
              <a:rPr sz="2000" b="0" spc="-10" dirty="0">
                <a:latin typeface="Calibri"/>
                <a:cs typeface="Calibri"/>
              </a:rPr>
              <a:t>plant</a:t>
            </a:r>
            <a:endParaRPr sz="2000">
              <a:latin typeface="Calibri"/>
              <a:cs typeface="Calibri"/>
            </a:endParaRPr>
          </a:p>
        </p:txBody>
      </p:sp>
      <p:pic>
        <p:nvPicPr>
          <p:cNvPr id="3" name="object 3"/>
          <p:cNvPicPr/>
          <p:nvPr/>
        </p:nvPicPr>
        <p:blipFill>
          <a:blip r:embed="rId2" cstate="print"/>
          <a:stretch>
            <a:fillRect/>
          </a:stretch>
        </p:blipFill>
        <p:spPr>
          <a:xfrm>
            <a:off x="971550" y="714375"/>
            <a:ext cx="9363075" cy="5133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9603" y="5903595"/>
            <a:ext cx="4832350" cy="334645"/>
          </a:xfrm>
          <a:prstGeom prst="rect">
            <a:avLst/>
          </a:prstGeom>
        </p:spPr>
        <p:txBody>
          <a:bodyPr vert="horz" wrap="square" lIns="0" tIns="15875" rIns="0" bIns="0" rtlCol="0">
            <a:spAutoFit/>
          </a:bodyPr>
          <a:lstStyle/>
          <a:p>
            <a:pPr marL="12700">
              <a:lnSpc>
                <a:spcPct val="100000"/>
              </a:lnSpc>
              <a:spcBef>
                <a:spcPts val="125"/>
              </a:spcBef>
            </a:pPr>
            <a:r>
              <a:rPr sz="2000" dirty="0">
                <a:solidFill>
                  <a:srgbClr val="232D41"/>
                </a:solidFill>
                <a:latin typeface="Calibri"/>
                <a:cs typeface="Calibri"/>
              </a:rPr>
              <a:t>Plant</a:t>
            </a:r>
            <a:r>
              <a:rPr sz="2000" spc="405" dirty="0">
                <a:solidFill>
                  <a:srgbClr val="232D41"/>
                </a:solidFill>
                <a:latin typeface="Calibri"/>
                <a:cs typeface="Calibri"/>
              </a:rPr>
              <a:t> </a:t>
            </a:r>
            <a:r>
              <a:rPr sz="2000" dirty="0">
                <a:solidFill>
                  <a:srgbClr val="232D41"/>
                </a:solidFill>
                <a:latin typeface="Calibri"/>
                <a:cs typeface="Calibri"/>
              </a:rPr>
              <a:t>with</a:t>
            </a:r>
            <a:r>
              <a:rPr sz="2000" spc="-40" dirty="0">
                <a:solidFill>
                  <a:srgbClr val="232D41"/>
                </a:solidFill>
                <a:latin typeface="Calibri"/>
                <a:cs typeface="Calibri"/>
              </a:rPr>
              <a:t> </a:t>
            </a:r>
            <a:r>
              <a:rPr sz="2000" spc="-10" dirty="0">
                <a:solidFill>
                  <a:srgbClr val="232D41"/>
                </a:solidFill>
                <a:latin typeface="Calibri"/>
                <a:cs typeface="Calibri"/>
              </a:rPr>
              <a:t>proportional</a:t>
            </a:r>
            <a:r>
              <a:rPr sz="2000" spc="-35" dirty="0">
                <a:solidFill>
                  <a:srgbClr val="232D41"/>
                </a:solidFill>
                <a:latin typeface="Calibri"/>
                <a:cs typeface="Calibri"/>
              </a:rPr>
              <a:t> </a:t>
            </a:r>
            <a:r>
              <a:rPr sz="2000" dirty="0">
                <a:solidFill>
                  <a:srgbClr val="232D41"/>
                </a:solidFill>
                <a:latin typeface="Calibri"/>
                <a:cs typeface="Calibri"/>
              </a:rPr>
              <a:t>and</a:t>
            </a:r>
            <a:r>
              <a:rPr sz="2000" spc="-35" dirty="0">
                <a:solidFill>
                  <a:srgbClr val="232D41"/>
                </a:solidFill>
                <a:latin typeface="Calibri"/>
                <a:cs typeface="Calibri"/>
              </a:rPr>
              <a:t> </a:t>
            </a:r>
            <a:r>
              <a:rPr sz="2000" spc="-10" dirty="0">
                <a:solidFill>
                  <a:srgbClr val="232D41"/>
                </a:solidFill>
                <a:latin typeface="Calibri"/>
                <a:cs typeface="Calibri"/>
              </a:rPr>
              <a:t>integral</a:t>
            </a:r>
            <a:r>
              <a:rPr sz="2000" spc="-30" dirty="0">
                <a:solidFill>
                  <a:srgbClr val="232D41"/>
                </a:solidFill>
                <a:latin typeface="Calibri"/>
                <a:cs typeface="Calibri"/>
              </a:rPr>
              <a:t> </a:t>
            </a:r>
            <a:r>
              <a:rPr sz="2000" spc="-10" dirty="0">
                <a:solidFill>
                  <a:srgbClr val="232D41"/>
                </a:solidFill>
                <a:latin typeface="Calibri"/>
                <a:cs typeface="Calibri"/>
              </a:rPr>
              <a:t>controller</a:t>
            </a:r>
            <a:endParaRPr sz="2000">
              <a:latin typeface="Calibri"/>
              <a:cs typeface="Calibri"/>
            </a:endParaRPr>
          </a:p>
        </p:txBody>
      </p:sp>
      <p:pic>
        <p:nvPicPr>
          <p:cNvPr id="3" name="object 3"/>
          <p:cNvPicPr/>
          <p:nvPr/>
        </p:nvPicPr>
        <p:blipFill>
          <a:blip r:embed="rId2" cstate="print"/>
          <a:stretch>
            <a:fillRect/>
          </a:stretch>
        </p:blipFill>
        <p:spPr>
          <a:xfrm>
            <a:off x="1047750" y="666750"/>
            <a:ext cx="9725025" cy="5153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33862" rIns="0" bIns="0" rtlCol="0">
            <a:spAutoFit/>
          </a:bodyPr>
          <a:lstStyle/>
          <a:p>
            <a:pPr marL="3642360">
              <a:lnSpc>
                <a:spcPct val="100000"/>
              </a:lnSpc>
              <a:spcBef>
                <a:spcPts val="125"/>
              </a:spcBef>
            </a:pPr>
            <a:r>
              <a:rPr sz="2000" b="0" dirty="0">
                <a:latin typeface="Calibri"/>
                <a:cs typeface="Calibri"/>
              </a:rPr>
              <a:t>PI</a:t>
            </a:r>
            <a:r>
              <a:rPr sz="2000" b="0" spc="-110" dirty="0">
                <a:latin typeface="Calibri"/>
                <a:cs typeface="Calibri"/>
              </a:rPr>
              <a:t> </a:t>
            </a:r>
            <a:r>
              <a:rPr sz="2000" b="0" dirty="0">
                <a:latin typeface="Calibri"/>
                <a:cs typeface="Calibri"/>
              </a:rPr>
              <a:t>controlled</a:t>
            </a:r>
            <a:r>
              <a:rPr sz="2000" b="0" spc="5" dirty="0">
                <a:latin typeface="Calibri"/>
                <a:cs typeface="Calibri"/>
              </a:rPr>
              <a:t> </a:t>
            </a:r>
            <a:r>
              <a:rPr sz="2000" b="0" dirty="0">
                <a:latin typeface="Calibri"/>
                <a:cs typeface="Calibri"/>
              </a:rPr>
              <a:t>response</a:t>
            </a:r>
            <a:r>
              <a:rPr sz="2000" b="0" spc="-85" dirty="0">
                <a:latin typeface="Calibri"/>
                <a:cs typeface="Calibri"/>
              </a:rPr>
              <a:t> </a:t>
            </a:r>
            <a:r>
              <a:rPr sz="2000" b="0" dirty="0">
                <a:latin typeface="Calibri"/>
                <a:cs typeface="Calibri"/>
              </a:rPr>
              <a:t>of</a:t>
            </a:r>
            <a:r>
              <a:rPr sz="2000" b="0" spc="-65" dirty="0">
                <a:latin typeface="Calibri"/>
                <a:cs typeface="Calibri"/>
              </a:rPr>
              <a:t> </a:t>
            </a:r>
            <a:r>
              <a:rPr sz="2000" b="0" spc="-20" dirty="0">
                <a:latin typeface="Calibri"/>
                <a:cs typeface="Calibri"/>
              </a:rPr>
              <a:t>plant</a:t>
            </a:r>
            <a:endParaRPr sz="2000">
              <a:latin typeface="Calibri"/>
              <a:cs typeface="Calibri"/>
            </a:endParaRPr>
          </a:p>
        </p:txBody>
      </p:sp>
      <p:pic>
        <p:nvPicPr>
          <p:cNvPr id="3" name="object 3"/>
          <p:cNvPicPr/>
          <p:nvPr/>
        </p:nvPicPr>
        <p:blipFill>
          <a:blip r:embed="rId2" cstate="print"/>
          <a:stretch>
            <a:fillRect/>
          </a:stretch>
        </p:blipFill>
        <p:spPr>
          <a:xfrm>
            <a:off x="1209675" y="933450"/>
            <a:ext cx="9715500" cy="5334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28198" rIns="0" bIns="0" rtlCol="0">
            <a:spAutoFit/>
          </a:bodyPr>
          <a:lstStyle/>
          <a:p>
            <a:pPr marL="1236980">
              <a:lnSpc>
                <a:spcPct val="100000"/>
              </a:lnSpc>
              <a:spcBef>
                <a:spcPts val="100"/>
              </a:spcBef>
            </a:pPr>
            <a:r>
              <a:rPr sz="2400" b="0" dirty="0">
                <a:latin typeface="Calibri"/>
                <a:cs typeface="Calibri"/>
              </a:rPr>
              <a:t>Plant</a:t>
            </a:r>
            <a:r>
              <a:rPr sz="2400" b="0" spc="-75" dirty="0">
                <a:latin typeface="Calibri"/>
                <a:cs typeface="Calibri"/>
              </a:rPr>
              <a:t> </a:t>
            </a:r>
            <a:r>
              <a:rPr sz="2400" b="0" dirty="0">
                <a:latin typeface="Calibri"/>
                <a:cs typeface="Calibri"/>
              </a:rPr>
              <a:t>with</a:t>
            </a:r>
            <a:r>
              <a:rPr sz="2400" b="0" spc="-130" dirty="0">
                <a:latin typeface="Calibri"/>
                <a:cs typeface="Calibri"/>
              </a:rPr>
              <a:t> </a:t>
            </a:r>
            <a:r>
              <a:rPr sz="2400" b="0" dirty="0">
                <a:latin typeface="Calibri"/>
                <a:cs typeface="Calibri"/>
              </a:rPr>
              <a:t>Proportional,</a:t>
            </a:r>
            <a:r>
              <a:rPr sz="2400" b="0" spc="-25" dirty="0">
                <a:latin typeface="Calibri"/>
                <a:cs typeface="Calibri"/>
              </a:rPr>
              <a:t> </a:t>
            </a:r>
            <a:r>
              <a:rPr sz="2400" b="0" spc="-10" dirty="0">
                <a:latin typeface="Calibri"/>
                <a:cs typeface="Calibri"/>
              </a:rPr>
              <a:t>Integral</a:t>
            </a:r>
            <a:r>
              <a:rPr sz="2400" b="0" spc="-105" dirty="0">
                <a:latin typeface="Calibri"/>
                <a:cs typeface="Calibri"/>
              </a:rPr>
              <a:t> </a:t>
            </a:r>
            <a:r>
              <a:rPr sz="2400" b="0" dirty="0">
                <a:latin typeface="Calibri"/>
                <a:cs typeface="Calibri"/>
              </a:rPr>
              <a:t>and</a:t>
            </a:r>
            <a:r>
              <a:rPr sz="2400" b="0" spc="-70" dirty="0">
                <a:latin typeface="Calibri"/>
                <a:cs typeface="Calibri"/>
              </a:rPr>
              <a:t> </a:t>
            </a:r>
            <a:r>
              <a:rPr sz="2400" b="0" spc="-10" dirty="0">
                <a:latin typeface="Calibri"/>
                <a:cs typeface="Calibri"/>
              </a:rPr>
              <a:t>Derivative</a:t>
            </a:r>
            <a:r>
              <a:rPr sz="2400" b="0" spc="-20" dirty="0">
                <a:latin typeface="Calibri"/>
                <a:cs typeface="Calibri"/>
              </a:rPr>
              <a:t> </a:t>
            </a:r>
            <a:r>
              <a:rPr sz="2400" b="0" spc="-10" dirty="0">
                <a:latin typeface="Calibri"/>
                <a:cs typeface="Calibri"/>
              </a:rPr>
              <a:t>controller</a:t>
            </a:r>
            <a:endParaRPr sz="2400">
              <a:latin typeface="Calibri"/>
              <a:cs typeface="Calibri"/>
            </a:endParaRPr>
          </a:p>
        </p:txBody>
      </p:sp>
      <p:pic>
        <p:nvPicPr>
          <p:cNvPr id="3" name="object 3"/>
          <p:cNvPicPr/>
          <p:nvPr/>
        </p:nvPicPr>
        <p:blipFill>
          <a:blip r:embed="rId2" cstate="print"/>
          <a:stretch>
            <a:fillRect/>
          </a:stretch>
        </p:blipFill>
        <p:spPr>
          <a:xfrm>
            <a:off x="419100" y="1019175"/>
            <a:ext cx="10687050" cy="52292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23829" rIns="0" bIns="0" rtlCol="0">
            <a:spAutoFit/>
          </a:bodyPr>
          <a:lstStyle/>
          <a:p>
            <a:pPr marL="2940685">
              <a:lnSpc>
                <a:spcPct val="100000"/>
              </a:lnSpc>
              <a:spcBef>
                <a:spcPts val="125"/>
              </a:spcBef>
            </a:pPr>
            <a:r>
              <a:rPr sz="2000" b="0" dirty="0">
                <a:latin typeface="Calibri"/>
                <a:cs typeface="Calibri"/>
              </a:rPr>
              <a:t>PID</a:t>
            </a:r>
            <a:r>
              <a:rPr sz="2000" b="0" spc="-70" dirty="0">
                <a:latin typeface="Calibri"/>
                <a:cs typeface="Calibri"/>
              </a:rPr>
              <a:t> </a:t>
            </a:r>
            <a:r>
              <a:rPr sz="2000" b="0" spc="-10" dirty="0">
                <a:latin typeface="Calibri"/>
                <a:cs typeface="Calibri"/>
              </a:rPr>
              <a:t>controlled</a:t>
            </a:r>
            <a:r>
              <a:rPr sz="2000" b="0" spc="-35" dirty="0">
                <a:latin typeface="Calibri"/>
                <a:cs typeface="Calibri"/>
              </a:rPr>
              <a:t> </a:t>
            </a:r>
            <a:r>
              <a:rPr sz="2000" b="0" dirty="0">
                <a:latin typeface="Calibri"/>
                <a:cs typeface="Calibri"/>
              </a:rPr>
              <a:t>response</a:t>
            </a:r>
            <a:r>
              <a:rPr sz="2000" b="0" spc="-55" dirty="0">
                <a:latin typeface="Calibri"/>
                <a:cs typeface="Calibri"/>
              </a:rPr>
              <a:t> </a:t>
            </a:r>
            <a:r>
              <a:rPr sz="2000" b="0" dirty="0">
                <a:latin typeface="Calibri"/>
                <a:cs typeface="Calibri"/>
              </a:rPr>
              <a:t>of</a:t>
            </a:r>
            <a:r>
              <a:rPr sz="2000" b="0" spc="-40" dirty="0">
                <a:latin typeface="Calibri"/>
                <a:cs typeface="Calibri"/>
              </a:rPr>
              <a:t> </a:t>
            </a:r>
            <a:r>
              <a:rPr sz="2000" b="0" spc="-10" dirty="0">
                <a:latin typeface="Calibri"/>
                <a:cs typeface="Calibri"/>
              </a:rPr>
              <a:t>Plant</a:t>
            </a:r>
            <a:endParaRPr sz="2000">
              <a:latin typeface="Calibri"/>
              <a:cs typeface="Calibri"/>
            </a:endParaRPr>
          </a:p>
        </p:txBody>
      </p:sp>
      <p:pic>
        <p:nvPicPr>
          <p:cNvPr id="3" name="object 3"/>
          <p:cNvPicPr/>
          <p:nvPr/>
        </p:nvPicPr>
        <p:blipFill>
          <a:blip r:embed="rId2" cstate="print"/>
          <a:stretch>
            <a:fillRect/>
          </a:stretch>
        </p:blipFill>
        <p:spPr>
          <a:xfrm>
            <a:off x="752475" y="962025"/>
            <a:ext cx="10544175" cy="5429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3885" rIns="0" bIns="0" rtlCol="0">
            <a:spAutoFit/>
          </a:bodyPr>
          <a:lstStyle/>
          <a:p>
            <a:pPr marL="276225">
              <a:lnSpc>
                <a:spcPct val="100000"/>
              </a:lnSpc>
              <a:spcBef>
                <a:spcPts val="105"/>
              </a:spcBef>
            </a:pPr>
            <a:r>
              <a:rPr sz="3600" b="0" dirty="0">
                <a:latin typeface="Calibri"/>
                <a:cs typeface="Calibri"/>
              </a:rPr>
              <a:t>Summary</a:t>
            </a:r>
            <a:r>
              <a:rPr sz="3600" b="0" spc="85" dirty="0">
                <a:latin typeface="Calibri"/>
                <a:cs typeface="Calibri"/>
              </a:rPr>
              <a:t> </a:t>
            </a:r>
            <a:r>
              <a:rPr sz="3600" b="0" dirty="0">
                <a:latin typeface="Calibri"/>
                <a:cs typeface="Calibri"/>
              </a:rPr>
              <a:t>of</a:t>
            </a:r>
            <a:r>
              <a:rPr sz="3600" b="0" spc="120" dirty="0">
                <a:latin typeface="Calibri"/>
                <a:cs typeface="Calibri"/>
              </a:rPr>
              <a:t> </a:t>
            </a:r>
            <a:r>
              <a:rPr sz="3600" b="0" spc="170" dirty="0">
                <a:latin typeface="Calibri"/>
                <a:cs typeface="Calibri"/>
              </a:rPr>
              <a:t>PID</a:t>
            </a:r>
            <a:r>
              <a:rPr sz="3600" b="0" spc="-25" dirty="0">
                <a:latin typeface="Calibri"/>
                <a:cs typeface="Calibri"/>
              </a:rPr>
              <a:t> </a:t>
            </a:r>
            <a:r>
              <a:rPr sz="3600" b="0" spc="70" dirty="0">
                <a:latin typeface="Calibri"/>
                <a:cs typeface="Calibri"/>
              </a:rPr>
              <a:t>Controller</a:t>
            </a:r>
            <a:endParaRPr sz="3600">
              <a:latin typeface="Calibri"/>
              <a:cs typeface="Calibri"/>
            </a:endParaRPr>
          </a:p>
        </p:txBody>
      </p:sp>
      <p:sp>
        <p:nvSpPr>
          <p:cNvPr id="3" name="object 3"/>
          <p:cNvSpPr txBox="1"/>
          <p:nvPr/>
        </p:nvSpPr>
        <p:spPr>
          <a:xfrm>
            <a:off x="887094" y="4133278"/>
            <a:ext cx="10403205" cy="1955800"/>
          </a:xfrm>
          <a:prstGeom prst="rect">
            <a:avLst/>
          </a:prstGeom>
        </p:spPr>
        <p:txBody>
          <a:bodyPr vert="horz" wrap="square" lIns="0" tIns="48260" rIns="0" bIns="0" rtlCol="0">
            <a:spAutoFit/>
          </a:bodyPr>
          <a:lstStyle/>
          <a:p>
            <a:pPr marL="241300" marR="393700" indent="-229235">
              <a:lnSpc>
                <a:spcPts val="2180"/>
              </a:lnSpc>
              <a:spcBef>
                <a:spcPts val="380"/>
              </a:spcBef>
              <a:buClr>
                <a:srgbClr val="475D83"/>
              </a:buClr>
              <a:buFont typeface="Arial"/>
              <a:buChar char="•"/>
              <a:tabLst>
                <a:tab pos="241300" algn="l"/>
              </a:tabLst>
            </a:pPr>
            <a:r>
              <a:rPr sz="2000" dirty="0">
                <a:solidFill>
                  <a:srgbClr val="232D41"/>
                </a:solidFill>
                <a:latin typeface="Calibri"/>
                <a:cs typeface="Calibri"/>
              </a:rPr>
              <a:t>A</a:t>
            </a:r>
            <a:r>
              <a:rPr sz="2000" spc="-114" dirty="0">
                <a:solidFill>
                  <a:srgbClr val="232D41"/>
                </a:solidFill>
                <a:latin typeface="Calibri"/>
                <a:cs typeface="Calibri"/>
              </a:rPr>
              <a:t> </a:t>
            </a:r>
            <a:r>
              <a:rPr sz="2000" dirty="0">
                <a:solidFill>
                  <a:srgbClr val="232D41"/>
                </a:solidFill>
                <a:latin typeface="Calibri"/>
                <a:cs typeface="Calibri"/>
              </a:rPr>
              <a:t>proportional</a:t>
            </a:r>
            <a:r>
              <a:rPr sz="2000" spc="5" dirty="0">
                <a:solidFill>
                  <a:srgbClr val="232D41"/>
                </a:solidFill>
                <a:latin typeface="Calibri"/>
                <a:cs typeface="Calibri"/>
              </a:rPr>
              <a:t> </a:t>
            </a:r>
            <a:r>
              <a:rPr sz="2000" spc="-10" dirty="0">
                <a:solidFill>
                  <a:srgbClr val="232D41"/>
                </a:solidFill>
                <a:latin typeface="Calibri"/>
                <a:cs typeface="Calibri"/>
              </a:rPr>
              <a:t>controller</a:t>
            </a:r>
            <a:r>
              <a:rPr sz="2000" spc="10" dirty="0">
                <a:solidFill>
                  <a:srgbClr val="232D41"/>
                </a:solidFill>
                <a:latin typeface="Calibri"/>
                <a:cs typeface="Calibri"/>
              </a:rPr>
              <a:t> </a:t>
            </a:r>
            <a:r>
              <a:rPr sz="2000" dirty="0">
                <a:solidFill>
                  <a:srgbClr val="232D41"/>
                </a:solidFill>
                <a:latin typeface="Calibri"/>
                <a:cs typeface="Calibri"/>
              </a:rPr>
              <a:t>Kp</a:t>
            </a:r>
            <a:r>
              <a:rPr sz="2000" spc="-110" dirty="0">
                <a:solidFill>
                  <a:srgbClr val="232D41"/>
                </a:solidFill>
                <a:latin typeface="Calibri"/>
                <a:cs typeface="Calibri"/>
              </a:rPr>
              <a:t> </a:t>
            </a:r>
            <a:r>
              <a:rPr sz="2000" dirty="0">
                <a:solidFill>
                  <a:srgbClr val="232D41"/>
                </a:solidFill>
                <a:latin typeface="Calibri"/>
                <a:cs typeface="Calibri"/>
              </a:rPr>
              <a:t>will</a:t>
            </a:r>
            <a:r>
              <a:rPr sz="2000" spc="15" dirty="0">
                <a:solidFill>
                  <a:srgbClr val="232D41"/>
                </a:solidFill>
                <a:latin typeface="Calibri"/>
                <a:cs typeface="Calibri"/>
              </a:rPr>
              <a:t> </a:t>
            </a:r>
            <a:r>
              <a:rPr sz="2000" spc="-10" dirty="0">
                <a:solidFill>
                  <a:srgbClr val="232D41"/>
                </a:solidFill>
                <a:latin typeface="Calibri"/>
                <a:cs typeface="Calibri"/>
              </a:rPr>
              <a:t>have</a:t>
            </a:r>
            <a:r>
              <a:rPr sz="2000" spc="-114" dirty="0">
                <a:solidFill>
                  <a:srgbClr val="232D41"/>
                </a:solidFill>
                <a:latin typeface="Calibri"/>
                <a:cs typeface="Calibri"/>
              </a:rPr>
              <a:t> </a:t>
            </a:r>
            <a:r>
              <a:rPr sz="2000" dirty="0">
                <a:solidFill>
                  <a:srgbClr val="232D41"/>
                </a:solidFill>
                <a:latin typeface="Calibri"/>
                <a:cs typeface="Calibri"/>
              </a:rPr>
              <a:t>the</a:t>
            </a:r>
            <a:r>
              <a:rPr sz="2000" spc="-70" dirty="0">
                <a:solidFill>
                  <a:srgbClr val="232D41"/>
                </a:solidFill>
                <a:latin typeface="Calibri"/>
                <a:cs typeface="Calibri"/>
              </a:rPr>
              <a:t> </a:t>
            </a:r>
            <a:r>
              <a:rPr sz="2000" spc="-10" dirty="0">
                <a:solidFill>
                  <a:srgbClr val="232D41"/>
                </a:solidFill>
                <a:latin typeface="Calibri"/>
                <a:cs typeface="Calibri"/>
              </a:rPr>
              <a:t>effect</a:t>
            </a:r>
            <a:r>
              <a:rPr sz="2000" spc="95" dirty="0">
                <a:solidFill>
                  <a:srgbClr val="232D41"/>
                </a:solidFill>
                <a:latin typeface="Calibri"/>
                <a:cs typeface="Calibri"/>
              </a:rPr>
              <a:t> </a:t>
            </a:r>
            <a:r>
              <a:rPr sz="2000" dirty="0">
                <a:solidFill>
                  <a:srgbClr val="232D41"/>
                </a:solidFill>
                <a:latin typeface="Calibri"/>
                <a:cs typeface="Calibri"/>
              </a:rPr>
              <a:t>of</a:t>
            </a:r>
            <a:r>
              <a:rPr sz="2000" spc="-60" dirty="0">
                <a:solidFill>
                  <a:srgbClr val="232D41"/>
                </a:solidFill>
                <a:latin typeface="Calibri"/>
                <a:cs typeface="Calibri"/>
              </a:rPr>
              <a:t> </a:t>
            </a:r>
            <a:r>
              <a:rPr sz="2000" spc="-10" dirty="0">
                <a:solidFill>
                  <a:srgbClr val="232D41"/>
                </a:solidFill>
                <a:latin typeface="Calibri"/>
                <a:cs typeface="Calibri"/>
              </a:rPr>
              <a:t>reducing</a:t>
            </a:r>
            <a:r>
              <a:rPr sz="2000" spc="-20" dirty="0">
                <a:solidFill>
                  <a:srgbClr val="232D41"/>
                </a:solidFill>
                <a:latin typeface="Calibri"/>
                <a:cs typeface="Calibri"/>
              </a:rPr>
              <a:t> </a:t>
            </a:r>
            <a:r>
              <a:rPr sz="2000" dirty="0">
                <a:solidFill>
                  <a:srgbClr val="232D41"/>
                </a:solidFill>
                <a:latin typeface="Calibri"/>
                <a:cs typeface="Calibri"/>
              </a:rPr>
              <a:t>the</a:t>
            </a:r>
            <a:r>
              <a:rPr sz="2000" spc="-70" dirty="0">
                <a:solidFill>
                  <a:srgbClr val="232D41"/>
                </a:solidFill>
                <a:latin typeface="Calibri"/>
                <a:cs typeface="Calibri"/>
              </a:rPr>
              <a:t> </a:t>
            </a:r>
            <a:r>
              <a:rPr sz="2000" dirty="0">
                <a:solidFill>
                  <a:srgbClr val="232D41"/>
                </a:solidFill>
                <a:latin typeface="Calibri"/>
                <a:cs typeface="Calibri"/>
              </a:rPr>
              <a:t>rise time</a:t>
            </a:r>
            <a:r>
              <a:rPr sz="2000" spc="-75" dirty="0">
                <a:solidFill>
                  <a:srgbClr val="232D41"/>
                </a:solidFill>
                <a:latin typeface="Calibri"/>
                <a:cs typeface="Calibri"/>
              </a:rPr>
              <a:t> </a:t>
            </a:r>
            <a:r>
              <a:rPr sz="2000" dirty="0">
                <a:solidFill>
                  <a:srgbClr val="232D41"/>
                </a:solidFill>
                <a:latin typeface="Calibri"/>
                <a:cs typeface="Calibri"/>
              </a:rPr>
              <a:t>and</a:t>
            </a:r>
            <a:r>
              <a:rPr sz="2000" spc="-110" dirty="0">
                <a:solidFill>
                  <a:srgbClr val="232D41"/>
                </a:solidFill>
                <a:latin typeface="Calibri"/>
                <a:cs typeface="Calibri"/>
              </a:rPr>
              <a:t> </a:t>
            </a:r>
            <a:r>
              <a:rPr sz="2000" dirty="0">
                <a:solidFill>
                  <a:srgbClr val="232D41"/>
                </a:solidFill>
                <a:latin typeface="Calibri"/>
                <a:cs typeface="Calibri"/>
              </a:rPr>
              <a:t>reduce but</a:t>
            </a:r>
            <a:r>
              <a:rPr sz="2000" spc="-45" dirty="0">
                <a:solidFill>
                  <a:srgbClr val="232D41"/>
                </a:solidFill>
                <a:latin typeface="Calibri"/>
                <a:cs typeface="Calibri"/>
              </a:rPr>
              <a:t> </a:t>
            </a:r>
            <a:r>
              <a:rPr sz="2000" spc="-10" dirty="0">
                <a:solidFill>
                  <a:srgbClr val="232D41"/>
                </a:solidFill>
                <a:latin typeface="Calibri"/>
                <a:cs typeface="Calibri"/>
              </a:rPr>
              <a:t>never </a:t>
            </a:r>
            <a:r>
              <a:rPr sz="2000" dirty="0">
                <a:solidFill>
                  <a:srgbClr val="232D41"/>
                </a:solidFill>
                <a:latin typeface="Calibri"/>
                <a:cs typeface="Calibri"/>
              </a:rPr>
              <a:t>eliminate</a:t>
            </a:r>
            <a:r>
              <a:rPr sz="2000" spc="-60" dirty="0">
                <a:solidFill>
                  <a:srgbClr val="232D41"/>
                </a:solidFill>
                <a:latin typeface="Calibri"/>
                <a:cs typeface="Calibri"/>
              </a:rPr>
              <a:t> </a:t>
            </a:r>
            <a:r>
              <a:rPr sz="2000" dirty="0">
                <a:solidFill>
                  <a:srgbClr val="232D41"/>
                </a:solidFill>
                <a:latin typeface="Calibri"/>
                <a:cs typeface="Calibri"/>
              </a:rPr>
              <a:t>the</a:t>
            </a:r>
            <a:r>
              <a:rPr sz="2000" spc="-50" dirty="0">
                <a:solidFill>
                  <a:srgbClr val="232D41"/>
                </a:solidFill>
                <a:latin typeface="Calibri"/>
                <a:cs typeface="Calibri"/>
              </a:rPr>
              <a:t> </a:t>
            </a:r>
            <a:r>
              <a:rPr sz="2000" dirty="0">
                <a:solidFill>
                  <a:srgbClr val="232D41"/>
                </a:solidFill>
                <a:latin typeface="Calibri"/>
                <a:cs typeface="Calibri"/>
              </a:rPr>
              <a:t>steady</a:t>
            </a:r>
            <a:r>
              <a:rPr sz="2000" spc="-105" dirty="0">
                <a:solidFill>
                  <a:srgbClr val="232D41"/>
                </a:solidFill>
                <a:latin typeface="Calibri"/>
                <a:cs typeface="Calibri"/>
              </a:rPr>
              <a:t> </a:t>
            </a:r>
            <a:r>
              <a:rPr sz="2000" dirty="0">
                <a:solidFill>
                  <a:srgbClr val="232D41"/>
                </a:solidFill>
                <a:latin typeface="Calibri"/>
                <a:cs typeface="Calibri"/>
              </a:rPr>
              <a:t>state</a:t>
            </a:r>
            <a:r>
              <a:rPr sz="2000" spc="-114" dirty="0">
                <a:solidFill>
                  <a:srgbClr val="232D41"/>
                </a:solidFill>
                <a:latin typeface="Calibri"/>
                <a:cs typeface="Calibri"/>
              </a:rPr>
              <a:t> </a:t>
            </a:r>
            <a:r>
              <a:rPr sz="2000" spc="-10" dirty="0">
                <a:solidFill>
                  <a:srgbClr val="232D41"/>
                </a:solidFill>
                <a:latin typeface="Calibri"/>
                <a:cs typeface="Calibri"/>
              </a:rPr>
              <a:t>error.</a:t>
            </a:r>
            <a:endParaRPr sz="2000">
              <a:latin typeface="Calibri"/>
              <a:cs typeface="Calibri"/>
            </a:endParaRPr>
          </a:p>
          <a:p>
            <a:pPr marL="241300" marR="5080" indent="-229235">
              <a:lnSpc>
                <a:spcPts val="2100"/>
              </a:lnSpc>
              <a:spcBef>
                <a:spcPts val="1040"/>
              </a:spcBef>
              <a:buClr>
                <a:srgbClr val="475D83"/>
              </a:buClr>
              <a:buFont typeface="Arial"/>
              <a:buChar char="•"/>
              <a:tabLst>
                <a:tab pos="241300" algn="l"/>
              </a:tabLst>
            </a:pPr>
            <a:r>
              <a:rPr sz="2000" dirty="0">
                <a:solidFill>
                  <a:srgbClr val="232D41"/>
                </a:solidFill>
                <a:latin typeface="Calibri"/>
                <a:cs typeface="Calibri"/>
              </a:rPr>
              <a:t>An</a:t>
            </a:r>
            <a:r>
              <a:rPr sz="2000" spc="-114" dirty="0">
                <a:solidFill>
                  <a:srgbClr val="232D41"/>
                </a:solidFill>
                <a:latin typeface="Calibri"/>
                <a:cs typeface="Calibri"/>
              </a:rPr>
              <a:t> </a:t>
            </a:r>
            <a:r>
              <a:rPr sz="2000" dirty="0">
                <a:solidFill>
                  <a:srgbClr val="232D41"/>
                </a:solidFill>
                <a:latin typeface="Calibri"/>
                <a:cs typeface="Calibri"/>
              </a:rPr>
              <a:t>integral</a:t>
            </a:r>
            <a:r>
              <a:rPr sz="2000" spc="-45" dirty="0">
                <a:solidFill>
                  <a:srgbClr val="232D41"/>
                </a:solidFill>
                <a:latin typeface="Calibri"/>
                <a:cs typeface="Calibri"/>
              </a:rPr>
              <a:t> </a:t>
            </a:r>
            <a:r>
              <a:rPr sz="2000" spc="-10" dirty="0">
                <a:solidFill>
                  <a:srgbClr val="232D41"/>
                </a:solidFill>
                <a:latin typeface="Calibri"/>
                <a:cs typeface="Calibri"/>
              </a:rPr>
              <a:t>controller</a:t>
            </a:r>
            <a:r>
              <a:rPr sz="2000" spc="10" dirty="0">
                <a:solidFill>
                  <a:srgbClr val="232D41"/>
                </a:solidFill>
                <a:latin typeface="Calibri"/>
                <a:cs typeface="Calibri"/>
              </a:rPr>
              <a:t> </a:t>
            </a:r>
            <a:r>
              <a:rPr sz="2000" dirty="0">
                <a:solidFill>
                  <a:srgbClr val="232D41"/>
                </a:solidFill>
                <a:latin typeface="Calibri"/>
                <a:cs typeface="Calibri"/>
              </a:rPr>
              <a:t>Ki</a:t>
            </a:r>
            <a:r>
              <a:rPr sz="2000" spc="-50" dirty="0">
                <a:solidFill>
                  <a:srgbClr val="232D41"/>
                </a:solidFill>
                <a:latin typeface="Calibri"/>
                <a:cs typeface="Calibri"/>
              </a:rPr>
              <a:t> </a:t>
            </a:r>
            <a:r>
              <a:rPr sz="2000" dirty="0">
                <a:solidFill>
                  <a:srgbClr val="232D41"/>
                </a:solidFill>
                <a:latin typeface="Calibri"/>
                <a:cs typeface="Calibri"/>
              </a:rPr>
              <a:t>will</a:t>
            </a:r>
            <a:r>
              <a:rPr sz="2000" spc="-45" dirty="0">
                <a:solidFill>
                  <a:srgbClr val="232D41"/>
                </a:solidFill>
                <a:latin typeface="Calibri"/>
                <a:cs typeface="Calibri"/>
              </a:rPr>
              <a:t> </a:t>
            </a:r>
            <a:r>
              <a:rPr sz="2000" spc="-10" dirty="0">
                <a:solidFill>
                  <a:srgbClr val="232D41"/>
                </a:solidFill>
                <a:latin typeface="Calibri"/>
                <a:cs typeface="Calibri"/>
              </a:rPr>
              <a:t>have</a:t>
            </a:r>
            <a:r>
              <a:rPr sz="2000" spc="-114" dirty="0">
                <a:solidFill>
                  <a:srgbClr val="232D41"/>
                </a:solidFill>
                <a:latin typeface="Calibri"/>
                <a:cs typeface="Calibri"/>
              </a:rPr>
              <a:t> </a:t>
            </a:r>
            <a:r>
              <a:rPr sz="2000" dirty="0">
                <a:solidFill>
                  <a:srgbClr val="232D41"/>
                </a:solidFill>
                <a:latin typeface="Calibri"/>
                <a:cs typeface="Calibri"/>
              </a:rPr>
              <a:t>the</a:t>
            </a:r>
            <a:r>
              <a:rPr sz="2000" spc="5" dirty="0">
                <a:solidFill>
                  <a:srgbClr val="232D41"/>
                </a:solidFill>
                <a:latin typeface="Calibri"/>
                <a:cs typeface="Calibri"/>
              </a:rPr>
              <a:t> </a:t>
            </a:r>
            <a:r>
              <a:rPr sz="2000" spc="-10" dirty="0">
                <a:solidFill>
                  <a:srgbClr val="232D41"/>
                </a:solidFill>
                <a:latin typeface="Calibri"/>
                <a:cs typeface="Calibri"/>
              </a:rPr>
              <a:t>effect</a:t>
            </a:r>
            <a:r>
              <a:rPr sz="2000" spc="35" dirty="0">
                <a:solidFill>
                  <a:srgbClr val="232D41"/>
                </a:solidFill>
                <a:latin typeface="Calibri"/>
                <a:cs typeface="Calibri"/>
              </a:rPr>
              <a:t> </a:t>
            </a:r>
            <a:r>
              <a:rPr sz="2000" dirty="0">
                <a:solidFill>
                  <a:srgbClr val="232D41"/>
                </a:solidFill>
                <a:latin typeface="Calibri"/>
                <a:cs typeface="Calibri"/>
              </a:rPr>
              <a:t>of</a:t>
            </a:r>
            <a:r>
              <a:rPr sz="2000" spc="-50" dirty="0">
                <a:solidFill>
                  <a:srgbClr val="232D41"/>
                </a:solidFill>
                <a:latin typeface="Calibri"/>
                <a:cs typeface="Calibri"/>
              </a:rPr>
              <a:t> </a:t>
            </a:r>
            <a:r>
              <a:rPr sz="2000" dirty="0">
                <a:solidFill>
                  <a:srgbClr val="232D41"/>
                </a:solidFill>
                <a:latin typeface="Calibri"/>
                <a:cs typeface="Calibri"/>
              </a:rPr>
              <a:t>eliminate</a:t>
            </a:r>
            <a:r>
              <a:rPr sz="2000" spc="-65" dirty="0">
                <a:solidFill>
                  <a:srgbClr val="232D41"/>
                </a:solidFill>
                <a:latin typeface="Calibri"/>
                <a:cs typeface="Calibri"/>
              </a:rPr>
              <a:t> </a:t>
            </a:r>
            <a:r>
              <a:rPr sz="2000" dirty="0">
                <a:solidFill>
                  <a:srgbClr val="232D41"/>
                </a:solidFill>
                <a:latin typeface="Calibri"/>
                <a:cs typeface="Calibri"/>
              </a:rPr>
              <a:t>the</a:t>
            </a:r>
            <a:r>
              <a:rPr sz="2000" spc="-60" dirty="0">
                <a:solidFill>
                  <a:srgbClr val="232D41"/>
                </a:solidFill>
                <a:latin typeface="Calibri"/>
                <a:cs typeface="Calibri"/>
              </a:rPr>
              <a:t> </a:t>
            </a:r>
            <a:r>
              <a:rPr sz="2000" dirty="0">
                <a:solidFill>
                  <a:srgbClr val="232D41"/>
                </a:solidFill>
                <a:latin typeface="Calibri"/>
                <a:cs typeface="Calibri"/>
              </a:rPr>
              <a:t>steady</a:t>
            </a:r>
            <a:r>
              <a:rPr sz="2000" spc="-114" dirty="0">
                <a:solidFill>
                  <a:srgbClr val="232D41"/>
                </a:solidFill>
                <a:latin typeface="Calibri"/>
                <a:cs typeface="Calibri"/>
              </a:rPr>
              <a:t> </a:t>
            </a:r>
            <a:r>
              <a:rPr sz="2000" dirty="0">
                <a:solidFill>
                  <a:srgbClr val="232D41"/>
                </a:solidFill>
                <a:latin typeface="Calibri"/>
                <a:cs typeface="Calibri"/>
              </a:rPr>
              <a:t>state</a:t>
            </a:r>
            <a:r>
              <a:rPr sz="2000" spc="-114" dirty="0">
                <a:solidFill>
                  <a:srgbClr val="232D41"/>
                </a:solidFill>
                <a:latin typeface="Calibri"/>
                <a:cs typeface="Calibri"/>
              </a:rPr>
              <a:t> </a:t>
            </a:r>
            <a:r>
              <a:rPr sz="2000" dirty="0">
                <a:solidFill>
                  <a:srgbClr val="232D41"/>
                </a:solidFill>
                <a:latin typeface="Calibri"/>
                <a:cs typeface="Calibri"/>
              </a:rPr>
              <a:t>error</a:t>
            </a:r>
            <a:r>
              <a:rPr sz="2000" spc="10" dirty="0">
                <a:solidFill>
                  <a:srgbClr val="232D41"/>
                </a:solidFill>
                <a:latin typeface="Calibri"/>
                <a:cs typeface="Calibri"/>
              </a:rPr>
              <a:t> </a:t>
            </a:r>
            <a:r>
              <a:rPr sz="2000" dirty="0">
                <a:solidFill>
                  <a:srgbClr val="232D41"/>
                </a:solidFill>
                <a:latin typeface="Calibri"/>
                <a:cs typeface="Calibri"/>
              </a:rPr>
              <a:t>but</a:t>
            </a:r>
            <a:r>
              <a:rPr sz="2000" spc="-40" dirty="0">
                <a:solidFill>
                  <a:srgbClr val="232D41"/>
                </a:solidFill>
                <a:latin typeface="Calibri"/>
                <a:cs typeface="Calibri"/>
              </a:rPr>
              <a:t> </a:t>
            </a:r>
            <a:r>
              <a:rPr sz="2000" dirty="0">
                <a:solidFill>
                  <a:srgbClr val="232D41"/>
                </a:solidFill>
                <a:latin typeface="Calibri"/>
                <a:cs typeface="Calibri"/>
              </a:rPr>
              <a:t>it</a:t>
            </a:r>
            <a:r>
              <a:rPr sz="2000" spc="-35" dirty="0">
                <a:solidFill>
                  <a:srgbClr val="232D41"/>
                </a:solidFill>
                <a:latin typeface="Calibri"/>
                <a:cs typeface="Calibri"/>
              </a:rPr>
              <a:t> </a:t>
            </a:r>
            <a:r>
              <a:rPr sz="2000" dirty="0">
                <a:solidFill>
                  <a:srgbClr val="232D41"/>
                </a:solidFill>
                <a:latin typeface="Calibri"/>
                <a:cs typeface="Calibri"/>
              </a:rPr>
              <a:t>may</a:t>
            </a:r>
            <a:r>
              <a:rPr sz="2000" spc="-110" dirty="0">
                <a:solidFill>
                  <a:srgbClr val="232D41"/>
                </a:solidFill>
                <a:latin typeface="Calibri"/>
                <a:cs typeface="Calibri"/>
              </a:rPr>
              <a:t> </a:t>
            </a:r>
            <a:r>
              <a:rPr sz="2000" spc="-20" dirty="0">
                <a:solidFill>
                  <a:srgbClr val="232D41"/>
                </a:solidFill>
                <a:latin typeface="Calibri"/>
                <a:cs typeface="Calibri"/>
              </a:rPr>
              <a:t>make</a:t>
            </a:r>
            <a:r>
              <a:rPr sz="2000" spc="-114" dirty="0">
                <a:solidFill>
                  <a:srgbClr val="232D41"/>
                </a:solidFill>
                <a:latin typeface="Calibri"/>
                <a:cs typeface="Calibri"/>
              </a:rPr>
              <a:t> </a:t>
            </a:r>
            <a:r>
              <a:rPr sz="2000" spc="-25" dirty="0">
                <a:solidFill>
                  <a:srgbClr val="232D41"/>
                </a:solidFill>
                <a:latin typeface="Calibri"/>
                <a:cs typeface="Calibri"/>
              </a:rPr>
              <a:t>the </a:t>
            </a:r>
            <a:r>
              <a:rPr sz="2000" spc="-10" dirty="0">
                <a:solidFill>
                  <a:srgbClr val="232D41"/>
                </a:solidFill>
                <a:latin typeface="Calibri"/>
                <a:cs typeface="Calibri"/>
              </a:rPr>
              <a:t>transient</a:t>
            </a:r>
            <a:r>
              <a:rPr sz="2000" spc="-105" dirty="0">
                <a:solidFill>
                  <a:srgbClr val="232D41"/>
                </a:solidFill>
                <a:latin typeface="Calibri"/>
                <a:cs typeface="Calibri"/>
              </a:rPr>
              <a:t> </a:t>
            </a:r>
            <a:r>
              <a:rPr sz="2000" dirty="0">
                <a:solidFill>
                  <a:srgbClr val="232D41"/>
                </a:solidFill>
                <a:latin typeface="Calibri"/>
                <a:cs typeface="Calibri"/>
              </a:rPr>
              <a:t>response</a:t>
            </a:r>
            <a:r>
              <a:rPr sz="2000" spc="-95" dirty="0">
                <a:solidFill>
                  <a:srgbClr val="232D41"/>
                </a:solidFill>
                <a:latin typeface="Calibri"/>
                <a:cs typeface="Calibri"/>
              </a:rPr>
              <a:t> </a:t>
            </a:r>
            <a:r>
              <a:rPr sz="2000" spc="-10" dirty="0">
                <a:solidFill>
                  <a:srgbClr val="232D41"/>
                </a:solidFill>
                <a:latin typeface="Calibri"/>
                <a:cs typeface="Calibri"/>
              </a:rPr>
              <a:t>worse</a:t>
            </a:r>
            <a:r>
              <a:rPr sz="2000" spc="-114" dirty="0">
                <a:solidFill>
                  <a:srgbClr val="232D41"/>
                </a:solidFill>
                <a:latin typeface="Calibri"/>
                <a:cs typeface="Calibri"/>
              </a:rPr>
              <a:t> </a:t>
            </a:r>
            <a:r>
              <a:rPr sz="2000" dirty="0">
                <a:solidFill>
                  <a:srgbClr val="232D41"/>
                </a:solidFill>
                <a:latin typeface="Calibri"/>
                <a:cs typeface="Calibri"/>
              </a:rPr>
              <a:t>by</a:t>
            </a:r>
            <a:r>
              <a:rPr sz="2000" spc="-65" dirty="0">
                <a:solidFill>
                  <a:srgbClr val="232D41"/>
                </a:solidFill>
                <a:latin typeface="Calibri"/>
                <a:cs typeface="Calibri"/>
              </a:rPr>
              <a:t> </a:t>
            </a:r>
            <a:r>
              <a:rPr sz="2000" dirty="0">
                <a:solidFill>
                  <a:srgbClr val="232D41"/>
                </a:solidFill>
                <a:latin typeface="Calibri"/>
                <a:cs typeface="Calibri"/>
              </a:rPr>
              <a:t>increasing</a:t>
            </a:r>
            <a:r>
              <a:rPr sz="2000" spc="-10" dirty="0">
                <a:solidFill>
                  <a:srgbClr val="232D41"/>
                </a:solidFill>
                <a:latin typeface="Calibri"/>
                <a:cs typeface="Calibri"/>
              </a:rPr>
              <a:t> overshoot</a:t>
            </a:r>
            <a:r>
              <a:rPr sz="2000" spc="-105" dirty="0">
                <a:solidFill>
                  <a:srgbClr val="232D41"/>
                </a:solidFill>
                <a:latin typeface="Calibri"/>
                <a:cs typeface="Calibri"/>
              </a:rPr>
              <a:t> </a:t>
            </a:r>
            <a:r>
              <a:rPr sz="2000" dirty="0">
                <a:solidFill>
                  <a:srgbClr val="232D41"/>
                </a:solidFill>
                <a:latin typeface="Calibri"/>
                <a:cs typeface="Calibri"/>
              </a:rPr>
              <a:t>,which further</a:t>
            </a:r>
            <a:r>
              <a:rPr sz="2000" spc="-15" dirty="0">
                <a:solidFill>
                  <a:srgbClr val="232D41"/>
                </a:solidFill>
                <a:latin typeface="Calibri"/>
                <a:cs typeface="Calibri"/>
              </a:rPr>
              <a:t> </a:t>
            </a:r>
            <a:r>
              <a:rPr sz="2000" dirty="0">
                <a:solidFill>
                  <a:srgbClr val="232D41"/>
                </a:solidFill>
                <a:latin typeface="Calibri"/>
                <a:cs typeface="Calibri"/>
              </a:rPr>
              <a:t>increases</a:t>
            </a:r>
            <a:r>
              <a:rPr sz="2000" spc="-25" dirty="0">
                <a:solidFill>
                  <a:srgbClr val="232D41"/>
                </a:solidFill>
                <a:latin typeface="Calibri"/>
                <a:cs typeface="Calibri"/>
              </a:rPr>
              <a:t> </a:t>
            </a:r>
            <a:r>
              <a:rPr sz="2000" dirty="0">
                <a:solidFill>
                  <a:srgbClr val="232D41"/>
                </a:solidFill>
                <a:latin typeface="Calibri"/>
                <a:cs typeface="Calibri"/>
              </a:rPr>
              <a:t>settling</a:t>
            </a:r>
            <a:r>
              <a:rPr sz="2000" spc="-100" dirty="0">
                <a:solidFill>
                  <a:srgbClr val="232D41"/>
                </a:solidFill>
                <a:latin typeface="Calibri"/>
                <a:cs typeface="Calibri"/>
              </a:rPr>
              <a:t> </a:t>
            </a:r>
            <a:r>
              <a:rPr sz="2000" spc="-10" dirty="0">
                <a:solidFill>
                  <a:srgbClr val="232D41"/>
                </a:solidFill>
                <a:latin typeface="Calibri"/>
                <a:cs typeface="Calibri"/>
              </a:rPr>
              <a:t>time.</a:t>
            </a:r>
            <a:endParaRPr sz="2000">
              <a:latin typeface="Calibri"/>
              <a:cs typeface="Calibri"/>
            </a:endParaRPr>
          </a:p>
          <a:p>
            <a:pPr marL="241300" marR="41275" indent="-229235">
              <a:lnSpc>
                <a:spcPts val="2100"/>
              </a:lnSpc>
              <a:spcBef>
                <a:spcPts val="1130"/>
              </a:spcBef>
              <a:buClr>
                <a:srgbClr val="475D83"/>
              </a:buClr>
              <a:buFont typeface="Arial"/>
              <a:buChar char="•"/>
              <a:tabLst>
                <a:tab pos="241300" algn="l"/>
              </a:tabLst>
            </a:pPr>
            <a:r>
              <a:rPr sz="2000" dirty="0">
                <a:solidFill>
                  <a:srgbClr val="232D41"/>
                </a:solidFill>
                <a:latin typeface="Calibri"/>
                <a:cs typeface="Calibri"/>
              </a:rPr>
              <a:t>A</a:t>
            </a:r>
            <a:r>
              <a:rPr sz="2000" spc="-114" dirty="0">
                <a:solidFill>
                  <a:srgbClr val="232D41"/>
                </a:solidFill>
                <a:latin typeface="Calibri"/>
                <a:cs typeface="Calibri"/>
              </a:rPr>
              <a:t> </a:t>
            </a:r>
            <a:r>
              <a:rPr sz="2000" dirty="0">
                <a:solidFill>
                  <a:srgbClr val="232D41"/>
                </a:solidFill>
                <a:latin typeface="Calibri"/>
                <a:cs typeface="Calibri"/>
              </a:rPr>
              <a:t>derivative </a:t>
            </a:r>
            <a:r>
              <a:rPr sz="2000" spc="-10" dirty="0">
                <a:solidFill>
                  <a:srgbClr val="232D41"/>
                </a:solidFill>
                <a:latin typeface="Calibri"/>
                <a:cs typeface="Calibri"/>
              </a:rPr>
              <a:t>controller</a:t>
            </a:r>
            <a:r>
              <a:rPr sz="2000" spc="5" dirty="0">
                <a:solidFill>
                  <a:srgbClr val="232D41"/>
                </a:solidFill>
                <a:latin typeface="Calibri"/>
                <a:cs typeface="Calibri"/>
              </a:rPr>
              <a:t> </a:t>
            </a:r>
            <a:r>
              <a:rPr sz="2000" dirty="0">
                <a:solidFill>
                  <a:srgbClr val="232D41"/>
                </a:solidFill>
                <a:latin typeface="Calibri"/>
                <a:cs typeface="Calibri"/>
              </a:rPr>
              <a:t>Kd</a:t>
            </a:r>
            <a:r>
              <a:rPr sz="2000" spc="-114" dirty="0">
                <a:solidFill>
                  <a:srgbClr val="232D41"/>
                </a:solidFill>
                <a:latin typeface="Calibri"/>
                <a:cs typeface="Calibri"/>
              </a:rPr>
              <a:t> </a:t>
            </a:r>
            <a:r>
              <a:rPr sz="2000" dirty="0">
                <a:solidFill>
                  <a:srgbClr val="232D41"/>
                </a:solidFill>
                <a:latin typeface="Calibri"/>
                <a:cs typeface="Calibri"/>
              </a:rPr>
              <a:t>will</a:t>
            </a:r>
            <a:r>
              <a:rPr sz="2000" spc="-45" dirty="0">
                <a:solidFill>
                  <a:srgbClr val="232D41"/>
                </a:solidFill>
                <a:latin typeface="Calibri"/>
                <a:cs typeface="Calibri"/>
              </a:rPr>
              <a:t> </a:t>
            </a:r>
            <a:r>
              <a:rPr sz="2000" dirty="0">
                <a:solidFill>
                  <a:srgbClr val="232D41"/>
                </a:solidFill>
                <a:latin typeface="Calibri"/>
                <a:cs typeface="Calibri"/>
              </a:rPr>
              <a:t>have</a:t>
            </a:r>
            <a:r>
              <a:rPr sz="2000" spc="-65" dirty="0">
                <a:solidFill>
                  <a:srgbClr val="232D41"/>
                </a:solidFill>
                <a:latin typeface="Calibri"/>
                <a:cs typeface="Calibri"/>
              </a:rPr>
              <a:t> </a:t>
            </a:r>
            <a:r>
              <a:rPr sz="2000" dirty="0">
                <a:solidFill>
                  <a:srgbClr val="232D41"/>
                </a:solidFill>
                <a:latin typeface="Calibri"/>
                <a:cs typeface="Calibri"/>
              </a:rPr>
              <a:t>the</a:t>
            </a:r>
            <a:r>
              <a:rPr sz="2000" spc="-65" dirty="0">
                <a:solidFill>
                  <a:srgbClr val="232D41"/>
                </a:solidFill>
                <a:latin typeface="Calibri"/>
                <a:cs typeface="Calibri"/>
              </a:rPr>
              <a:t> </a:t>
            </a:r>
            <a:r>
              <a:rPr sz="2000" spc="-10" dirty="0">
                <a:solidFill>
                  <a:srgbClr val="232D41"/>
                </a:solidFill>
                <a:latin typeface="Calibri"/>
                <a:cs typeface="Calibri"/>
              </a:rPr>
              <a:t>effect</a:t>
            </a:r>
            <a:r>
              <a:rPr sz="2000" spc="35" dirty="0">
                <a:solidFill>
                  <a:srgbClr val="232D41"/>
                </a:solidFill>
                <a:latin typeface="Calibri"/>
                <a:cs typeface="Calibri"/>
              </a:rPr>
              <a:t> </a:t>
            </a:r>
            <a:r>
              <a:rPr sz="2000" dirty="0">
                <a:solidFill>
                  <a:srgbClr val="232D41"/>
                </a:solidFill>
                <a:latin typeface="Calibri"/>
                <a:cs typeface="Calibri"/>
              </a:rPr>
              <a:t>of</a:t>
            </a:r>
            <a:r>
              <a:rPr sz="2000" spc="15" dirty="0">
                <a:solidFill>
                  <a:srgbClr val="232D41"/>
                </a:solidFill>
                <a:latin typeface="Calibri"/>
                <a:cs typeface="Calibri"/>
              </a:rPr>
              <a:t> </a:t>
            </a:r>
            <a:r>
              <a:rPr sz="2000" spc="-10" dirty="0">
                <a:solidFill>
                  <a:srgbClr val="232D41"/>
                </a:solidFill>
                <a:latin typeface="Calibri"/>
                <a:cs typeface="Calibri"/>
              </a:rPr>
              <a:t>increasing</a:t>
            </a:r>
            <a:r>
              <a:rPr sz="2000" spc="-80" dirty="0">
                <a:solidFill>
                  <a:srgbClr val="232D41"/>
                </a:solidFill>
                <a:latin typeface="Calibri"/>
                <a:cs typeface="Calibri"/>
              </a:rPr>
              <a:t> </a:t>
            </a:r>
            <a:r>
              <a:rPr sz="2000" dirty="0">
                <a:solidFill>
                  <a:srgbClr val="232D41"/>
                </a:solidFill>
                <a:latin typeface="Calibri"/>
                <a:cs typeface="Calibri"/>
              </a:rPr>
              <a:t>the</a:t>
            </a:r>
            <a:r>
              <a:rPr sz="2000" spc="5" dirty="0">
                <a:solidFill>
                  <a:srgbClr val="232D41"/>
                </a:solidFill>
                <a:latin typeface="Calibri"/>
                <a:cs typeface="Calibri"/>
              </a:rPr>
              <a:t> </a:t>
            </a:r>
            <a:r>
              <a:rPr sz="2000" dirty="0">
                <a:solidFill>
                  <a:srgbClr val="232D41"/>
                </a:solidFill>
                <a:latin typeface="Calibri"/>
                <a:cs typeface="Calibri"/>
              </a:rPr>
              <a:t>stability</a:t>
            </a:r>
            <a:r>
              <a:rPr sz="2000" spc="-114" dirty="0">
                <a:solidFill>
                  <a:srgbClr val="232D41"/>
                </a:solidFill>
                <a:latin typeface="Calibri"/>
                <a:cs typeface="Calibri"/>
              </a:rPr>
              <a:t> </a:t>
            </a:r>
            <a:r>
              <a:rPr sz="2000" dirty="0">
                <a:solidFill>
                  <a:srgbClr val="232D41"/>
                </a:solidFill>
                <a:latin typeface="Calibri"/>
                <a:cs typeface="Calibri"/>
              </a:rPr>
              <a:t>of</a:t>
            </a:r>
            <a:r>
              <a:rPr sz="2000" spc="-50" dirty="0">
                <a:solidFill>
                  <a:srgbClr val="232D41"/>
                </a:solidFill>
                <a:latin typeface="Calibri"/>
                <a:cs typeface="Calibri"/>
              </a:rPr>
              <a:t> </a:t>
            </a:r>
            <a:r>
              <a:rPr sz="2000" dirty="0">
                <a:solidFill>
                  <a:srgbClr val="232D41"/>
                </a:solidFill>
                <a:latin typeface="Calibri"/>
                <a:cs typeface="Calibri"/>
              </a:rPr>
              <a:t>the</a:t>
            </a:r>
            <a:r>
              <a:rPr sz="2000" spc="-65" dirty="0">
                <a:solidFill>
                  <a:srgbClr val="232D41"/>
                </a:solidFill>
                <a:latin typeface="Calibri"/>
                <a:cs typeface="Calibri"/>
              </a:rPr>
              <a:t> </a:t>
            </a:r>
            <a:r>
              <a:rPr sz="2000" dirty="0">
                <a:solidFill>
                  <a:srgbClr val="232D41"/>
                </a:solidFill>
                <a:latin typeface="Calibri"/>
                <a:cs typeface="Calibri"/>
              </a:rPr>
              <a:t>system</a:t>
            </a:r>
            <a:r>
              <a:rPr sz="2000" spc="-125" dirty="0">
                <a:solidFill>
                  <a:srgbClr val="232D41"/>
                </a:solidFill>
                <a:latin typeface="Calibri"/>
                <a:cs typeface="Calibri"/>
              </a:rPr>
              <a:t> </a:t>
            </a:r>
            <a:r>
              <a:rPr sz="2000" dirty="0">
                <a:solidFill>
                  <a:srgbClr val="232D41"/>
                </a:solidFill>
                <a:latin typeface="Calibri"/>
                <a:cs typeface="Calibri"/>
              </a:rPr>
              <a:t>and</a:t>
            </a:r>
            <a:r>
              <a:rPr sz="2000" spc="-45" dirty="0">
                <a:solidFill>
                  <a:srgbClr val="232D41"/>
                </a:solidFill>
                <a:latin typeface="Calibri"/>
                <a:cs typeface="Calibri"/>
              </a:rPr>
              <a:t> </a:t>
            </a:r>
            <a:r>
              <a:rPr sz="2000" spc="-10" dirty="0">
                <a:solidFill>
                  <a:srgbClr val="232D41"/>
                </a:solidFill>
                <a:latin typeface="Calibri"/>
                <a:cs typeface="Calibri"/>
              </a:rPr>
              <a:t>reducing </a:t>
            </a:r>
            <a:r>
              <a:rPr sz="2000" dirty="0">
                <a:solidFill>
                  <a:srgbClr val="232D41"/>
                </a:solidFill>
                <a:latin typeface="Calibri"/>
                <a:cs typeface="Calibri"/>
              </a:rPr>
              <a:t>the</a:t>
            </a:r>
            <a:r>
              <a:rPr sz="2000" spc="-105" dirty="0">
                <a:solidFill>
                  <a:srgbClr val="232D41"/>
                </a:solidFill>
                <a:latin typeface="Calibri"/>
                <a:cs typeface="Calibri"/>
              </a:rPr>
              <a:t> </a:t>
            </a:r>
            <a:r>
              <a:rPr sz="2000" dirty="0">
                <a:solidFill>
                  <a:srgbClr val="232D41"/>
                </a:solidFill>
                <a:latin typeface="Calibri"/>
                <a:cs typeface="Calibri"/>
              </a:rPr>
              <a:t>overshoot</a:t>
            </a:r>
            <a:r>
              <a:rPr sz="2000" spc="-60" dirty="0">
                <a:solidFill>
                  <a:srgbClr val="232D41"/>
                </a:solidFill>
                <a:latin typeface="Calibri"/>
                <a:cs typeface="Calibri"/>
              </a:rPr>
              <a:t> </a:t>
            </a:r>
            <a:r>
              <a:rPr sz="2000" dirty="0">
                <a:solidFill>
                  <a:srgbClr val="232D41"/>
                </a:solidFill>
                <a:latin typeface="Calibri"/>
                <a:cs typeface="Calibri"/>
              </a:rPr>
              <a:t>and</a:t>
            </a:r>
            <a:r>
              <a:rPr sz="2000" spc="-110" dirty="0">
                <a:solidFill>
                  <a:srgbClr val="232D41"/>
                </a:solidFill>
                <a:latin typeface="Calibri"/>
                <a:cs typeface="Calibri"/>
              </a:rPr>
              <a:t> </a:t>
            </a:r>
            <a:r>
              <a:rPr sz="2000" dirty="0">
                <a:solidFill>
                  <a:srgbClr val="232D41"/>
                </a:solidFill>
                <a:latin typeface="Calibri"/>
                <a:cs typeface="Calibri"/>
              </a:rPr>
              <a:t>improve</a:t>
            </a:r>
            <a:r>
              <a:rPr sz="2000" spc="-85" dirty="0">
                <a:solidFill>
                  <a:srgbClr val="232D41"/>
                </a:solidFill>
                <a:latin typeface="Calibri"/>
                <a:cs typeface="Calibri"/>
              </a:rPr>
              <a:t> </a:t>
            </a:r>
            <a:r>
              <a:rPr sz="2000" dirty="0">
                <a:solidFill>
                  <a:srgbClr val="232D41"/>
                </a:solidFill>
                <a:latin typeface="Calibri"/>
                <a:cs typeface="Calibri"/>
              </a:rPr>
              <a:t>the</a:t>
            </a:r>
            <a:r>
              <a:rPr sz="2000" spc="-85" dirty="0">
                <a:solidFill>
                  <a:srgbClr val="232D41"/>
                </a:solidFill>
                <a:latin typeface="Calibri"/>
                <a:cs typeface="Calibri"/>
              </a:rPr>
              <a:t> </a:t>
            </a:r>
            <a:r>
              <a:rPr sz="2000" dirty="0">
                <a:solidFill>
                  <a:srgbClr val="232D41"/>
                </a:solidFill>
                <a:latin typeface="Calibri"/>
                <a:cs typeface="Calibri"/>
              </a:rPr>
              <a:t>transient</a:t>
            </a:r>
            <a:r>
              <a:rPr sz="2000" spc="10" dirty="0">
                <a:solidFill>
                  <a:srgbClr val="232D41"/>
                </a:solidFill>
                <a:latin typeface="Calibri"/>
                <a:cs typeface="Calibri"/>
              </a:rPr>
              <a:t> </a:t>
            </a:r>
            <a:r>
              <a:rPr sz="2000" spc="-10" dirty="0">
                <a:solidFill>
                  <a:srgbClr val="232D41"/>
                </a:solidFill>
                <a:latin typeface="Calibri"/>
                <a:cs typeface="Calibri"/>
              </a:rPr>
              <a:t>response.</a:t>
            </a:r>
            <a:endParaRPr sz="2000">
              <a:latin typeface="Calibri"/>
              <a:cs typeface="Calibri"/>
            </a:endParaRPr>
          </a:p>
        </p:txBody>
      </p:sp>
      <p:pic>
        <p:nvPicPr>
          <p:cNvPr id="4" name="object 4"/>
          <p:cNvPicPr/>
          <p:nvPr/>
        </p:nvPicPr>
        <p:blipFill>
          <a:blip r:embed="rId2" cstate="print"/>
          <a:stretch>
            <a:fillRect/>
          </a:stretch>
        </p:blipFill>
        <p:spPr>
          <a:xfrm>
            <a:off x="447675" y="819150"/>
            <a:ext cx="11201400" cy="30194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9954" y="204787"/>
            <a:ext cx="7444105" cy="769620"/>
          </a:xfrm>
          <a:prstGeom prst="rect">
            <a:avLst/>
          </a:prstGeom>
        </p:spPr>
        <p:txBody>
          <a:bodyPr vert="horz" wrap="square" lIns="0" tIns="16510" rIns="0" bIns="0" rtlCol="0">
            <a:spAutoFit/>
          </a:bodyPr>
          <a:lstStyle/>
          <a:p>
            <a:pPr marL="12700">
              <a:lnSpc>
                <a:spcPct val="100000"/>
              </a:lnSpc>
              <a:spcBef>
                <a:spcPts val="130"/>
              </a:spcBef>
              <a:tabLst>
                <a:tab pos="4206240" algn="l"/>
              </a:tabLst>
            </a:pPr>
            <a:r>
              <a:rPr sz="4850" u="sng" spc="710" dirty="0">
                <a:solidFill>
                  <a:srgbClr val="000000"/>
                </a:solidFill>
                <a:uFill>
                  <a:solidFill>
                    <a:srgbClr val="000000"/>
                  </a:solidFill>
                </a:uFill>
              </a:rPr>
              <a:t>EXECUTIVE</a:t>
            </a:r>
            <a:r>
              <a:rPr sz="4850" u="sng" dirty="0">
                <a:solidFill>
                  <a:srgbClr val="000000"/>
                </a:solidFill>
                <a:uFill>
                  <a:solidFill>
                    <a:srgbClr val="000000"/>
                  </a:solidFill>
                </a:uFill>
              </a:rPr>
              <a:t>	</a:t>
            </a:r>
            <a:r>
              <a:rPr sz="4850" u="sng" spc="434" dirty="0">
                <a:solidFill>
                  <a:srgbClr val="000000"/>
                </a:solidFill>
                <a:uFill>
                  <a:solidFill>
                    <a:srgbClr val="000000"/>
                  </a:solidFill>
                </a:uFill>
              </a:rPr>
              <a:t>SUMMARY</a:t>
            </a:r>
            <a:endParaRPr sz="4850"/>
          </a:p>
        </p:txBody>
      </p:sp>
      <p:sp>
        <p:nvSpPr>
          <p:cNvPr id="3" name="object 3"/>
          <p:cNvSpPr txBox="1">
            <a:spLocks noGrp="1"/>
          </p:cNvSpPr>
          <p:nvPr>
            <p:ph type="body" idx="1"/>
          </p:nvPr>
        </p:nvSpPr>
        <p:spPr>
          <a:prstGeom prst="rect">
            <a:avLst/>
          </a:prstGeom>
        </p:spPr>
        <p:txBody>
          <a:bodyPr vert="horz" wrap="square" lIns="0" tIns="37465" rIns="0" bIns="0" rtlCol="0">
            <a:spAutoFit/>
          </a:bodyPr>
          <a:lstStyle/>
          <a:p>
            <a:pPr marL="355600" marR="5080" indent="-343535">
              <a:lnSpc>
                <a:spcPts val="2100"/>
              </a:lnSpc>
              <a:spcBef>
                <a:spcPts val="295"/>
              </a:spcBef>
              <a:buClr>
                <a:srgbClr val="475D83"/>
              </a:buClr>
              <a:buFont typeface="Arial"/>
              <a:buChar char="•"/>
              <a:tabLst>
                <a:tab pos="355600" algn="l"/>
              </a:tabLst>
            </a:pPr>
            <a:r>
              <a:rPr dirty="0"/>
              <a:t>Proper</a:t>
            </a:r>
            <a:r>
              <a:rPr spc="20" dirty="0"/>
              <a:t> </a:t>
            </a:r>
            <a:r>
              <a:rPr dirty="0"/>
              <a:t>selection</a:t>
            </a:r>
            <a:r>
              <a:rPr spc="140" dirty="0"/>
              <a:t> </a:t>
            </a:r>
            <a:r>
              <a:rPr dirty="0"/>
              <a:t>and</a:t>
            </a:r>
            <a:r>
              <a:rPr spc="-10" dirty="0"/>
              <a:t> </a:t>
            </a:r>
            <a:r>
              <a:rPr dirty="0"/>
              <a:t>integration</a:t>
            </a:r>
            <a:r>
              <a:rPr spc="140" dirty="0"/>
              <a:t> </a:t>
            </a:r>
            <a:r>
              <a:rPr dirty="0"/>
              <a:t>of</a:t>
            </a:r>
            <a:r>
              <a:rPr spc="30" dirty="0"/>
              <a:t> </a:t>
            </a:r>
            <a:r>
              <a:rPr dirty="0"/>
              <a:t>DC</a:t>
            </a:r>
            <a:r>
              <a:rPr spc="-20" dirty="0"/>
              <a:t> </a:t>
            </a:r>
            <a:r>
              <a:rPr dirty="0"/>
              <a:t>motor</a:t>
            </a:r>
            <a:r>
              <a:rPr spc="100" dirty="0"/>
              <a:t> </a:t>
            </a:r>
            <a:r>
              <a:rPr spc="-25" dirty="0"/>
              <a:t>and </a:t>
            </a:r>
            <a:r>
              <a:rPr dirty="0"/>
              <a:t>control</a:t>
            </a:r>
            <a:r>
              <a:rPr spc="65" dirty="0"/>
              <a:t> </a:t>
            </a:r>
            <a:r>
              <a:rPr dirty="0"/>
              <a:t>mechanism</a:t>
            </a:r>
            <a:r>
              <a:rPr spc="55" dirty="0"/>
              <a:t> </a:t>
            </a:r>
            <a:r>
              <a:rPr spc="-50" dirty="0"/>
              <a:t>.</a:t>
            </a:r>
          </a:p>
          <a:p>
            <a:pPr marL="355600" marR="843915" indent="-343535">
              <a:lnSpc>
                <a:spcPts val="2100"/>
              </a:lnSpc>
              <a:spcBef>
                <a:spcPts val="910"/>
              </a:spcBef>
              <a:buClr>
                <a:srgbClr val="475D83"/>
              </a:buClr>
              <a:buFont typeface="Arial"/>
              <a:buChar char="•"/>
              <a:tabLst>
                <a:tab pos="355600" algn="l"/>
              </a:tabLst>
            </a:pPr>
            <a:r>
              <a:rPr dirty="0"/>
              <a:t>Selection</a:t>
            </a:r>
            <a:r>
              <a:rPr spc="170" dirty="0"/>
              <a:t> </a:t>
            </a:r>
            <a:r>
              <a:rPr dirty="0"/>
              <a:t>and</a:t>
            </a:r>
            <a:r>
              <a:rPr spc="90" dirty="0"/>
              <a:t> </a:t>
            </a:r>
            <a:r>
              <a:rPr dirty="0"/>
              <a:t>justification</a:t>
            </a:r>
            <a:r>
              <a:rPr spc="-50" dirty="0"/>
              <a:t> </a:t>
            </a:r>
            <a:r>
              <a:rPr dirty="0"/>
              <a:t>of</a:t>
            </a:r>
            <a:r>
              <a:rPr spc="60" dirty="0"/>
              <a:t> </a:t>
            </a:r>
            <a:r>
              <a:rPr dirty="0"/>
              <a:t>sensors</a:t>
            </a:r>
            <a:r>
              <a:rPr spc="45" dirty="0"/>
              <a:t> </a:t>
            </a:r>
            <a:r>
              <a:rPr spc="-25" dirty="0"/>
              <a:t>and </a:t>
            </a:r>
            <a:r>
              <a:rPr dirty="0"/>
              <a:t>actuators</a:t>
            </a:r>
            <a:r>
              <a:rPr spc="60" dirty="0"/>
              <a:t> </a:t>
            </a:r>
            <a:r>
              <a:rPr spc="-50" dirty="0"/>
              <a:t>.</a:t>
            </a:r>
          </a:p>
          <a:p>
            <a:pPr marL="412750" indent="-400050">
              <a:lnSpc>
                <a:spcPct val="100000"/>
              </a:lnSpc>
              <a:spcBef>
                <a:spcPts val="735"/>
              </a:spcBef>
              <a:buClr>
                <a:srgbClr val="475D83"/>
              </a:buClr>
              <a:buFont typeface="Arial"/>
              <a:buChar char="•"/>
              <a:tabLst>
                <a:tab pos="412750" algn="l"/>
              </a:tabLst>
            </a:pPr>
            <a:r>
              <a:rPr dirty="0"/>
              <a:t>Clarity</a:t>
            </a:r>
            <a:r>
              <a:rPr spc="5" dirty="0"/>
              <a:t> </a:t>
            </a:r>
            <a:r>
              <a:rPr dirty="0"/>
              <a:t>and</a:t>
            </a:r>
            <a:r>
              <a:rPr spc="95" dirty="0"/>
              <a:t> </a:t>
            </a:r>
            <a:r>
              <a:rPr dirty="0"/>
              <a:t>completeness</a:t>
            </a:r>
            <a:r>
              <a:rPr spc="195" dirty="0"/>
              <a:t> </a:t>
            </a:r>
            <a:r>
              <a:rPr dirty="0"/>
              <a:t>of</a:t>
            </a:r>
            <a:r>
              <a:rPr spc="55" dirty="0"/>
              <a:t> </a:t>
            </a:r>
            <a:r>
              <a:rPr dirty="0"/>
              <a:t>the</a:t>
            </a:r>
            <a:r>
              <a:rPr spc="75" dirty="0"/>
              <a:t> </a:t>
            </a:r>
            <a:r>
              <a:rPr dirty="0"/>
              <a:t>system</a:t>
            </a:r>
            <a:r>
              <a:rPr spc="30" dirty="0"/>
              <a:t> </a:t>
            </a:r>
            <a:r>
              <a:rPr dirty="0"/>
              <a:t>design </a:t>
            </a:r>
            <a:r>
              <a:rPr sz="2150" spc="-50" dirty="0"/>
              <a:t>.</a:t>
            </a:r>
            <a:endParaRPr sz="2150"/>
          </a:p>
        </p:txBody>
      </p:sp>
      <p:sp>
        <p:nvSpPr>
          <p:cNvPr id="4" name="object 4"/>
          <p:cNvSpPr txBox="1"/>
          <p:nvPr/>
        </p:nvSpPr>
        <p:spPr>
          <a:xfrm>
            <a:off x="441642" y="3615309"/>
            <a:ext cx="3119120" cy="426720"/>
          </a:xfrm>
          <a:prstGeom prst="rect">
            <a:avLst/>
          </a:prstGeom>
        </p:spPr>
        <p:txBody>
          <a:bodyPr vert="horz" wrap="square" lIns="0" tIns="16510" rIns="0" bIns="0" rtlCol="0">
            <a:spAutoFit/>
          </a:bodyPr>
          <a:lstStyle/>
          <a:p>
            <a:pPr marL="12700">
              <a:lnSpc>
                <a:spcPct val="100000"/>
              </a:lnSpc>
              <a:spcBef>
                <a:spcPts val="130"/>
              </a:spcBef>
            </a:pPr>
            <a:r>
              <a:rPr sz="2600" b="1" u="sng" dirty="0">
                <a:solidFill>
                  <a:srgbClr val="006FC0"/>
                </a:solidFill>
                <a:uFill>
                  <a:solidFill>
                    <a:srgbClr val="006FC0"/>
                  </a:solidFill>
                </a:uFill>
                <a:latin typeface="Calibri"/>
                <a:cs typeface="Calibri"/>
              </a:rPr>
              <a:t>PID</a:t>
            </a:r>
            <a:r>
              <a:rPr sz="2600" b="1" u="sng" spc="35" dirty="0">
                <a:solidFill>
                  <a:srgbClr val="006FC0"/>
                </a:solidFill>
                <a:uFill>
                  <a:solidFill>
                    <a:srgbClr val="006FC0"/>
                  </a:solidFill>
                </a:uFill>
                <a:latin typeface="Calibri"/>
                <a:cs typeface="Calibri"/>
              </a:rPr>
              <a:t> </a:t>
            </a:r>
            <a:r>
              <a:rPr sz="2600" b="1" u="sng" dirty="0">
                <a:solidFill>
                  <a:srgbClr val="006FC0"/>
                </a:solidFill>
                <a:uFill>
                  <a:solidFill>
                    <a:srgbClr val="006FC0"/>
                  </a:solidFill>
                </a:uFill>
                <a:latin typeface="Calibri"/>
                <a:cs typeface="Calibri"/>
              </a:rPr>
              <a:t>Controller</a:t>
            </a:r>
            <a:r>
              <a:rPr sz="2600" b="1" u="sng" spc="-185" dirty="0">
                <a:solidFill>
                  <a:srgbClr val="006FC0"/>
                </a:solidFill>
                <a:uFill>
                  <a:solidFill>
                    <a:srgbClr val="006FC0"/>
                  </a:solidFill>
                </a:uFill>
                <a:latin typeface="Calibri"/>
                <a:cs typeface="Calibri"/>
              </a:rPr>
              <a:t> </a:t>
            </a:r>
            <a:r>
              <a:rPr sz="2600" b="1" u="sng" dirty="0">
                <a:solidFill>
                  <a:srgbClr val="006FC0"/>
                </a:solidFill>
                <a:uFill>
                  <a:solidFill>
                    <a:srgbClr val="006FC0"/>
                  </a:solidFill>
                </a:uFill>
                <a:latin typeface="Calibri"/>
                <a:cs typeface="Calibri"/>
              </a:rPr>
              <a:t>Design</a:t>
            </a:r>
            <a:r>
              <a:rPr sz="2600" b="1" u="sng" spc="-30" dirty="0">
                <a:solidFill>
                  <a:srgbClr val="006FC0"/>
                </a:solidFill>
                <a:uFill>
                  <a:solidFill>
                    <a:srgbClr val="006FC0"/>
                  </a:solidFill>
                </a:uFill>
                <a:latin typeface="Calibri"/>
                <a:cs typeface="Calibri"/>
              </a:rPr>
              <a:t> </a:t>
            </a:r>
            <a:r>
              <a:rPr sz="2600" b="1" u="sng" spc="-50" dirty="0">
                <a:solidFill>
                  <a:srgbClr val="006FC0"/>
                </a:solidFill>
                <a:uFill>
                  <a:solidFill>
                    <a:srgbClr val="006FC0"/>
                  </a:solidFill>
                </a:uFill>
                <a:latin typeface="Calibri"/>
                <a:cs typeface="Calibri"/>
              </a:rPr>
              <a:t>:</a:t>
            </a:r>
            <a:endParaRPr sz="2600">
              <a:latin typeface="Calibri"/>
              <a:cs typeface="Calibri"/>
            </a:endParaRPr>
          </a:p>
        </p:txBody>
      </p:sp>
      <p:sp>
        <p:nvSpPr>
          <p:cNvPr id="5" name="object 5"/>
          <p:cNvSpPr txBox="1"/>
          <p:nvPr/>
        </p:nvSpPr>
        <p:spPr>
          <a:xfrm>
            <a:off x="441642" y="4016057"/>
            <a:ext cx="5280660" cy="2372360"/>
          </a:xfrm>
          <a:prstGeom prst="rect">
            <a:avLst/>
          </a:prstGeom>
        </p:spPr>
        <p:txBody>
          <a:bodyPr vert="horz" wrap="square" lIns="0" tIns="121285" rIns="0" bIns="0" rtlCol="0">
            <a:spAutoFit/>
          </a:bodyPr>
          <a:lstStyle/>
          <a:p>
            <a:pPr marL="355600" indent="-342900">
              <a:lnSpc>
                <a:spcPct val="100000"/>
              </a:lnSpc>
              <a:spcBef>
                <a:spcPts val="955"/>
              </a:spcBef>
              <a:buClr>
                <a:srgbClr val="475D83"/>
              </a:buClr>
              <a:buFont typeface="Arial"/>
              <a:buChar char="•"/>
              <a:tabLst>
                <a:tab pos="355600" algn="l"/>
              </a:tabLst>
            </a:pPr>
            <a:r>
              <a:rPr sz="1850" dirty="0">
                <a:latin typeface="Calibri"/>
                <a:cs typeface="Calibri"/>
              </a:rPr>
              <a:t>Clear</a:t>
            </a:r>
            <a:r>
              <a:rPr sz="1850" spc="114" dirty="0">
                <a:latin typeface="Calibri"/>
                <a:cs typeface="Calibri"/>
              </a:rPr>
              <a:t> </a:t>
            </a:r>
            <a:r>
              <a:rPr sz="1850" dirty="0">
                <a:latin typeface="Calibri"/>
                <a:cs typeface="Calibri"/>
              </a:rPr>
              <a:t>explanation</a:t>
            </a:r>
            <a:r>
              <a:rPr sz="1850" spc="85" dirty="0">
                <a:latin typeface="Calibri"/>
                <a:cs typeface="Calibri"/>
              </a:rPr>
              <a:t> </a:t>
            </a:r>
            <a:r>
              <a:rPr sz="1850" dirty="0">
                <a:latin typeface="Calibri"/>
                <a:cs typeface="Calibri"/>
              </a:rPr>
              <a:t>of</a:t>
            </a:r>
            <a:r>
              <a:rPr sz="1850" spc="50" dirty="0">
                <a:latin typeface="Calibri"/>
                <a:cs typeface="Calibri"/>
              </a:rPr>
              <a:t> </a:t>
            </a:r>
            <a:r>
              <a:rPr sz="1850" dirty="0">
                <a:latin typeface="Calibri"/>
                <a:cs typeface="Calibri"/>
              </a:rPr>
              <a:t>PID</a:t>
            </a:r>
            <a:r>
              <a:rPr sz="1850" spc="65" dirty="0">
                <a:latin typeface="Calibri"/>
                <a:cs typeface="Calibri"/>
              </a:rPr>
              <a:t> </a:t>
            </a:r>
            <a:r>
              <a:rPr sz="1850" dirty="0">
                <a:latin typeface="Calibri"/>
                <a:cs typeface="Calibri"/>
              </a:rPr>
              <a:t>controllers</a:t>
            </a:r>
            <a:r>
              <a:rPr sz="1850" spc="-35" dirty="0">
                <a:latin typeface="Calibri"/>
                <a:cs typeface="Calibri"/>
              </a:rPr>
              <a:t> </a:t>
            </a:r>
            <a:r>
              <a:rPr sz="1850" dirty="0">
                <a:latin typeface="Calibri"/>
                <a:cs typeface="Calibri"/>
              </a:rPr>
              <a:t>and</a:t>
            </a:r>
            <a:r>
              <a:rPr sz="1850" spc="85" dirty="0">
                <a:latin typeface="Calibri"/>
                <a:cs typeface="Calibri"/>
              </a:rPr>
              <a:t> </a:t>
            </a:r>
            <a:r>
              <a:rPr sz="1850" dirty="0">
                <a:latin typeface="Calibri"/>
                <a:cs typeface="Calibri"/>
              </a:rPr>
              <a:t>their</a:t>
            </a:r>
            <a:r>
              <a:rPr sz="1850" spc="40" dirty="0">
                <a:latin typeface="Calibri"/>
                <a:cs typeface="Calibri"/>
              </a:rPr>
              <a:t> </a:t>
            </a:r>
            <a:r>
              <a:rPr sz="1850" spc="-10" dirty="0">
                <a:latin typeface="Calibri"/>
                <a:cs typeface="Calibri"/>
              </a:rPr>
              <a:t>role.</a:t>
            </a:r>
            <a:endParaRPr sz="1850">
              <a:latin typeface="Calibri"/>
              <a:cs typeface="Calibri"/>
            </a:endParaRPr>
          </a:p>
          <a:p>
            <a:pPr marL="355600" marR="836930" indent="-343535">
              <a:lnSpc>
                <a:spcPts val="2030"/>
              </a:lnSpc>
              <a:spcBef>
                <a:spcPts val="1085"/>
              </a:spcBef>
              <a:buChar char="•"/>
              <a:tabLst>
                <a:tab pos="355600" algn="l"/>
                <a:tab pos="412750" algn="l"/>
              </a:tabLst>
            </a:pPr>
            <a:r>
              <a:rPr sz="1850" dirty="0">
                <a:solidFill>
                  <a:srgbClr val="475D83"/>
                </a:solidFill>
                <a:latin typeface="Arial"/>
                <a:cs typeface="Arial"/>
              </a:rPr>
              <a:t>	</a:t>
            </a:r>
            <a:r>
              <a:rPr sz="1850" dirty="0">
                <a:latin typeface="Calibri"/>
                <a:cs typeface="Calibri"/>
              </a:rPr>
              <a:t>Detailed</a:t>
            </a:r>
            <a:r>
              <a:rPr sz="1850" spc="150" dirty="0">
                <a:latin typeface="Calibri"/>
                <a:cs typeface="Calibri"/>
              </a:rPr>
              <a:t> </a:t>
            </a:r>
            <a:r>
              <a:rPr sz="1850" dirty="0">
                <a:latin typeface="Calibri"/>
                <a:cs typeface="Calibri"/>
              </a:rPr>
              <a:t>explanation</a:t>
            </a:r>
            <a:r>
              <a:rPr sz="1850" spc="80" dirty="0">
                <a:latin typeface="Calibri"/>
                <a:cs typeface="Calibri"/>
              </a:rPr>
              <a:t> </a:t>
            </a:r>
            <a:r>
              <a:rPr sz="1850" dirty="0">
                <a:latin typeface="Calibri"/>
                <a:cs typeface="Calibri"/>
              </a:rPr>
              <a:t>of</a:t>
            </a:r>
            <a:r>
              <a:rPr sz="1850" spc="45" dirty="0">
                <a:latin typeface="Calibri"/>
                <a:cs typeface="Calibri"/>
              </a:rPr>
              <a:t> </a:t>
            </a:r>
            <a:r>
              <a:rPr sz="1850" dirty="0">
                <a:latin typeface="Calibri"/>
                <a:cs typeface="Calibri"/>
              </a:rPr>
              <a:t>the</a:t>
            </a:r>
            <a:r>
              <a:rPr sz="1850" spc="55" dirty="0">
                <a:latin typeface="Calibri"/>
                <a:cs typeface="Calibri"/>
              </a:rPr>
              <a:t> </a:t>
            </a:r>
            <a:r>
              <a:rPr sz="1850" dirty="0">
                <a:latin typeface="Calibri"/>
                <a:cs typeface="Calibri"/>
              </a:rPr>
              <a:t>structure</a:t>
            </a:r>
            <a:r>
              <a:rPr sz="1850" spc="-20" dirty="0">
                <a:latin typeface="Calibri"/>
                <a:cs typeface="Calibri"/>
              </a:rPr>
              <a:t> </a:t>
            </a:r>
            <a:r>
              <a:rPr sz="1850" spc="-25" dirty="0">
                <a:latin typeface="Calibri"/>
                <a:cs typeface="Calibri"/>
              </a:rPr>
              <a:t>and </a:t>
            </a:r>
            <a:r>
              <a:rPr sz="1850" dirty="0">
                <a:latin typeface="Calibri"/>
                <a:cs typeface="Calibri"/>
              </a:rPr>
              <a:t>functioning</a:t>
            </a:r>
            <a:r>
              <a:rPr sz="1850" spc="120" dirty="0">
                <a:latin typeface="Calibri"/>
                <a:cs typeface="Calibri"/>
              </a:rPr>
              <a:t> </a:t>
            </a:r>
            <a:r>
              <a:rPr sz="1850" dirty="0">
                <a:latin typeface="Calibri"/>
                <a:cs typeface="Calibri"/>
              </a:rPr>
              <a:t>of</a:t>
            </a:r>
            <a:r>
              <a:rPr sz="1850" spc="-15" dirty="0">
                <a:latin typeface="Calibri"/>
                <a:cs typeface="Calibri"/>
              </a:rPr>
              <a:t> </a:t>
            </a:r>
            <a:r>
              <a:rPr sz="1850" dirty="0">
                <a:latin typeface="Calibri"/>
                <a:cs typeface="Calibri"/>
              </a:rPr>
              <a:t>each</a:t>
            </a:r>
            <a:r>
              <a:rPr sz="1850" spc="100" dirty="0">
                <a:latin typeface="Calibri"/>
                <a:cs typeface="Calibri"/>
              </a:rPr>
              <a:t> </a:t>
            </a:r>
            <a:r>
              <a:rPr sz="1850" dirty="0">
                <a:latin typeface="Calibri"/>
                <a:cs typeface="Calibri"/>
              </a:rPr>
              <a:t>PID</a:t>
            </a:r>
            <a:r>
              <a:rPr sz="1850" spc="80" dirty="0">
                <a:latin typeface="Calibri"/>
                <a:cs typeface="Calibri"/>
              </a:rPr>
              <a:t> </a:t>
            </a:r>
            <a:r>
              <a:rPr sz="1850" dirty="0">
                <a:latin typeface="Calibri"/>
                <a:cs typeface="Calibri"/>
              </a:rPr>
              <a:t>component</a:t>
            </a:r>
            <a:r>
              <a:rPr sz="1850" spc="204" dirty="0">
                <a:latin typeface="Calibri"/>
                <a:cs typeface="Calibri"/>
              </a:rPr>
              <a:t> </a:t>
            </a:r>
            <a:r>
              <a:rPr sz="1850" spc="-50" dirty="0">
                <a:latin typeface="Calibri"/>
                <a:cs typeface="Calibri"/>
              </a:rPr>
              <a:t>.</a:t>
            </a:r>
            <a:endParaRPr sz="1850">
              <a:latin typeface="Calibri"/>
              <a:cs typeface="Calibri"/>
            </a:endParaRPr>
          </a:p>
          <a:p>
            <a:pPr marL="355600" marR="5080" indent="-343535">
              <a:lnSpc>
                <a:spcPts val="2100"/>
              </a:lnSpc>
              <a:spcBef>
                <a:spcPts val="990"/>
              </a:spcBef>
              <a:buChar char="•"/>
              <a:tabLst>
                <a:tab pos="355600" algn="l"/>
                <a:tab pos="412750" algn="l"/>
              </a:tabLst>
            </a:pPr>
            <a:r>
              <a:rPr sz="1850" dirty="0">
                <a:solidFill>
                  <a:srgbClr val="475D83"/>
                </a:solidFill>
                <a:latin typeface="Arial"/>
                <a:cs typeface="Arial"/>
              </a:rPr>
              <a:t>	</a:t>
            </a:r>
            <a:r>
              <a:rPr sz="1850" spc="-20" dirty="0">
                <a:latin typeface="Calibri"/>
                <a:cs typeface="Calibri"/>
              </a:rPr>
              <a:t>Step-</a:t>
            </a:r>
            <a:r>
              <a:rPr sz="1850" dirty="0">
                <a:latin typeface="Calibri"/>
                <a:cs typeface="Calibri"/>
              </a:rPr>
              <a:t>by-step</a:t>
            </a:r>
            <a:r>
              <a:rPr sz="1850" spc="140" dirty="0">
                <a:latin typeface="Calibri"/>
                <a:cs typeface="Calibri"/>
              </a:rPr>
              <a:t> </a:t>
            </a:r>
            <a:r>
              <a:rPr sz="1850" dirty="0">
                <a:latin typeface="Calibri"/>
                <a:cs typeface="Calibri"/>
              </a:rPr>
              <a:t>guide</a:t>
            </a:r>
            <a:r>
              <a:rPr sz="1850" spc="50" dirty="0">
                <a:latin typeface="Calibri"/>
                <a:cs typeface="Calibri"/>
              </a:rPr>
              <a:t> </a:t>
            </a:r>
            <a:r>
              <a:rPr sz="1850" dirty="0">
                <a:latin typeface="Calibri"/>
                <a:cs typeface="Calibri"/>
              </a:rPr>
              <a:t>for</a:t>
            </a:r>
            <a:r>
              <a:rPr sz="1850" spc="25" dirty="0">
                <a:latin typeface="Calibri"/>
                <a:cs typeface="Calibri"/>
              </a:rPr>
              <a:t> </a:t>
            </a:r>
            <a:r>
              <a:rPr sz="1850" dirty="0">
                <a:latin typeface="Calibri"/>
                <a:cs typeface="Calibri"/>
              </a:rPr>
              <a:t>tuning</a:t>
            </a:r>
            <a:r>
              <a:rPr sz="1850" spc="95" dirty="0">
                <a:latin typeface="Calibri"/>
                <a:cs typeface="Calibri"/>
              </a:rPr>
              <a:t> </a:t>
            </a:r>
            <a:r>
              <a:rPr sz="1850" dirty="0">
                <a:latin typeface="Calibri"/>
                <a:cs typeface="Calibri"/>
              </a:rPr>
              <a:t>PID</a:t>
            </a:r>
            <a:r>
              <a:rPr sz="1850" spc="55" dirty="0">
                <a:latin typeface="Calibri"/>
                <a:cs typeface="Calibri"/>
              </a:rPr>
              <a:t> </a:t>
            </a:r>
            <a:r>
              <a:rPr sz="1850" dirty="0">
                <a:latin typeface="Calibri"/>
                <a:cs typeface="Calibri"/>
              </a:rPr>
              <a:t>parameters</a:t>
            </a:r>
            <a:r>
              <a:rPr sz="1850" spc="95" dirty="0">
                <a:latin typeface="Calibri"/>
                <a:cs typeface="Calibri"/>
              </a:rPr>
              <a:t> </a:t>
            </a:r>
            <a:r>
              <a:rPr sz="1850" spc="-20" dirty="0">
                <a:latin typeface="Calibri"/>
                <a:cs typeface="Calibri"/>
              </a:rPr>
              <a:t>(Kp, </a:t>
            </a:r>
            <a:r>
              <a:rPr sz="1850" dirty="0">
                <a:latin typeface="Calibri"/>
                <a:cs typeface="Calibri"/>
              </a:rPr>
              <a:t>Ki,</a:t>
            </a:r>
            <a:r>
              <a:rPr sz="1850" spc="25" dirty="0">
                <a:latin typeface="Calibri"/>
                <a:cs typeface="Calibri"/>
              </a:rPr>
              <a:t> </a:t>
            </a:r>
            <a:r>
              <a:rPr sz="1850" dirty="0">
                <a:latin typeface="Calibri"/>
                <a:cs typeface="Calibri"/>
              </a:rPr>
              <a:t>Kd)</a:t>
            </a:r>
            <a:r>
              <a:rPr sz="1850" spc="5" dirty="0">
                <a:latin typeface="Calibri"/>
                <a:cs typeface="Calibri"/>
              </a:rPr>
              <a:t> </a:t>
            </a:r>
            <a:r>
              <a:rPr sz="1850" spc="-50" dirty="0">
                <a:latin typeface="Calibri"/>
                <a:cs typeface="Calibri"/>
              </a:rPr>
              <a:t>.</a:t>
            </a:r>
            <a:endParaRPr sz="1850">
              <a:latin typeface="Calibri"/>
              <a:cs typeface="Calibri"/>
            </a:endParaRPr>
          </a:p>
          <a:p>
            <a:pPr marL="355600" marR="81280" indent="-343535">
              <a:lnSpc>
                <a:spcPts val="2100"/>
              </a:lnSpc>
              <a:spcBef>
                <a:spcPts val="905"/>
              </a:spcBef>
              <a:buClr>
                <a:srgbClr val="475D83"/>
              </a:buClr>
              <a:buFont typeface="Arial"/>
              <a:buChar char="•"/>
              <a:tabLst>
                <a:tab pos="355600" algn="l"/>
              </a:tabLst>
            </a:pPr>
            <a:r>
              <a:rPr sz="1850" dirty="0">
                <a:latin typeface="Calibri"/>
                <a:cs typeface="Calibri"/>
              </a:rPr>
              <a:t>Application</a:t>
            </a:r>
            <a:r>
              <a:rPr sz="1850" spc="70" dirty="0">
                <a:latin typeface="Calibri"/>
                <a:cs typeface="Calibri"/>
              </a:rPr>
              <a:t> </a:t>
            </a:r>
            <a:r>
              <a:rPr sz="1850" dirty="0">
                <a:latin typeface="Calibri"/>
                <a:cs typeface="Calibri"/>
              </a:rPr>
              <a:t>of</a:t>
            </a:r>
            <a:r>
              <a:rPr sz="1850" spc="35" dirty="0">
                <a:latin typeface="Calibri"/>
                <a:cs typeface="Calibri"/>
              </a:rPr>
              <a:t> </a:t>
            </a:r>
            <a:r>
              <a:rPr sz="1850" dirty="0">
                <a:latin typeface="Calibri"/>
                <a:cs typeface="Calibri"/>
              </a:rPr>
              <a:t>tuning</a:t>
            </a:r>
            <a:r>
              <a:rPr sz="1850" spc="100" dirty="0">
                <a:latin typeface="Calibri"/>
                <a:cs typeface="Calibri"/>
              </a:rPr>
              <a:t> </a:t>
            </a:r>
            <a:r>
              <a:rPr sz="1850" dirty="0">
                <a:latin typeface="Calibri"/>
                <a:cs typeface="Calibri"/>
              </a:rPr>
              <a:t>methods</a:t>
            </a:r>
            <a:r>
              <a:rPr sz="1850" spc="95" dirty="0">
                <a:latin typeface="Calibri"/>
                <a:cs typeface="Calibri"/>
              </a:rPr>
              <a:t> </a:t>
            </a:r>
            <a:r>
              <a:rPr sz="1850" dirty="0">
                <a:latin typeface="Calibri"/>
                <a:cs typeface="Calibri"/>
              </a:rPr>
              <a:t>for</a:t>
            </a:r>
            <a:r>
              <a:rPr sz="1850" spc="25" dirty="0">
                <a:latin typeface="Calibri"/>
                <a:cs typeface="Calibri"/>
              </a:rPr>
              <a:t> </a:t>
            </a:r>
            <a:r>
              <a:rPr sz="1850" dirty="0">
                <a:latin typeface="Calibri"/>
                <a:cs typeface="Calibri"/>
              </a:rPr>
              <a:t>optimal</a:t>
            </a:r>
            <a:r>
              <a:rPr sz="1850" spc="105" dirty="0">
                <a:latin typeface="Calibri"/>
                <a:cs typeface="Calibri"/>
              </a:rPr>
              <a:t> </a:t>
            </a:r>
            <a:r>
              <a:rPr sz="1850" spc="-10" dirty="0">
                <a:latin typeface="Calibri"/>
                <a:cs typeface="Calibri"/>
              </a:rPr>
              <a:t>system performance.</a:t>
            </a:r>
            <a:endParaRPr sz="1850">
              <a:latin typeface="Calibri"/>
              <a:cs typeface="Calibri"/>
            </a:endParaRPr>
          </a:p>
        </p:txBody>
      </p:sp>
      <p:sp>
        <p:nvSpPr>
          <p:cNvPr id="6" name="object 6"/>
          <p:cNvSpPr txBox="1"/>
          <p:nvPr/>
        </p:nvSpPr>
        <p:spPr>
          <a:xfrm>
            <a:off x="482282" y="1316672"/>
            <a:ext cx="10465435" cy="426084"/>
          </a:xfrm>
          <a:prstGeom prst="rect">
            <a:avLst/>
          </a:prstGeom>
        </p:spPr>
        <p:txBody>
          <a:bodyPr vert="horz" wrap="square" lIns="0" tIns="15875" rIns="0" bIns="0" rtlCol="0">
            <a:spAutoFit/>
          </a:bodyPr>
          <a:lstStyle/>
          <a:p>
            <a:pPr marL="12700">
              <a:lnSpc>
                <a:spcPct val="100000"/>
              </a:lnSpc>
              <a:spcBef>
                <a:spcPts val="125"/>
              </a:spcBef>
              <a:tabLst>
                <a:tab pos="5707380" algn="l"/>
              </a:tabLst>
            </a:pPr>
            <a:r>
              <a:rPr sz="3900" b="1" u="sng" baseline="1068" dirty="0">
                <a:solidFill>
                  <a:srgbClr val="006FC0"/>
                </a:solidFill>
                <a:uFill>
                  <a:solidFill>
                    <a:srgbClr val="006FC0"/>
                  </a:solidFill>
                </a:uFill>
                <a:latin typeface="Calibri"/>
                <a:cs typeface="Calibri"/>
              </a:rPr>
              <a:t>Motor</a:t>
            </a:r>
            <a:r>
              <a:rPr sz="3900" b="1" u="sng" spc="-150" baseline="1068" dirty="0">
                <a:solidFill>
                  <a:srgbClr val="006FC0"/>
                </a:solidFill>
                <a:uFill>
                  <a:solidFill>
                    <a:srgbClr val="006FC0"/>
                  </a:solidFill>
                </a:uFill>
                <a:latin typeface="Calibri"/>
                <a:cs typeface="Calibri"/>
              </a:rPr>
              <a:t> </a:t>
            </a:r>
            <a:r>
              <a:rPr sz="3900" b="1" u="sng" baseline="1068" dirty="0">
                <a:solidFill>
                  <a:srgbClr val="006FC0"/>
                </a:solidFill>
                <a:uFill>
                  <a:solidFill>
                    <a:srgbClr val="006FC0"/>
                  </a:solidFill>
                </a:uFill>
                <a:latin typeface="Calibri"/>
                <a:cs typeface="Calibri"/>
              </a:rPr>
              <a:t>Speed</a:t>
            </a:r>
            <a:r>
              <a:rPr sz="3900" b="1" u="sng" spc="-60" baseline="1068" dirty="0">
                <a:solidFill>
                  <a:srgbClr val="006FC0"/>
                </a:solidFill>
                <a:uFill>
                  <a:solidFill>
                    <a:srgbClr val="006FC0"/>
                  </a:solidFill>
                </a:uFill>
                <a:latin typeface="Calibri"/>
                <a:cs typeface="Calibri"/>
              </a:rPr>
              <a:t> </a:t>
            </a:r>
            <a:r>
              <a:rPr sz="3900" b="1" u="sng" baseline="1068" dirty="0">
                <a:solidFill>
                  <a:srgbClr val="006FC0"/>
                </a:solidFill>
                <a:uFill>
                  <a:solidFill>
                    <a:srgbClr val="006FC0"/>
                  </a:solidFill>
                </a:uFill>
                <a:latin typeface="Calibri"/>
                <a:cs typeface="Calibri"/>
              </a:rPr>
              <a:t>Control</a:t>
            </a:r>
            <a:r>
              <a:rPr sz="3900" b="1" u="sng" spc="-172" baseline="1068" dirty="0">
                <a:solidFill>
                  <a:srgbClr val="006FC0"/>
                </a:solidFill>
                <a:uFill>
                  <a:solidFill>
                    <a:srgbClr val="006FC0"/>
                  </a:solidFill>
                </a:uFill>
                <a:latin typeface="Calibri"/>
                <a:cs typeface="Calibri"/>
              </a:rPr>
              <a:t> </a:t>
            </a:r>
            <a:r>
              <a:rPr sz="3900" b="1" u="sng" baseline="1068" dirty="0">
                <a:solidFill>
                  <a:srgbClr val="006FC0"/>
                </a:solidFill>
                <a:uFill>
                  <a:solidFill>
                    <a:srgbClr val="006FC0"/>
                  </a:solidFill>
                </a:uFill>
                <a:latin typeface="Calibri"/>
                <a:cs typeface="Calibri"/>
              </a:rPr>
              <a:t>System</a:t>
            </a:r>
            <a:r>
              <a:rPr sz="3900" b="1" u="sng" spc="-277" baseline="1068" dirty="0">
                <a:solidFill>
                  <a:srgbClr val="006FC0"/>
                </a:solidFill>
                <a:uFill>
                  <a:solidFill>
                    <a:srgbClr val="006FC0"/>
                  </a:solidFill>
                </a:uFill>
                <a:latin typeface="Calibri"/>
                <a:cs typeface="Calibri"/>
              </a:rPr>
              <a:t> </a:t>
            </a:r>
            <a:r>
              <a:rPr sz="3900" b="1" u="sng" baseline="1068" dirty="0">
                <a:solidFill>
                  <a:srgbClr val="006FC0"/>
                </a:solidFill>
                <a:uFill>
                  <a:solidFill>
                    <a:srgbClr val="006FC0"/>
                  </a:solidFill>
                </a:uFill>
                <a:latin typeface="Calibri"/>
                <a:cs typeface="Calibri"/>
              </a:rPr>
              <a:t>Design</a:t>
            </a:r>
            <a:r>
              <a:rPr sz="3900" b="1" u="sng" spc="-60" baseline="1068" dirty="0">
                <a:solidFill>
                  <a:srgbClr val="006FC0"/>
                </a:solidFill>
                <a:uFill>
                  <a:solidFill>
                    <a:srgbClr val="006FC0"/>
                  </a:solidFill>
                </a:uFill>
                <a:latin typeface="Calibri"/>
                <a:cs typeface="Calibri"/>
              </a:rPr>
              <a:t> </a:t>
            </a:r>
            <a:r>
              <a:rPr sz="3900" b="1" u="sng" spc="-75" baseline="1068" dirty="0">
                <a:solidFill>
                  <a:srgbClr val="006FC0"/>
                </a:solidFill>
                <a:uFill>
                  <a:solidFill>
                    <a:srgbClr val="006FC0"/>
                  </a:solidFill>
                </a:uFill>
                <a:latin typeface="Calibri"/>
                <a:cs typeface="Calibri"/>
              </a:rPr>
              <a:t>:</a:t>
            </a:r>
            <a:r>
              <a:rPr sz="3900" b="1" baseline="1068" dirty="0">
                <a:solidFill>
                  <a:srgbClr val="006FC0"/>
                </a:solidFill>
                <a:latin typeface="Calibri"/>
                <a:cs typeface="Calibri"/>
              </a:rPr>
              <a:t>	</a:t>
            </a:r>
            <a:r>
              <a:rPr sz="2600" b="1" u="sng" dirty="0">
                <a:solidFill>
                  <a:srgbClr val="006FC0"/>
                </a:solidFill>
                <a:uFill>
                  <a:solidFill>
                    <a:srgbClr val="006FC0"/>
                  </a:solidFill>
                </a:uFill>
                <a:latin typeface="Calibri"/>
                <a:cs typeface="Calibri"/>
              </a:rPr>
              <a:t>System</a:t>
            </a:r>
            <a:r>
              <a:rPr sz="2600" b="1" u="sng" spc="-185" dirty="0">
                <a:solidFill>
                  <a:srgbClr val="006FC0"/>
                </a:solidFill>
                <a:uFill>
                  <a:solidFill>
                    <a:srgbClr val="006FC0"/>
                  </a:solidFill>
                </a:uFill>
                <a:latin typeface="Calibri"/>
                <a:cs typeface="Calibri"/>
              </a:rPr>
              <a:t> </a:t>
            </a:r>
            <a:r>
              <a:rPr sz="2600" b="1" u="sng" dirty="0">
                <a:solidFill>
                  <a:srgbClr val="006FC0"/>
                </a:solidFill>
                <a:uFill>
                  <a:solidFill>
                    <a:srgbClr val="006FC0"/>
                  </a:solidFill>
                </a:uFill>
                <a:latin typeface="Calibri"/>
                <a:cs typeface="Calibri"/>
              </a:rPr>
              <a:t>Modelling</a:t>
            </a:r>
            <a:r>
              <a:rPr sz="2600" b="1" u="sng" spc="-200" dirty="0">
                <a:solidFill>
                  <a:srgbClr val="006FC0"/>
                </a:solidFill>
                <a:uFill>
                  <a:solidFill>
                    <a:srgbClr val="006FC0"/>
                  </a:solidFill>
                </a:uFill>
                <a:latin typeface="Calibri"/>
                <a:cs typeface="Calibri"/>
              </a:rPr>
              <a:t> </a:t>
            </a:r>
            <a:r>
              <a:rPr sz="2600" b="1" u="sng" dirty="0">
                <a:solidFill>
                  <a:srgbClr val="006FC0"/>
                </a:solidFill>
                <a:uFill>
                  <a:solidFill>
                    <a:srgbClr val="006FC0"/>
                  </a:solidFill>
                </a:uFill>
                <a:latin typeface="Calibri"/>
                <a:cs typeface="Calibri"/>
              </a:rPr>
              <a:t>and</a:t>
            </a:r>
            <a:r>
              <a:rPr sz="2600" b="1" u="sng" spc="135" dirty="0">
                <a:solidFill>
                  <a:srgbClr val="006FC0"/>
                </a:solidFill>
                <a:uFill>
                  <a:solidFill>
                    <a:srgbClr val="006FC0"/>
                  </a:solidFill>
                </a:uFill>
                <a:latin typeface="Calibri"/>
                <a:cs typeface="Calibri"/>
              </a:rPr>
              <a:t> </a:t>
            </a:r>
            <a:r>
              <a:rPr sz="2600" b="1" u="sng" dirty="0">
                <a:solidFill>
                  <a:srgbClr val="006FC0"/>
                </a:solidFill>
                <a:uFill>
                  <a:solidFill>
                    <a:srgbClr val="006FC0"/>
                  </a:solidFill>
                </a:uFill>
                <a:latin typeface="Calibri"/>
                <a:cs typeface="Calibri"/>
              </a:rPr>
              <a:t>Simulation</a:t>
            </a:r>
            <a:r>
              <a:rPr sz="2600" b="1" u="sng" spc="-215" dirty="0">
                <a:solidFill>
                  <a:srgbClr val="006FC0"/>
                </a:solidFill>
                <a:uFill>
                  <a:solidFill>
                    <a:srgbClr val="006FC0"/>
                  </a:solidFill>
                </a:uFill>
                <a:latin typeface="Calibri"/>
                <a:cs typeface="Calibri"/>
              </a:rPr>
              <a:t> </a:t>
            </a:r>
            <a:r>
              <a:rPr sz="2600" b="1" u="sng" spc="-50" dirty="0">
                <a:solidFill>
                  <a:srgbClr val="006FC0"/>
                </a:solidFill>
                <a:uFill>
                  <a:solidFill>
                    <a:srgbClr val="006FC0"/>
                  </a:solidFill>
                </a:uFill>
                <a:latin typeface="Calibri"/>
                <a:cs typeface="Calibri"/>
              </a:rPr>
              <a:t>:</a:t>
            </a:r>
            <a:endParaRPr sz="2600">
              <a:latin typeface="Calibri"/>
              <a:cs typeface="Calibri"/>
            </a:endParaRPr>
          </a:p>
        </p:txBody>
      </p:sp>
      <p:sp>
        <p:nvSpPr>
          <p:cNvPr id="7" name="object 7"/>
          <p:cNvSpPr txBox="1"/>
          <p:nvPr/>
        </p:nvSpPr>
        <p:spPr>
          <a:xfrm>
            <a:off x="6177279" y="1821751"/>
            <a:ext cx="5678170" cy="1227455"/>
          </a:xfrm>
          <a:prstGeom prst="rect">
            <a:avLst/>
          </a:prstGeom>
        </p:spPr>
        <p:txBody>
          <a:bodyPr vert="horz" wrap="square" lIns="0" tIns="36830" rIns="0" bIns="0" rtlCol="0">
            <a:spAutoFit/>
          </a:bodyPr>
          <a:lstStyle/>
          <a:p>
            <a:pPr marL="355600" marR="5080" indent="-343535">
              <a:lnSpc>
                <a:spcPts val="2110"/>
              </a:lnSpc>
              <a:spcBef>
                <a:spcPts val="290"/>
              </a:spcBef>
              <a:buClr>
                <a:srgbClr val="475D83"/>
              </a:buClr>
              <a:buFont typeface="Arial"/>
              <a:buChar char="•"/>
              <a:tabLst>
                <a:tab pos="355600" algn="l"/>
              </a:tabLst>
            </a:pPr>
            <a:r>
              <a:rPr sz="1850" dirty="0">
                <a:latin typeface="Calibri"/>
                <a:cs typeface="Calibri"/>
              </a:rPr>
              <a:t>Accurate</a:t>
            </a:r>
            <a:r>
              <a:rPr sz="1850" spc="40" dirty="0">
                <a:latin typeface="Calibri"/>
                <a:cs typeface="Calibri"/>
              </a:rPr>
              <a:t> </a:t>
            </a:r>
            <a:r>
              <a:rPr sz="1850" dirty="0">
                <a:latin typeface="Calibri"/>
                <a:cs typeface="Calibri"/>
              </a:rPr>
              <a:t>modelling</a:t>
            </a:r>
            <a:r>
              <a:rPr sz="1850" spc="90" dirty="0">
                <a:latin typeface="Calibri"/>
                <a:cs typeface="Calibri"/>
              </a:rPr>
              <a:t> </a:t>
            </a:r>
            <a:r>
              <a:rPr sz="1850" dirty="0">
                <a:latin typeface="Calibri"/>
                <a:cs typeface="Calibri"/>
              </a:rPr>
              <a:t>of</a:t>
            </a:r>
            <a:r>
              <a:rPr sz="1850" spc="30" dirty="0">
                <a:latin typeface="Calibri"/>
                <a:cs typeface="Calibri"/>
              </a:rPr>
              <a:t> </a:t>
            </a:r>
            <a:r>
              <a:rPr sz="1850" dirty="0">
                <a:latin typeface="Calibri"/>
                <a:cs typeface="Calibri"/>
              </a:rPr>
              <a:t>the</a:t>
            </a:r>
            <a:r>
              <a:rPr sz="1850" spc="45" dirty="0">
                <a:latin typeface="Calibri"/>
                <a:cs typeface="Calibri"/>
              </a:rPr>
              <a:t> </a:t>
            </a:r>
            <a:r>
              <a:rPr sz="1850" dirty="0">
                <a:latin typeface="Calibri"/>
                <a:cs typeface="Calibri"/>
              </a:rPr>
              <a:t>motor</a:t>
            </a:r>
            <a:r>
              <a:rPr sz="1850" spc="95" dirty="0">
                <a:latin typeface="Calibri"/>
                <a:cs typeface="Calibri"/>
              </a:rPr>
              <a:t> </a:t>
            </a:r>
            <a:r>
              <a:rPr sz="1850" dirty="0">
                <a:latin typeface="Calibri"/>
                <a:cs typeface="Calibri"/>
              </a:rPr>
              <a:t>speed</a:t>
            </a:r>
            <a:r>
              <a:rPr sz="1850" spc="65" dirty="0">
                <a:latin typeface="Calibri"/>
                <a:cs typeface="Calibri"/>
              </a:rPr>
              <a:t> </a:t>
            </a:r>
            <a:r>
              <a:rPr sz="1850" dirty="0">
                <a:latin typeface="Calibri"/>
                <a:cs typeface="Calibri"/>
              </a:rPr>
              <a:t>control</a:t>
            </a:r>
            <a:r>
              <a:rPr sz="1850" spc="20" dirty="0">
                <a:latin typeface="Calibri"/>
                <a:cs typeface="Calibri"/>
              </a:rPr>
              <a:t> </a:t>
            </a:r>
            <a:r>
              <a:rPr sz="1850" spc="-10" dirty="0">
                <a:latin typeface="Calibri"/>
                <a:cs typeface="Calibri"/>
              </a:rPr>
              <a:t>system </a:t>
            </a:r>
            <a:r>
              <a:rPr sz="1850" dirty="0">
                <a:latin typeface="Calibri"/>
                <a:cs typeface="Calibri"/>
              </a:rPr>
              <a:t>and PID</a:t>
            </a:r>
            <a:r>
              <a:rPr sz="1850" spc="65" dirty="0">
                <a:latin typeface="Calibri"/>
                <a:cs typeface="Calibri"/>
              </a:rPr>
              <a:t> </a:t>
            </a:r>
            <a:r>
              <a:rPr sz="1850" dirty="0">
                <a:latin typeface="Calibri"/>
                <a:cs typeface="Calibri"/>
              </a:rPr>
              <a:t>controller</a:t>
            </a:r>
            <a:r>
              <a:rPr sz="1850" spc="30" dirty="0">
                <a:latin typeface="Calibri"/>
                <a:cs typeface="Calibri"/>
              </a:rPr>
              <a:t> </a:t>
            </a:r>
            <a:r>
              <a:rPr sz="1850" dirty="0">
                <a:latin typeface="Calibri"/>
                <a:cs typeface="Calibri"/>
              </a:rPr>
              <a:t>in</a:t>
            </a:r>
            <a:r>
              <a:rPr sz="1850" spc="5" dirty="0">
                <a:latin typeface="Calibri"/>
                <a:cs typeface="Calibri"/>
              </a:rPr>
              <a:t> </a:t>
            </a:r>
            <a:r>
              <a:rPr sz="1850" dirty="0">
                <a:latin typeface="Calibri"/>
                <a:cs typeface="Calibri"/>
              </a:rPr>
              <a:t>MATLAB/Simulink</a:t>
            </a:r>
            <a:r>
              <a:rPr sz="1850" spc="195" dirty="0">
                <a:latin typeface="Calibri"/>
                <a:cs typeface="Calibri"/>
              </a:rPr>
              <a:t> </a:t>
            </a:r>
            <a:r>
              <a:rPr sz="1850" spc="-50" dirty="0">
                <a:latin typeface="Calibri"/>
                <a:cs typeface="Calibri"/>
              </a:rPr>
              <a:t>.</a:t>
            </a:r>
            <a:endParaRPr sz="1850">
              <a:latin typeface="Calibri"/>
              <a:cs typeface="Calibri"/>
            </a:endParaRPr>
          </a:p>
          <a:p>
            <a:pPr marL="355600" marR="114935" indent="-343535">
              <a:lnSpc>
                <a:spcPts val="2100"/>
              </a:lnSpc>
              <a:spcBef>
                <a:spcPts val="894"/>
              </a:spcBef>
              <a:buClr>
                <a:srgbClr val="475D83"/>
              </a:buClr>
              <a:buFont typeface="Arial"/>
              <a:buChar char="•"/>
              <a:tabLst>
                <a:tab pos="355600" algn="l"/>
              </a:tabLst>
            </a:pPr>
            <a:r>
              <a:rPr sz="1850" dirty="0">
                <a:latin typeface="Calibri"/>
                <a:cs typeface="Calibri"/>
              </a:rPr>
              <a:t>Thorough</a:t>
            </a:r>
            <a:r>
              <a:rPr sz="1850" spc="75" dirty="0">
                <a:latin typeface="Calibri"/>
                <a:cs typeface="Calibri"/>
              </a:rPr>
              <a:t> </a:t>
            </a:r>
            <a:r>
              <a:rPr sz="1850" dirty="0">
                <a:latin typeface="Calibri"/>
                <a:cs typeface="Calibri"/>
              </a:rPr>
              <a:t>analysis</a:t>
            </a:r>
            <a:r>
              <a:rPr sz="1850" spc="30" dirty="0">
                <a:latin typeface="Calibri"/>
                <a:cs typeface="Calibri"/>
              </a:rPr>
              <a:t> </a:t>
            </a:r>
            <a:r>
              <a:rPr sz="1850" dirty="0">
                <a:latin typeface="Calibri"/>
                <a:cs typeface="Calibri"/>
              </a:rPr>
              <a:t>of</a:t>
            </a:r>
            <a:r>
              <a:rPr sz="1850" spc="45" dirty="0">
                <a:latin typeface="Calibri"/>
                <a:cs typeface="Calibri"/>
              </a:rPr>
              <a:t> </a:t>
            </a:r>
            <a:r>
              <a:rPr sz="1850" dirty="0">
                <a:latin typeface="Calibri"/>
                <a:cs typeface="Calibri"/>
              </a:rPr>
              <a:t>transient</a:t>
            </a:r>
            <a:r>
              <a:rPr sz="1850" spc="140" dirty="0">
                <a:latin typeface="Calibri"/>
                <a:cs typeface="Calibri"/>
              </a:rPr>
              <a:t> </a:t>
            </a:r>
            <a:r>
              <a:rPr sz="1850" dirty="0">
                <a:latin typeface="Calibri"/>
                <a:cs typeface="Calibri"/>
              </a:rPr>
              <a:t>response,</a:t>
            </a:r>
            <a:r>
              <a:rPr sz="1850" spc="75" dirty="0">
                <a:latin typeface="Calibri"/>
                <a:cs typeface="Calibri"/>
              </a:rPr>
              <a:t> </a:t>
            </a:r>
            <a:r>
              <a:rPr sz="1850" dirty="0">
                <a:latin typeface="Calibri"/>
                <a:cs typeface="Calibri"/>
              </a:rPr>
              <a:t>steady-</a:t>
            </a:r>
            <a:r>
              <a:rPr sz="1850" spc="-10" dirty="0">
                <a:latin typeface="Calibri"/>
                <a:cs typeface="Calibri"/>
              </a:rPr>
              <a:t>state error,</a:t>
            </a:r>
            <a:r>
              <a:rPr sz="1850" spc="-30" dirty="0">
                <a:latin typeface="Calibri"/>
                <a:cs typeface="Calibri"/>
              </a:rPr>
              <a:t> </a:t>
            </a:r>
            <a:r>
              <a:rPr sz="1850" dirty="0">
                <a:latin typeface="Calibri"/>
                <a:cs typeface="Calibri"/>
              </a:rPr>
              <a:t>and</a:t>
            </a:r>
            <a:r>
              <a:rPr sz="1850" spc="-20" dirty="0">
                <a:latin typeface="Calibri"/>
                <a:cs typeface="Calibri"/>
              </a:rPr>
              <a:t> </a:t>
            </a:r>
            <a:r>
              <a:rPr sz="1850" spc="-10" dirty="0">
                <a:latin typeface="Calibri"/>
                <a:cs typeface="Calibri"/>
              </a:rPr>
              <a:t>stability.</a:t>
            </a:r>
            <a:endParaRPr sz="1850">
              <a:latin typeface="Calibri"/>
              <a:cs typeface="Calibri"/>
            </a:endParaRPr>
          </a:p>
        </p:txBody>
      </p:sp>
      <p:sp>
        <p:nvSpPr>
          <p:cNvPr id="8" name="object 8"/>
          <p:cNvSpPr txBox="1"/>
          <p:nvPr/>
        </p:nvSpPr>
        <p:spPr>
          <a:xfrm>
            <a:off x="6177279" y="3247072"/>
            <a:ext cx="3723004" cy="426084"/>
          </a:xfrm>
          <a:prstGeom prst="rect">
            <a:avLst/>
          </a:prstGeom>
        </p:spPr>
        <p:txBody>
          <a:bodyPr vert="horz" wrap="square" lIns="0" tIns="15875" rIns="0" bIns="0" rtlCol="0">
            <a:spAutoFit/>
          </a:bodyPr>
          <a:lstStyle/>
          <a:p>
            <a:pPr marL="12700">
              <a:lnSpc>
                <a:spcPct val="100000"/>
              </a:lnSpc>
              <a:spcBef>
                <a:spcPts val="125"/>
              </a:spcBef>
            </a:pPr>
            <a:r>
              <a:rPr sz="2600" b="1" u="sng" dirty="0">
                <a:solidFill>
                  <a:srgbClr val="006FC0"/>
                </a:solidFill>
                <a:uFill>
                  <a:solidFill>
                    <a:srgbClr val="006FC0"/>
                  </a:solidFill>
                </a:uFill>
                <a:latin typeface="Calibri"/>
                <a:cs typeface="Calibri"/>
              </a:rPr>
              <a:t>Response</a:t>
            </a:r>
            <a:r>
              <a:rPr sz="2600" b="1" u="sng" spc="-165" dirty="0">
                <a:solidFill>
                  <a:srgbClr val="006FC0"/>
                </a:solidFill>
                <a:uFill>
                  <a:solidFill>
                    <a:srgbClr val="006FC0"/>
                  </a:solidFill>
                </a:uFill>
                <a:latin typeface="Calibri"/>
                <a:cs typeface="Calibri"/>
              </a:rPr>
              <a:t> </a:t>
            </a:r>
            <a:r>
              <a:rPr sz="2600" b="1" u="sng" dirty="0">
                <a:solidFill>
                  <a:srgbClr val="006FC0"/>
                </a:solidFill>
                <a:uFill>
                  <a:solidFill>
                    <a:srgbClr val="006FC0"/>
                  </a:solidFill>
                </a:uFill>
                <a:latin typeface="Calibri"/>
                <a:cs typeface="Calibri"/>
              </a:rPr>
              <a:t>to</a:t>
            </a:r>
            <a:r>
              <a:rPr sz="2600" b="1" u="sng" spc="60" dirty="0">
                <a:solidFill>
                  <a:srgbClr val="006FC0"/>
                </a:solidFill>
                <a:uFill>
                  <a:solidFill>
                    <a:srgbClr val="006FC0"/>
                  </a:solidFill>
                </a:uFill>
                <a:latin typeface="Calibri"/>
                <a:cs typeface="Calibri"/>
              </a:rPr>
              <a:t> </a:t>
            </a:r>
            <a:r>
              <a:rPr sz="2600" b="1" u="sng" dirty="0">
                <a:solidFill>
                  <a:srgbClr val="006FC0"/>
                </a:solidFill>
                <a:uFill>
                  <a:solidFill>
                    <a:srgbClr val="006FC0"/>
                  </a:solidFill>
                </a:uFill>
                <a:latin typeface="Calibri"/>
                <a:cs typeface="Calibri"/>
              </a:rPr>
              <a:t>Disturbances</a:t>
            </a:r>
            <a:r>
              <a:rPr sz="2600" b="1" u="sng" spc="-185" dirty="0">
                <a:solidFill>
                  <a:srgbClr val="006FC0"/>
                </a:solidFill>
                <a:uFill>
                  <a:solidFill>
                    <a:srgbClr val="006FC0"/>
                  </a:solidFill>
                </a:uFill>
                <a:latin typeface="Calibri"/>
                <a:cs typeface="Calibri"/>
              </a:rPr>
              <a:t> </a:t>
            </a:r>
            <a:r>
              <a:rPr sz="2600" b="1" u="sng" spc="-50" dirty="0">
                <a:solidFill>
                  <a:srgbClr val="006FC0"/>
                </a:solidFill>
                <a:uFill>
                  <a:solidFill>
                    <a:srgbClr val="006FC0"/>
                  </a:solidFill>
                </a:uFill>
                <a:latin typeface="Calibri"/>
                <a:cs typeface="Calibri"/>
              </a:rPr>
              <a:t>:</a:t>
            </a:r>
            <a:endParaRPr sz="2600">
              <a:latin typeface="Calibri"/>
              <a:cs typeface="Calibri"/>
            </a:endParaRPr>
          </a:p>
        </p:txBody>
      </p:sp>
      <p:sp>
        <p:nvSpPr>
          <p:cNvPr id="9" name="object 9"/>
          <p:cNvSpPr txBox="1"/>
          <p:nvPr/>
        </p:nvSpPr>
        <p:spPr>
          <a:xfrm>
            <a:off x="6177279" y="3647249"/>
            <a:ext cx="5775325" cy="1456690"/>
          </a:xfrm>
          <a:prstGeom prst="rect">
            <a:avLst/>
          </a:prstGeom>
        </p:spPr>
        <p:txBody>
          <a:bodyPr vert="horz" wrap="square" lIns="0" tIns="121285" rIns="0" bIns="0" rtlCol="0">
            <a:spAutoFit/>
          </a:bodyPr>
          <a:lstStyle/>
          <a:p>
            <a:pPr marL="355600" indent="-342900">
              <a:lnSpc>
                <a:spcPct val="100000"/>
              </a:lnSpc>
              <a:spcBef>
                <a:spcPts val="955"/>
              </a:spcBef>
              <a:buClr>
                <a:srgbClr val="475D83"/>
              </a:buClr>
              <a:buFont typeface="Arial"/>
              <a:buChar char="•"/>
              <a:tabLst>
                <a:tab pos="355600" algn="l"/>
              </a:tabLst>
            </a:pPr>
            <a:r>
              <a:rPr sz="1850" dirty="0">
                <a:latin typeface="Calibri"/>
                <a:cs typeface="Calibri"/>
              </a:rPr>
              <a:t>Introduction</a:t>
            </a:r>
            <a:r>
              <a:rPr sz="1850" spc="140" dirty="0">
                <a:latin typeface="Calibri"/>
                <a:cs typeface="Calibri"/>
              </a:rPr>
              <a:t> </a:t>
            </a:r>
            <a:r>
              <a:rPr sz="1850" dirty="0">
                <a:latin typeface="Calibri"/>
                <a:cs typeface="Calibri"/>
              </a:rPr>
              <a:t>of</a:t>
            </a:r>
            <a:r>
              <a:rPr sz="1850" spc="-40" dirty="0">
                <a:latin typeface="Calibri"/>
                <a:cs typeface="Calibri"/>
              </a:rPr>
              <a:t> </a:t>
            </a:r>
            <a:r>
              <a:rPr sz="1850" dirty="0">
                <a:latin typeface="Calibri"/>
                <a:cs typeface="Calibri"/>
              </a:rPr>
              <a:t>disturbances</a:t>
            </a:r>
            <a:r>
              <a:rPr sz="1850" spc="95" dirty="0">
                <a:latin typeface="Calibri"/>
                <a:cs typeface="Calibri"/>
              </a:rPr>
              <a:t> </a:t>
            </a:r>
            <a:r>
              <a:rPr sz="1850" dirty="0">
                <a:latin typeface="Calibri"/>
                <a:cs typeface="Calibri"/>
              </a:rPr>
              <a:t>into</a:t>
            </a:r>
            <a:r>
              <a:rPr sz="1850" spc="60" dirty="0">
                <a:latin typeface="Calibri"/>
                <a:cs typeface="Calibri"/>
              </a:rPr>
              <a:t> </a:t>
            </a:r>
            <a:r>
              <a:rPr sz="1850" dirty="0">
                <a:latin typeface="Calibri"/>
                <a:cs typeface="Calibri"/>
              </a:rPr>
              <a:t>the</a:t>
            </a:r>
            <a:r>
              <a:rPr sz="1850" spc="50" dirty="0">
                <a:latin typeface="Calibri"/>
                <a:cs typeface="Calibri"/>
              </a:rPr>
              <a:t> </a:t>
            </a:r>
            <a:r>
              <a:rPr sz="1850" dirty="0">
                <a:latin typeface="Calibri"/>
                <a:cs typeface="Calibri"/>
              </a:rPr>
              <a:t>system</a:t>
            </a:r>
            <a:r>
              <a:rPr sz="1850" spc="15" dirty="0">
                <a:latin typeface="Calibri"/>
                <a:cs typeface="Calibri"/>
              </a:rPr>
              <a:t> </a:t>
            </a:r>
            <a:r>
              <a:rPr sz="1850" spc="-10" dirty="0">
                <a:latin typeface="Calibri"/>
                <a:cs typeface="Calibri"/>
              </a:rPr>
              <a:t>simulation</a:t>
            </a:r>
            <a:endParaRPr sz="1850">
              <a:latin typeface="Calibri"/>
              <a:cs typeface="Calibri"/>
            </a:endParaRPr>
          </a:p>
          <a:p>
            <a:pPr marL="355600" indent="-342900">
              <a:lnSpc>
                <a:spcPct val="100000"/>
              </a:lnSpc>
              <a:spcBef>
                <a:spcPts val="860"/>
              </a:spcBef>
              <a:buClr>
                <a:srgbClr val="475D83"/>
              </a:buClr>
              <a:buFont typeface="Arial"/>
              <a:buChar char="•"/>
              <a:tabLst>
                <a:tab pos="355600" algn="l"/>
              </a:tabLst>
            </a:pPr>
            <a:r>
              <a:rPr sz="1850" dirty="0">
                <a:latin typeface="Calibri"/>
                <a:cs typeface="Calibri"/>
              </a:rPr>
              <a:t>Evaluation</a:t>
            </a:r>
            <a:r>
              <a:rPr sz="1850" spc="145" dirty="0">
                <a:latin typeface="Calibri"/>
                <a:cs typeface="Calibri"/>
              </a:rPr>
              <a:t> </a:t>
            </a:r>
            <a:r>
              <a:rPr sz="1850" dirty="0">
                <a:latin typeface="Calibri"/>
                <a:cs typeface="Calibri"/>
              </a:rPr>
              <a:t>of</a:t>
            </a:r>
            <a:r>
              <a:rPr sz="1850" spc="-35" dirty="0">
                <a:latin typeface="Calibri"/>
                <a:cs typeface="Calibri"/>
              </a:rPr>
              <a:t> </a:t>
            </a:r>
            <a:r>
              <a:rPr sz="1850" dirty="0">
                <a:latin typeface="Calibri"/>
                <a:cs typeface="Calibri"/>
              </a:rPr>
              <a:t>PID</a:t>
            </a:r>
            <a:r>
              <a:rPr sz="1850" spc="55" dirty="0">
                <a:latin typeface="Calibri"/>
                <a:cs typeface="Calibri"/>
              </a:rPr>
              <a:t> </a:t>
            </a:r>
            <a:r>
              <a:rPr sz="1850" dirty="0">
                <a:latin typeface="Calibri"/>
                <a:cs typeface="Calibri"/>
              </a:rPr>
              <a:t>controller</a:t>
            </a:r>
            <a:r>
              <a:rPr sz="1850" spc="30" dirty="0">
                <a:latin typeface="Calibri"/>
                <a:cs typeface="Calibri"/>
              </a:rPr>
              <a:t> </a:t>
            </a:r>
            <a:r>
              <a:rPr sz="1850" dirty="0">
                <a:latin typeface="Calibri"/>
                <a:cs typeface="Calibri"/>
              </a:rPr>
              <a:t>response</a:t>
            </a:r>
            <a:r>
              <a:rPr sz="1850" spc="55" dirty="0">
                <a:latin typeface="Calibri"/>
                <a:cs typeface="Calibri"/>
              </a:rPr>
              <a:t> </a:t>
            </a:r>
            <a:r>
              <a:rPr sz="1850" dirty="0">
                <a:latin typeface="Calibri"/>
                <a:cs typeface="Calibri"/>
              </a:rPr>
              <a:t>to</a:t>
            </a:r>
            <a:r>
              <a:rPr sz="1850" spc="70" dirty="0">
                <a:latin typeface="Calibri"/>
                <a:cs typeface="Calibri"/>
              </a:rPr>
              <a:t> </a:t>
            </a:r>
            <a:r>
              <a:rPr sz="1850" spc="-10" dirty="0">
                <a:latin typeface="Calibri"/>
                <a:cs typeface="Calibri"/>
              </a:rPr>
              <a:t>disturbances.</a:t>
            </a:r>
            <a:endParaRPr sz="1850">
              <a:latin typeface="Calibri"/>
              <a:cs typeface="Calibri"/>
            </a:endParaRPr>
          </a:p>
          <a:p>
            <a:pPr marL="355600" marR="766445" indent="-343535">
              <a:lnSpc>
                <a:spcPts val="2030"/>
              </a:lnSpc>
              <a:spcBef>
                <a:spcPts val="1085"/>
              </a:spcBef>
              <a:buChar char="•"/>
              <a:tabLst>
                <a:tab pos="355600" algn="l"/>
                <a:tab pos="412750" algn="l"/>
              </a:tabLst>
            </a:pPr>
            <a:r>
              <a:rPr sz="1850" dirty="0">
                <a:solidFill>
                  <a:srgbClr val="475D83"/>
                </a:solidFill>
                <a:latin typeface="Arial"/>
                <a:cs typeface="Arial"/>
              </a:rPr>
              <a:t>	</a:t>
            </a:r>
            <a:r>
              <a:rPr sz="1850" dirty="0">
                <a:latin typeface="Calibri"/>
                <a:cs typeface="Calibri"/>
              </a:rPr>
              <a:t>Assessment</a:t>
            </a:r>
            <a:r>
              <a:rPr sz="1850" spc="65" dirty="0">
                <a:latin typeface="Calibri"/>
                <a:cs typeface="Calibri"/>
              </a:rPr>
              <a:t> </a:t>
            </a:r>
            <a:r>
              <a:rPr sz="1850" dirty="0">
                <a:latin typeface="Calibri"/>
                <a:cs typeface="Calibri"/>
              </a:rPr>
              <a:t>of</a:t>
            </a:r>
            <a:r>
              <a:rPr sz="1850" spc="50" dirty="0">
                <a:latin typeface="Calibri"/>
                <a:cs typeface="Calibri"/>
              </a:rPr>
              <a:t> </a:t>
            </a:r>
            <a:r>
              <a:rPr sz="1850" dirty="0">
                <a:latin typeface="Calibri"/>
                <a:cs typeface="Calibri"/>
              </a:rPr>
              <a:t>system</a:t>
            </a:r>
            <a:r>
              <a:rPr sz="1850" spc="20" dirty="0">
                <a:latin typeface="Calibri"/>
                <a:cs typeface="Calibri"/>
              </a:rPr>
              <a:t> </a:t>
            </a:r>
            <a:r>
              <a:rPr sz="1850" dirty="0">
                <a:latin typeface="Calibri"/>
                <a:cs typeface="Calibri"/>
              </a:rPr>
              <a:t>robustness</a:t>
            </a:r>
            <a:r>
              <a:rPr sz="1850" spc="105" dirty="0">
                <a:latin typeface="Calibri"/>
                <a:cs typeface="Calibri"/>
              </a:rPr>
              <a:t> </a:t>
            </a:r>
            <a:r>
              <a:rPr sz="1850" dirty="0">
                <a:latin typeface="Calibri"/>
                <a:cs typeface="Calibri"/>
              </a:rPr>
              <a:t>and</a:t>
            </a:r>
            <a:r>
              <a:rPr sz="1850" spc="10" dirty="0">
                <a:latin typeface="Calibri"/>
                <a:cs typeface="Calibri"/>
              </a:rPr>
              <a:t> </a:t>
            </a:r>
            <a:r>
              <a:rPr sz="1850" dirty="0">
                <a:latin typeface="Calibri"/>
                <a:cs typeface="Calibri"/>
              </a:rPr>
              <a:t>ability</a:t>
            </a:r>
            <a:r>
              <a:rPr sz="1850" spc="75" dirty="0">
                <a:latin typeface="Calibri"/>
                <a:cs typeface="Calibri"/>
              </a:rPr>
              <a:t> </a:t>
            </a:r>
            <a:r>
              <a:rPr sz="1850" spc="-25" dirty="0">
                <a:latin typeface="Calibri"/>
                <a:cs typeface="Calibri"/>
              </a:rPr>
              <a:t>to </a:t>
            </a:r>
            <a:r>
              <a:rPr sz="1850" dirty="0">
                <a:latin typeface="Calibri"/>
                <a:cs typeface="Calibri"/>
              </a:rPr>
              <a:t>maintain</a:t>
            </a:r>
            <a:r>
              <a:rPr sz="1850" spc="10" dirty="0">
                <a:latin typeface="Calibri"/>
                <a:cs typeface="Calibri"/>
              </a:rPr>
              <a:t> </a:t>
            </a:r>
            <a:r>
              <a:rPr sz="1850" dirty="0">
                <a:latin typeface="Calibri"/>
                <a:cs typeface="Calibri"/>
              </a:rPr>
              <a:t>desired</a:t>
            </a:r>
            <a:r>
              <a:rPr sz="1850" spc="80" dirty="0">
                <a:latin typeface="Calibri"/>
                <a:cs typeface="Calibri"/>
              </a:rPr>
              <a:t> </a:t>
            </a:r>
            <a:r>
              <a:rPr sz="1850" dirty="0">
                <a:latin typeface="Calibri"/>
                <a:cs typeface="Calibri"/>
              </a:rPr>
              <a:t>speed</a:t>
            </a:r>
            <a:r>
              <a:rPr sz="1850" spc="160" dirty="0">
                <a:latin typeface="Calibri"/>
                <a:cs typeface="Calibri"/>
              </a:rPr>
              <a:t> </a:t>
            </a:r>
            <a:r>
              <a:rPr sz="1850" spc="-50" dirty="0">
                <a:latin typeface="Calibri"/>
                <a:cs typeface="Calibri"/>
              </a:rPr>
              <a:t>.</a:t>
            </a:r>
            <a:endParaRPr sz="1850">
              <a:latin typeface="Calibri"/>
              <a:cs typeface="Calibri"/>
            </a:endParaRPr>
          </a:p>
        </p:txBody>
      </p:sp>
      <p:sp>
        <p:nvSpPr>
          <p:cNvPr id="10" name="object 10"/>
          <p:cNvSpPr txBox="1"/>
          <p:nvPr/>
        </p:nvSpPr>
        <p:spPr>
          <a:xfrm>
            <a:off x="6177279" y="5017153"/>
            <a:ext cx="3026410" cy="964565"/>
          </a:xfrm>
          <a:prstGeom prst="rect">
            <a:avLst/>
          </a:prstGeom>
        </p:spPr>
        <p:txBody>
          <a:bodyPr vert="horz" wrap="square" lIns="0" tIns="163195" rIns="0" bIns="0" rtlCol="0">
            <a:spAutoFit/>
          </a:bodyPr>
          <a:lstStyle/>
          <a:p>
            <a:pPr marL="12700">
              <a:lnSpc>
                <a:spcPct val="100000"/>
              </a:lnSpc>
              <a:spcBef>
                <a:spcPts val="1285"/>
              </a:spcBef>
            </a:pPr>
            <a:r>
              <a:rPr sz="2600" b="1" u="sng" dirty="0">
                <a:solidFill>
                  <a:srgbClr val="006FC0"/>
                </a:solidFill>
                <a:uFill>
                  <a:solidFill>
                    <a:srgbClr val="006FC0"/>
                  </a:solidFill>
                </a:uFill>
                <a:latin typeface="Calibri"/>
                <a:cs typeface="Calibri"/>
              </a:rPr>
              <a:t>Applications</a:t>
            </a:r>
            <a:r>
              <a:rPr sz="2600" b="1" u="sng" spc="-145" dirty="0">
                <a:solidFill>
                  <a:srgbClr val="006FC0"/>
                </a:solidFill>
                <a:uFill>
                  <a:solidFill>
                    <a:srgbClr val="006FC0"/>
                  </a:solidFill>
                </a:uFill>
                <a:latin typeface="Calibri"/>
                <a:cs typeface="Calibri"/>
              </a:rPr>
              <a:t> </a:t>
            </a:r>
            <a:r>
              <a:rPr sz="2600" b="1" u="sng" spc="-50" dirty="0">
                <a:solidFill>
                  <a:srgbClr val="006FC0"/>
                </a:solidFill>
                <a:uFill>
                  <a:solidFill>
                    <a:srgbClr val="006FC0"/>
                  </a:solidFill>
                </a:uFill>
                <a:latin typeface="Calibri"/>
                <a:cs typeface="Calibri"/>
              </a:rPr>
              <a:t>:</a:t>
            </a:r>
            <a:endParaRPr sz="2600">
              <a:latin typeface="Calibri"/>
              <a:cs typeface="Calibri"/>
            </a:endParaRPr>
          </a:p>
          <a:p>
            <a:pPr marL="355600" indent="-342900">
              <a:lnSpc>
                <a:spcPct val="100000"/>
              </a:lnSpc>
              <a:spcBef>
                <a:spcPts val="860"/>
              </a:spcBef>
              <a:buClr>
                <a:srgbClr val="475D83"/>
              </a:buClr>
              <a:buFont typeface="Arial"/>
              <a:buChar char="•"/>
              <a:tabLst>
                <a:tab pos="355600" algn="l"/>
              </a:tabLst>
            </a:pPr>
            <a:r>
              <a:rPr sz="1850" dirty="0">
                <a:latin typeface="Calibri"/>
                <a:cs typeface="Calibri"/>
              </a:rPr>
              <a:t>PID</a:t>
            </a:r>
            <a:r>
              <a:rPr sz="1850" spc="55" dirty="0">
                <a:latin typeface="Calibri"/>
                <a:cs typeface="Calibri"/>
              </a:rPr>
              <a:t> </a:t>
            </a:r>
            <a:r>
              <a:rPr sz="1850" dirty="0">
                <a:latin typeface="Calibri"/>
                <a:cs typeface="Calibri"/>
              </a:rPr>
              <a:t>Controller</a:t>
            </a:r>
            <a:r>
              <a:rPr sz="1850" spc="105" dirty="0">
                <a:latin typeface="Calibri"/>
                <a:cs typeface="Calibri"/>
              </a:rPr>
              <a:t> </a:t>
            </a:r>
            <a:r>
              <a:rPr sz="1850" spc="-10" dirty="0">
                <a:latin typeface="Calibri"/>
                <a:cs typeface="Calibri"/>
              </a:rPr>
              <a:t>applications.</a:t>
            </a:r>
            <a:endParaRPr sz="185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7304" rIns="0" bIns="0" rtlCol="0">
            <a:spAutoFit/>
          </a:bodyPr>
          <a:lstStyle/>
          <a:p>
            <a:pPr marL="123189">
              <a:lnSpc>
                <a:spcPct val="100000"/>
              </a:lnSpc>
              <a:spcBef>
                <a:spcPts val="125"/>
              </a:spcBef>
              <a:tabLst>
                <a:tab pos="6309360" algn="l"/>
              </a:tabLst>
            </a:pPr>
            <a:r>
              <a:rPr sz="3200" u="sng" spc="580" dirty="0">
                <a:uFill>
                  <a:solidFill>
                    <a:srgbClr val="232D41"/>
                  </a:solidFill>
                </a:uFill>
              </a:rPr>
              <a:t>DC</a:t>
            </a:r>
            <a:r>
              <a:rPr sz="3200" u="sng" spc="145" dirty="0">
                <a:uFill>
                  <a:solidFill>
                    <a:srgbClr val="232D41"/>
                  </a:solidFill>
                </a:uFill>
              </a:rPr>
              <a:t> </a:t>
            </a:r>
            <a:r>
              <a:rPr sz="3200" u="sng" spc="340" dirty="0">
                <a:uFill>
                  <a:solidFill>
                    <a:srgbClr val="232D41"/>
                  </a:solidFill>
                </a:uFill>
              </a:rPr>
              <a:t>MOTOR</a:t>
            </a:r>
            <a:r>
              <a:rPr sz="3200" u="sng" spc="275" dirty="0">
                <a:uFill>
                  <a:solidFill>
                    <a:srgbClr val="232D41"/>
                  </a:solidFill>
                </a:uFill>
              </a:rPr>
              <a:t> </a:t>
            </a:r>
            <a:r>
              <a:rPr sz="3200" u="sng" spc="380" dirty="0">
                <a:uFill>
                  <a:solidFill>
                    <a:srgbClr val="232D41"/>
                  </a:solidFill>
                </a:uFill>
              </a:rPr>
              <a:t>SPEED</a:t>
            </a:r>
            <a:r>
              <a:rPr sz="3200" u="sng" spc="30" dirty="0">
                <a:uFill>
                  <a:solidFill>
                    <a:srgbClr val="232D41"/>
                  </a:solidFill>
                </a:uFill>
              </a:rPr>
              <a:t> </a:t>
            </a:r>
            <a:r>
              <a:rPr sz="3200" u="sng" spc="509" dirty="0">
                <a:uFill>
                  <a:solidFill>
                    <a:srgbClr val="232D41"/>
                  </a:solidFill>
                </a:uFill>
              </a:rPr>
              <a:t>CONTROL</a:t>
            </a:r>
            <a:r>
              <a:rPr sz="3200" u="sng" dirty="0">
                <a:uFill>
                  <a:solidFill>
                    <a:srgbClr val="232D41"/>
                  </a:solidFill>
                </a:uFill>
              </a:rPr>
              <a:t>	</a:t>
            </a:r>
            <a:r>
              <a:rPr sz="3200" u="sng" spc="395" dirty="0">
                <a:uFill>
                  <a:solidFill>
                    <a:srgbClr val="232D41"/>
                  </a:solidFill>
                </a:uFill>
              </a:rPr>
              <a:t>BY</a:t>
            </a:r>
            <a:r>
              <a:rPr sz="3200" u="sng" spc="180" dirty="0">
                <a:uFill>
                  <a:solidFill>
                    <a:srgbClr val="232D41"/>
                  </a:solidFill>
                </a:uFill>
              </a:rPr>
              <a:t> </a:t>
            </a:r>
            <a:r>
              <a:rPr sz="3200" u="sng" spc="365" dirty="0">
                <a:uFill>
                  <a:solidFill>
                    <a:srgbClr val="232D41"/>
                  </a:solidFill>
                </a:uFill>
              </a:rPr>
              <a:t>PID</a:t>
            </a:r>
            <a:r>
              <a:rPr sz="3200" u="sng" spc="180" dirty="0">
                <a:uFill>
                  <a:solidFill>
                    <a:srgbClr val="232D41"/>
                  </a:solidFill>
                </a:uFill>
              </a:rPr>
              <a:t> </a:t>
            </a:r>
            <a:r>
              <a:rPr sz="3200" u="sng" spc="490" dirty="0">
                <a:uFill>
                  <a:solidFill>
                    <a:srgbClr val="232D41"/>
                  </a:solidFill>
                </a:uFill>
              </a:rPr>
              <a:t>CONTROLLER</a:t>
            </a:r>
            <a:endParaRPr sz="3200"/>
          </a:p>
        </p:txBody>
      </p:sp>
      <p:sp>
        <p:nvSpPr>
          <p:cNvPr id="3" name="object 3"/>
          <p:cNvSpPr txBox="1"/>
          <p:nvPr/>
        </p:nvSpPr>
        <p:spPr>
          <a:xfrm>
            <a:off x="3063239" y="6207442"/>
            <a:ext cx="5621655" cy="392430"/>
          </a:xfrm>
          <a:prstGeom prst="rect">
            <a:avLst/>
          </a:prstGeom>
        </p:spPr>
        <p:txBody>
          <a:bodyPr vert="horz" wrap="square" lIns="0" tIns="13335" rIns="0" bIns="0" rtlCol="0">
            <a:spAutoFit/>
          </a:bodyPr>
          <a:lstStyle/>
          <a:p>
            <a:pPr marL="12700">
              <a:lnSpc>
                <a:spcPct val="100000"/>
              </a:lnSpc>
              <a:spcBef>
                <a:spcPts val="105"/>
              </a:spcBef>
            </a:pPr>
            <a:r>
              <a:rPr sz="2400" dirty="0">
                <a:solidFill>
                  <a:srgbClr val="232D41"/>
                </a:solidFill>
                <a:latin typeface="Calibri"/>
                <a:cs typeface="Calibri"/>
              </a:rPr>
              <a:t>Simulink</a:t>
            </a:r>
            <a:r>
              <a:rPr sz="2400" spc="-75" dirty="0">
                <a:solidFill>
                  <a:srgbClr val="232D41"/>
                </a:solidFill>
                <a:latin typeface="Calibri"/>
                <a:cs typeface="Calibri"/>
              </a:rPr>
              <a:t> </a:t>
            </a:r>
            <a:r>
              <a:rPr sz="2400" dirty="0">
                <a:solidFill>
                  <a:srgbClr val="232D41"/>
                </a:solidFill>
                <a:latin typeface="Calibri"/>
                <a:cs typeface="Calibri"/>
              </a:rPr>
              <a:t>model</a:t>
            </a:r>
            <a:r>
              <a:rPr sz="2400" spc="-55" dirty="0">
                <a:solidFill>
                  <a:srgbClr val="232D41"/>
                </a:solidFill>
                <a:latin typeface="Calibri"/>
                <a:cs typeface="Calibri"/>
              </a:rPr>
              <a:t> </a:t>
            </a:r>
            <a:r>
              <a:rPr sz="2400" dirty="0">
                <a:solidFill>
                  <a:srgbClr val="232D41"/>
                </a:solidFill>
                <a:latin typeface="Calibri"/>
                <a:cs typeface="Calibri"/>
              </a:rPr>
              <a:t>of</a:t>
            </a:r>
            <a:r>
              <a:rPr sz="2400" spc="-10" dirty="0">
                <a:solidFill>
                  <a:srgbClr val="232D41"/>
                </a:solidFill>
                <a:latin typeface="Calibri"/>
                <a:cs typeface="Calibri"/>
              </a:rPr>
              <a:t> armature</a:t>
            </a:r>
            <a:r>
              <a:rPr sz="2400" spc="-100" dirty="0">
                <a:solidFill>
                  <a:srgbClr val="232D41"/>
                </a:solidFill>
                <a:latin typeface="Calibri"/>
                <a:cs typeface="Calibri"/>
              </a:rPr>
              <a:t> </a:t>
            </a:r>
            <a:r>
              <a:rPr sz="2400" dirty="0">
                <a:solidFill>
                  <a:srgbClr val="232D41"/>
                </a:solidFill>
                <a:latin typeface="Calibri"/>
                <a:cs typeface="Calibri"/>
              </a:rPr>
              <a:t>control</a:t>
            </a:r>
            <a:r>
              <a:rPr sz="2400" spc="-55" dirty="0">
                <a:solidFill>
                  <a:srgbClr val="232D41"/>
                </a:solidFill>
                <a:latin typeface="Calibri"/>
                <a:cs typeface="Calibri"/>
              </a:rPr>
              <a:t> </a:t>
            </a:r>
            <a:r>
              <a:rPr sz="2400" dirty="0">
                <a:solidFill>
                  <a:srgbClr val="232D41"/>
                </a:solidFill>
                <a:latin typeface="Calibri"/>
                <a:cs typeface="Calibri"/>
              </a:rPr>
              <a:t>dc</a:t>
            </a:r>
            <a:r>
              <a:rPr sz="2400" spc="-75" dirty="0">
                <a:solidFill>
                  <a:srgbClr val="232D41"/>
                </a:solidFill>
                <a:latin typeface="Calibri"/>
                <a:cs typeface="Calibri"/>
              </a:rPr>
              <a:t> </a:t>
            </a:r>
            <a:r>
              <a:rPr sz="2400" spc="-10" dirty="0">
                <a:solidFill>
                  <a:srgbClr val="232D41"/>
                </a:solidFill>
                <a:latin typeface="Calibri"/>
                <a:cs typeface="Calibri"/>
              </a:rPr>
              <a:t>motor</a:t>
            </a:r>
            <a:endParaRPr sz="2400">
              <a:latin typeface="Calibri"/>
              <a:cs typeface="Calibri"/>
            </a:endParaRPr>
          </a:p>
        </p:txBody>
      </p:sp>
      <p:pic>
        <p:nvPicPr>
          <p:cNvPr id="4" name="object 4"/>
          <p:cNvPicPr/>
          <p:nvPr/>
        </p:nvPicPr>
        <p:blipFill>
          <a:blip r:embed="rId2" cstate="print"/>
          <a:stretch>
            <a:fillRect/>
          </a:stretch>
        </p:blipFill>
        <p:spPr>
          <a:xfrm>
            <a:off x="704850" y="838200"/>
            <a:ext cx="10982325" cy="5400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8855" y="246697"/>
            <a:ext cx="4250055" cy="878205"/>
          </a:xfrm>
          <a:prstGeom prst="rect">
            <a:avLst/>
          </a:prstGeom>
        </p:spPr>
        <p:txBody>
          <a:bodyPr vert="horz" wrap="square" lIns="0" tIns="15875" rIns="0" bIns="0" rtlCol="0">
            <a:spAutoFit/>
          </a:bodyPr>
          <a:lstStyle/>
          <a:p>
            <a:pPr marL="12700">
              <a:lnSpc>
                <a:spcPts val="2290"/>
              </a:lnSpc>
              <a:spcBef>
                <a:spcPts val="125"/>
              </a:spcBef>
            </a:pPr>
            <a:r>
              <a:rPr sz="2000" u="sng" dirty="0">
                <a:solidFill>
                  <a:srgbClr val="232D41"/>
                </a:solidFill>
                <a:uFill>
                  <a:solidFill>
                    <a:srgbClr val="232D41"/>
                  </a:solidFill>
                </a:uFill>
                <a:latin typeface="Calibri"/>
                <a:cs typeface="Calibri"/>
              </a:rPr>
              <a:t>Uncontrolled</a:t>
            </a:r>
            <a:r>
              <a:rPr sz="2000" u="sng" spc="-10" dirty="0">
                <a:solidFill>
                  <a:srgbClr val="232D41"/>
                </a:solidFill>
                <a:uFill>
                  <a:solidFill>
                    <a:srgbClr val="232D41"/>
                  </a:solidFill>
                </a:uFill>
                <a:latin typeface="Calibri"/>
                <a:cs typeface="Calibri"/>
              </a:rPr>
              <a:t> </a:t>
            </a:r>
            <a:r>
              <a:rPr sz="2000" u="sng" spc="310" dirty="0">
                <a:solidFill>
                  <a:srgbClr val="232D41"/>
                </a:solidFill>
                <a:uFill>
                  <a:solidFill>
                    <a:srgbClr val="232D41"/>
                  </a:solidFill>
                </a:uFill>
                <a:latin typeface="Calibri"/>
                <a:cs typeface="Calibri"/>
              </a:rPr>
              <a:t>DC</a:t>
            </a:r>
            <a:r>
              <a:rPr sz="2000" u="sng" spc="140" dirty="0">
                <a:solidFill>
                  <a:srgbClr val="232D41"/>
                </a:solidFill>
                <a:uFill>
                  <a:solidFill>
                    <a:srgbClr val="232D41"/>
                  </a:solidFill>
                </a:uFill>
                <a:latin typeface="Calibri"/>
                <a:cs typeface="Calibri"/>
              </a:rPr>
              <a:t> </a:t>
            </a:r>
            <a:r>
              <a:rPr sz="2000" u="sng" dirty="0">
                <a:solidFill>
                  <a:srgbClr val="232D41"/>
                </a:solidFill>
                <a:uFill>
                  <a:solidFill>
                    <a:srgbClr val="232D41"/>
                  </a:solidFill>
                </a:uFill>
                <a:latin typeface="Calibri"/>
                <a:cs typeface="Calibri"/>
              </a:rPr>
              <a:t>motor</a:t>
            </a:r>
            <a:r>
              <a:rPr sz="2000" u="sng" spc="105" dirty="0">
                <a:solidFill>
                  <a:srgbClr val="232D41"/>
                </a:solidFill>
                <a:uFill>
                  <a:solidFill>
                    <a:srgbClr val="232D41"/>
                  </a:solidFill>
                </a:uFill>
                <a:latin typeface="Calibri"/>
                <a:cs typeface="Calibri"/>
              </a:rPr>
              <a:t> </a:t>
            </a:r>
            <a:r>
              <a:rPr sz="2000" u="sng" dirty="0">
                <a:solidFill>
                  <a:srgbClr val="232D41"/>
                </a:solidFill>
                <a:uFill>
                  <a:solidFill>
                    <a:srgbClr val="232D41"/>
                  </a:solidFill>
                </a:uFill>
                <a:latin typeface="Calibri"/>
                <a:cs typeface="Calibri"/>
              </a:rPr>
              <a:t>speed</a:t>
            </a:r>
            <a:r>
              <a:rPr sz="2000" u="sng" spc="165" dirty="0">
                <a:solidFill>
                  <a:srgbClr val="232D41"/>
                </a:solidFill>
                <a:uFill>
                  <a:solidFill>
                    <a:srgbClr val="232D41"/>
                  </a:solidFill>
                </a:uFill>
                <a:latin typeface="Calibri"/>
                <a:cs typeface="Calibri"/>
              </a:rPr>
              <a:t> </a:t>
            </a:r>
            <a:r>
              <a:rPr sz="2000" u="sng" spc="-10" dirty="0">
                <a:solidFill>
                  <a:srgbClr val="232D41"/>
                </a:solidFill>
                <a:uFill>
                  <a:solidFill>
                    <a:srgbClr val="232D41"/>
                  </a:solidFill>
                </a:uFill>
                <a:latin typeface="Calibri"/>
                <a:cs typeface="Calibri"/>
              </a:rPr>
              <a:t>response</a:t>
            </a:r>
            <a:endParaRPr sz="2000">
              <a:latin typeface="Calibri"/>
              <a:cs typeface="Calibri"/>
            </a:endParaRPr>
          </a:p>
          <a:p>
            <a:pPr marL="12700">
              <a:lnSpc>
                <a:spcPts val="2140"/>
              </a:lnSpc>
              <a:tabLst>
                <a:tab pos="1557655" algn="l"/>
              </a:tabLst>
            </a:pPr>
            <a:r>
              <a:rPr sz="2000" u="sng" dirty="0">
                <a:solidFill>
                  <a:srgbClr val="FF0000"/>
                </a:solidFill>
                <a:uFill>
                  <a:solidFill>
                    <a:srgbClr val="FE0000"/>
                  </a:solidFill>
                </a:uFill>
                <a:latin typeface="Calibri"/>
                <a:cs typeface="Calibri"/>
              </a:rPr>
              <a:t>	</a:t>
            </a:r>
            <a:r>
              <a:rPr sz="2000" spc="-140" dirty="0">
                <a:solidFill>
                  <a:srgbClr val="FF0000"/>
                </a:solidFill>
                <a:latin typeface="Calibri"/>
                <a:cs typeface="Calibri"/>
              </a:rPr>
              <a:t> </a:t>
            </a:r>
            <a:r>
              <a:rPr sz="2000" dirty="0">
                <a:solidFill>
                  <a:srgbClr val="FF0000"/>
                </a:solidFill>
                <a:latin typeface="Calibri"/>
                <a:cs typeface="Calibri"/>
              </a:rPr>
              <a:t>:</a:t>
            </a:r>
            <a:r>
              <a:rPr sz="2000" spc="-35" dirty="0">
                <a:solidFill>
                  <a:srgbClr val="FF0000"/>
                </a:solidFill>
                <a:latin typeface="Calibri"/>
                <a:cs typeface="Calibri"/>
              </a:rPr>
              <a:t> </a:t>
            </a:r>
            <a:r>
              <a:rPr sz="2000" spc="-10" dirty="0">
                <a:solidFill>
                  <a:srgbClr val="FF0000"/>
                </a:solidFill>
                <a:latin typeface="Calibri"/>
                <a:cs typeface="Calibri"/>
              </a:rPr>
              <a:t>Reference </a:t>
            </a:r>
            <a:r>
              <a:rPr sz="2000" dirty="0">
                <a:solidFill>
                  <a:srgbClr val="FF0000"/>
                </a:solidFill>
                <a:latin typeface="Calibri"/>
                <a:cs typeface="Calibri"/>
              </a:rPr>
              <a:t>speed</a:t>
            </a:r>
            <a:endParaRPr sz="2000">
              <a:latin typeface="Calibri"/>
              <a:cs typeface="Calibri"/>
            </a:endParaRPr>
          </a:p>
          <a:p>
            <a:pPr marL="12700">
              <a:lnSpc>
                <a:spcPts val="2250"/>
              </a:lnSpc>
              <a:tabLst>
                <a:tab pos="1557655" algn="l"/>
              </a:tabLst>
            </a:pPr>
            <a:r>
              <a:rPr sz="2000" u="sng" dirty="0">
                <a:solidFill>
                  <a:srgbClr val="00AFEF"/>
                </a:solidFill>
                <a:uFill>
                  <a:solidFill>
                    <a:srgbClr val="00AEEE"/>
                  </a:solidFill>
                </a:uFill>
                <a:latin typeface="Calibri"/>
                <a:cs typeface="Calibri"/>
              </a:rPr>
              <a:t>	</a:t>
            </a:r>
            <a:r>
              <a:rPr sz="2000" spc="-120" dirty="0">
                <a:solidFill>
                  <a:srgbClr val="00AFEF"/>
                </a:solidFill>
                <a:latin typeface="Calibri"/>
                <a:cs typeface="Calibri"/>
              </a:rPr>
              <a:t> </a:t>
            </a:r>
            <a:r>
              <a:rPr sz="2000" dirty="0">
                <a:solidFill>
                  <a:srgbClr val="00AFEF"/>
                </a:solidFill>
                <a:latin typeface="Calibri"/>
                <a:cs typeface="Calibri"/>
              </a:rPr>
              <a:t>: Actual speed</a:t>
            </a:r>
            <a:endParaRPr sz="2000">
              <a:latin typeface="Calibri"/>
              <a:cs typeface="Calibri"/>
            </a:endParaRPr>
          </a:p>
        </p:txBody>
      </p:sp>
      <p:pic>
        <p:nvPicPr>
          <p:cNvPr id="3" name="object 3"/>
          <p:cNvPicPr/>
          <p:nvPr/>
        </p:nvPicPr>
        <p:blipFill>
          <a:blip r:embed="rId2" cstate="print"/>
          <a:stretch>
            <a:fillRect/>
          </a:stretch>
        </p:blipFill>
        <p:spPr>
          <a:xfrm>
            <a:off x="933450" y="1285875"/>
            <a:ext cx="10553700" cy="5334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0210" y="437832"/>
            <a:ext cx="8660130" cy="391795"/>
          </a:xfrm>
          <a:prstGeom prst="rect">
            <a:avLst/>
          </a:prstGeom>
        </p:spPr>
        <p:txBody>
          <a:bodyPr vert="horz" wrap="square" lIns="0" tIns="12700" rIns="0" bIns="0" rtlCol="0">
            <a:spAutoFit/>
          </a:bodyPr>
          <a:lstStyle/>
          <a:p>
            <a:pPr marL="12700">
              <a:lnSpc>
                <a:spcPct val="100000"/>
              </a:lnSpc>
              <a:spcBef>
                <a:spcPts val="100"/>
              </a:spcBef>
              <a:tabLst>
                <a:tab pos="3462654" algn="l"/>
              </a:tabLst>
            </a:pPr>
            <a:r>
              <a:rPr sz="2400" b="0" u="sng" dirty="0">
                <a:uFill>
                  <a:solidFill>
                    <a:srgbClr val="232D41"/>
                  </a:solidFill>
                </a:uFill>
                <a:latin typeface="Calibri"/>
                <a:cs typeface="Calibri"/>
              </a:rPr>
              <a:t>Block</a:t>
            </a:r>
            <a:r>
              <a:rPr sz="2400" b="0" u="sng" spc="80" dirty="0">
                <a:uFill>
                  <a:solidFill>
                    <a:srgbClr val="232D41"/>
                  </a:solidFill>
                </a:uFill>
                <a:latin typeface="Calibri"/>
                <a:cs typeface="Calibri"/>
              </a:rPr>
              <a:t> </a:t>
            </a:r>
            <a:r>
              <a:rPr sz="2400" b="0" u="sng" spc="-35" dirty="0">
                <a:uFill>
                  <a:solidFill>
                    <a:srgbClr val="232D41"/>
                  </a:solidFill>
                </a:uFill>
                <a:latin typeface="Calibri"/>
                <a:cs typeface="Calibri"/>
              </a:rPr>
              <a:t>diagram</a:t>
            </a:r>
            <a:r>
              <a:rPr sz="2400" b="0" u="sng" spc="55" dirty="0">
                <a:uFill>
                  <a:solidFill>
                    <a:srgbClr val="232D41"/>
                  </a:solidFill>
                </a:uFill>
                <a:latin typeface="Calibri"/>
                <a:cs typeface="Calibri"/>
              </a:rPr>
              <a:t> </a:t>
            </a:r>
            <a:r>
              <a:rPr sz="2400" b="0" u="sng" dirty="0">
                <a:uFill>
                  <a:solidFill>
                    <a:srgbClr val="232D41"/>
                  </a:solidFill>
                </a:uFill>
                <a:latin typeface="Calibri"/>
                <a:cs typeface="Calibri"/>
              </a:rPr>
              <a:t>of</a:t>
            </a:r>
            <a:r>
              <a:rPr sz="2400" b="0" u="sng" spc="90" dirty="0">
                <a:uFill>
                  <a:solidFill>
                    <a:srgbClr val="232D41"/>
                  </a:solidFill>
                </a:uFill>
                <a:latin typeface="Calibri"/>
                <a:cs typeface="Calibri"/>
              </a:rPr>
              <a:t> </a:t>
            </a:r>
            <a:r>
              <a:rPr sz="2400" b="0" u="sng" spc="-10" dirty="0">
                <a:uFill>
                  <a:solidFill>
                    <a:srgbClr val="232D41"/>
                  </a:solidFill>
                </a:uFill>
                <a:latin typeface="Calibri"/>
                <a:cs typeface="Calibri"/>
              </a:rPr>
              <a:t>armature</a:t>
            </a:r>
            <a:r>
              <a:rPr sz="2400" b="0" u="sng" dirty="0">
                <a:uFill>
                  <a:solidFill>
                    <a:srgbClr val="232D41"/>
                  </a:solidFill>
                </a:uFill>
                <a:latin typeface="Calibri"/>
                <a:cs typeface="Calibri"/>
              </a:rPr>
              <a:t>	controlled</a:t>
            </a:r>
            <a:r>
              <a:rPr sz="2400" b="0" u="sng" spc="200" dirty="0">
                <a:uFill>
                  <a:solidFill>
                    <a:srgbClr val="232D41"/>
                  </a:solidFill>
                </a:uFill>
                <a:latin typeface="Calibri"/>
                <a:cs typeface="Calibri"/>
              </a:rPr>
              <a:t> </a:t>
            </a:r>
            <a:r>
              <a:rPr sz="2400" b="0" u="sng" spc="355" dirty="0">
                <a:uFill>
                  <a:solidFill>
                    <a:srgbClr val="232D41"/>
                  </a:solidFill>
                </a:uFill>
                <a:latin typeface="Calibri"/>
                <a:cs typeface="Calibri"/>
              </a:rPr>
              <a:t>DC</a:t>
            </a:r>
            <a:r>
              <a:rPr sz="2400" b="0" u="sng" spc="110" dirty="0">
                <a:uFill>
                  <a:solidFill>
                    <a:srgbClr val="232D41"/>
                  </a:solidFill>
                </a:uFill>
                <a:latin typeface="Calibri"/>
                <a:cs typeface="Calibri"/>
              </a:rPr>
              <a:t> </a:t>
            </a:r>
            <a:r>
              <a:rPr sz="2400" b="0" u="sng" dirty="0">
                <a:uFill>
                  <a:solidFill>
                    <a:srgbClr val="232D41"/>
                  </a:solidFill>
                </a:uFill>
                <a:latin typeface="Calibri"/>
                <a:cs typeface="Calibri"/>
              </a:rPr>
              <a:t>motor</a:t>
            </a:r>
            <a:r>
              <a:rPr sz="2400" b="0" u="sng" spc="45" dirty="0">
                <a:uFill>
                  <a:solidFill>
                    <a:srgbClr val="232D41"/>
                  </a:solidFill>
                </a:uFill>
                <a:latin typeface="Calibri"/>
                <a:cs typeface="Calibri"/>
              </a:rPr>
              <a:t> </a:t>
            </a:r>
            <a:r>
              <a:rPr sz="2400" b="0" u="sng" dirty="0">
                <a:uFill>
                  <a:solidFill>
                    <a:srgbClr val="232D41"/>
                  </a:solidFill>
                </a:uFill>
                <a:latin typeface="Calibri"/>
                <a:cs typeface="Calibri"/>
              </a:rPr>
              <a:t>with</a:t>
            </a:r>
            <a:r>
              <a:rPr sz="2400" b="0" u="sng" spc="140" dirty="0">
                <a:uFill>
                  <a:solidFill>
                    <a:srgbClr val="232D41"/>
                  </a:solidFill>
                </a:uFill>
                <a:latin typeface="Calibri"/>
                <a:cs typeface="Calibri"/>
              </a:rPr>
              <a:t> </a:t>
            </a:r>
            <a:r>
              <a:rPr sz="2400" b="0" u="sng" spc="110" dirty="0">
                <a:uFill>
                  <a:solidFill>
                    <a:srgbClr val="232D41"/>
                  </a:solidFill>
                </a:uFill>
                <a:latin typeface="Calibri"/>
                <a:cs typeface="Calibri"/>
              </a:rPr>
              <a:t>PID</a:t>
            </a:r>
            <a:r>
              <a:rPr sz="2400" b="0" u="sng" spc="155" dirty="0">
                <a:uFill>
                  <a:solidFill>
                    <a:srgbClr val="232D41"/>
                  </a:solidFill>
                </a:uFill>
                <a:latin typeface="Calibri"/>
                <a:cs typeface="Calibri"/>
              </a:rPr>
              <a:t> </a:t>
            </a:r>
            <a:r>
              <a:rPr sz="2400" b="0" u="sng" spc="-10" dirty="0">
                <a:uFill>
                  <a:solidFill>
                    <a:srgbClr val="232D41"/>
                  </a:solidFill>
                </a:uFill>
                <a:latin typeface="Calibri"/>
                <a:cs typeface="Calibri"/>
              </a:rPr>
              <a:t>controller</a:t>
            </a:r>
            <a:endParaRPr sz="2400">
              <a:latin typeface="Calibri"/>
              <a:cs typeface="Calibri"/>
            </a:endParaRPr>
          </a:p>
        </p:txBody>
      </p:sp>
      <p:pic>
        <p:nvPicPr>
          <p:cNvPr id="3" name="object 3"/>
          <p:cNvPicPr/>
          <p:nvPr/>
        </p:nvPicPr>
        <p:blipFill>
          <a:blip r:embed="rId2" cstate="print"/>
          <a:stretch>
            <a:fillRect/>
          </a:stretch>
        </p:blipFill>
        <p:spPr>
          <a:xfrm>
            <a:off x="800100" y="1114425"/>
            <a:ext cx="10915650" cy="54387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0304" rIns="0" bIns="0" rtlCol="0">
            <a:spAutoFit/>
          </a:bodyPr>
          <a:lstStyle/>
          <a:p>
            <a:pPr marL="2554605">
              <a:lnSpc>
                <a:spcPct val="100000"/>
              </a:lnSpc>
              <a:spcBef>
                <a:spcPts val="125"/>
              </a:spcBef>
            </a:pPr>
            <a:r>
              <a:rPr sz="2450" b="0" dirty="0">
                <a:latin typeface="Calibri"/>
                <a:cs typeface="Calibri"/>
              </a:rPr>
              <a:t>Controlled</a:t>
            </a:r>
            <a:r>
              <a:rPr sz="2450" b="0" spc="385" dirty="0">
                <a:latin typeface="Calibri"/>
                <a:cs typeface="Calibri"/>
              </a:rPr>
              <a:t> </a:t>
            </a:r>
            <a:r>
              <a:rPr sz="2450" b="0" spc="390" dirty="0">
                <a:latin typeface="Calibri"/>
                <a:cs typeface="Calibri"/>
              </a:rPr>
              <a:t>DC</a:t>
            </a:r>
            <a:r>
              <a:rPr sz="2450" b="0" spc="270" dirty="0">
                <a:latin typeface="Calibri"/>
                <a:cs typeface="Calibri"/>
              </a:rPr>
              <a:t> </a:t>
            </a:r>
            <a:r>
              <a:rPr sz="2450" b="0" dirty="0">
                <a:latin typeface="Calibri"/>
                <a:cs typeface="Calibri"/>
              </a:rPr>
              <a:t>motor</a:t>
            </a:r>
            <a:r>
              <a:rPr sz="2450" b="0" spc="325" dirty="0">
                <a:latin typeface="Calibri"/>
                <a:cs typeface="Calibri"/>
              </a:rPr>
              <a:t> </a:t>
            </a:r>
            <a:r>
              <a:rPr sz="2450" b="0" dirty="0">
                <a:latin typeface="Calibri"/>
                <a:cs typeface="Calibri"/>
              </a:rPr>
              <a:t>speed</a:t>
            </a:r>
            <a:r>
              <a:rPr sz="2450" b="0" spc="229" dirty="0">
                <a:latin typeface="Calibri"/>
                <a:cs typeface="Calibri"/>
              </a:rPr>
              <a:t> </a:t>
            </a:r>
            <a:r>
              <a:rPr sz="2450" b="0" spc="-10" dirty="0">
                <a:latin typeface="Calibri"/>
                <a:cs typeface="Calibri"/>
              </a:rPr>
              <a:t>control.</a:t>
            </a:r>
            <a:endParaRPr sz="2450">
              <a:latin typeface="Calibri"/>
              <a:cs typeface="Calibri"/>
            </a:endParaRPr>
          </a:p>
        </p:txBody>
      </p:sp>
      <p:grpSp>
        <p:nvGrpSpPr>
          <p:cNvPr id="3" name="object 3"/>
          <p:cNvGrpSpPr/>
          <p:nvPr/>
        </p:nvGrpSpPr>
        <p:grpSpPr>
          <a:xfrm>
            <a:off x="581025" y="676275"/>
            <a:ext cx="11191875" cy="5848350"/>
            <a:chOff x="581025" y="676275"/>
            <a:chExt cx="11191875" cy="5848350"/>
          </a:xfrm>
        </p:grpSpPr>
        <p:pic>
          <p:nvPicPr>
            <p:cNvPr id="4" name="object 4"/>
            <p:cNvPicPr/>
            <p:nvPr/>
          </p:nvPicPr>
          <p:blipFill>
            <a:blip r:embed="rId2" cstate="print"/>
            <a:stretch>
              <a:fillRect/>
            </a:stretch>
          </p:blipFill>
          <p:spPr>
            <a:xfrm>
              <a:off x="581025" y="676275"/>
              <a:ext cx="11191875" cy="5848350"/>
            </a:xfrm>
            <a:prstGeom prst="rect">
              <a:avLst/>
            </a:prstGeom>
          </p:spPr>
        </p:pic>
        <p:pic>
          <p:nvPicPr>
            <p:cNvPr id="5" name="object 5"/>
            <p:cNvPicPr/>
            <p:nvPr/>
          </p:nvPicPr>
          <p:blipFill>
            <a:blip r:embed="rId3" cstate="print"/>
            <a:stretch>
              <a:fillRect/>
            </a:stretch>
          </p:blipFill>
          <p:spPr>
            <a:xfrm>
              <a:off x="5372100" y="2952750"/>
              <a:ext cx="6400800" cy="3571875"/>
            </a:xfrm>
            <a:prstGeom prst="rect">
              <a:avLst/>
            </a:prstGeom>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C9D3C7">
              <a:alpha val="30195"/>
            </a:srgbClr>
          </a:solidFill>
        </p:spPr>
        <p:txBody>
          <a:bodyPr wrap="square" lIns="0" tIns="0" rIns="0" bIns="0" rtlCol="0"/>
          <a:lstStyle/>
          <a:p>
            <a:endParaRPr/>
          </a:p>
        </p:txBody>
      </p:sp>
      <p:grpSp>
        <p:nvGrpSpPr>
          <p:cNvPr id="3" name="object 3"/>
          <p:cNvGrpSpPr/>
          <p:nvPr/>
        </p:nvGrpSpPr>
        <p:grpSpPr>
          <a:xfrm>
            <a:off x="3800475" y="0"/>
            <a:ext cx="8391525" cy="6858000"/>
            <a:chOff x="3800475" y="0"/>
            <a:chExt cx="8391525" cy="6858000"/>
          </a:xfrm>
        </p:grpSpPr>
        <p:sp>
          <p:nvSpPr>
            <p:cNvPr id="4" name="object 4"/>
            <p:cNvSpPr/>
            <p:nvPr/>
          </p:nvSpPr>
          <p:spPr>
            <a:xfrm>
              <a:off x="3800475" y="0"/>
              <a:ext cx="8391525" cy="6858000"/>
            </a:xfrm>
            <a:custGeom>
              <a:avLst/>
              <a:gdLst/>
              <a:ahLst/>
              <a:cxnLst/>
              <a:rect l="l" t="t" r="r" b="b"/>
              <a:pathLst>
                <a:path w="8391525" h="6858000">
                  <a:moveTo>
                    <a:pt x="8391525" y="0"/>
                  </a:moveTo>
                  <a:lnTo>
                    <a:pt x="1406144" y="0"/>
                  </a:lnTo>
                  <a:lnTo>
                    <a:pt x="1281811" y="129794"/>
                  </a:lnTo>
                  <a:lnTo>
                    <a:pt x="1249257" y="165789"/>
                  </a:lnTo>
                  <a:lnTo>
                    <a:pt x="1217056" y="202105"/>
                  </a:lnTo>
                  <a:lnTo>
                    <a:pt x="1185210" y="238737"/>
                  </a:lnTo>
                  <a:lnTo>
                    <a:pt x="1153723" y="275684"/>
                  </a:lnTo>
                  <a:lnTo>
                    <a:pt x="1122597" y="312943"/>
                  </a:lnTo>
                  <a:lnTo>
                    <a:pt x="1091834" y="350510"/>
                  </a:lnTo>
                  <a:lnTo>
                    <a:pt x="1061438" y="388384"/>
                  </a:lnTo>
                  <a:lnTo>
                    <a:pt x="1031410" y="426562"/>
                  </a:lnTo>
                  <a:lnTo>
                    <a:pt x="1001755" y="465041"/>
                  </a:lnTo>
                  <a:lnTo>
                    <a:pt x="972473" y="503818"/>
                  </a:lnTo>
                  <a:lnTo>
                    <a:pt x="943569" y="542891"/>
                  </a:lnTo>
                  <a:lnTo>
                    <a:pt x="915045" y="582257"/>
                  </a:lnTo>
                  <a:lnTo>
                    <a:pt x="886903" y="621913"/>
                  </a:lnTo>
                  <a:lnTo>
                    <a:pt x="859146" y="661857"/>
                  </a:lnTo>
                  <a:lnTo>
                    <a:pt x="831777" y="702086"/>
                  </a:lnTo>
                  <a:lnTo>
                    <a:pt x="804799" y="742597"/>
                  </a:lnTo>
                  <a:lnTo>
                    <a:pt x="778214" y="783387"/>
                  </a:lnTo>
                  <a:lnTo>
                    <a:pt x="752024" y="824455"/>
                  </a:lnTo>
                  <a:lnTo>
                    <a:pt x="726234" y="865796"/>
                  </a:lnTo>
                  <a:lnTo>
                    <a:pt x="700844" y="907410"/>
                  </a:lnTo>
                  <a:lnTo>
                    <a:pt x="675859" y="949292"/>
                  </a:lnTo>
                  <a:lnTo>
                    <a:pt x="651280" y="991441"/>
                  </a:lnTo>
                  <a:lnTo>
                    <a:pt x="627111" y="1033853"/>
                  </a:lnTo>
                  <a:lnTo>
                    <a:pt x="603353" y="1076525"/>
                  </a:lnTo>
                  <a:lnTo>
                    <a:pt x="580010" y="1119456"/>
                  </a:lnTo>
                  <a:lnTo>
                    <a:pt x="557085" y="1162643"/>
                  </a:lnTo>
                  <a:lnTo>
                    <a:pt x="534580" y="1206082"/>
                  </a:lnTo>
                  <a:lnTo>
                    <a:pt x="512498" y="1249772"/>
                  </a:lnTo>
                  <a:lnTo>
                    <a:pt x="490841" y="1293709"/>
                  </a:lnTo>
                  <a:lnTo>
                    <a:pt x="469612" y="1337891"/>
                  </a:lnTo>
                  <a:lnTo>
                    <a:pt x="448815" y="1382315"/>
                  </a:lnTo>
                  <a:lnTo>
                    <a:pt x="428450" y="1426978"/>
                  </a:lnTo>
                  <a:lnTo>
                    <a:pt x="408522" y="1471878"/>
                  </a:lnTo>
                  <a:lnTo>
                    <a:pt x="389033" y="1517012"/>
                  </a:lnTo>
                  <a:lnTo>
                    <a:pt x="369986" y="1562378"/>
                  </a:lnTo>
                  <a:lnTo>
                    <a:pt x="351383" y="1607972"/>
                  </a:lnTo>
                  <a:lnTo>
                    <a:pt x="333227" y="1653792"/>
                  </a:lnTo>
                  <a:lnTo>
                    <a:pt x="315520" y="1699836"/>
                  </a:lnTo>
                  <a:lnTo>
                    <a:pt x="298266" y="1746101"/>
                  </a:lnTo>
                  <a:lnTo>
                    <a:pt x="281467" y="1792583"/>
                  </a:lnTo>
                  <a:lnTo>
                    <a:pt x="265126" y="1839281"/>
                  </a:lnTo>
                  <a:lnTo>
                    <a:pt x="249245" y="1886191"/>
                  </a:lnTo>
                  <a:lnTo>
                    <a:pt x="233828" y="1933312"/>
                  </a:lnTo>
                  <a:lnTo>
                    <a:pt x="218876" y="1980639"/>
                  </a:lnTo>
                  <a:lnTo>
                    <a:pt x="204393" y="2028172"/>
                  </a:lnTo>
                  <a:lnTo>
                    <a:pt x="190381" y="2075906"/>
                  </a:lnTo>
                  <a:lnTo>
                    <a:pt x="176842" y="2123840"/>
                  </a:lnTo>
                  <a:lnTo>
                    <a:pt x="163781" y="2171970"/>
                  </a:lnTo>
                  <a:lnTo>
                    <a:pt x="151199" y="2220294"/>
                  </a:lnTo>
                  <a:lnTo>
                    <a:pt x="139098" y="2268809"/>
                  </a:lnTo>
                  <a:lnTo>
                    <a:pt x="127483" y="2317513"/>
                  </a:lnTo>
                  <a:lnTo>
                    <a:pt x="116354" y="2366403"/>
                  </a:lnTo>
                  <a:lnTo>
                    <a:pt x="105716" y="2415476"/>
                  </a:lnTo>
                  <a:lnTo>
                    <a:pt x="95571" y="2464729"/>
                  </a:lnTo>
                  <a:lnTo>
                    <a:pt x="85920" y="2514161"/>
                  </a:lnTo>
                  <a:lnTo>
                    <a:pt x="76768" y="2563767"/>
                  </a:lnTo>
                  <a:lnTo>
                    <a:pt x="68117" y="2613546"/>
                  </a:lnTo>
                  <a:lnTo>
                    <a:pt x="59969" y="2663495"/>
                  </a:lnTo>
                  <a:lnTo>
                    <a:pt x="52328" y="2713611"/>
                  </a:lnTo>
                  <a:lnTo>
                    <a:pt x="45195" y="2763892"/>
                  </a:lnTo>
                  <a:lnTo>
                    <a:pt x="38574" y="2814334"/>
                  </a:lnTo>
                  <a:lnTo>
                    <a:pt x="32467" y="2864935"/>
                  </a:lnTo>
                  <a:lnTo>
                    <a:pt x="26877" y="2915693"/>
                  </a:lnTo>
                  <a:lnTo>
                    <a:pt x="21806" y="2966605"/>
                  </a:lnTo>
                  <a:lnTo>
                    <a:pt x="17258" y="3017667"/>
                  </a:lnTo>
                  <a:lnTo>
                    <a:pt x="13235" y="3068878"/>
                  </a:lnTo>
                  <a:lnTo>
                    <a:pt x="9740" y="3120235"/>
                  </a:lnTo>
                  <a:lnTo>
                    <a:pt x="6775" y="3171735"/>
                  </a:lnTo>
                  <a:lnTo>
                    <a:pt x="4343" y="3223375"/>
                  </a:lnTo>
                  <a:lnTo>
                    <a:pt x="2447" y="3275153"/>
                  </a:lnTo>
                  <a:lnTo>
                    <a:pt x="1089" y="3327066"/>
                  </a:lnTo>
                  <a:lnTo>
                    <a:pt x="272" y="3379111"/>
                  </a:lnTo>
                  <a:lnTo>
                    <a:pt x="0" y="3431286"/>
                  </a:lnTo>
                  <a:lnTo>
                    <a:pt x="273" y="3483564"/>
                  </a:lnTo>
                  <a:lnTo>
                    <a:pt x="1093" y="3535712"/>
                  </a:lnTo>
                  <a:lnTo>
                    <a:pt x="2456" y="3587728"/>
                  </a:lnTo>
                  <a:lnTo>
                    <a:pt x="4359" y="3639608"/>
                  </a:lnTo>
                  <a:lnTo>
                    <a:pt x="6801" y="3691350"/>
                  </a:lnTo>
                  <a:lnTo>
                    <a:pt x="9777" y="3742950"/>
                  </a:lnTo>
                  <a:lnTo>
                    <a:pt x="13286" y="3794408"/>
                  </a:lnTo>
                  <a:lnTo>
                    <a:pt x="17324" y="3845719"/>
                  </a:lnTo>
                  <a:lnTo>
                    <a:pt x="21889" y="3896880"/>
                  </a:lnTo>
                  <a:lnTo>
                    <a:pt x="26979" y="3947891"/>
                  </a:lnTo>
                  <a:lnTo>
                    <a:pt x="32590" y="3998746"/>
                  </a:lnTo>
                  <a:lnTo>
                    <a:pt x="38720" y="4049445"/>
                  </a:lnTo>
                  <a:lnTo>
                    <a:pt x="45366" y="4099984"/>
                  </a:lnTo>
                  <a:lnTo>
                    <a:pt x="52526" y="4150360"/>
                  </a:lnTo>
                  <a:lnTo>
                    <a:pt x="60196" y="4200572"/>
                  </a:lnTo>
                  <a:lnTo>
                    <a:pt x="68375" y="4250615"/>
                  </a:lnTo>
                  <a:lnTo>
                    <a:pt x="77059" y="4300488"/>
                  </a:lnTo>
                  <a:lnTo>
                    <a:pt x="86245" y="4350187"/>
                  </a:lnTo>
                  <a:lnTo>
                    <a:pt x="95932" y="4399711"/>
                  </a:lnTo>
                  <a:lnTo>
                    <a:pt x="106115" y="4449056"/>
                  </a:lnTo>
                  <a:lnTo>
                    <a:pt x="116794" y="4498219"/>
                  </a:lnTo>
                  <a:lnTo>
                    <a:pt x="127964" y="4547199"/>
                  </a:lnTo>
                  <a:lnTo>
                    <a:pt x="139623" y="4595992"/>
                  </a:lnTo>
                  <a:lnTo>
                    <a:pt x="151769" y="4644595"/>
                  </a:lnTo>
                  <a:lnTo>
                    <a:pt x="164398" y="4693006"/>
                  </a:lnTo>
                  <a:lnTo>
                    <a:pt x="177509" y="4741223"/>
                  </a:lnTo>
                  <a:lnTo>
                    <a:pt x="191098" y="4789242"/>
                  </a:lnTo>
                  <a:lnTo>
                    <a:pt x="205162" y="4837060"/>
                  </a:lnTo>
                  <a:lnTo>
                    <a:pt x="219700" y="4884676"/>
                  </a:lnTo>
                  <a:lnTo>
                    <a:pt x="234707" y="4932086"/>
                  </a:lnTo>
                  <a:lnTo>
                    <a:pt x="250182" y="4979288"/>
                  </a:lnTo>
                  <a:lnTo>
                    <a:pt x="266122" y="5026279"/>
                  </a:lnTo>
                  <a:lnTo>
                    <a:pt x="282525" y="5073056"/>
                  </a:lnTo>
                  <a:lnTo>
                    <a:pt x="299386" y="5119617"/>
                  </a:lnTo>
                  <a:lnTo>
                    <a:pt x="316704" y="5165959"/>
                  </a:lnTo>
                  <a:lnTo>
                    <a:pt x="334477" y="5212079"/>
                  </a:lnTo>
                  <a:lnTo>
                    <a:pt x="352700" y="5257974"/>
                  </a:lnTo>
                  <a:lnTo>
                    <a:pt x="371373" y="5303643"/>
                  </a:lnTo>
                  <a:lnTo>
                    <a:pt x="390491" y="5349081"/>
                  </a:lnTo>
                  <a:lnTo>
                    <a:pt x="410052" y="5394287"/>
                  </a:lnTo>
                  <a:lnTo>
                    <a:pt x="430054" y="5439258"/>
                  </a:lnTo>
                  <a:lnTo>
                    <a:pt x="450494" y="5483991"/>
                  </a:lnTo>
                  <a:lnTo>
                    <a:pt x="471368" y="5528483"/>
                  </a:lnTo>
                  <a:lnTo>
                    <a:pt x="492676" y="5572732"/>
                  </a:lnTo>
                  <a:lnTo>
                    <a:pt x="514412" y="5616734"/>
                  </a:lnTo>
                  <a:lnTo>
                    <a:pt x="536576" y="5660489"/>
                  </a:lnTo>
                  <a:lnTo>
                    <a:pt x="559165" y="5703991"/>
                  </a:lnTo>
                  <a:lnTo>
                    <a:pt x="582174" y="5747240"/>
                  </a:lnTo>
                  <a:lnTo>
                    <a:pt x="605603" y="5790232"/>
                  </a:lnTo>
                  <a:lnTo>
                    <a:pt x="629448" y="5832964"/>
                  </a:lnTo>
                  <a:lnTo>
                    <a:pt x="653706" y="5875434"/>
                  </a:lnTo>
                  <a:lnTo>
                    <a:pt x="678375" y="5917639"/>
                  </a:lnTo>
                  <a:lnTo>
                    <a:pt x="703453" y="5959577"/>
                  </a:lnTo>
                  <a:lnTo>
                    <a:pt x="728935" y="6001244"/>
                  </a:lnTo>
                  <a:lnTo>
                    <a:pt x="754820" y="6042638"/>
                  </a:lnTo>
                  <a:lnTo>
                    <a:pt x="781106" y="6083757"/>
                  </a:lnTo>
                  <a:lnTo>
                    <a:pt x="807788" y="6124597"/>
                  </a:lnTo>
                  <a:lnTo>
                    <a:pt x="834865" y="6165156"/>
                  </a:lnTo>
                  <a:lnTo>
                    <a:pt x="862334" y="6205432"/>
                  </a:lnTo>
                  <a:lnTo>
                    <a:pt x="890192" y="6245421"/>
                  </a:lnTo>
                  <a:lnTo>
                    <a:pt x="918437" y="6285121"/>
                  </a:lnTo>
                  <a:lnTo>
                    <a:pt x="947065" y="6324529"/>
                  </a:lnTo>
                  <a:lnTo>
                    <a:pt x="976075" y="6363643"/>
                  </a:lnTo>
                  <a:lnTo>
                    <a:pt x="1005463" y="6402459"/>
                  </a:lnTo>
                  <a:lnTo>
                    <a:pt x="1035226" y="6440975"/>
                  </a:lnTo>
                  <a:lnTo>
                    <a:pt x="1065363" y="6479189"/>
                  </a:lnTo>
                  <a:lnTo>
                    <a:pt x="1095869" y="6517098"/>
                  </a:lnTo>
                  <a:lnTo>
                    <a:pt x="1126744" y="6554698"/>
                  </a:lnTo>
                  <a:lnTo>
                    <a:pt x="1403730" y="6857999"/>
                  </a:lnTo>
                  <a:lnTo>
                    <a:pt x="8391525" y="6857999"/>
                  </a:lnTo>
                  <a:lnTo>
                    <a:pt x="8391525" y="0"/>
                  </a:lnTo>
                  <a:close/>
                </a:path>
              </a:pathLst>
            </a:custGeom>
            <a:solidFill>
              <a:srgbClr val="FFFFFF"/>
            </a:solidFill>
          </p:spPr>
          <p:txBody>
            <a:bodyPr wrap="square" lIns="0" tIns="0" rIns="0" bIns="0" rtlCol="0"/>
            <a:lstStyle/>
            <a:p>
              <a:endParaRPr/>
            </a:p>
          </p:txBody>
        </p:sp>
        <p:sp>
          <p:nvSpPr>
            <p:cNvPr id="5" name="object 5"/>
            <p:cNvSpPr/>
            <p:nvPr/>
          </p:nvSpPr>
          <p:spPr>
            <a:xfrm>
              <a:off x="11296650" y="514350"/>
              <a:ext cx="466725" cy="466725"/>
            </a:xfrm>
            <a:custGeom>
              <a:avLst/>
              <a:gdLst/>
              <a:ahLst/>
              <a:cxnLst/>
              <a:rect l="l" t="t" r="r" b="b"/>
              <a:pathLst>
                <a:path w="466725" h="466725">
                  <a:moveTo>
                    <a:pt x="233425" y="0"/>
                  </a:moveTo>
                  <a:lnTo>
                    <a:pt x="186386" y="4742"/>
                  </a:lnTo>
                  <a:lnTo>
                    <a:pt x="142571" y="18343"/>
                  </a:lnTo>
                  <a:lnTo>
                    <a:pt x="102920" y="39862"/>
                  </a:lnTo>
                  <a:lnTo>
                    <a:pt x="68373" y="68357"/>
                  </a:lnTo>
                  <a:lnTo>
                    <a:pt x="39868" y="102889"/>
                  </a:lnTo>
                  <a:lnTo>
                    <a:pt x="18345" y="142517"/>
                  </a:lnTo>
                  <a:lnTo>
                    <a:pt x="4742" y="186301"/>
                  </a:lnTo>
                  <a:lnTo>
                    <a:pt x="0" y="233299"/>
                  </a:lnTo>
                  <a:lnTo>
                    <a:pt x="4742" y="280338"/>
                  </a:lnTo>
                  <a:lnTo>
                    <a:pt x="18345" y="324153"/>
                  </a:lnTo>
                  <a:lnTo>
                    <a:pt x="39868" y="363804"/>
                  </a:lnTo>
                  <a:lnTo>
                    <a:pt x="68373" y="398351"/>
                  </a:lnTo>
                  <a:lnTo>
                    <a:pt x="102920" y="426856"/>
                  </a:lnTo>
                  <a:lnTo>
                    <a:pt x="142571" y="448379"/>
                  </a:lnTo>
                  <a:lnTo>
                    <a:pt x="186386" y="461982"/>
                  </a:lnTo>
                  <a:lnTo>
                    <a:pt x="233425" y="466725"/>
                  </a:lnTo>
                  <a:lnTo>
                    <a:pt x="280423" y="461982"/>
                  </a:lnTo>
                  <a:lnTo>
                    <a:pt x="324207" y="448379"/>
                  </a:lnTo>
                  <a:lnTo>
                    <a:pt x="363835" y="426856"/>
                  </a:lnTo>
                  <a:lnTo>
                    <a:pt x="398367" y="398351"/>
                  </a:lnTo>
                  <a:lnTo>
                    <a:pt x="426862" y="363804"/>
                  </a:lnTo>
                  <a:lnTo>
                    <a:pt x="448381" y="324153"/>
                  </a:lnTo>
                  <a:lnTo>
                    <a:pt x="461982" y="280338"/>
                  </a:lnTo>
                  <a:lnTo>
                    <a:pt x="466725" y="233299"/>
                  </a:lnTo>
                  <a:lnTo>
                    <a:pt x="461982" y="186301"/>
                  </a:lnTo>
                  <a:lnTo>
                    <a:pt x="448381" y="142517"/>
                  </a:lnTo>
                  <a:lnTo>
                    <a:pt x="426862" y="102889"/>
                  </a:lnTo>
                  <a:lnTo>
                    <a:pt x="398367" y="68357"/>
                  </a:lnTo>
                  <a:lnTo>
                    <a:pt x="363835" y="39862"/>
                  </a:lnTo>
                  <a:lnTo>
                    <a:pt x="324207" y="18343"/>
                  </a:lnTo>
                  <a:lnTo>
                    <a:pt x="280423" y="4742"/>
                  </a:lnTo>
                  <a:lnTo>
                    <a:pt x="233425" y="0"/>
                  </a:lnTo>
                  <a:close/>
                </a:path>
              </a:pathLst>
            </a:custGeom>
            <a:solidFill>
              <a:srgbClr val="C4B1D5">
                <a:alpha val="72155"/>
              </a:srgbClr>
            </a:solidFill>
          </p:spPr>
          <p:txBody>
            <a:bodyPr wrap="square" lIns="0" tIns="0" rIns="0" bIns="0" rtlCol="0"/>
            <a:lstStyle/>
            <a:p>
              <a:endParaRPr/>
            </a:p>
          </p:txBody>
        </p:sp>
        <p:pic>
          <p:nvPicPr>
            <p:cNvPr id="6" name="object 6"/>
            <p:cNvPicPr/>
            <p:nvPr/>
          </p:nvPicPr>
          <p:blipFill>
            <a:blip r:embed="rId2" cstate="print"/>
            <a:stretch>
              <a:fillRect/>
            </a:stretch>
          </p:blipFill>
          <p:spPr>
            <a:xfrm>
              <a:off x="11239500" y="295275"/>
              <a:ext cx="114300" cy="114300"/>
            </a:xfrm>
            <a:prstGeom prst="rect">
              <a:avLst/>
            </a:prstGeom>
          </p:spPr>
        </p:pic>
        <p:pic>
          <p:nvPicPr>
            <p:cNvPr id="7" name="object 7"/>
            <p:cNvPicPr/>
            <p:nvPr/>
          </p:nvPicPr>
          <p:blipFill>
            <a:blip r:embed="rId3" cstate="print"/>
            <a:stretch>
              <a:fillRect/>
            </a:stretch>
          </p:blipFill>
          <p:spPr>
            <a:xfrm>
              <a:off x="7762875" y="3800475"/>
              <a:ext cx="95250" cy="95250"/>
            </a:xfrm>
            <a:prstGeom prst="rect">
              <a:avLst/>
            </a:prstGeom>
          </p:spPr>
        </p:pic>
      </p:grpSp>
      <p:pic>
        <p:nvPicPr>
          <p:cNvPr id="8" name="object 8"/>
          <p:cNvPicPr/>
          <p:nvPr/>
        </p:nvPicPr>
        <p:blipFill>
          <a:blip r:embed="rId4" cstate="print"/>
          <a:stretch>
            <a:fillRect/>
          </a:stretch>
        </p:blipFill>
        <p:spPr>
          <a:xfrm>
            <a:off x="723900" y="5743575"/>
            <a:ext cx="114300" cy="114300"/>
          </a:xfrm>
          <a:prstGeom prst="rect">
            <a:avLst/>
          </a:prstGeom>
        </p:spPr>
      </p:pic>
      <p:sp>
        <p:nvSpPr>
          <p:cNvPr id="9" name="object 9"/>
          <p:cNvSpPr/>
          <p:nvPr/>
        </p:nvSpPr>
        <p:spPr>
          <a:xfrm>
            <a:off x="409575" y="6029325"/>
            <a:ext cx="304800" cy="304800"/>
          </a:xfrm>
          <a:custGeom>
            <a:avLst/>
            <a:gdLst/>
            <a:ahLst/>
            <a:cxnLst/>
            <a:rect l="l" t="t" r="r" b="b"/>
            <a:pathLst>
              <a:path w="304800" h="304800">
                <a:moveTo>
                  <a:pt x="152400" y="0"/>
                </a:moveTo>
                <a:lnTo>
                  <a:pt x="104231" y="7769"/>
                </a:lnTo>
                <a:lnTo>
                  <a:pt x="62396" y="29405"/>
                </a:lnTo>
                <a:lnTo>
                  <a:pt x="29405" y="62396"/>
                </a:lnTo>
                <a:lnTo>
                  <a:pt x="7769" y="104231"/>
                </a:lnTo>
                <a:lnTo>
                  <a:pt x="0" y="152400"/>
                </a:lnTo>
                <a:lnTo>
                  <a:pt x="7769" y="200568"/>
                </a:lnTo>
                <a:lnTo>
                  <a:pt x="29405" y="242403"/>
                </a:lnTo>
                <a:lnTo>
                  <a:pt x="62396" y="275394"/>
                </a:lnTo>
                <a:lnTo>
                  <a:pt x="104231" y="297030"/>
                </a:lnTo>
                <a:lnTo>
                  <a:pt x="152400" y="304800"/>
                </a:lnTo>
                <a:lnTo>
                  <a:pt x="200568" y="297030"/>
                </a:lnTo>
                <a:lnTo>
                  <a:pt x="242403" y="275394"/>
                </a:lnTo>
                <a:lnTo>
                  <a:pt x="275394" y="242403"/>
                </a:lnTo>
                <a:lnTo>
                  <a:pt x="297030" y="200568"/>
                </a:lnTo>
                <a:lnTo>
                  <a:pt x="304800" y="152400"/>
                </a:lnTo>
                <a:lnTo>
                  <a:pt x="297030" y="104231"/>
                </a:lnTo>
                <a:lnTo>
                  <a:pt x="275394" y="62396"/>
                </a:lnTo>
                <a:lnTo>
                  <a:pt x="242403" y="29405"/>
                </a:lnTo>
                <a:lnTo>
                  <a:pt x="200568" y="7769"/>
                </a:lnTo>
                <a:lnTo>
                  <a:pt x="152400" y="0"/>
                </a:lnTo>
                <a:close/>
              </a:path>
            </a:pathLst>
          </a:custGeom>
          <a:solidFill>
            <a:srgbClr val="E6D3E8"/>
          </a:solidFill>
        </p:spPr>
        <p:txBody>
          <a:bodyPr wrap="square" lIns="0" tIns="0" rIns="0" bIns="0" rtlCol="0"/>
          <a:lstStyle/>
          <a:p>
            <a:endParaRPr/>
          </a:p>
        </p:txBody>
      </p:sp>
      <p:pic>
        <p:nvPicPr>
          <p:cNvPr id="10" name="object 10"/>
          <p:cNvPicPr/>
          <p:nvPr/>
        </p:nvPicPr>
        <p:blipFill>
          <a:blip r:embed="rId5" cstate="print"/>
          <a:stretch>
            <a:fillRect/>
          </a:stretch>
        </p:blipFill>
        <p:spPr>
          <a:xfrm>
            <a:off x="247650" y="5819775"/>
            <a:ext cx="114300" cy="114300"/>
          </a:xfrm>
          <a:prstGeom prst="rect">
            <a:avLst/>
          </a:prstGeom>
        </p:spPr>
      </p:pic>
      <p:sp>
        <p:nvSpPr>
          <p:cNvPr id="11" name="object 11"/>
          <p:cNvSpPr txBox="1"/>
          <p:nvPr/>
        </p:nvSpPr>
        <p:spPr>
          <a:xfrm>
            <a:off x="850264" y="2812161"/>
            <a:ext cx="2447925" cy="1301750"/>
          </a:xfrm>
          <a:prstGeom prst="rect">
            <a:avLst/>
          </a:prstGeom>
        </p:spPr>
        <p:txBody>
          <a:bodyPr vert="horz" wrap="square" lIns="0" tIns="94615" rIns="0" bIns="0" rtlCol="0">
            <a:spAutoFit/>
          </a:bodyPr>
          <a:lstStyle/>
          <a:p>
            <a:pPr marL="12700" marR="5080">
              <a:lnSpc>
                <a:spcPts val="4730"/>
              </a:lnSpc>
              <a:spcBef>
                <a:spcPts val="745"/>
              </a:spcBef>
            </a:pPr>
            <a:r>
              <a:rPr sz="4400" b="1" spc="459" dirty="0">
                <a:solidFill>
                  <a:srgbClr val="232D41"/>
                </a:solidFill>
                <a:latin typeface="Calibri"/>
                <a:cs typeface="Calibri"/>
              </a:rPr>
              <a:t>PID </a:t>
            </a:r>
            <a:r>
              <a:rPr sz="4400" b="1" spc="675" dirty="0">
                <a:solidFill>
                  <a:srgbClr val="232D41"/>
                </a:solidFill>
                <a:latin typeface="Calibri"/>
                <a:cs typeface="Calibri"/>
              </a:rPr>
              <a:t>TUNING</a:t>
            </a:r>
            <a:endParaRPr sz="4400">
              <a:latin typeface="Calibri"/>
              <a:cs typeface="Calibri"/>
            </a:endParaRPr>
          </a:p>
        </p:txBody>
      </p:sp>
      <p:grpSp>
        <p:nvGrpSpPr>
          <p:cNvPr id="12" name="object 12"/>
          <p:cNvGrpSpPr/>
          <p:nvPr/>
        </p:nvGrpSpPr>
        <p:grpSpPr>
          <a:xfrm>
            <a:off x="4629150" y="952500"/>
            <a:ext cx="7115175" cy="1085850"/>
            <a:chOff x="4629150" y="952500"/>
            <a:chExt cx="7115175" cy="1085850"/>
          </a:xfrm>
        </p:grpSpPr>
        <p:sp>
          <p:nvSpPr>
            <p:cNvPr id="13" name="object 13"/>
            <p:cNvSpPr/>
            <p:nvPr/>
          </p:nvSpPr>
          <p:spPr>
            <a:xfrm>
              <a:off x="4629150" y="952500"/>
              <a:ext cx="7115175" cy="1085850"/>
            </a:xfrm>
            <a:custGeom>
              <a:avLst/>
              <a:gdLst/>
              <a:ahLst/>
              <a:cxnLst/>
              <a:rect l="l" t="t" r="r" b="b"/>
              <a:pathLst>
                <a:path w="7115175" h="1085850">
                  <a:moveTo>
                    <a:pt x="7006590" y="0"/>
                  </a:moveTo>
                  <a:lnTo>
                    <a:pt x="108585" y="0"/>
                  </a:lnTo>
                  <a:lnTo>
                    <a:pt x="66329" y="8536"/>
                  </a:lnTo>
                  <a:lnTo>
                    <a:pt x="31813" y="31813"/>
                  </a:lnTo>
                  <a:lnTo>
                    <a:pt x="8536" y="66329"/>
                  </a:lnTo>
                  <a:lnTo>
                    <a:pt x="0" y="108585"/>
                  </a:lnTo>
                  <a:lnTo>
                    <a:pt x="0" y="977264"/>
                  </a:lnTo>
                  <a:lnTo>
                    <a:pt x="8536" y="1019520"/>
                  </a:lnTo>
                  <a:lnTo>
                    <a:pt x="31813" y="1054036"/>
                  </a:lnTo>
                  <a:lnTo>
                    <a:pt x="66329" y="1077313"/>
                  </a:lnTo>
                  <a:lnTo>
                    <a:pt x="108585" y="1085850"/>
                  </a:lnTo>
                  <a:lnTo>
                    <a:pt x="7006590" y="1085850"/>
                  </a:lnTo>
                  <a:lnTo>
                    <a:pt x="7048845" y="1077313"/>
                  </a:lnTo>
                  <a:lnTo>
                    <a:pt x="7083361" y="1054036"/>
                  </a:lnTo>
                  <a:lnTo>
                    <a:pt x="7106638" y="1019520"/>
                  </a:lnTo>
                  <a:lnTo>
                    <a:pt x="7115175" y="977264"/>
                  </a:lnTo>
                  <a:lnTo>
                    <a:pt x="7115175" y="108585"/>
                  </a:lnTo>
                  <a:lnTo>
                    <a:pt x="7106638" y="66329"/>
                  </a:lnTo>
                  <a:lnTo>
                    <a:pt x="7083361" y="31813"/>
                  </a:lnTo>
                  <a:lnTo>
                    <a:pt x="7048845" y="8536"/>
                  </a:lnTo>
                  <a:lnTo>
                    <a:pt x="7006590" y="0"/>
                  </a:lnTo>
                  <a:close/>
                </a:path>
              </a:pathLst>
            </a:custGeom>
            <a:solidFill>
              <a:srgbClr val="F1F1F1"/>
            </a:solidFill>
          </p:spPr>
          <p:txBody>
            <a:bodyPr wrap="square" lIns="0" tIns="0" rIns="0" bIns="0" rtlCol="0"/>
            <a:lstStyle/>
            <a:p>
              <a:endParaRPr/>
            </a:p>
          </p:txBody>
        </p:sp>
        <p:sp>
          <p:nvSpPr>
            <p:cNvPr id="14" name="object 14"/>
            <p:cNvSpPr/>
            <p:nvPr/>
          </p:nvSpPr>
          <p:spPr>
            <a:xfrm>
              <a:off x="4992116" y="1294688"/>
              <a:ext cx="521334" cy="425450"/>
            </a:xfrm>
            <a:custGeom>
              <a:avLst/>
              <a:gdLst/>
              <a:ahLst/>
              <a:cxnLst/>
              <a:rect l="l" t="t" r="r" b="b"/>
              <a:pathLst>
                <a:path w="521335" h="425450">
                  <a:moveTo>
                    <a:pt x="106413" y="30429"/>
                  </a:moveTo>
                  <a:lnTo>
                    <a:pt x="103987" y="18580"/>
                  </a:lnTo>
                  <a:lnTo>
                    <a:pt x="97358" y="8915"/>
                  </a:lnTo>
                  <a:lnTo>
                    <a:pt x="87528" y="2387"/>
                  </a:lnTo>
                  <a:lnTo>
                    <a:pt x="75488" y="0"/>
                  </a:lnTo>
                  <a:lnTo>
                    <a:pt x="63449" y="2387"/>
                  </a:lnTo>
                  <a:lnTo>
                    <a:pt x="53619" y="8915"/>
                  </a:lnTo>
                  <a:lnTo>
                    <a:pt x="46990" y="18580"/>
                  </a:lnTo>
                  <a:lnTo>
                    <a:pt x="44564" y="30429"/>
                  </a:lnTo>
                  <a:lnTo>
                    <a:pt x="46990" y="42278"/>
                  </a:lnTo>
                  <a:lnTo>
                    <a:pt x="53619" y="51955"/>
                  </a:lnTo>
                  <a:lnTo>
                    <a:pt x="63449" y="58470"/>
                  </a:lnTo>
                  <a:lnTo>
                    <a:pt x="75488" y="60871"/>
                  </a:lnTo>
                  <a:lnTo>
                    <a:pt x="87528" y="58470"/>
                  </a:lnTo>
                  <a:lnTo>
                    <a:pt x="97358" y="51955"/>
                  </a:lnTo>
                  <a:lnTo>
                    <a:pt x="103987" y="42278"/>
                  </a:lnTo>
                  <a:lnTo>
                    <a:pt x="106413" y="30429"/>
                  </a:lnTo>
                  <a:close/>
                </a:path>
                <a:path w="521335" h="425450">
                  <a:moveTo>
                    <a:pt x="229882" y="30429"/>
                  </a:moveTo>
                  <a:lnTo>
                    <a:pt x="227444" y="18580"/>
                  </a:lnTo>
                  <a:lnTo>
                    <a:pt x="220814" y="8915"/>
                  </a:lnTo>
                  <a:lnTo>
                    <a:pt x="210985" y="2387"/>
                  </a:lnTo>
                  <a:lnTo>
                    <a:pt x="198945" y="0"/>
                  </a:lnTo>
                  <a:lnTo>
                    <a:pt x="186918" y="2387"/>
                  </a:lnTo>
                  <a:lnTo>
                    <a:pt x="177088" y="8915"/>
                  </a:lnTo>
                  <a:lnTo>
                    <a:pt x="170459" y="18580"/>
                  </a:lnTo>
                  <a:lnTo>
                    <a:pt x="168021" y="30429"/>
                  </a:lnTo>
                  <a:lnTo>
                    <a:pt x="170459" y="42278"/>
                  </a:lnTo>
                  <a:lnTo>
                    <a:pt x="177088" y="51955"/>
                  </a:lnTo>
                  <a:lnTo>
                    <a:pt x="186918" y="58470"/>
                  </a:lnTo>
                  <a:lnTo>
                    <a:pt x="198945" y="60871"/>
                  </a:lnTo>
                  <a:lnTo>
                    <a:pt x="210985" y="58470"/>
                  </a:lnTo>
                  <a:lnTo>
                    <a:pt x="220814" y="51955"/>
                  </a:lnTo>
                  <a:lnTo>
                    <a:pt x="227444" y="42278"/>
                  </a:lnTo>
                  <a:lnTo>
                    <a:pt x="229882" y="30429"/>
                  </a:lnTo>
                  <a:close/>
                </a:path>
                <a:path w="521335" h="425450">
                  <a:moveTo>
                    <a:pt x="353771" y="30429"/>
                  </a:moveTo>
                  <a:lnTo>
                    <a:pt x="351332" y="18580"/>
                  </a:lnTo>
                  <a:lnTo>
                    <a:pt x="344716" y="8915"/>
                  </a:lnTo>
                  <a:lnTo>
                    <a:pt x="334886" y="2387"/>
                  </a:lnTo>
                  <a:lnTo>
                    <a:pt x="322846" y="0"/>
                  </a:lnTo>
                  <a:lnTo>
                    <a:pt x="310807" y="2387"/>
                  </a:lnTo>
                  <a:lnTo>
                    <a:pt x="300977" y="8915"/>
                  </a:lnTo>
                  <a:lnTo>
                    <a:pt x="294347" y="18580"/>
                  </a:lnTo>
                  <a:lnTo>
                    <a:pt x="291909" y="30429"/>
                  </a:lnTo>
                  <a:lnTo>
                    <a:pt x="294347" y="42278"/>
                  </a:lnTo>
                  <a:lnTo>
                    <a:pt x="300977" y="51955"/>
                  </a:lnTo>
                  <a:lnTo>
                    <a:pt x="310807" y="58470"/>
                  </a:lnTo>
                  <a:lnTo>
                    <a:pt x="322846" y="60871"/>
                  </a:lnTo>
                  <a:lnTo>
                    <a:pt x="334886" y="58470"/>
                  </a:lnTo>
                  <a:lnTo>
                    <a:pt x="344716" y="51955"/>
                  </a:lnTo>
                  <a:lnTo>
                    <a:pt x="351332" y="42278"/>
                  </a:lnTo>
                  <a:lnTo>
                    <a:pt x="353771" y="30429"/>
                  </a:lnTo>
                  <a:close/>
                </a:path>
                <a:path w="521335" h="425450">
                  <a:moveTo>
                    <a:pt x="393788" y="166903"/>
                  </a:moveTo>
                  <a:lnTo>
                    <a:pt x="379704" y="104571"/>
                  </a:lnTo>
                  <a:lnTo>
                    <a:pt x="376593" y="90817"/>
                  </a:lnTo>
                  <a:lnTo>
                    <a:pt x="335318" y="67983"/>
                  </a:lnTo>
                  <a:lnTo>
                    <a:pt x="322719" y="66954"/>
                  </a:lnTo>
                  <a:lnTo>
                    <a:pt x="310134" y="67983"/>
                  </a:lnTo>
                  <a:lnTo>
                    <a:pt x="273050" y="83997"/>
                  </a:lnTo>
                  <a:lnTo>
                    <a:pt x="261048" y="126479"/>
                  </a:lnTo>
                  <a:lnTo>
                    <a:pt x="256070" y="104571"/>
                  </a:lnTo>
                  <a:lnTo>
                    <a:pt x="252945" y="90817"/>
                  </a:lnTo>
                  <a:lnTo>
                    <a:pt x="252374" y="88125"/>
                  </a:lnTo>
                  <a:lnTo>
                    <a:pt x="204584" y="67386"/>
                  </a:lnTo>
                  <a:lnTo>
                    <a:pt x="185191" y="68427"/>
                  </a:lnTo>
                  <a:lnTo>
                    <a:pt x="149720" y="83997"/>
                  </a:lnTo>
                  <a:lnTo>
                    <a:pt x="145503" y="90817"/>
                  </a:lnTo>
                  <a:lnTo>
                    <a:pt x="137350" y="125336"/>
                  </a:lnTo>
                  <a:lnTo>
                    <a:pt x="132410" y="104152"/>
                  </a:lnTo>
                  <a:lnTo>
                    <a:pt x="132257" y="103479"/>
                  </a:lnTo>
                  <a:lnTo>
                    <a:pt x="128676" y="88125"/>
                  </a:lnTo>
                  <a:lnTo>
                    <a:pt x="87896" y="67983"/>
                  </a:lnTo>
                  <a:lnTo>
                    <a:pt x="75298" y="66954"/>
                  </a:lnTo>
                  <a:lnTo>
                    <a:pt x="62712" y="67983"/>
                  </a:lnTo>
                  <a:lnTo>
                    <a:pt x="25628" y="83997"/>
                  </a:lnTo>
                  <a:lnTo>
                    <a:pt x="1752" y="179197"/>
                  </a:lnTo>
                  <a:lnTo>
                    <a:pt x="0" y="186004"/>
                  </a:lnTo>
                  <a:lnTo>
                    <a:pt x="4178" y="192925"/>
                  </a:lnTo>
                  <a:lnTo>
                    <a:pt x="11595" y="194779"/>
                  </a:lnTo>
                  <a:lnTo>
                    <a:pt x="12268" y="194830"/>
                  </a:lnTo>
                  <a:lnTo>
                    <a:pt x="12954" y="194830"/>
                  </a:lnTo>
                  <a:lnTo>
                    <a:pt x="13639" y="194779"/>
                  </a:lnTo>
                  <a:lnTo>
                    <a:pt x="19545" y="194919"/>
                  </a:lnTo>
                  <a:lnTo>
                    <a:pt x="19723" y="194779"/>
                  </a:lnTo>
                  <a:lnTo>
                    <a:pt x="24676" y="190944"/>
                  </a:lnTo>
                  <a:lnTo>
                    <a:pt x="24765" y="190779"/>
                  </a:lnTo>
                  <a:lnTo>
                    <a:pt x="26009" y="185229"/>
                  </a:lnTo>
                  <a:lnTo>
                    <a:pt x="44564" y="103479"/>
                  </a:lnTo>
                  <a:lnTo>
                    <a:pt x="44551" y="146761"/>
                  </a:lnTo>
                  <a:lnTo>
                    <a:pt x="26009" y="237388"/>
                  </a:lnTo>
                  <a:lnTo>
                    <a:pt x="44564" y="237388"/>
                  </a:lnTo>
                  <a:lnTo>
                    <a:pt x="44564" y="328028"/>
                  </a:lnTo>
                  <a:lnTo>
                    <a:pt x="69303" y="303682"/>
                  </a:lnTo>
                  <a:lnTo>
                    <a:pt x="69303" y="237388"/>
                  </a:lnTo>
                  <a:lnTo>
                    <a:pt x="81673" y="237388"/>
                  </a:lnTo>
                  <a:lnTo>
                    <a:pt x="81673" y="291503"/>
                  </a:lnTo>
                  <a:lnTo>
                    <a:pt x="106413" y="267157"/>
                  </a:lnTo>
                  <a:lnTo>
                    <a:pt x="106413" y="237388"/>
                  </a:lnTo>
                  <a:lnTo>
                    <a:pt x="124968" y="237388"/>
                  </a:lnTo>
                  <a:lnTo>
                    <a:pt x="106413" y="146761"/>
                  </a:lnTo>
                  <a:lnTo>
                    <a:pt x="106413" y="104152"/>
                  </a:lnTo>
                  <a:lnTo>
                    <a:pt x="124968" y="183642"/>
                  </a:lnTo>
                  <a:lnTo>
                    <a:pt x="125514" y="189953"/>
                  </a:lnTo>
                  <a:lnTo>
                    <a:pt x="130898" y="194805"/>
                  </a:lnTo>
                  <a:lnTo>
                    <a:pt x="143116" y="194741"/>
                  </a:lnTo>
                  <a:lnTo>
                    <a:pt x="148094" y="190779"/>
                  </a:lnTo>
                  <a:lnTo>
                    <a:pt x="149339" y="185229"/>
                  </a:lnTo>
                  <a:lnTo>
                    <a:pt x="149720" y="182600"/>
                  </a:lnTo>
                  <a:lnTo>
                    <a:pt x="162966" y="125336"/>
                  </a:lnTo>
                  <a:lnTo>
                    <a:pt x="167779" y="104508"/>
                  </a:lnTo>
                  <a:lnTo>
                    <a:pt x="167779" y="206590"/>
                  </a:lnTo>
                  <a:lnTo>
                    <a:pt x="181457" y="193065"/>
                  </a:lnTo>
                  <a:lnTo>
                    <a:pt x="189623" y="187718"/>
                  </a:lnTo>
                  <a:lnTo>
                    <a:pt x="198932" y="185940"/>
                  </a:lnTo>
                  <a:lnTo>
                    <a:pt x="208267" y="187718"/>
                  </a:lnTo>
                  <a:lnTo>
                    <a:pt x="216458" y="193078"/>
                  </a:lnTo>
                  <a:lnTo>
                    <a:pt x="230124" y="206044"/>
                  </a:lnTo>
                  <a:lnTo>
                    <a:pt x="230124" y="185940"/>
                  </a:lnTo>
                  <a:lnTo>
                    <a:pt x="230124" y="104571"/>
                  </a:lnTo>
                  <a:lnTo>
                    <a:pt x="249974" y="190944"/>
                  </a:lnTo>
                  <a:lnTo>
                    <a:pt x="255155" y="194919"/>
                  </a:lnTo>
                  <a:lnTo>
                    <a:pt x="261048" y="194779"/>
                  </a:lnTo>
                  <a:lnTo>
                    <a:pt x="266852" y="194767"/>
                  </a:lnTo>
                  <a:lnTo>
                    <a:pt x="271868" y="190779"/>
                  </a:lnTo>
                  <a:lnTo>
                    <a:pt x="273113" y="185229"/>
                  </a:lnTo>
                  <a:lnTo>
                    <a:pt x="286613" y="126479"/>
                  </a:lnTo>
                  <a:lnTo>
                    <a:pt x="291668" y="104508"/>
                  </a:lnTo>
                  <a:lnTo>
                    <a:pt x="291668" y="267030"/>
                  </a:lnTo>
                  <a:lnTo>
                    <a:pt x="316407" y="242684"/>
                  </a:lnTo>
                  <a:lnTo>
                    <a:pt x="316407" y="200863"/>
                  </a:lnTo>
                  <a:lnTo>
                    <a:pt x="328777" y="200863"/>
                  </a:lnTo>
                  <a:lnTo>
                    <a:pt x="328777" y="230759"/>
                  </a:lnTo>
                  <a:lnTo>
                    <a:pt x="353517" y="206413"/>
                  </a:lnTo>
                  <a:lnTo>
                    <a:pt x="353517" y="200863"/>
                  </a:lnTo>
                  <a:lnTo>
                    <a:pt x="353517" y="104571"/>
                  </a:lnTo>
                  <a:lnTo>
                    <a:pt x="373011" y="186982"/>
                  </a:lnTo>
                  <a:lnTo>
                    <a:pt x="373443" y="186931"/>
                  </a:lnTo>
                  <a:lnTo>
                    <a:pt x="393788" y="166903"/>
                  </a:lnTo>
                  <a:close/>
                </a:path>
                <a:path w="521335" h="425450">
                  <a:moveTo>
                    <a:pt x="520839" y="101955"/>
                  </a:moveTo>
                  <a:lnTo>
                    <a:pt x="421881" y="101955"/>
                  </a:lnTo>
                  <a:lnTo>
                    <a:pt x="458368" y="137871"/>
                  </a:lnTo>
                  <a:lnTo>
                    <a:pt x="291985" y="301612"/>
                  </a:lnTo>
                  <a:lnTo>
                    <a:pt x="199199" y="210299"/>
                  </a:lnTo>
                  <a:lnTo>
                    <a:pt x="6832" y="399605"/>
                  </a:lnTo>
                  <a:lnTo>
                    <a:pt x="32804" y="425170"/>
                  </a:lnTo>
                  <a:lnTo>
                    <a:pt x="199199" y="261429"/>
                  </a:lnTo>
                  <a:lnTo>
                    <a:pt x="291985" y="352742"/>
                  </a:lnTo>
                  <a:lnTo>
                    <a:pt x="421881" y="224917"/>
                  </a:lnTo>
                  <a:lnTo>
                    <a:pt x="484352" y="163436"/>
                  </a:lnTo>
                  <a:lnTo>
                    <a:pt x="520839" y="199351"/>
                  </a:lnTo>
                  <a:lnTo>
                    <a:pt x="520839" y="101955"/>
                  </a:lnTo>
                  <a:close/>
                </a:path>
              </a:pathLst>
            </a:custGeom>
            <a:solidFill>
              <a:srgbClr val="9C7EB9"/>
            </a:solidFill>
          </p:spPr>
          <p:txBody>
            <a:bodyPr wrap="square" lIns="0" tIns="0" rIns="0" bIns="0" rtlCol="0"/>
            <a:lstStyle/>
            <a:p>
              <a:endParaRPr/>
            </a:p>
          </p:txBody>
        </p:sp>
      </p:grpSp>
      <p:sp>
        <p:nvSpPr>
          <p:cNvPr id="15" name="object 15"/>
          <p:cNvSpPr txBox="1">
            <a:spLocks noGrp="1"/>
          </p:cNvSpPr>
          <p:nvPr>
            <p:ph type="title"/>
          </p:nvPr>
        </p:nvSpPr>
        <p:spPr>
          <a:prstGeom prst="rect">
            <a:avLst/>
          </a:prstGeom>
        </p:spPr>
        <p:txBody>
          <a:bodyPr vert="horz" wrap="square" lIns="0" tIns="1368887" rIns="0" bIns="0" rtlCol="0">
            <a:spAutoFit/>
          </a:bodyPr>
          <a:lstStyle/>
          <a:p>
            <a:pPr marL="5306695">
              <a:lnSpc>
                <a:spcPts val="1725"/>
              </a:lnSpc>
              <a:spcBef>
                <a:spcPts val="100"/>
              </a:spcBef>
            </a:pPr>
            <a:r>
              <a:rPr sz="1500" b="0" dirty="0">
                <a:solidFill>
                  <a:srgbClr val="000000"/>
                </a:solidFill>
                <a:latin typeface="Calibri"/>
                <a:cs typeface="Calibri"/>
              </a:rPr>
              <a:t>The</a:t>
            </a:r>
            <a:r>
              <a:rPr sz="1500" b="0" spc="5" dirty="0">
                <a:solidFill>
                  <a:srgbClr val="000000"/>
                </a:solidFill>
                <a:latin typeface="Calibri"/>
                <a:cs typeface="Calibri"/>
              </a:rPr>
              <a:t> </a:t>
            </a:r>
            <a:r>
              <a:rPr sz="1500" b="0" dirty="0">
                <a:solidFill>
                  <a:srgbClr val="000000"/>
                </a:solidFill>
                <a:latin typeface="Calibri"/>
                <a:cs typeface="Calibri"/>
              </a:rPr>
              <a:t>task</a:t>
            </a:r>
            <a:r>
              <a:rPr sz="1500" b="0" spc="-95" dirty="0">
                <a:solidFill>
                  <a:srgbClr val="000000"/>
                </a:solidFill>
                <a:latin typeface="Calibri"/>
                <a:cs typeface="Calibri"/>
              </a:rPr>
              <a:t> </a:t>
            </a:r>
            <a:r>
              <a:rPr sz="1500" b="0" dirty="0">
                <a:solidFill>
                  <a:srgbClr val="000000"/>
                </a:solidFill>
                <a:latin typeface="Calibri"/>
                <a:cs typeface="Calibri"/>
              </a:rPr>
              <a:t>of</a:t>
            </a:r>
            <a:r>
              <a:rPr sz="1500" b="0" spc="-5" dirty="0">
                <a:solidFill>
                  <a:srgbClr val="000000"/>
                </a:solidFill>
                <a:latin typeface="Calibri"/>
                <a:cs typeface="Calibri"/>
              </a:rPr>
              <a:t> </a:t>
            </a:r>
            <a:r>
              <a:rPr sz="1500" b="0" dirty="0">
                <a:solidFill>
                  <a:srgbClr val="000000"/>
                </a:solidFill>
                <a:latin typeface="Calibri"/>
                <a:cs typeface="Calibri"/>
              </a:rPr>
              <a:t>tuning</a:t>
            </a:r>
            <a:r>
              <a:rPr sz="1500" b="0" spc="-120" dirty="0">
                <a:solidFill>
                  <a:srgbClr val="000000"/>
                </a:solidFill>
                <a:latin typeface="Calibri"/>
                <a:cs typeface="Calibri"/>
              </a:rPr>
              <a:t> </a:t>
            </a:r>
            <a:r>
              <a:rPr sz="1500" b="0" dirty="0">
                <a:solidFill>
                  <a:srgbClr val="000000"/>
                </a:solidFill>
                <a:latin typeface="Calibri"/>
                <a:cs typeface="Calibri"/>
              </a:rPr>
              <a:t>is</a:t>
            </a:r>
            <a:r>
              <a:rPr sz="1500" b="0" spc="10" dirty="0">
                <a:solidFill>
                  <a:srgbClr val="000000"/>
                </a:solidFill>
                <a:latin typeface="Calibri"/>
                <a:cs typeface="Calibri"/>
              </a:rPr>
              <a:t> </a:t>
            </a:r>
            <a:r>
              <a:rPr sz="1500" b="0" dirty="0">
                <a:solidFill>
                  <a:srgbClr val="000000"/>
                </a:solidFill>
                <a:latin typeface="Calibri"/>
                <a:cs typeface="Calibri"/>
              </a:rPr>
              <a:t>find</a:t>
            </a:r>
            <a:r>
              <a:rPr sz="1500" b="0" spc="-45" dirty="0">
                <a:solidFill>
                  <a:srgbClr val="000000"/>
                </a:solidFill>
                <a:latin typeface="Calibri"/>
                <a:cs typeface="Calibri"/>
              </a:rPr>
              <a:t> </a:t>
            </a:r>
            <a:r>
              <a:rPr sz="1500" b="0" dirty="0">
                <a:solidFill>
                  <a:srgbClr val="000000"/>
                </a:solidFill>
                <a:latin typeface="Calibri"/>
                <a:cs typeface="Calibri"/>
              </a:rPr>
              <a:t>the</a:t>
            </a:r>
            <a:r>
              <a:rPr sz="1500" b="0" spc="5" dirty="0">
                <a:solidFill>
                  <a:srgbClr val="000000"/>
                </a:solidFill>
                <a:latin typeface="Calibri"/>
                <a:cs typeface="Calibri"/>
              </a:rPr>
              <a:t> </a:t>
            </a:r>
            <a:r>
              <a:rPr sz="1500" b="0" dirty="0">
                <a:solidFill>
                  <a:srgbClr val="000000"/>
                </a:solidFill>
                <a:latin typeface="Calibri"/>
                <a:cs typeface="Calibri"/>
              </a:rPr>
              <a:t>value</a:t>
            </a:r>
            <a:r>
              <a:rPr sz="1500" b="0" spc="-80" dirty="0">
                <a:solidFill>
                  <a:srgbClr val="000000"/>
                </a:solidFill>
                <a:latin typeface="Calibri"/>
                <a:cs typeface="Calibri"/>
              </a:rPr>
              <a:t> </a:t>
            </a:r>
            <a:r>
              <a:rPr sz="1500" b="0" dirty="0">
                <a:solidFill>
                  <a:srgbClr val="000000"/>
                </a:solidFill>
                <a:latin typeface="Calibri"/>
                <a:cs typeface="Calibri"/>
              </a:rPr>
              <a:t>of</a:t>
            </a:r>
            <a:r>
              <a:rPr sz="1500" b="0" spc="-5" dirty="0">
                <a:solidFill>
                  <a:srgbClr val="000000"/>
                </a:solidFill>
                <a:latin typeface="Calibri"/>
                <a:cs typeface="Calibri"/>
              </a:rPr>
              <a:t> </a:t>
            </a:r>
            <a:r>
              <a:rPr sz="1500" b="0" dirty="0">
                <a:solidFill>
                  <a:srgbClr val="000000"/>
                </a:solidFill>
                <a:latin typeface="Calibri"/>
                <a:cs typeface="Calibri"/>
              </a:rPr>
              <a:t>Ki, kp,</a:t>
            </a:r>
            <a:r>
              <a:rPr sz="1500" b="0" spc="85" dirty="0">
                <a:solidFill>
                  <a:srgbClr val="000000"/>
                </a:solidFill>
                <a:latin typeface="Calibri"/>
                <a:cs typeface="Calibri"/>
              </a:rPr>
              <a:t> </a:t>
            </a:r>
            <a:r>
              <a:rPr sz="1500" b="0" dirty="0">
                <a:solidFill>
                  <a:srgbClr val="000000"/>
                </a:solidFill>
                <a:latin typeface="Calibri"/>
                <a:cs typeface="Calibri"/>
              </a:rPr>
              <a:t>and</a:t>
            </a:r>
            <a:r>
              <a:rPr sz="1500" b="0" spc="-50" dirty="0">
                <a:solidFill>
                  <a:srgbClr val="000000"/>
                </a:solidFill>
                <a:latin typeface="Calibri"/>
                <a:cs typeface="Calibri"/>
              </a:rPr>
              <a:t> kd</a:t>
            </a:r>
            <a:r>
              <a:rPr sz="1500" b="0" spc="-10" dirty="0">
                <a:solidFill>
                  <a:srgbClr val="000000"/>
                </a:solidFill>
                <a:latin typeface="Calibri"/>
                <a:cs typeface="Calibri"/>
              </a:rPr>
              <a:t> </a:t>
            </a:r>
            <a:r>
              <a:rPr sz="1500" b="0" dirty="0">
                <a:solidFill>
                  <a:srgbClr val="000000"/>
                </a:solidFill>
                <a:latin typeface="Calibri"/>
                <a:cs typeface="Calibri"/>
              </a:rPr>
              <a:t>.</a:t>
            </a:r>
            <a:r>
              <a:rPr sz="1500" b="0" spc="75" dirty="0">
                <a:solidFill>
                  <a:srgbClr val="000000"/>
                </a:solidFill>
                <a:latin typeface="Calibri"/>
                <a:cs typeface="Calibri"/>
              </a:rPr>
              <a:t> </a:t>
            </a:r>
            <a:r>
              <a:rPr sz="1500" b="0" dirty="0">
                <a:solidFill>
                  <a:srgbClr val="000000"/>
                </a:solidFill>
                <a:latin typeface="Calibri"/>
                <a:cs typeface="Calibri"/>
              </a:rPr>
              <a:t>If</a:t>
            </a:r>
            <a:r>
              <a:rPr sz="1500" b="0" spc="65" dirty="0">
                <a:solidFill>
                  <a:srgbClr val="000000"/>
                </a:solidFill>
                <a:latin typeface="Calibri"/>
                <a:cs typeface="Calibri"/>
              </a:rPr>
              <a:t> </a:t>
            </a:r>
            <a:r>
              <a:rPr sz="1500" b="0" dirty="0">
                <a:solidFill>
                  <a:srgbClr val="000000"/>
                </a:solidFill>
                <a:latin typeface="Calibri"/>
                <a:cs typeface="Calibri"/>
              </a:rPr>
              <a:t>they</a:t>
            </a:r>
            <a:r>
              <a:rPr sz="1500" b="0" spc="-90" dirty="0">
                <a:solidFill>
                  <a:srgbClr val="000000"/>
                </a:solidFill>
                <a:latin typeface="Calibri"/>
                <a:cs typeface="Calibri"/>
              </a:rPr>
              <a:t> </a:t>
            </a:r>
            <a:r>
              <a:rPr sz="1500" b="0" dirty="0">
                <a:solidFill>
                  <a:srgbClr val="000000"/>
                </a:solidFill>
                <a:latin typeface="Calibri"/>
                <a:cs typeface="Calibri"/>
              </a:rPr>
              <a:t>are </a:t>
            </a:r>
            <a:r>
              <a:rPr sz="1500" b="0" spc="-25" dirty="0">
                <a:solidFill>
                  <a:srgbClr val="000000"/>
                </a:solidFill>
                <a:latin typeface="Calibri"/>
                <a:cs typeface="Calibri"/>
              </a:rPr>
              <a:t>not</a:t>
            </a:r>
            <a:endParaRPr sz="1500">
              <a:latin typeface="Calibri"/>
              <a:cs typeface="Calibri"/>
            </a:endParaRPr>
          </a:p>
          <a:p>
            <a:pPr marL="5306695">
              <a:lnSpc>
                <a:spcPts val="1725"/>
              </a:lnSpc>
            </a:pPr>
            <a:r>
              <a:rPr sz="1500" b="0" dirty="0">
                <a:solidFill>
                  <a:srgbClr val="000000"/>
                </a:solidFill>
                <a:latin typeface="Calibri"/>
                <a:cs typeface="Calibri"/>
              </a:rPr>
              <a:t>properly</a:t>
            </a:r>
            <a:r>
              <a:rPr sz="1500" b="0" spc="-80" dirty="0">
                <a:solidFill>
                  <a:srgbClr val="000000"/>
                </a:solidFill>
                <a:latin typeface="Calibri"/>
                <a:cs typeface="Calibri"/>
              </a:rPr>
              <a:t> </a:t>
            </a:r>
            <a:r>
              <a:rPr sz="1500" b="0" dirty="0">
                <a:solidFill>
                  <a:srgbClr val="000000"/>
                </a:solidFill>
                <a:latin typeface="Calibri"/>
                <a:cs typeface="Calibri"/>
              </a:rPr>
              <a:t>tuned,</a:t>
            </a:r>
            <a:r>
              <a:rPr sz="1500" b="0" spc="-65" dirty="0">
                <a:solidFill>
                  <a:srgbClr val="000000"/>
                </a:solidFill>
                <a:latin typeface="Calibri"/>
                <a:cs typeface="Calibri"/>
              </a:rPr>
              <a:t> </a:t>
            </a:r>
            <a:r>
              <a:rPr sz="1500" b="0" dirty="0">
                <a:solidFill>
                  <a:srgbClr val="000000"/>
                </a:solidFill>
                <a:latin typeface="Calibri"/>
                <a:cs typeface="Calibri"/>
              </a:rPr>
              <a:t>then</a:t>
            </a:r>
            <a:r>
              <a:rPr sz="1500" b="0" spc="-30" dirty="0">
                <a:solidFill>
                  <a:srgbClr val="000000"/>
                </a:solidFill>
                <a:latin typeface="Calibri"/>
                <a:cs typeface="Calibri"/>
              </a:rPr>
              <a:t> </a:t>
            </a:r>
            <a:r>
              <a:rPr sz="1500" b="0" dirty="0">
                <a:solidFill>
                  <a:srgbClr val="000000"/>
                </a:solidFill>
                <a:latin typeface="Calibri"/>
                <a:cs typeface="Calibri"/>
              </a:rPr>
              <a:t>the</a:t>
            </a:r>
            <a:r>
              <a:rPr sz="1500" b="0" spc="-60" dirty="0">
                <a:solidFill>
                  <a:srgbClr val="000000"/>
                </a:solidFill>
                <a:latin typeface="Calibri"/>
                <a:cs typeface="Calibri"/>
              </a:rPr>
              <a:t> </a:t>
            </a:r>
            <a:r>
              <a:rPr sz="1500" b="0" dirty="0">
                <a:solidFill>
                  <a:srgbClr val="000000"/>
                </a:solidFill>
                <a:latin typeface="Calibri"/>
                <a:cs typeface="Calibri"/>
              </a:rPr>
              <a:t>system</a:t>
            </a:r>
            <a:r>
              <a:rPr sz="1500" b="0" spc="-65" dirty="0">
                <a:solidFill>
                  <a:srgbClr val="000000"/>
                </a:solidFill>
                <a:latin typeface="Calibri"/>
                <a:cs typeface="Calibri"/>
              </a:rPr>
              <a:t> </a:t>
            </a:r>
            <a:r>
              <a:rPr sz="1500" b="0" dirty="0">
                <a:solidFill>
                  <a:srgbClr val="000000"/>
                </a:solidFill>
                <a:latin typeface="Calibri"/>
                <a:cs typeface="Calibri"/>
              </a:rPr>
              <a:t>can</a:t>
            </a:r>
            <a:r>
              <a:rPr sz="1500" b="0" spc="65" dirty="0">
                <a:solidFill>
                  <a:srgbClr val="000000"/>
                </a:solidFill>
                <a:latin typeface="Calibri"/>
                <a:cs typeface="Calibri"/>
              </a:rPr>
              <a:t> </a:t>
            </a:r>
            <a:r>
              <a:rPr sz="1500" b="0" dirty="0">
                <a:solidFill>
                  <a:srgbClr val="000000"/>
                </a:solidFill>
                <a:latin typeface="Calibri"/>
                <a:cs typeface="Calibri"/>
              </a:rPr>
              <a:t>become</a:t>
            </a:r>
            <a:r>
              <a:rPr sz="1500" b="0" spc="-65" dirty="0">
                <a:solidFill>
                  <a:srgbClr val="000000"/>
                </a:solidFill>
                <a:latin typeface="Calibri"/>
                <a:cs typeface="Calibri"/>
              </a:rPr>
              <a:t> </a:t>
            </a:r>
            <a:r>
              <a:rPr sz="1500" b="0" spc="-10" dirty="0">
                <a:solidFill>
                  <a:srgbClr val="000000"/>
                </a:solidFill>
                <a:latin typeface="Calibri"/>
                <a:cs typeface="Calibri"/>
              </a:rPr>
              <a:t>unstable.</a:t>
            </a:r>
            <a:endParaRPr sz="1500">
              <a:latin typeface="Calibri"/>
              <a:cs typeface="Calibri"/>
            </a:endParaRPr>
          </a:p>
        </p:txBody>
      </p:sp>
      <p:grpSp>
        <p:nvGrpSpPr>
          <p:cNvPr id="16" name="object 16"/>
          <p:cNvGrpSpPr/>
          <p:nvPr/>
        </p:nvGrpSpPr>
        <p:grpSpPr>
          <a:xfrm>
            <a:off x="4629150" y="2314575"/>
            <a:ext cx="7115175" cy="1076325"/>
            <a:chOff x="4629150" y="2314575"/>
            <a:chExt cx="7115175" cy="1076325"/>
          </a:xfrm>
        </p:grpSpPr>
        <p:sp>
          <p:nvSpPr>
            <p:cNvPr id="17" name="object 17"/>
            <p:cNvSpPr/>
            <p:nvPr/>
          </p:nvSpPr>
          <p:spPr>
            <a:xfrm>
              <a:off x="4629150" y="2314575"/>
              <a:ext cx="7115175" cy="1076325"/>
            </a:xfrm>
            <a:custGeom>
              <a:avLst/>
              <a:gdLst/>
              <a:ahLst/>
              <a:cxnLst/>
              <a:rect l="l" t="t" r="r" b="b"/>
              <a:pathLst>
                <a:path w="7115175" h="1076325">
                  <a:moveTo>
                    <a:pt x="7007606" y="0"/>
                  </a:moveTo>
                  <a:lnTo>
                    <a:pt x="107569" y="0"/>
                  </a:lnTo>
                  <a:lnTo>
                    <a:pt x="65686" y="8449"/>
                  </a:lnTo>
                  <a:lnTo>
                    <a:pt x="31496" y="31496"/>
                  </a:lnTo>
                  <a:lnTo>
                    <a:pt x="8449" y="65686"/>
                  </a:lnTo>
                  <a:lnTo>
                    <a:pt x="0" y="107569"/>
                  </a:lnTo>
                  <a:lnTo>
                    <a:pt x="0" y="968755"/>
                  </a:lnTo>
                  <a:lnTo>
                    <a:pt x="8449" y="1010638"/>
                  </a:lnTo>
                  <a:lnTo>
                    <a:pt x="31496" y="1044828"/>
                  </a:lnTo>
                  <a:lnTo>
                    <a:pt x="65686" y="1067875"/>
                  </a:lnTo>
                  <a:lnTo>
                    <a:pt x="107569" y="1076325"/>
                  </a:lnTo>
                  <a:lnTo>
                    <a:pt x="7007606" y="1076325"/>
                  </a:lnTo>
                  <a:lnTo>
                    <a:pt x="7049488" y="1067875"/>
                  </a:lnTo>
                  <a:lnTo>
                    <a:pt x="7083679" y="1044828"/>
                  </a:lnTo>
                  <a:lnTo>
                    <a:pt x="7106725" y="1010638"/>
                  </a:lnTo>
                  <a:lnTo>
                    <a:pt x="7115175" y="968755"/>
                  </a:lnTo>
                  <a:lnTo>
                    <a:pt x="7115175" y="107569"/>
                  </a:lnTo>
                  <a:lnTo>
                    <a:pt x="7106725" y="65686"/>
                  </a:lnTo>
                  <a:lnTo>
                    <a:pt x="7083679" y="31496"/>
                  </a:lnTo>
                  <a:lnTo>
                    <a:pt x="7049488" y="8449"/>
                  </a:lnTo>
                  <a:lnTo>
                    <a:pt x="7007606" y="0"/>
                  </a:lnTo>
                  <a:close/>
                </a:path>
              </a:pathLst>
            </a:custGeom>
            <a:solidFill>
              <a:srgbClr val="F1F1F1"/>
            </a:solidFill>
          </p:spPr>
          <p:txBody>
            <a:bodyPr wrap="square" lIns="0" tIns="0" rIns="0" bIns="0" rtlCol="0"/>
            <a:lstStyle/>
            <a:p>
              <a:endParaRPr/>
            </a:p>
          </p:txBody>
        </p:sp>
        <p:sp>
          <p:nvSpPr>
            <p:cNvPr id="18" name="object 18"/>
            <p:cNvSpPr/>
            <p:nvPr/>
          </p:nvSpPr>
          <p:spPr>
            <a:xfrm>
              <a:off x="4986445" y="2617671"/>
              <a:ext cx="534035" cy="470534"/>
            </a:xfrm>
            <a:custGeom>
              <a:avLst/>
              <a:gdLst/>
              <a:ahLst/>
              <a:cxnLst/>
              <a:rect l="l" t="t" r="r" b="b"/>
              <a:pathLst>
                <a:path w="534035" h="470535">
                  <a:moveTo>
                    <a:pt x="267039" y="0"/>
                  </a:moveTo>
                  <a:lnTo>
                    <a:pt x="254977" y="3131"/>
                  </a:lnTo>
                  <a:lnTo>
                    <a:pt x="245699" y="12524"/>
                  </a:lnTo>
                  <a:lnTo>
                    <a:pt x="3228" y="433114"/>
                  </a:lnTo>
                  <a:lnTo>
                    <a:pt x="0" y="445958"/>
                  </a:lnTo>
                  <a:lnTo>
                    <a:pt x="3382" y="457933"/>
                  </a:lnTo>
                  <a:lnTo>
                    <a:pt x="12100" y="466776"/>
                  </a:lnTo>
                  <a:lnTo>
                    <a:pt x="24877" y="470226"/>
                  </a:lnTo>
                  <a:lnTo>
                    <a:pt x="508581" y="470226"/>
                  </a:lnTo>
                  <a:lnTo>
                    <a:pt x="521358" y="466776"/>
                  </a:lnTo>
                  <a:lnTo>
                    <a:pt x="530076" y="457933"/>
                  </a:lnTo>
                  <a:lnTo>
                    <a:pt x="533458" y="445958"/>
                  </a:lnTo>
                  <a:lnTo>
                    <a:pt x="530230" y="433114"/>
                  </a:lnTo>
                  <a:lnTo>
                    <a:pt x="519916" y="415178"/>
                  </a:lnTo>
                  <a:lnTo>
                    <a:pt x="225906" y="415178"/>
                  </a:lnTo>
                  <a:lnTo>
                    <a:pt x="261163" y="272301"/>
                  </a:lnTo>
                  <a:lnTo>
                    <a:pt x="210442" y="272301"/>
                  </a:lnTo>
                  <a:lnTo>
                    <a:pt x="235184" y="117672"/>
                  </a:lnTo>
                  <a:lnTo>
                    <a:pt x="348842" y="117672"/>
                  </a:lnTo>
                  <a:lnTo>
                    <a:pt x="288379" y="12524"/>
                  </a:lnTo>
                  <a:lnTo>
                    <a:pt x="279100" y="3131"/>
                  </a:lnTo>
                  <a:lnTo>
                    <a:pt x="267039" y="0"/>
                  </a:lnTo>
                  <a:close/>
                </a:path>
                <a:path w="534035" h="470535">
                  <a:moveTo>
                    <a:pt x="348842" y="117672"/>
                  </a:moveTo>
                  <a:lnTo>
                    <a:pt x="309409" y="117672"/>
                  </a:lnTo>
                  <a:lnTo>
                    <a:pt x="276626" y="235190"/>
                  </a:lnTo>
                  <a:lnTo>
                    <a:pt x="328584" y="235190"/>
                  </a:lnTo>
                  <a:lnTo>
                    <a:pt x="225906" y="415178"/>
                  </a:lnTo>
                  <a:lnTo>
                    <a:pt x="519916" y="415178"/>
                  </a:lnTo>
                  <a:lnTo>
                    <a:pt x="348842" y="117672"/>
                  </a:lnTo>
                  <a:close/>
                </a:path>
              </a:pathLst>
            </a:custGeom>
            <a:solidFill>
              <a:srgbClr val="9A95C5"/>
            </a:solidFill>
          </p:spPr>
          <p:txBody>
            <a:bodyPr wrap="square" lIns="0" tIns="0" rIns="0" bIns="0" rtlCol="0"/>
            <a:lstStyle/>
            <a:p>
              <a:endParaRPr/>
            </a:p>
          </p:txBody>
        </p:sp>
      </p:grpSp>
      <p:sp>
        <p:nvSpPr>
          <p:cNvPr id="19" name="object 19"/>
          <p:cNvSpPr txBox="1"/>
          <p:nvPr/>
        </p:nvSpPr>
        <p:spPr>
          <a:xfrm>
            <a:off x="5988684" y="2500566"/>
            <a:ext cx="5196840" cy="674370"/>
          </a:xfrm>
          <a:prstGeom prst="rect">
            <a:avLst/>
          </a:prstGeom>
        </p:spPr>
        <p:txBody>
          <a:bodyPr vert="horz" wrap="square" lIns="0" tIns="12700" rIns="0" bIns="0" rtlCol="0">
            <a:spAutoFit/>
          </a:bodyPr>
          <a:lstStyle/>
          <a:p>
            <a:pPr marL="12700">
              <a:lnSpc>
                <a:spcPts val="1725"/>
              </a:lnSpc>
              <a:spcBef>
                <a:spcPts val="100"/>
              </a:spcBef>
            </a:pPr>
            <a:r>
              <a:rPr sz="1500" dirty="0">
                <a:latin typeface="Calibri"/>
                <a:cs typeface="Calibri"/>
              </a:rPr>
              <a:t>In</a:t>
            </a:r>
            <a:r>
              <a:rPr sz="1500" spc="10" dirty="0">
                <a:latin typeface="Calibri"/>
                <a:cs typeface="Calibri"/>
              </a:rPr>
              <a:t> </a:t>
            </a:r>
            <a:r>
              <a:rPr sz="1500" dirty="0">
                <a:latin typeface="Calibri"/>
                <a:cs typeface="Calibri"/>
              </a:rPr>
              <a:t>power</a:t>
            </a:r>
            <a:r>
              <a:rPr sz="1500" spc="-25" dirty="0">
                <a:latin typeface="Calibri"/>
                <a:cs typeface="Calibri"/>
              </a:rPr>
              <a:t> </a:t>
            </a:r>
            <a:r>
              <a:rPr sz="1500" dirty="0">
                <a:latin typeface="Calibri"/>
                <a:cs typeface="Calibri"/>
              </a:rPr>
              <a:t>system,</a:t>
            </a:r>
            <a:r>
              <a:rPr sz="1500" spc="-95" dirty="0">
                <a:latin typeface="Calibri"/>
                <a:cs typeface="Calibri"/>
              </a:rPr>
              <a:t> </a:t>
            </a:r>
            <a:r>
              <a:rPr sz="1500" dirty="0">
                <a:latin typeface="Calibri"/>
                <a:cs typeface="Calibri"/>
              </a:rPr>
              <a:t>we</a:t>
            </a:r>
            <a:r>
              <a:rPr sz="1500" spc="-25" dirty="0">
                <a:latin typeface="Calibri"/>
                <a:cs typeface="Calibri"/>
              </a:rPr>
              <a:t> </a:t>
            </a:r>
            <a:r>
              <a:rPr sz="1500" dirty="0">
                <a:latin typeface="Calibri"/>
                <a:cs typeface="Calibri"/>
              </a:rPr>
              <a:t>commonly</a:t>
            </a:r>
            <a:r>
              <a:rPr sz="1500" spc="-110" dirty="0">
                <a:latin typeface="Calibri"/>
                <a:cs typeface="Calibri"/>
              </a:rPr>
              <a:t> </a:t>
            </a:r>
            <a:r>
              <a:rPr sz="1500" dirty="0">
                <a:latin typeface="Calibri"/>
                <a:cs typeface="Calibri"/>
              </a:rPr>
              <a:t>use</a:t>
            </a:r>
            <a:r>
              <a:rPr sz="1500" spc="-25" dirty="0">
                <a:latin typeface="Calibri"/>
                <a:cs typeface="Calibri"/>
              </a:rPr>
              <a:t> </a:t>
            </a:r>
            <a:r>
              <a:rPr sz="1500" dirty="0">
                <a:latin typeface="Calibri"/>
                <a:cs typeface="Calibri"/>
              </a:rPr>
              <a:t>the</a:t>
            </a:r>
            <a:r>
              <a:rPr sz="1500" spc="5" dirty="0">
                <a:latin typeface="Calibri"/>
                <a:cs typeface="Calibri"/>
              </a:rPr>
              <a:t> </a:t>
            </a:r>
            <a:r>
              <a:rPr sz="1500" dirty="0">
                <a:latin typeface="Calibri"/>
                <a:cs typeface="Calibri"/>
              </a:rPr>
              <a:t>PID</a:t>
            </a:r>
            <a:r>
              <a:rPr sz="1500" spc="20" dirty="0">
                <a:latin typeface="Calibri"/>
                <a:cs typeface="Calibri"/>
              </a:rPr>
              <a:t> </a:t>
            </a:r>
            <a:r>
              <a:rPr sz="1500" dirty="0">
                <a:latin typeface="Calibri"/>
                <a:cs typeface="Calibri"/>
              </a:rPr>
              <a:t>controller</a:t>
            </a:r>
            <a:r>
              <a:rPr sz="1500" spc="-80" dirty="0">
                <a:latin typeface="Calibri"/>
                <a:cs typeface="Calibri"/>
              </a:rPr>
              <a:t> </a:t>
            </a:r>
            <a:r>
              <a:rPr sz="1500" dirty="0">
                <a:latin typeface="Calibri"/>
                <a:cs typeface="Calibri"/>
              </a:rPr>
              <a:t>to</a:t>
            </a:r>
            <a:r>
              <a:rPr sz="1500" spc="-75" dirty="0">
                <a:latin typeface="Calibri"/>
                <a:cs typeface="Calibri"/>
              </a:rPr>
              <a:t> </a:t>
            </a:r>
            <a:r>
              <a:rPr sz="1500" spc="-10" dirty="0">
                <a:latin typeface="Calibri"/>
                <a:cs typeface="Calibri"/>
              </a:rPr>
              <a:t>bring</a:t>
            </a:r>
            <a:endParaRPr sz="1500">
              <a:latin typeface="Calibri"/>
              <a:cs typeface="Calibri"/>
            </a:endParaRPr>
          </a:p>
          <a:p>
            <a:pPr marL="12700" marR="5080">
              <a:lnSpc>
                <a:spcPts val="1650"/>
              </a:lnSpc>
              <a:spcBef>
                <a:spcPts val="105"/>
              </a:spcBef>
            </a:pPr>
            <a:r>
              <a:rPr sz="1500" dirty="0">
                <a:latin typeface="Calibri"/>
                <a:cs typeface="Calibri"/>
              </a:rPr>
              <a:t>the</a:t>
            </a:r>
            <a:r>
              <a:rPr sz="1500" spc="15" dirty="0">
                <a:latin typeface="Calibri"/>
                <a:cs typeface="Calibri"/>
              </a:rPr>
              <a:t> </a:t>
            </a:r>
            <a:r>
              <a:rPr sz="1500" spc="-20" dirty="0">
                <a:latin typeface="Calibri"/>
                <a:cs typeface="Calibri"/>
              </a:rPr>
              <a:t>frequency,</a:t>
            </a:r>
            <a:r>
              <a:rPr sz="1500" spc="-75" dirty="0">
                <a:latin typeface="Calibri"/>
                <a:cs typeface="Calibri"/>
              </a:rPr>
              <a:t> </a:t>
            </a:r>
            <a:r>
              <a:rPr sz="1500" dirty="0">
                <a:latin typeface="Calibri"/>
                <a:cs typeface="Calibri"/>
              </a:rPr>
              <a:t>voltage</a:t>
            </a:r>
            <a:r>
              <a:rPr sz="1500" spc="-70" dirty="0">
                <a:latin typeface="Calibri"/>
                <a:cs typeface="Calibri"/>
              </a:rPr>
              <a:t> </a:t>
            </a:r>
            <a:r>
              <a:rPr sz="1500" dirty="0">
                <a:latin typeface="Calibri"/>
                <a:cs typeface="Calibri"/>
              </a:rPr>
              <a:t>,</a:t>
            </a:r>
            <a:r>
              <a:rPr sz="1500" spc="15" dirty="0">
                <a:latin typeface="Calibri"/>
                <a:cs typeface="Calibri"/>
              </a:rPr>
              <a:t> </a:t>
            </a:r>
            <a:r>
              <a:rPr sz="1500" dirty="0">
                <a:latin typeface="Calibri"/>
                <a:cs typeface="Calibri"/>
              </a:rPr>
              <a:t>and</a:t>
            </a:r>
            <a:r>
              <a:rPr sz="1500" spc="-30" dirty="0">
                <a:latin typeface="Calibri"/>
                <a:cs typeface="Calibri"/>
              </a:rPr>
              <a:t> </a:t>
            </a:r>
            <a:r>
              <a:rPr sz="1500" dirty="0">
                <a:latin typeface="Calibri"/>
                <a:cs typeface="Calibri"/>
              </a:rPr>
              <a:t>the</a:t>
            </a:r>
            <a:r>
              <a:rPr sz="1500" spc="15" dirty="0">
                <a:latin typeface="Calibri"/>
                <a:cs typeface="Calibri"/>
              </a:rPr>
              <a:t> </a:t>
            </a:r>
            <a:r>
              <a:rPr sz="1500" dirty="0">
                <a:latin typeface="Calibri"/>
                <a:cs typeface="Calibri"/>
              </a:rPr>
              <a:t>other</a:t>
            </a:r>
            <a:r>
              <a:rPr sz="1500" spc="-70" dirty="0">
                <a:latin typeface="Calibri"/>
                <a:cs typeface="Calibri"/>
              </a:rPr>
              <a:t> </a:t>
            </a:r>
            <a:r>
              <a:rPr sz="1500" dirty="0">
                <a:latin typeface="Calibri"/>
                <a:cs typeface="Calibri"/>
              </a:rPr>
              <a:t>pararmeters</a:t>
            </a:r>
            <a:r>
              <a:rPr sz="1500" spc="-60" dirty="0">
                <a:latin typeface="Calibri"/>
                <a:cs typeface="Calibri"/>
              </a:rPr>
              <a:t> </a:t>
            </a:r>
            <a:r>
              <a:rPr sz="1500" dirty="0">
                <a:latin typeface="Calibri"/>
                <a:cs typeface="Calibri"/>
              </a:rPr>
              <a:t>to</a:t>
            </a:r>
            <a:r>
              <a:rPr sz="1500" spc="-40" dirty="0">
                <a:latin typeface="Calibri"/>
                <a:cs typeface="Calibri"/>
              </a:rPr>
              <a:t> </a:t>
            </a:r>
            <a:r>
              <a:rPr sz="1500" dirty="0">
                <a:latin typeface="Calibri"/>
                <a:cs typeface="Calibri"/>
              </a:rPr>
              <a:t>their</a:t>
            </a:r>
            <a:r>
              <a:rPr sz="1500" spc="-70" dirty="0">
                <a:latin typeface="Calibri"/>
                <a:cs typeface="Calibri"/>
              </a:rPr>
              <a:t> </a:t>
            </a:r>
            <a:r>
              <a:rPr sz="1500" spc="-10" dirty="0">
                <a:latin typeface="Calibri"/>
                <a:cs typeface="Calibri"/>
              </a:rPr>
              <a:t>original value.</a:t>
            </a:r>
            <a:endParaRPr sz="1500">
              <a:latin typeface="Calibri"/>
              <a:cs typeface="Calibri"/>
            </a:endParaRPr>
          </a:p>
        </p:txBody>
      </p:sp>
      <p:grpSp>
        <p:nvGrpSpPr>
          <p:cNvPr id="20" name="object 20"/>
          <p:cNvGrpSpPr/>
          <p:nvPr/>
        </p:nvGrpSpPr>
        <p:grpSpPr>
          <a:xfrm>
            <a:off x="4629150" y="3667125"/>
            <a:ext cx="7115175" cy="1085850"/>
            <a:chOff x="4629150" y="3667125"/>
            <a:chExt cx="7115175" cy="1085850"/>
          </a:xfrm>
        </p:grpSpPr>
        <p:sp>
          <p:nvSpPr>
            <p:cNvPr id="21" name="object 21"/>
            <p:cNvSpPr/>
            <p:nvPr/>
          </p:nvSpPr>
          <p:spPr>
            <a:xfrm>
              <a:off x="4629150" y="3667125"/>
              <a:ext cx="7115175" cy="1085850"/>
            </a:xfrm>
            <a:custGeom>
              <a:avLst/>
              <a:gdLst/>
              <a:ahLst/>
              <a:cxnLst/>
              <a:rect l="l" t="t" r="r" b="b"/>
              <a:pathLst>
                <a:path w="7115175" h="1085850">
                  <a:moveTo>
                    <a:pt x="7006590" y="0"/>
                  </a:moveTo>
                  <a:lnTo>
                    <a:pt x="108585" y="0"/>
                  </a:lnTo>
                  <a:lnTo>
                    <a:pt x="66329" y="8536"/>
                  </a:lnTo>
                  <a:lnTo>
                    <a:pt x="31813" y="31813"/>
                  </a:lnTo>
                  <a:lnTo>
                    <a:pt x="8536" y="66329"/>
                  </a:lnTo>
                  <a:lnTo>
                    <a:pt x="0" y="108585"/>
                  </a:lnTo>
                  <a:lnTo>
                    <a:pt x="0" y="977264"/>
                  </a:lnTo>
                  <a:lnTo>
                    <a:pt x="8536" y="1019520"/>
                  </a:lnTo>
                  <a:lnTo>
                    <a:pt x="31813" y="1054036"/>
                  </a:lnTo>
                  <a:lnTo>
                    <a:pt x="66329" y="1077313"/>
                  </a:lnTo>
                  <a:lnTo>
                    <a:pt x="108585" y="1085850"/>
                  </a:lnTo>
                  <a:lnTo>
                    <a:pt x="7006590" y="1085850"/>
                  </a:lnTo>
                  <a:lnTo>
                    <a:pt x="7048845" y="1077313"/>
                  </a:lnTo>
                  <a:lnTo>
                    <a:pt x="7083361" y="1054036"/>
                  </a:lnTo>
                  <a:lnTo>
                    <a:pt x="7106638" y="1019520"/>
                  </a:lnTo>
                  <a:lnTo>
                    <a:pt x="7115175" y="977264"/>
                  </a:lnTo>
                  <a:lnTo>
                    <a:pt x="7115175" y="108585"/>
                  </a:lnTo>
                  <a:lnTo>
                    <a:pt x="7106638" y="66329"/>
                  </a:lnTo>
                  <a:lnTo>
                    <a:pt x="7083361" y="31813"/>
                  </a:lnTo>
                  <a:lnTo>
                    <a:pt x="7048845" y="8536"/>
                  </a:lnTo>
                  <a:lnTo>
                    <a:pt x="7006590" y="0"/>
                  </a:lnTo>
                  <a:close/>
                </a:path>
              </a:pathLst>
            </a:custGeom>
            <a:solidFill>
              <a:srgbClr val="F1F1F1"/>
            </a:solidFill>
          </p:spPr>
          <p:txBody>
            <a:bodyPr wrap="square" lIns="0" tIns="0" rIns="0" bIns="0" rtlCol="0"/>
            <a:lstStyle/>
            <a:p>
              <a:endParaRPr/>
            </a:p>
          </p:txBody>
        </p:sp>
        <p:sp>
          <p:nvSpPr>
            <p:cNvPr id="22" name="object 22"/>
            <p:cNvSpPr/>
            <p:nvPr/>
          </p:nvSpPr>
          <p:spPr>
            <a:xfrm>
              <a:off x="4993152" y="4039739"/>
              <a:ext cx="520065" cy="340995"/>
            </a:xfrm>
            <a:custGeom>
              <a:avLst/>
              <a:gdLst/>
              <a:ahLst/>
              <a:cxnLst/>
              <a:rect l="l" t="t" r="r" b="b"/>
              <a:pathLst>
                <a:path w="520064" h="340995">
                  <a:moveTo>
                    <a:pt x="117757" y="0"/>
                  </a:moveTo>
                  <a:lnTo>
                    <a:pt x="74498" y="29707"/>
                  </a:lnTo>
                  <a:lnTo>
                    <a:pt x="53814" y="62232"/>
                  </a:lnTo>
                  <a:lnTo>
                    <a:pt x="35099" y="102439"/>
                  </a:lnTo>
                  <a:lnTo>
                    <a:pt x="19356" y="147257"/>
                  </a:lnTo>
                  <a:lnTo>
                    <a:pt x="7589" y="193611"/>
                  </a:lnTo>
                  <a:lnTo>
                    <a:pt x="802" y="238428"/>
                  </a:lnTo>
                  <a:lnTo>
                    <a:pt x="0" y="278636"/>
                  </a:lnTo>
                  <a:lnTo>
                    <a:pt x="6184" y="311161"/>
                  </a:lnTo>
                  <a:lnTo>
                    <a:pt x="20361" y="332929"/>
                  </a:lnTo>
                  <a:lnTo>
                    <a:pt x="43532" y="340868"/>
                  </a:lnTo>
                  <a:lnTo>
                    <a:pt x="77045" y="336148"/>
                  </a:lnTo>
                  <a:lnTo>
                    <a:pt x="100247" y="323974"/>
                  </a:lnTo>
                  <a:lnTo>
                    <a:pt x="118807" y="307328"/>
                  </a:lnTo>
                  <a:lnTo>
                    <a:pt x="138395" y="289191"/>
                  </a:lnTo>
                  <a:lnTo>
                    <a:pt x="164680" y="272545"/>
                  </a:lnTo>
                  <a:lnTo>
                    <a:pt x="203333" y="260371"/>
                  </a:lnTo>
                  <a:lnTo>
                    <a:pt x="260023" y="255651"/>
                  </a:lnTo>
                  <a:lnTo>
                    <a:pt x="519587" y="255651"/>
                  </a:lnTo>
                  <a:lnTo>
                    <a:pt x="519243" y="238428"/>
                  </a:lnTo>
                  <a:lnTo>
                    <a:pt x="513555" y="200869"/>
                  </a:lnTo>
                  <a:lnTo>
                    <a:pt x="377547" y="200869"/>
                  </a:lnTo>
                  <a:lnTo>
                    <a:pt x="370211" y="199470"/>
                  </a:lnTo>
                  <a:lnTo>
                    <a:pt x="364325" y="195619"/>
                  </a:lnTo>
                  <a:lnTo>
                    <a:pt x="363760" y="194782"/>
                  </a:lnTo>
                  <a:lnTo>
                    <a:pt x="135695" y="194782"/>
                  </a:lnTo>
                  <a:lnTo>
                    <a:pt x="130128" y="189303"/>
                  </a:lnTo>
                  <a:lnTo>
                    <a:pt x="130128" y="158260"/>
                  </a:lnTo>
                  <a:lnTo>
                    <a:pt x="98583" y="158260"/>
                  </a:lnTo>
                  <a:lnTo>
                    <a:pt x="93016" y="152782"/>
                  </a:lnTo>
                  <a:lnTo>
                    <a:pt x="93016" y="139390"/>
                  </a:lnTo>
                  <a:lnTo>
                    <a:pt x="98583" y="133912"/>
                  </a:lnTo>
                  <a:lnTo>
                    <a:pt x="130128" y="133912"/>
                  </a:lnTo>
                  <a:lnTo>
                    <a:pt x="130128" y="102869"/>
                  </a:lnTo>
                  <a:lnTo>
                    <a:pt x="135695" y="97391"/>
                  </a:lnTo>
                  <a:lnTo>
                    <a:pt x="363760" y="97391"/>
                  </a:lnTo>
                  <a:lnTo>
                    <a:pt x="364325" y="96554"/>
                  </a:lnTo>
                  <a:lnTo>
                    <a:pt x="370211" y="92702"/>
                  </a:lnTo>
                  <a:lnTo>
                    <a:pt x="377547" y="91304"/>
                  </a:lnTo>
                  <a:lnTo>
                    <a:pt x="479763" y="91304"/>
                  </a:lnTo>
                  <a:lnTo>
                    <a:pt x="466231" y="62232"/>
                  </a:lnTo>
                  <a:lnTo>
                    <a:pt x="449880" y="36521"/>
                  </a:lnTo>
                  <a:lnTo>
                    <a:pt x="260023" y="36521"/>
                  </a:lnTo>
                  <a:lnTo>
                    <a:pt x="211381" y="32723"/>
                  </a:lnTo>
                  <a:lnTo>
                    <a:pt x="185006" y="23666"/>
                  </a:lnTo>
                  <a:lnTo>
                    <a:pt x="168726" y="12855"/>
                  </a:lnTo>
                  <a:lnTo>
                    <a:pt x="150367" y="3798"/>
                  </a:lnTo>
                  <a:lnTo>
                    <a:pt x="117757" y="0"/>
                  </a:lnTo>
                  <a:close/>
                </a:path>
                <a:path w="520064" h="340995">
                  <a:moveTo>
                    <a:pt x="519587" y="255651"/>
                  </a:moveTo>
                  <a:lnTo>
                    <a:pt x="260023" y="255651"/>
                  </a:lnTo>
                  <a:lnTo>
                    <a:pt x="316713" y="260371"/>
                  </a:lnTo>
                  <a:lnTo>
                    <a:pt x="355366" y="272545"/>
                  </a:lnTo>
                  <a:lnTo>
                    <a:pt x="381651" y="289191"/>
                  </a:lnTo>
                  <a:lnTo>
                    <a:pt x="401239" y="307328"/>
                  </a:lnTo>
                  <a:lnTo>
                    <a:pt x="419799" y="323974"/>
                  </a:lnTo>
                  <a:lnTo>
                    <a:pt x="443001" y="336148"/>
                  </a:lnTo>
                  <a:lnTo>
                    <a:pt x="476514" y="340868"/>
                  </a:lnTo>
                  <a:lnTo>
                    <a:pt x="499685" y="332929"/>
                  </a:lnTo>
                  <a:lnTo>
                    <a:pt x="513861" y="311161"/>
                  </a:lnTo>
                  <a:lnTo>
                    <a:pt x="520046" y="278636"/>
                  </a:lnTo>
                  <a:lnTo>
                    <a:pt x="519587" y="255651"/>
                  </a:lnTo>
                  <a:close/>
                </a:path>
                <a:path w="520064" h="340995">
                  <a:moveTo>
                    <a:pt x="479763" y="91304"/>
                  </a:moveTo>
                  <a:lnTo>
                    <a:pt x="377547" y="91304"/>
                  </a:lnTo>
                  <a:lnTo>
                    <a:pt x="384882" y="92702"/>
                  </a:lnTo>
                  <a:lnTo>
                    <a:pt x="390768" y="96554"/>
                  </a:lnTo>
                  <a:lnTo>
                    <a:pt x="394682" y="102346"/>
                  </a:lnTo>
                  <a:lnTo>
                    <a:pt x="396103" y="109564"/>
                  </a:lnTo>
                  <a:lnTo>
                    <a:pt x="394682" y="116783"/>
                  </a:lnTo>
                  <a:lnTo>
                    <a:pt x="390768" y="122575"/>
                  </a:lnTo>
                  <a:lnTo>
                    <a:pt x="384882" y="126427"/>
                  </a:lnTo>
                  <a:lnTo>
                    <a:pt x="377547" y="127825"/>
                  </a:lnTo>
                  <a:lnTo>
                    <a:pt x="414660" y="127825"/>
                  </a:lnTo>
                  <a:lnTo>
                    <a:pt x="421995" y="129223"/>
                  </a:lnTo>
                  <a:lnTo>
                    <a:pt x="427881" y="133075"/>
                  </a:lnTo>
                  <a:lnTo>
                    <a:pt x="431795" y="138867"/>
                  </a:lnTo>
                  <a:lnTo>
                    <a:pt x="433216" y="146086"/>
                  </a:lnTo>
                  <a:lnTo>
                    <a:pt x="431795" y="153305"/>
                  </a:lnTo>
                  <a:lnTo>
                    <a:pt x="427881" y="159097"/>
                  </a:lnTo>
                  <a:lnTo>
                    <a:pt x="421995" y="162949"/>
                  </a:lnTo>
                  <a:lnTo>
                    <a:pt x="414660" y="164347"/>
                  </a:lnTo>
                  <a:lnTo>
                    <a:pt x="377547" y="164347"/>
                  </a:lnTo>
                  <a:lnTo>
                    <a:pt x="384882" y="165745"/>
                  </a:lnTo>
                  <a:lnTo>
                    <a:pt x="390768" y="169597"/>
                  </a:lnTo>
                  <a:lnTo>
                    <a:pt x="394682" y="175389"/>
                  </a:lnTo>
                  <a:lnTo>
                    <a:pt x="396103" y="182608"/>
                  </a:lnTo>
                  <a:lnTo>
                    <a:pt x="394682" y="189826"/>
                  </a:lnTo>
                  <a:lnTo>
                    <a:pt x="390768" y="195619"/>
                  </a:lnTo>
                  <a:lnTo>
                    <a:pt x="384882" y="199470"/>
                  </a:lnTo>
                  <a:lnTo>
                    <a:pt x="377547" y="200869"/>
                  </a:lnTo>
                  <a:lnTo>
                    <a:pt x="513555" y="200869"/>
                  </a:lnTo>
                  <a:lnTo>
                    <a:pt x="512456" y="193611"/>
                  </a:lnTo>
                  <a:lnTo>
                    <a:pt x="500689" y="147257"/>
                  </a:lnTo>
                  <a:lnTo>
                    <a:pt x="484902" y="102346"/>
                  </a:lnTo>
                  <a:lnTo>
                    <a:pt x="479763" y="91304"/>
                  </a:lnTo>
                  <a:close/>
                </a:path>
                <a:path w="520064" h="340995">
                  <a:moveTo>
                    <a:pt x="363760" y="97391"/>
                  </a:moveTo>
                  <a:lnTo>
                    <a:pt x="149303" y="97391"/>
                  </a:lnTo>
                  <a:lnTo>
                    <a:pt x="154870" y="102869"/>
                  </a:lnTo>
                  <a:lnTo>
                    <a:pt x="154870" y="133912"/>
                  </a:lnTo>
                  <a:lnTo>
                    <a:pt x="186416" y="133912"/>
                  </a:lnTo>
                  <a:lnTo>
                    <a:pt x="191983" y="139390"/>
                  </a:lnTo>
                  <a:lnTo>
                    <a:pt x="191983" y="152782"/>
                  </a:lnTo>
                  <a:lnTo>
                    <a:pt x="186416" y="158260"/>
                  </a:lnTo>
                  <a:lnTo>
                    <a:pt x="154870" y="158260"/>
                  </a:lnTo>
                  <a:lnTo>
                    <a:pt x="154870" y="189303"/>
                  </a:lnTo>
                  <a:lnTo>
                    <a:pt x="149303" y="194782"/>
                  </a:lnTo>
                  <a:lnTo>
                    <a:pt x="363760" y="194782"/>
                  </a:lnTo>
                  <a:lnTo>
                    <a:pt x="360411" y="189826"/>
                  </a:lnTo>
                  <a:lnTo>
                    <a:pt x="358990" y="182608"/>
                  </a:lnTo>
                  <a:lnTo>
                    <a:pt x="360411" y="175389"/>
                  </a:lnTo>
                  <a:lnTo>
                    <a:pt x="364325" y="169597"/>
                  </a:lnTo>
                  <a:lnTo>
                    <a:pt x="370211" y="165745"/>
                  </a:lnTo>
                  <a:lnTo>
                    <a:pt x="377547" y="164347"/>
                  </a:lnTo>
                  <a:lnTo>
                    <a:pt x="340434" y="164347"/>
                  </a:lnTo>
                  <a:lnTo>
                    <a:pt x="333098" y="162949"/>
                  </a:lnTo>
                  <a:lnTo>
                    <a:pt x="327213" y="159097"/>
                  </a:lnTo>
                  <a:lnTo>
                    <a:pt x="323298" y="153305"/>
                  </a:lnTo>
                  <a:lnTo>
                    <a:pt x="321878" y="146086"/>
                  </a:lnTo>
                  <a:lnTo>
                    <a:pt x="323298" y="138867"/>
                  </a:lnTo>
                  <a:lnTo>
                    <a:pt x="327213" y="133075"/>
                  </a:lnTo>
                  <a:lnTo>
                    <a:pt x="333098" y="129223"/>
                  </a:lnTo>
                  <a:lnTo>
                    <a:pt x="340434" y="127825"/>
                  </a:lnTo>
                  <a:lnTo>
                    <a:pt x="377547" y="127825"/>
                  </a:lnTo>
                  <a:lnTo>
                    <a:pt x="370211" y="126427"/>
                  </a:lnTo>
                  <a:lnTo>
                    <a:pt x="364325" y="122575"/>
                  </a:lnTo>
                  <a:lnTo>
                    <a:pt x="360411" y="116783"/>
                  </a:lnTo>
                  <a:lnTo>
                    <a:pt x="358990" y="109564"/>
                  </a:lnTo>
                  <a:lnTo>
                    <a:pt x="360411" y="102346"/>
                  </a:lnTo>
                  <a:lnTo>
                    <a:pt x="363760" y="97391"/>
                  </a:lnTo>
                  <a:close/>
                </a:path>
                <a:path w="520064" h="340995">
                  <a:moveTo>
                    <a:pt x="414660" y="127825"/>
                  </a:moveTo>
                  <a:lnTo>
                    <a:pt x="340434" y="127825"/>
                  </a:lnTo>
                  <a:lnTo>
                    <a:pt x="347770" y="129223"/>
                  </a:lnTo>
                  <a:lnTo>
                    <a:pt x="353655" y="133075"/>
                  </a:lnTo>
                  <a:lnTo>
                    <a:pt x="357570" y="138867"/>
                  </a:lnTo>
                  <a:lnTo>
                    <a:pt x="358990" y="146086"/>
                  </a:lnTo>
                  <a:lnTo>
                    <a:pt x="357570" y="153305"/>
                  </a:lnTo>
                  <a:lnTo>
                    <a:pt x="353655" y="159097"/>
                  </a:lnTo>
                  <a:lnTo>
                    <a:pt x="347770" y="162949"/>
                  </a:lnTo>
                  <a:lnTo>
                    <a:pt x="340434" y="164347"/>
                  </a:lnTo>
                  <a:lnTo>
                    <a:pt x="414660" y="164347"/>
                  </a:lnTo>
                  <a:lnTo>
                    <a:pt x="407324" y="162949"/>
                  </a:lnTo>
                  <a:lnTo>
                    <a:pt x="401438" y="159097"/>
                  </a:lnTo>
                  <a:lnTo>
                    <a:pt x="397524" y="153305"/>
                  </a:lnTo>
                  <a:lnTo>
                    <a:pt x="396103" y="146086"/>
                  </a:lnTo>
                  <a:lnTo>
                    <a:pt x="397524" y="138867"/>
                  </a:lnTo>
                  <a:lnTo>
                    <a:pt x="401438" y="133075"/>
                  </a:lnTo>
                  <a:lnTo>
                    <a:pt x="407324" y="129223"/>
                  </a:lnTo>
                  <a:lnTo>
                    <a:pt x="414660" y="127825"/>
                  </a:lnTo>
                  <a:close/>
                </a:path>
                <a:path w="520064" h="340995">
                  <a:moveTo>
                    <a:pt x="402289" y="0"/>
                  </a:moveTo>
                  <a:lnTo>
                    <a:pt x="369679" y="3798"/>
                  </a:lnTo>
                  <a:lnTo>
                    <a:pt x="351320" y="12855"/>
                  </a:lnTo>
                  <a:lnTo>
                    <a:pt x="335040" y="23666"/>
                  </a:lnTo>
                  <a:lnTo>
                    <a:pt x="308665" y="32723"/>
                  </a:lnTo>
                  <a:lnTo>
                    <a:pt x="260023" y="36521"/>
                  </a:lnTo>
                  <a:lnTo>
                    <a:pt x="449880" y="36521"/>
                  </a:lnTo>
                  <a:lnTo>
                    <a:pt x="445547" y="29707"/>
                  </a:lnTo>
                  <a:lnTo>
                    <a:pt x="423898" y="7939"/>
                  </a:lnTo>
                  <a:lnTo>
                    <a:pt x="402289" y="0"/>
                  </a:lnTo>
                  <a:close/>
                </a:path>
              </a:pathLst>
            </a:custGeom>
            <a:solidFill>
              <a:srgbClr val="7E92B9"/>
            </a:solidFill>
          </p:spPr>
          <p:txBody>
            <a:bodyPr wrap="square" lIns="0" tIns="0" rIns="0" bIns="0" rtlCol="0"/>
            <a:lstStyle/>
            <a:p>
              <a:endParaRPr/>
            </a:p>
          </p:txBody>
        </p:sp>
      </p:grpSp>
      <p:sp>
        <p:nvSpPr>
          <p:cNvPr id="23" name="object 23"/>
          <p:cNvSpPr txBox="1"/>
          <p:nvPr/>
        </p:nvSpPr>
        <p:spPr>
          <a:xfrm>
            <a:off x="5988684" y="3963352"/>
            <a:ext cx="5481320" cy="464184"/>
          </a:xfrm>
          <a:prstGeom prst="rect">
            <a:avLst/>
          </a:prstGeom>
        </p:spPr>
        <p:txBody>
          <a:bodyPr vert="horz" wrap="square" lIns="0" tIns="35560" rIns="0" bIns="0" rtlCol="0">
            <a:spAutoFit/>
          </a:bodyPr>
          <a:lstStyle/>
          <a:p>
            <a:pPr marL="12700" marR="5080">
              <a:lnSpc>
                <a:spcPts val="1650"/>
              </a:lnSpc>
              <a:spcBef>
                <a:spcPts val="280"/>
              </a:spcBef>
            </a:pPr>
            <a:r>
              <a:rPr sz="1500" spc="-30" dirty="0">
                <a:latin typeface="Calibri"/>
                <a:cs typeface="Calibri"/>
              </a:rPr>
              <a:t>However,</a:t>
            </a:r>
            <a:r>
              <a:rPr sz="1500" spc="15" dirty="0">
                <a:latin typeface="Calibri"/>
                <a:cs typeface="Calibri"/>
              </a:rPr>
              <a:t> </a:t>
            </a:r>
            <a:r>
              <a:rPr sz="1500" dirty="0">
                <a:latin typeface="Calibri"/>
                <a:cs typeface="Calibri"/>
              </a:rPr>
              <a:t>tuningof PID</a:t>
            </a:r>
            <a:r>
              <a:rPr sz="1500" spc="160" dirty="0">
                <a:latin typeface="Calibri"/>
                <a:cs typeface="Calibri"/>
              </a:rPr>
              <a:t> </a:t>
            </a:r>
            <a:r>
              <a:rPr sz="1500" dirty="0">
                <a:latin typeface="Calibri"/>
                <a:cs typeface="Calibri"/>
              </a:rPr>
              <a:t>controller</a:t>
            </a:r>
            <a:r>
              <a:rPr sz="1500" spc="-50" dirty="0">
                <a:latin typeface="Calibri"/>
                <a:cs typeface="Calibri"/>
              </a:rPr>
              <a:t> </a:t>
            </a:r>
            <a:r>
              <a:rPr sz="1500" dirty="0">
                <a:latin typeface="Calibri"/>
                <a:cs typeface="Calibri"/>
              </a:rPr>
              <a:t>is</a:t>
            </a:r>
            <a:r>
              <a:rPr sz="1500" spc="-65" dirty="0">
                <a:latin typeface="Calibri"/>
                <a:cs typeface="Calibri"/>
              </a:rPr>
              <a:t> </a:t>
            </a:r>
            <a:r>
              <a:rPr sz="1500" dirty="0">
                <a:latin typeface="Calibri"/>
                <a:cs typeface="Calibri"/>
              </a:rPr>
              <a:t>very</a:t>
            </a:r>
            <a:r>
              <a:rPr sz="1500" spc="5" dirty="0">
                <a:latin typeface="Calibri"/>
                <a:cs typeface="Calibri"/>
              </a:rPr>
              <a:t> </a:t>
            </a:r>
            <a:r>
              <a:rPr sz="1500" dirty="0">
                <a:latin typeface="Calibri"/>
                <a:cs typeface="Calibri"/>
              </a:rPr>
              <a:t>difficult</a:t>
            </a:r>
            <a:r>
              <a:rPr sz="1500" spc="-35" dirty="0">
                <a:latin typeface="Calibri"/>
                <a:cs typeface="Calibri"/>
              </a:rPr>
              <a:t> </a:t>
            </a:r>
            <a:r>
              <a:rPr sz="1500" dirty="0">
                <a:latin typeface="Calibri"/>
                <a:cs typeface="Calibri"/>
              </a:rPr>
              <a:t>most</a:t>
            </a:r>
            <a:r>
              <a:rPr sz="1500" spc="-50" dirty="0">
                <a:latin typeface="Calibri"/>
                <a:cs typeface="Calibri"/>
              </a:rPr>
              <a:t> </a:t>
            </a:r>
            <a:r>
              <a:rPr sz="1500" dirty="0">
                <a:latin typeface="Calibri"/>
                <a:cs typeface="Calibri"/>
              </a:rPr>
              <a:t>of</a:t>
            </a:r>
            <a:r>
              <a:rPr sz="1500" spc="5" dirty="0">
                <a:latin typeface="Calibri"/>
                <a:cs typeface="Calibri"/>
              </a:rPr>
              <a:t> </a:t>
            </a:r>
            <a:r>
              <a:rPr sz="1500" dirty="0">
                <a:latin typeface="Calibri"/>
                <a:cs typeface="Calibri"/>
              </a:rPr>
              <a:t>the</a:t>
            </a:r>
            <a:r>
              <a:rPr sz="1500" spc="-75" dirty="0">
                <a:latin typeface="Calibri"/>
                <a:cs typeface="Calibri"/>
              </a:rPr>
              <a:t> </a:t>
            </a:r>
            <a:r>
              <a:rPr sz="1500" dirty="0">
                <a:latin typeface="Calibri"/>
                <a:cs typeface="Calibri"/>
              </a:rPr>
              <a:t>times,</a:t>
            </a:r>
            <a:r>
              <a:rPr sz="1500" spc="15" dirty="0">
                <a:latin typeface="Calibri"/>
                <a:cs typeface="Calibri"/>
              </a:rPr>
              <a:t> </a:t>
            </a:r>
            <a:r>
              <a:rPr sz="1500" spc="-25" dirty="0">
                <a:latin typeface="Calibri"/>
                <a:cs typeface="Calibri"/>
              </a:rPr>
              <a:t>hit </a:t>
            </a:r>
            <a:r>
              <a:rPr sz="1500" dirty="0">
                <a:latin typeface="Calibri"/>
                <a:cs typeface="Calibri"/>
              </a:rPr>
              <a:t>and</a:t>
            </a:r>
            <a:r>
              <a:rPr sz="1500" spc="-55" dirty="0">
                <a:latin typeface="Calibri"/>
                <a:cs typeface="Calibri"/>
              </a:rPr>
              <a:t> </a:t>
            </a:r>
            <a:r>
              <a:rPr sz="1500" dirty="0">
                <a:latin typeface="Calibri"/>
                <a:cs typeface="Calibri"/>
              </a:rPr>
              <a:t>trial</a:t>
            </a:r>
            <a:r>
              <a:rPr sz="1500" spc="-55" dirty="0">
                <a:latin typeface="Calibri"/>
                <a:cs typeface="Calibri"/>
              </a:rPr>
              <a:t> </a:t>
            </a:r>
            <a:r>
              <a:rPr sz="1500" dirty="0">
                <a:latin typeface="Calibri"/>
                <a:cs typeface="Calibri"/>
              </a:rPr>
              <a:t>method</a:t>
            </a:r>
            <a:r>
              <a:rPr sz="1500" spc="-50" dirty="0">
                <a:latin typeface="Calibri"/>
                <a:cs typeface="Calibri"/>
              </a:rPr>
              <a:t> </a:t>
            </a:r>
            <a:r>
              <a:rPr sz="1500" dirty="0">
                <a:latin typeface="Calibri"/>
                <a:cs typeface="Calibri"/>
              </a:rPr>
              <a:t>is</a:t>
            </a:r>
            <a:r>
              <a:rPr sz="1500" spc="5" dirty="0">
                <a:latin typeface="Calibri"/>
                <a:cs typeface="Calibri"/>
              </a:rPr>
              <a:t> </a:t>
            </a:r>
            <a:r>
              <a:rPr sz="1500" dirty="0">
                <a:latin typeface="Calibri"/>
                <a:cs typeface="Calibri"/>
              </a:rPr>
              <a:t>used</a:t>
            </a:r>
            <a:r>
              <a:rPr sz="1500" spc="-65" dirty="0">
                <a:latin typeface="Calibri"/>
                <a:cs typeface="Calibri"/>
              </a:rPr>
              <a:t> </a:t>
            </a:r>
            <a:r>
              <a:rPr sz="1500" dirty="0">
                <a:latin typeface="Calibri"/>
                <a:cs typeface="Calibri"/>
              </a:rPr>
              <a:t>which</a:t>
            </a:r>
            <a:r>
              <a:rPr sz="1500" spc="35" dirty="0">
                <a:latin typeface="Calibri"/>
                <a:cs typeface="Calibri"/>
              </a:rPr>
              <a:t> </a:t>
            </a:r>
            <a:r>
              <a:rPr sz="1500" dirty="0">
                <a:latin typeface="Calibri"/>
                <a:cs typeface="Calibri"/>
              </a:rPr>
              <a:t>is extremely</a:t>
            </a:r>
            <a:r>
              <a:rPr sz="1500" spc="-95" dirty="0">
                <a:latin typeface="Calibri"/>
                <a:cs typeface="Calibri"/>
              </a:rPr>
              <a:t> </a:t>
            </a:r>
            <a:r>
              <a:rPr sz="1500" dirty="0">
                <a:latin typeface="Calibri"/>
                <a:cs typeface="Calibri"/>
              </a:rPr>
              <a:t>time</a:t>
            </a:r>
            <a:r>
              <a:rPr sz="1500" spc="-90" dirty="0">
                <a:latin typeface="Calibri"/>
                <a:cs typeface="Calibri"/>
              </a:rPr>
              <a:t> </a:t>
            </a:r>
            <a:r>
              <a:rPr sz="1500" spc="-10" dirty="0">
                <a:latin typeface="Calibri"/>
                <a:cs typeface="Calibri"/>
              </a:rPr>
              <a:t>consuming.</a:t>
            </a:r>
            <a:endParaRPr sz="1500">
              <a:latin typeface="Calibri"/>
              <a:cs typeface="Calibri"/>
            </a:endParaRPr>
          </a:p>
        </p:txBody>
      </p:sp>
      <p:sp>
        <p:nvSpPr>
          <p:cNvPr id="24" name="object 24"/>
          <p:cNvSpPr/>
          <p:nvPr/>
        </p:nvSpPr>
        <p:spPr>
          <a:xfrm>
            <a:off x="5172764" y="5487079"/>
            <a:ext cx="161290" cy="161290"/>
          </a:xfrm>
          <a:custGeom>
            <a:avLst/>
            <a:gdLst/>
            <a:ahLst/>
            <a:cxnLst/>
            <a:rect l="l" t="t" r="r" b="b"/>
            <a:pathLst>
              <a:path w="161289" h="161289">
                <a:moveTo>
                  <a:pt x="160821" y="0"/>
                </a:moveTo>
                <a:lnTo>
                  <a:pt x="0" y="0"/>
                </a:lnTo>
                <a:lnTo>
                  <a:pt x="0" y="160813"/>
                </a:lnTo>
                <a:lnTo>
                  <a:pt x="160822" y="160813"/>
                </a:lnTo>
                <a:lnTo>
                  <a:pt x="160821" y="0"/>
                </a:lnTo>
                <a:close/>
              </a:path>
            </a:pathLst>
          </a:custGeom>
          <a:solidFill>
            <a:srgbClr val="7AA9B8"/>
          </a:solidFill>
        </p:spPr>
        <p:txBody>
          <a:bodyPr wrap="square" lIns="0" tIns="0" rIns="0" bIns="0" rtlCol="0"/>
          <a:lstStyle/>
          <a:p>
            <a:endParaRPr/>
          </a:p>
        </p:txBody>
      </p:sp>
      <p:grpSp>
        <p:nvGrpSpPr>
          <p:cNvPr id="25" name="object 25"/>
          <p:cNvGrpSpPr/>
          <p:nvPr/>
        </p:nvGrpSpPr>
        <p:grpSpPr>
          <a:xfrm>
            <a:off x="4629150" y="5019675"/>
            <a:ext cx="7115175" cy="1085850"/>
            <a:chOff x="4629150" y="5019675"/>
            <a:chExt cx="7115175" cy="1085850"/>
          </a:xfrm>
        </p:grpSpPr>
        <p:sp>
          <p:nvSpPr>
            <p:cNvPr id="26" name="object 26"/>
            <p:cNvSpPr/>
            <p:nvPr/>
          </p:nvSpPr>
          <p:spPr>
            <a:xfrm>
              <a:off x="4629150" y="5019675"/>
              <a:ext cx="7115175" cy="1085850"/>
            </a:xfrm>
            <a:custGeom>
              <a:avLst/>
              <a:gdLst/>
              <a:ahLst/>
              <a:cxnLst/>
              <a:rect l="l" t="t" r="r" b="b"/>
              <a:pathLst>
                <a:path w="7115175" h="1085850">
                  <a:moveTo>
                    <a:pt x="7006590" y="0"/>
                  </a:moveTo>
                  <a:lnTo>
                    <a:pt x="108585" y="0"/>
                  </a:lnTo>
                  <a:lnTo>
                    <a:pt x="66329" y="8536"/>
                  </a:lnTo>
                  <a:lnTo>
                    <a:pt x="31813" y="31813"/>
                  </a:lnTo>
                  <a:lnTo>
                    <a:pt x="8536" y="66329"/>
                  </a:lnTo>
                  <a:lnTo>
                    <a:pt x="0" y="108585"/>
                  </a:lnTo>
                  <a:lnTo>
                    <a:pt x="0" y="977265"/>
                  </a:lnTo>
                  <a:lnTo>
                    <a:pt x="8536" y="1019530"/>
                  </a:lnTo>
                  <a:lnTo>
                    <a:pt x="31813" y="1054046"/>
                  </a:lnTo>
                  <a:lnTo>
                    <a:pt x="66329" y="1077316"/>
                  </a:lnTo>
                  <a:lnTo>
                    <a:pt x="108585" y="1085850"/>
                  </a:lnTo>
                  <a:lnTo>
                    <a:pt x="7006590" y="1085850"/>
                  </a:lnTo>
                  <a:lnTo>
                    <a:pt x="7048845" y="1077316"/>
                  </a:lnTo>
                  <a:lnTo>
                    <a:pt x="7083361" y="1054046"/>
                  </a:lnTo>
                  <a:lnTo>
                    <a:pt x="7106638" y="1019530"/>
                  </a:lnTo>
                  <a:lnTo>
                    <a:pt x="7115175" y="977265"/>
                  </a:lnTo>
                  <a:lnTo>
                    <a:pt x="7115175" y="108585"/>
                  </a:lnTo>
                  <a:lnTo>
                    <a:pt x="7106638" y="66329"/>
                  </a:lnTo>
                  <a:lnTo>
                    <a:pt x="7083361" y="31813"/>
                  </a:lnTo>
                  <a:lnTo>
                    <a:pt x="7048845" y="8536"/>
                  </a:lnTo>
                  <a:lnTo>
                    <a:pt x="7006590" y="0"/>
                  </a:lnTo>
                  <a:close/>
                </a:path>
              </a:pathLst>
            </a:custGeom>
            <a:solidFill>
              <a:srgbClr val="F1F1F1"/>
            </a:solidFill>
          </p:spPr>
          <p:txBody>
            <a:bodyPr wrap="square" lIns="0" tIns="0" rIns="0" bIns="0" rtlCol="0"/>
            <a:lstStyle/>
            <a:p>
              <a:endParaRPr/>
            </a:p>
          </p:txBody>
        </p:sp>
        <p:sp>
          <p:nvSpPr>
            <p:cNvPr id="27" name="object 27"/>
            <p:cNvSpPr/>
            <p:nvPr/>
          </p:nvSpPr>
          <p:spPr>
            <a:xfrm>
              <a:off x="5018125" y="5332463"/>
              <a:ext cx="470534" cy="470534"/>
            </a:xfrm>
            <a:custGeom>
              <a:avLst/>
              <a:gdLst/>
              <a:ahLst/>
              <a:cxnLst/>
              <a:rect l="l" t="t" r="r" b="b"/>
              <a:pathLst>
                <a:path w="470535" h="470535">
                  <a:moveTo>
                    <a:pt x="43294" y="346367"/>
                  </a:moveTo>
                  <a:lnTo>
                    <a:pt x="0" y="346367"/>
                  </a:lnTo>
                  <a:lnTo>
                    <a:pt x="0" y="371106"/>
                  </a:lnTo>
                  <a:lnTo>
                    <a:pt x="43294" y="371106"/>
                  </a:lnTo>
                  <a:lnTo>
                    <a:pt x="43294" y="346367"/>
                  </a:lnTo>
                  <a:close/>
                </a:path>
                <a:path w="470535" h="470535">
                  <a:moveTo>
                    <a:pt x="43294" y="296875"/>
                  </a:moveTo>
                  <a:lnTo>
                    <a:pt x="0" y="296875"/>
                  </a:lnTo>
                  <a:lnTo>
                    <a:pt x="0" y="321627"/>
                  </a:lnTo>
                  <a:lnTo>
                    <a:pt x="43294" y="321627"/>
                  </a:lnTo>
                  <a:lnTo>
                    <a:pt x="43294" y="296875"/>
                  </a:lnTo>
                  <a:close/>
                </a:path>
                <a:path w="470535" h="470535">
                  <a:moveTo>
                    <a:pt x="43294" y="247396"/>
                  </a:moveTo>
                  <a:lnTo>
                    <a:pt x="0" y="247396"/>
                  </a:lnTo>
                  <a:lnTo>
                    <a:pt x="0" y="272135"/>
                  </a:lnTo>
                  <a:lnTo>
                    <a:pt x="43294" y="272135"/>
                  </a:lnTo>
                  <a:lnTo>
                    <a:pt x="43294" y="247396"/>
                  </a:lnTo>
                  <a:close/>
                </a:path>
                <a:path w="470535" h="470535">
                  <a:moveTo>
                    <a:pt x="43294" y="197916"/>
                  </a:moveTo>
                  <a:lnTo>
                    <a:pt x="0" y="197916"/>
                  </a:lnTo>
                  <a:lnTo>
                    <a:pt x="0" y="222656"/>
                  </a:lnTo>
                  <a:lnTo>
                    <a:pt x="43294" y="222656"/>
                  </a:lnTo>
                  <a:lnTo>
                    <a:pt x="43294" y="197916"/>
                  </a:lnTo>
                  <a:close/>
                </a:path>
                <a:path w="470535" h="470535">
                  <a:moveTo>
                    <a:pt x="43294" y="148437"/>
                  </a:moveTo>
                  <a:lnTo>
                    <a:pt x="0" y="148437"/>
                  </a:lnTo>
                  <a:lnTo>
                    <a:pt x="0" y="173177"/>
                  </a:lnTo>
                  <a:lnTo>
                    <a:pt x="43294" y="173177"/>
                  </a:lnTo>
                  <a:lnTo>
                    <a:pt x="43294" y="148437"/>
                  </a:lnTo>
                  <a:close/>
                </a:path>
                <a:path w="470535" h="470535">
                  <a:moveTo>
                    <a:pt x="43294" y="98958"/>
                  </a:moveTo>
                  <a:lnTo>
                    <a:pt x="0" y="98958"/>
                  </a:lnTo>
                  <a:lnTo>
                    <a:pt x="0" y="123698"/>
                  </a:lnTo>
                  <a:lnTo>
                    <a:pt x="43294" y="123698"/>
                  </a:lnTo>
                  <a:lnTo>
                    <a:pt x="43294" y="98958"/>
                  </a:lnTo>
                  <a:close/>
                </a:path>
                <a:path w="470535" h="470535">
                  <a:moveTo>
                    <a:pt x="123710" y="426770"/>
                  </a:moveTo>
                  <a:lnTo>
                    <a:pt x="98958" y="426770"/>
                  </a:lnTo>
                  <a:lnTo>
                    <a:pt x="98958" y="470065"/>
                  </a:lnTo>
                  <a:lnTo>
                    <a:pt x="123710" y="470065"/>
                  </a:lnTo>
                  <a:lnTo>
                    <a:pt x="123710" y="426770"/>
                  </a:lnTo>
                  <a:close/>
                </a:path>
                <a:path w="470535" h="470535">
                  <a:moveTo>
                    <a:pt x="123710" y="0"/>
                  </a:moveTo>
                  <a:lnTo>
                    <a:pt x="98958" y="0"/>
                  </a:lnTo>
                  <a:lnTo>
                    <a:pt x="98958" y="43294"/>
                  </a:lnTo>
                  <a:lnTo>
                    <a:pt x="123710" y="43294"/>
                  </a:lnTo>
                  <a:lnTo>
                    <a:pt x="123710" y="0"/>
                  </a:lnTo>
                  <a:close/>
                </a:path>
                <a:path w="470535" h="470535">
                  <a:moveTo>
                    <a:pt x="173189" y="426770"/>
                  </a:moveTo>
                  <a:lnTo>
                    <a:pt x="148450" y="426770"/>
                  </a:lnTo>
                  <a:lnTo>
                    <a:pt x="148450" y="470065"/>
                  </a:lnTo>
                  <a:lnTo>
                    <a:pt x="173189" y="470065"/>
                  </a:lnTo>
                  <a:lnTo>
                    <a:pt x="173189" y="426770"/>
                  </a:lnTo>
                  <a:close/>
                </a:path>
                <a:path w="470535" h="470535">
                  <a:moveTo>
                    <a:pt x="173189" y="0"/>
                  </a:moveTo>
                  <a:lnTo>
                    <a:pt x="148450" y="0"/>
                  </a:lnTo>
                  <a:lnTo>
                    <a:pt x="148450" y="43294"/>
                  </a:lnTo>
                  <a:lnTo>
                    <a:pt x="173189" y="43294"/>
                  </a:lnTo>
                  <a:lnTo>
                    <a:pt x="173189" y="0"/>
                  </a:lnTo>
                  <a:close/>
                </a:path>
                <a:path w="470535" h="470535">
                  <a:moveTo>
                    <a:pt x="222669" y="426770"/>
                  </a:moveTo>
                  <a:lnTo>
                    <a:pt x="197929" y="426770"/>
                  </a:lnTo>
                  <a:lnTo>
                    <a:pt x="197929" y="470065"/>
                  </a:lnTo>
                  <a:lnTo>
                    <a:pt x="222669" y="470065"/>
                  </a:lnTo>
                  <a:lnTo>
                    <a:pt x="222669" y="426770"/>
                  </a:lnTo>
                  <a:close/>
                </a:path>
                <a:path w="470535" h="470535">
                  <a:moveTo>
                    <a:pt x="222669" y="0"/>
                  </a:moveTo>
                  <a:lnTo>
                    <a:pt x="197929" y="0"/>
                  </a:lnTo>
                  <a:lnTo>
                    <a:pt x="197929" y="43294"/>
                  </a:lnTo>
                  <a:lnTo>
                    <a:pt x="222669" y="43294"/>
                  </a:lnTo>
                  <a:lnTo>
                    <a:pt x="222669" y="0"/>
                  </a:lnTo>
                  <a:close/>
                </a:path>
                <a:path w="470535" h="470535">
                  <a:moveTo>
                    <a:pt x="272161" y="426770"/>
                  </a:moveTo>
                  <a:lnTo>
                    <a:pt x="247421" y="426770"/>
                  </a:lnTo>
                  <a:lnTo>
                    <a:pt x="247421" y="470065"/>
                  </a:lnTo>
                  <a:lnTo>
                    <a:pt x="272161" y="470065"/>
                  </a:lnTo>
                  <a:lnTo>
                    <a:pt x="272161" y="426770"/>
                  </a:lnTo>
                  <a:close/>
                </a:path>
                <a:path w="470535" h="470535">
                  <a:moveTo>
                    <a:pt x="272161" y="0"/>
                  </a:moveTo>
                  <a:lnTo>
                    <a:pt x="247408" y="0"/>
                  </a:lnTo>
                  <a:lnTo>
                    <a:pt x="247408" y="43294"/>
                  </a:lnTo>
                  <a:lnTo>
                    <a:pt x="272161" y="43294"/>
                  </a:lnTo>
                  <a:lnTo>
                    <a:pt x="272161" y="0"/>
                  </a:lnTo>
                  <a:close/>
                </a:path>
                <a:path w="470535" h="470535">
                  <a:moveTo>
                    <a:pt x="321640" y="426770"/>
                  </a:moveTo>
                  <a:lnTo>
                    <a:pt x="296900" y="426770"/>
                  </a:lnTo>
                  <a:lnTo>
                    <a:pt x="296900" y="470065"/>
                  </a:lnTo>
                  <a:lnTo>
                    <a:pt x="321640" y="470065"/>
                  </a:lnTo>
                  <a:lnTo>
                    <a:pt x="321640" y="426770"/>
                  </a:lnTo>
                  <a:close/>
                </a:path>
                <a:path w="470535" h="470535">
                  <a:moveTo>
                    <a:pt x="321640" y="0"/>
                  </a:moveTo>
                  <a:lnTo>
                    <a:pt x="296900" y="0"/>
                  </a:lnTo>
                  <a:lnTo>
                    <a:pt x="296900" y="43294"/>
                  </a:lnTo>
                  <a:lnTo>
                    <a:pt x="321640" y="43294"/>
                  </a:lnTo>
                  <a:lnTo>
                    <a:pt x="321640" y="0"/>
                  </a:lnTo>
                  <a:close/>
                </a:path>
                <a:path w="470535" h="470535">
                  <a:moveTo>
                    <a:pt x="371119" y="426770"/>
                  </a:moveTo>
                  <a:lnTo>
                    <a:pt x="346379" y="426770"/>
                  </a:lnTo>
                  <a:lnTo>
                    <a:pt x="346379" y="470065"/>
                  </a:lnTo>
                  <a:lnTo>
                    <a:pt x="371119" y="470065"/>
                  </a:lnTo>
                  <a:lnTo>
                    <a:pt x="371119" y="426770"/>
                  </a:lnTo>
                  <a:close/>
                </a:path>
                <a:path w="470535" h="470535">
                  <a:moveTo>
                    <a:pt x="371119" y="0"/>
                  </a:moveTo>
                  <a:lnTo>
                    <a:pt x="346379" y="0"/>
                  </a:lnTo>
                  <a:lnTo>
                    <a:pt x="346379" y="43294"/>
                  </a:lnTo>
                  <a:lnTo>
                    <a:pt x="371119" y="43294"/>
                  </a:lnTo>
                  <a:lnTo>
                    <a:pt x="371119" y="0"/>
                  </a:lnTo>
                  <a:close/>
                </a:path>
                <a:path w="470535" h="470535">
                  <a:moveTo>
                    <a:pt x="402056" y="92773"/>
                  </a:moveTo>
                  <a:lnTo>
                    <a:pt x="400113" y="83134"/>
                  </a:lnTo>
                  <a:lnTo>
                    <a:pt x="394804" y="75272"/>
                  </a:lnTo>
                  <a:lnTo>
                    <a:pt x="386943" y="69977"/>
                  </a:lnTo>
                  <a:lnTo>
                    <a:pt x="377304" y="68033"/>
                  </a:lnTo>
                  <a:lnTo>
                    <a:pt x="340194" y="68033"/>
                  </a:lnTo>
                  <a:lnTo>
                    <a:pt x="340194" y="129882"/>
                  </a:lnTo>
                  <a:lnTo>
                    <a:pt x="340194" y="340182"/>
                  </a:lnTo>
                  <a:lnTo>
                    <a:pt x="129895" y="340182"/>
                  </a:lnTo>
                  <a:lnTo>
                    <a:pt x="129895" y="129882"/>
                  </a:lnTo>
                  <a:lnTo>
                    <a:pt x="340194" y="129882"/>
                  </a:lnTo>
                  <a:lnTo>
                    <a:pt x="340194" y="68033"/>
                  </a:lnTo>
                  <a:lnTo>
                    <a:pt x="92773" y="68033"/>
                  </a:lnTo>
                  <a:lnTo>
                    <a:pt x="83146" y="69977"/>
                  </a:lnTo>
                  <a:lnTo>
                    <a:pt x="75285" y="75272"/>
                  </a:lnTo>
                  <a:lnTo>
                    <a:pt x="69977" y="83134"/>
                  </a:lnTo>
                  <a:lnTo>
                    <a:pt x="68033" y="92773"/>
                  </a:lnTo>
                  <a:lnTo>
                    <a:pt x="68033" y="377291"/>
                  </a:lnTo>
                  <a:lnTo>
                    <a:pt x="69977" y="386918"/>
                  </a:lnTo>
                  <a:lnTo>
                    <a:pt x="75285" y="394779"/>
                  </a:lnTo>
                  <a:lnTo>
                    <a:pt x="83146" y="400088"/>
                  </a:lnTo>
                  <a:lnTo>
                    <a:pt x="92773" y="402031"/>
                  </a:lnTo>
                  <a:lnTo>
                    <a:pt x="377304" y="402031"/>
                  </a:lnTo>
                  <a:lnTo>
                    <a:pt x="386943" y="400088"/>
                  </a:lnTo>
                  <a:lnTo>
                    <a:pt x="394804" y="394779"/>
                  </a:lnTo>
                  <a:lnTo>
                    <a:pt x="400113" y="386918"/>
                  </a:lnTo>
                  <a:lnTo>
                    <a:pt x="402056" y="377291"/>
                  </a:lnTo>
                  <a:lnTo>
                    <a:pt x="402056" y="340182"/>
                  </a:lnTo>
                  <a:lnTo>
                    <a:pt x="402056" y="129882"/>
                  </a:lnTo>
                  <a:lnTo>
                    <a:pt x="402056" y="92773"/>
                  </a:lnTo>
                  <a:close/>
                </a:path>
                <a:path w="470535" h="470535">
                  <a:moveTo>
                    <a:pt x="470090" y="346367"/>
                  </a:moveTo>
                  <a:lnTo>
                    <a:pt x="426796" y="346367"/>
                  </a:lnTo>
                  <a:lnTo>
                    <a:pt x="426796" y="371106"/>
                  </a:lnTo>
                  <a:lnTo>
                    <a:pt x="470090" y="371106"/>
                  </a:lnTo>
                  <a:lnTo>
                    <a:pt x="470090" y="346367"/>
                  </a:lnTo>
                  <a:close/>
                </a:path>
                <a:path w="470535" h="470535">
                  <a:moveTo>
                    <a:pt x="470090" y="296875"/>
                  </a:moveTo>
                  <a:lnTo>
                    <a:pt x="426796" y="296875"/>
                  </a:lnTo>
                  <a:lnTo>
                    <a:pt x="426796" y="321627"/>
                  </a:lnTo>
                  <a:lnTo>
                    <a:pt x="470090" y="321627"/>
                  </a:lnTo>
                  <a:lnTo>
                    <a:pt x="470090" y="296875"/>
                  </a:lnTo>
                  <a:close/>
                </a:path>
                <a:path w="470535" h="470535">
                  <a:moveTo>
                    <a:pt x="470090" y="247396"/>
                  </a:moveTo>
                  <a:lnTo>
                    <a:pt x="426796" y="247396"/>
                  </a:lnTo>
                  <a:lnTo>
                    <a:pt x="426796" y="272135"/>
                  </a:lnTo>
                  <a:lnTo>
                    <a:pt x="470090" y="272135"/>
                  </a:lnTo>
                  <a:lnTo>
                    <a:pt x="470090" y="247396"/>
                  </a:lnTo>
                  <a:close/>
                </a:path>
                <a:path w="470535" h="470535">
                  <a:moveTo>
                    <a:pt x="470090" y="197916"/>
                  </a:moveTo>
                  <a:lnTo>
                    <a:pt x="426796" y="197916"/>
                  </a:lnTo>
                  <a:lnTo>
                    <a:pt x="426796" y="222656"/>
                  </a:lnTo>
                  <a:lnTo>
                    <a:pt x="470090" y="222656"/>
                  </a:lnTo>
                  <a:lnTo>
                    <a:pt x="470090" y="197916"/>
                  </a:lnTo>
                  <a:close/>
                </a:path>
                <a:path w="470535" h="470535">
                  <a:moveTo>
                    <a:pt x="470090" y="148437"/>
                  </a:moveTo>
                  <a:lnTo>
                    <a:pt x="426796" y="148437"/>
                  </a:lnTo>
                  <a:lnTo>
                    <a:pt x="426796" y="173177"/>
                  </a:lnTo>
                  <a:lnTo>
                    <a:pt x="470090" y="173177"/>
                  </a:lnTo>
                  <a:lnTo>
                    <a:pt x="470090" y="148437"/>
                  </a:lnTo>
                  <a:close/>
                </a:path>
                <a:path w="470535" h="470535">
                  <a:moveTo>
                    <a:pt x="470090" y="98958"/>
                  </a:moveTo>
                  <a:lnTo>
                    <a:pt x="426796" y="98958"/>
                  </a:lnTo>
                  <a:lnTo>
                    <a:pt x="426796" y="123698"/>
                  </a:lnTo>
                  <a:lnTo>
                    <a:pt x="470090" y="123698"/>
                  </a:lnTo>
                  <a:lnTo>
                    <a:pt x="470090" y="98958"/>
                  </a:lnTo>
                  <a:close/>
                </a:path>
              </a:pathLst>
            </a:custGeom>
            <a:solidFill>
              <a:srgbClr val="7AA9B8"/>
            </a:solidFill>
          </p:spPr>
          <p:txBody>
            <a:bodyPr wrap="square" lIns="0" tIns="0" rIns="0" bIns="0" rtlCol="0"/>
            <a:lstStyle/>
            <a:p>
              <a:endParaRPr/>
            </a:p>
          </p:txBody>
        </p:sp>
      </p:grpSp>
      <p:sp>
        <p:nvSpPr>
          <p:cNvPr id="28" name="object 28"/>
          <p:cNvSpPr txBox="1"/>
          <p:nvPr/>
        </p:nvSpPr>
        <p:spPr>
          <a:xfrm>
            <a:off x="5988684" y="5111686"/>
            <a:ext cx="5397500" cy="884555"/>
          </a:xfrm>
          <a:prstGeom prst="rect">
            <a:avLst/>
          </a:prstGeom>
        </p:spPr>
        <p:txBody>
          <a:bodyPr vert="horz" wrap="square" lIns="0" tIns="35560" rIns="0" bIns="0" rtlCol="0">
            <a:spAutoFit/>
          </a:bodyPr>
          <a:lstStyle/>
          <a:p>
            <a:pPr marL="12700" marR="5080">
              <a:lnSpc>
                <a:spcPts val="1650"/>
              </a:lnSpc>
              <a:spcBef>
                <a:spcPts val="280"/>
              </a:spcBef>
            </a:pPr>
            <a:r>
              <a:rPr sz="1500" spc="-20" dirty="0">
                <a:latin typeface="Calibri"/>
                <a:cs typeface="Calibri"/>
              </a:rPr>
              <a:t>MATLAB</a:t>
            </a:r>
            <a:r>
              <a:rPr sz="1500" spc="5" dirty="0">
                <a:latin typeface="Calibri"/>
                <a:cs typeface="Calibri"/>
              </a:rPr>
              <a:t> </a:t>
            </a:r>
            <a:r>
              <a:rPr sz="1500" dirty="0">
                <a:latin typeface="Calibri"/>
                <a:cs typeface="Calibri"/>
              </a:rPr>
              <a:t>software</a:t>
            </a:r>
            <a:r>
              <a:rPr sz="1500" spc="-80" dirty="0">
                <a:latin typeface="Calibri"/>
                <a:cs typeface="Calibri"/>
              </a:rPr>
              <a:t> </a:t>
            </a:r>
            <a:r>
              <a:rPr sz="1500" dirty="0">
                <a:latin typeface="Calibri"/>
                <a:cs typeface="Calibri"/>
              </a:rPr>
              <a:t>in</a:t>
            </a:r>
            <a:r>
              <a:rPr sz="1500" spc="40" dirty="0">
                <a:latin typeface="Calibri"/>
                <a:cs typeface="Calibri"/>
              </a:rPr>
              <a:t> </a:t>
            </a:r>
            <a:r>
              <a:rPr sz="1500" dirty="0">
                <a:latin typeface="Calibri"/>
                <a:cs typeface="Calibri"/>
              </a:rPr>
              <a:t>it's</a:t>
            </a:r>
            <a:r>
              <a:rPr sz="1500" spc="10" dirty="0">
                <a:latin typeface="Calibri"/>
                <a:cs typeface="Calibri"/>
              </a:rPr>
              <a:t> </a:t>
            </a:r>
            <a:r>
              <a:rPr sz="1500" dirty="0">
                <a:latin typeface="Calibri"/>
                <a:cs typeface="Calibri"/>
              </a:rPr>
              <a:t>latest</a:t>
            </a:r>
            <a:r>
              <a:rPr sz="1500" spc="-90" dirty="0">
                <a:latin typeface="Calibri"/>
                <a:cs typeface="Calibri"/>
              </a:rPr>
              <a:t> </a:t>
            </a:r>
            <a:r>
              <a:rPr sz="1500" dirty="0">
                <a:latin typeface="Calibri"/>
                <a:cs typeface="Calibri"/>
              </a:rPr>
              <a:t>versions</a:t>
            </a:r>
            <a:r>
              <a:rPr sz="1500" spc="-55" dirty="0">
                <a:latin typeface="Calibri"/>
                <a:cs typeface="Calibri"/>
              </a:rPr>
              <a:t> </a:t>
            </a:r>
            <a:r>
              <a:rPr sz="1500" dirty="0">
                <a:latin typeface="Calibri"/>
                <a:cs typeface="Calibri"/>
              </a:rPr>
              <a:t>has</a:t>
            </a:r>
            <a:r>
              <a:rPr sz="1500" spc="-75" dirty="0">
                <a:latin typeface="Calibri"/>
                <a:cs typeface="Calibri"/>
              </a:rPr>
              <a:t> </a:t>
            </a:r>
            <a:r>
              <a:rPr sz="1500" dirty="0">
                <a:latin typeface="Calibri"/>
                <a:cs typeface="Calibri"/>
              </a:rPr>
              <a:t>provided</a:t>
            </a:r>
            <a:r>
              <a:rPr sz="1500" spc="-30" dirty="0">
                <a:latin typeface="Calibri"/>
                <a:cs typeface="Calibri"/>
              </a:rPr>
              <a:t> </a:t>
            </a:r>
            <a:r>
              <a:rPr sz="1500" dirty="0">
                <a:latin typeface="Calibri"/>
                <a:cs typeface="Calibri"/>
              </a:rPr>
              <a:t>the</a:t>
            </a:r>
            <a:r>
              <a:rPr sz="1500" spc="-90" dirty="0">
                <a:latin typeface="Calibri"/>
                <a:cs typeface="Calibri"/>
              </a:rPr>
              <a:t> </a:t>
            </a:r>
            <a:r>
              <a:rPr sz="1500" spc="-20" dirty="0">
                <a:latin typeface="Calibri"/>
                <a:cs typeface="Calibri"/>
              </a:rPr>
              <a:t>PID</a:t>
            </a:r>
            <a:r>
              <a:rPr sz="1500" spc="-35" dirty="0">
                <a:latin typeface="Calibri"/>
                <a:cs typeface="Calibri"/>
              </a:rPr>
              <a:t> </a:t>
            </a:r>
            <a:r>
              <a:rPr sz="1500" dirty="0">
                <a:latin typeface="Calibri"/>
                <a:cs typeface="Calibri"/>
              </a:rPr>
              <a:t>tuner</a:t>
            </a:r>
            <a:r>
              <a:rPr sz="1500" spc="20" dirty="0">
                <a:latin typeface="Calibri"/>
                <a:cs typeface="Calibri"/>
              </a:rPr>
              <a:t> </a:t>
            </a:r>
            <a:r>
              <a:rPr sz="1500" dirty="0">
                <a:latin typeface="Calibri"/>
                <a:cs typeface="Calibri"/>
              </a:rPr>
              <a:t>.</a:t>
            </a:r>
            <a:r>
              <a:rPr sz="1500" spc="-5" dirty="0">
                <a:latin typeface="Calibri"/>
                <a:cs typeface="Calibri"/>
              </a:rPr>
              <a:t> </a:t>
            </a:r>
            <a:r>
              <a:rPr sz="1500" spc="-25" dirty="0">
                <a:latin typeface="Calibri"/>
                <a:cs typeface="Calibri"/>
              </a:rPr>
              <a:t>In </a:t>
            </a:r>
            <a:r>
              <a:rPr sz="1500" dirty="0">
                <a:latin typeface="Calibri"/>
                <a:cs typeface="Calibri"/>
              </a:rPr>
              <a:t>this</a:t>
            </a:r>
            <a:r>
              <a:rPr sz="1500" spc="-75" dirty="0">
                <a:latin typeface="Calibri"/>
                <a:cs typeface="Calibri"/>
              </a:rPr>
              <a:t> </a:t>
            </a:r>
            <a:r>
              <a:rPr sz="1500" dirty="0">
                <a:latin typeface="Calibri"/>
                <a:cs typeface="Calibri"/>
              </a:rPr>
              <a:t>PID</a:t>
            </a:r>
            <a:r>
              <a:rPr sz="1500" spc="50" dirty="0">
                <a:latin typeface="Calibri"/>
                <a:cs typeface="Calibri"/>
              </a:rPr>
              <a:t> </a:t>
            </a:r>
            <a:r>
              <a:rPr sz="1500" spc="-10" dirty="0">
                <a:latin typeface="Calibri"/>
                <a:cs typeface="Calibri"/>
              </a:rPr>
              <a:t>tuner,</a:t>
            </a:r>
            <a:r>
              <a:rPr sz="1500" spc="-5" dirty="0">
                <a:latin typeface="Calibri"/>
                <a:cs typeface="Calibri"/>
              </a:rPr>
              <a:t> </a:t>
            </a:r>
            <a:r>
              <a:rPr sz="1500" dirty="0">
                <a:latin typeface="Calibri"/>
                <a:cs typeface="Calibri"/>
              </a:rPr>
              <a:t>you</a:t>
            </a:r>
            <a:r>
              <a:rPr sz="1500" spc="-45" dirty="0">
                <a:latin typeface="Calibri"/>
                <a:cs typeface="Calibri"/>
              </a:rPr>
              <a:t> </a:t>
            </a:r>
            <a:r>
              <a:rPr sz="1500" dirty="0">
                <a:latin typeface="Calibri"/>
                <a:cs typeface="Calibri"/>
              </a:rPr>
              <a:t>just</a:t>
            </a:r>
            <a:r>
              <a:rPr sz="1500" spc="-65" dirty="0">
                <a:latin typeface="Calibri"/>
                <a:cs typeface="Calibri"/>
              </a:rPr>
              <a:t> </a:t>
            </a:r>
            <a:r>
              <a:rPr sz="1500" dirty="0">
                <a:latin typeface="Calibri"/>
                <a:cs typeface="Calibri"/>
              </a:rPr>
              <a:t>have</a:t>
            </a:r>
            <a:r>
              <a:rPr sz="1500" spc="-90" dirty="0">
                <a:latin typeface="Calibri"/>
                <a:cs typeface="Calibri"/>
              </a:rPr>
              <a:t> </a:t>
            </a:r>
            <a:r>
              <a:rPr sz="1500" dirty="0">
                <a:latin typeface="Calibri"/>
                <a:cs typeface="Calibri"/>
              </a:rPr>
              <a:t>to</a:t>
            </a:r>
            <a:r>
              <a:rPr sz="1500" spc="35" dirty="0">
                <a:latin typeface="Calibri"/>
                <a:cs typeface="Calibri"/>
              </a:rPr>
              <a:t> </a:t>
            </a:r>
            <a:r>
              <a:rPr sz="1500" dirty="0">
                <a:latin typeface="Calibri"/>
                <a:cs typeface="Calibri"/>
              </a:rPr>
              <a:t>put</a:t>
            </a:r>
            <a:r>
              <a:rPr sz="1500" spc="-20" dirty="0">
                <a:latin typeface="Calibri"/>
                <a:cs typeface="Calibri"/>
              </a:rPr>
              <a:t> </a:t>
            </a:r>
            <a:r>
              <a:rPr sz="1500" dirty="0">
                <a:latin typeface="Calibri"/>
                <a:cs typeface="Calibri"/>
              </a:rPr>
              <a:t>the response</a:t>
            </a:r>
            <a:r>
              <a:rPr sz="1500" spc="-65" dirty="0">
                <a:latin typeface="Calibri"/>
                <a:cs typeface="Calibri"/>
              </a:rPr>
              <a:t> </a:t>
            </a:r>
            <a:r>
              <a:rPr sz="1500" dirty="0">
                <a:latin typeface="Calibri"/>
                <a:cs typeface="Calibri"/>
              </a:rPr>
              <a:t>of</a:t>
            </a:r>
            <a:r>
              <a:rPr sz="1500" spc="-95" dirty="0">
                <a:latin typeface="Calibri"/>
                <a:cs typeface="Calibri"/>
              </a:rPr>
              <a:t> </a:t>
            </a:r>
            <a:r>
              <a:rPr sz="1500" dirty="0">
                <a:latin typeface="Calibri"/>
                <a:cs typeface="Calibri"/>
              </a:rPr>
              <a:t>any</a:t>
            </a:r>
            <a:r>
              <a:rPr sz="1500" spc="-10" dirty="0">
                <a:latin typeface="Calibri"/>
                <a:cs typeface="Calibri"/>
              </a:rPr>
              <a:t> </a:t>
            </a:r>
            <a:r>
              <a:rPr sz="1500" dirty="0">
                <a:latin typeface="Calibri"/>
                <a:cs typeface="Calibri"/>
              </a:rPr>
              <a:t>model</a:t>
            </a:r>
            <a:r>
              <a:rPr sz="1500" spc="-50" dirty="0">
                <a:latin typeface="Calibri"/>
                <a:cs typeface="Calibri"/>
              </a:rPr>
              <a:t> </a:t>
            </a:r>
            <a:r>
              <a:rPr sz="1500" spc="-20" dirty="0">
                <a:latin typeface="Calibri"/>
                <a:cs typeface="Calibri"/>
              </a:rPr>
              <a:t>from </a:t>
            </a:r>
            <a:r>
              <a:rPr sz="1500" dirty="0">
                <a:latin typeface="Calibri"/>
                <a:cs typeface="Calibri"/>
              </a:rPr>
              <a:t>simulink</a:t>
            </a:r>
            <a:r>
              <a:rPr sz="1500" spc="-70" dirty="0">
                <a:latin typeface="Calibri"/>
                <a:cs typeface="Calibri"/>
              </a:rPr>
              <a:t> </a:t>
            </a:r>
            <a:r>
              <a:rPr sz="1500" dirty="0">
                <a:latin typeface="Calibri"/>
                <a:cs typeface="Calibri"/>
              </a:rPr>
              <a:t>and</a:t>
            </a:r>
            <a:r>
              <a:rPr sz="1500" spc="-15" dirty="0">
                <a:latin typeface="Calibri"/>
                <a:cs typeface="Calibri"/>
              </a:rPr>
              <a:t> </a:t>
            </a:r>
            <a:r>
              <a:rPr sz="1500" dirty="0">
                <a:latin typeface="Calibri"/>
                <a:cs typeface="Calibri"/>
              </a:rPr>
              <a:t>it</a:t>
            </a:r>
            <a:r>
              <a:rPr sz="1500" spc="-35" dirty="0">
                <a:latin typeface="Calibri"/>
                <a:cs typeface="Calibri"/>
              </a:rPr>
              <a:t> </a:t>
            </a:r>
            <a:r>
              <a:rPr sz="1500" dirty="0">
                <a:latin typeface="Calibri"/>
                <a:cs typeface="Calibri"/>
              </a:rPr>
              <a:t>will</a:t>
            </a:r>
            <a:r>
              <a:rPr sz="1500" spc="55" dirty="0">
                <a:latin typeface="Calibri"/>
                <a:cs typeface="Calibri"/>
              </a:rPr>
              <a:t> </a:t>
            </a:r>
            <a:r>
              <a:rPr sz="1500" dirty="0">
                <a:latin typeface="Calibri"/>
                <a:cs typeface="Calibri"/>
              </a:rPr>
              <a:t>automatically</a:t>
            </a:r>
            <a:r>
              <a:rPr sz="1500" spc="-65" dirty="0">
                <a:latin typeface="Calibri"/>
                <a:cs typeface="Calibri"/>
              </a:rPr>
              <a:t> </a:t>
            </a:r>
            <a:r>
              <a:rPr sz="1500" dirty="0">
                <a:latin typeface="Calibri"/>
                <a:cs typeface="Calibri"/>
              </a:rPr>
              <a:t>provide</a:t>
            </a:r>
            <a:r>
              <a:rPr sz="1500" spc="-60" dirty="0">
                <a:latin typeface="Calibri"/>
                <a:cs typeface="Calibri"/>
              </a:rPr>
              <a:t> </a:t>
            </a:r>
            <a:r>
              <a:rPr sz="1500" dirty="0">
                <a:latin typeface="Calibri"/>
                <a:cs typeface="Calibri"/>
              </a:rPr>
              <a:t>the</a:t>
            </a:r>
            <a:r>
              <a:rPr sz="1500" spc="-15" dirty="0">
                <a:latin typeface="Calibri"/>
                <a:cs typeface="Calibri"/>
              </a:rPr>
              <a:t> </a:t>
            </a:r>
            <a:r>
              <a:rPr sz="1500" dirty="0">
                <a:latin typeface="Calibri"/>
                <a:cs typeface="Calibri"/>
              </a:rPr>
              <a:t>tuned</a:t>
            </a:r>
            <a:r>
              <a:rPr sz="1500" spc="-20" dirty="0">
                <a:latin typeface="Calibri"/>
                <a:cs typeface="Calibri"/>
              </a:rPr>
              <a:t> </a:t>
            </a:r>
            <a:r>
              <a:rPr sz="1500" spc="-10" dirty="0">
                <a:latin typeface="Calibri"/>
                <a:cs typeface="Calibri"/>
              </a:rPr>
              <a:t>responsewithin </a:t>
            </a:r>
            <a:r>
              <a:rPr sz="1500" dirty="0">
                <a:latin typeface="Calibri"/>
                <a:cs typeface="Calibri"/>
              </a:rPr>
              <a:t>fraction</a:t>
            </a:r>
            <a:r>
              <a:rPr sz="1500" spc="-45" dirty="0">
                <a:latin typeface="Calibri"/>
                <a:cs typeface="Calibri"/>
              </a:rPr>
              <a:t> </a:t>
            </a:r>
            <a:r>
              <a:rPr sz="1500" dirty="0">
                <a:latin typeface="Calibri"/>
                <a:cs typeface="Calibri"/>
              </a:rPr>
              <a:t>of </a:t>
            </a:r>
            <a:r>
              <a:rPr sz="1500" spc="-10" dirty="0">
                <a:latin typeface="Calibri"/>
                <a:cs typeface="Calibri"/>
              </a:rPr>
              <a:t>seconds.</a:t>
            </a:r>
            <a:endParaRPr sz="15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5300" y="371475"/>
            <a:ext cx="11087100" cy="61055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57175" y="200025"/>
            <a:ext cx="11696700" cy="6486525"/>
            <a:chOff x="257175" y="200025"/>
            <a:chExt cx="11696700" cy="6486525"/>
          </a:xfrm>
        </p:grpSpPr>
        <p:pic>
          <p:nvPicPr>
            <p:cNvPr id="3" name="object 3"/>
            <p:cNvPicPr/>
            <p:nvPr/>
          </p:nvPicPr>
          <p:blipFill>
            <a:blip r:embed="rId2" cstate="print"/>
            <a:stretch>
              <a:fillRect/>
            </a:stretch>
          </p:blipFill>
          <p:spPr>
            <a:xfrm>
              <a:off x="257175" y="200025"/>
              <a:ext cx="11696700" cy="6486525"/>
            </a:xfrm>
            <a:prstGeom prst="rect">
              <a:avLst/>
            </a:prstGeom>
          </p:spPr>
        </p:pic>
        <p:pic>
          <p:nvPicPr>
            <p:cNvPr id="4" name="object 4"/>
            <p:cNvPicPr/>
            <p:nvPr/>
          </p:nvPicPr>
          <p:blipFill>
            <a:blip r:embed="rId3" cstate="print"/>
            <a:stretch>
              <a:fillRect/>
            </a:stretch>
          </p:blipFill>
          <p:spPr>
            <a:xfrm>
              <a:off x="257175" y="1828800"/>
              <a:ext cx="3771900" cy="4114800"/>
            </a:xfrm>
            <a:prstGeom prst="rect">
              <a:avLst/>
            </a:prstGeom>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3075" y="366712"/>
            <a:ext cx="3267710" cy="391795"/>
          </a:xfrm>
          <a:prstGeom prst="rect">
            <a:avLst/>
          </a:prstGeom>
        </p:spPr>
        <p:txBody>
          <a:bodyPr vert="horz" wrap="square" lIns="0" tIns="12700" rIns="0" bIns="0" rtlCol="0">
            <a:spAutoFit/>
          </a:bodyPr>
          <a:lstStyle/>
          <a:p>
            <a:pPr marL="12700">
              <a:lnSpc>
                <a:spcPct val="100000"/>
              </a:lnSpc>
              <a:spcBef>
                <a:spcPts val="100"/>
              </a:spcBef>
            </a:pPr>
            <a:r>
              <a:rPr sz="2400" b="0" dirty="0">
                <a:latin typeface="Calibri"/>
                <a:cs typeface="Calibri"/>
              </a:rPr>
              <a:t>Response</a:t>
            </a:r>
            <a:r>
              <a:rPr sz="2400" b="0" spc="20" dirty="0">
                <a:latin typeface="Calibri"/>
                <a:cs typeface="Calibri"/>
              </a:rPr>
              <a:t> </a:t>
            </a:r>
            <a:r>
              <a:rPr sz="2400" b="0" dirty="0">
                <a:latin typeface="Calibri"/>
                <a:cs typeface="Calibri"/>
              </a:rPr>
              <a:t>after</a:t>
            </a:r>
            <a:r>
              <a:rPr sz="2400" b="0" spc="25" dirty="0">
                <a:latin typeface="Calibri"/>
                <a:cs typeface="Calibri"/>
              </a:rPr>
              <a:t> </a:t>
            </a:r>
            <a:r>
              <a:rPr sz="2400" b="0" spc="105" dirty="0">
                <a:latin typeface="Calibri"/>
                <a:cs typeface="Calibri"/>
              </a:rPr>
              <a:t>PID</a:t>
            </a:r>
            <a:r>
              <a:rPr sz="2400" b="0" spc="-10" dirty="0">
                <a:latin typeface="Calibri"/>
                <a:cs typeface="Calibri"/>
              </a:rPr>
              <a:t> tuning</a:t>
            </a:r>
            <a:endParaRPr sz="2400">
              <a:latin typeface="Calibri"/>
              <a:cs typeface="Calibri"/>
            </a:endParaRPr>
          </a:p>
        </p:txBody>
      </p:sp>
      <p:pic>
        <p:nvPicPr>
          <p:cNvPr id="3" name="object 3"/>
          <p:cNvPicPr/>
          <p:nvPr/>
        </p:nvPicPr>
        <p:blipFill>
          <a:blip r:embed="rId2" cstate="print"/>
          <a:stretch>
            <a:fillRect/>
          </a:stretch>
        </p:blipFill>
        <p:spPr>
          <a:xfrm>
            <a:off x="409575" y="952500"/>
            <a:ext cx="11477625" cy="56007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055" y="-108476"/>
            <a:ext cx="9547860" cy="1320800"/>
          </a:xfrm>
          <a:prstGeom prst="rect">
            <a:avLst/>
          </a:prstGeom>
        </p:spPr>
        <p:txBody>
          <a:bodyPr vert="horz" wrap="square" lIns="0" tIns="229870" rIns="0" bIns="0" rtlCol="0">
            <a:spAutoFit/>
          </a:bodyPr>
          <a:lstStyle/>
          <a:p>
            <a:pPr marL="344170" algn="ctr">
              <a:lnSpc>
                <a:spcPct val="100000"/>
              </a:lnSpc>
              <a:spcBef>
                <a:spcPts val="1810"/>
              </a:spcBef>
            </a:pPr>
            <a:r>
              <a:rPr u="sng" spc="290" dirty="0">
                <a:uFill>
                  <a:solidFill>
                    <a:srgbClr val="232D41"/>
                  </a:solidFill>
                </a:uFill>
              </a:rPr>
              <a:t>Response</a:t>
            </a:r>
            <a:r>
              <a:rPr u="sng" spc="210" dirty="0">
                <a:uFill>
                  <a:solidFill>
                    <a:srgbClr val="232D41"/>
                  </a:solidFill>
                </a:uFill>
              </a:rPr>
              <a:t> </a:t>
            </a:r>
            <a:r>
              <a:rPr u="sng" spc="295" dirty="0">
                <a:uFill>
                  <a:solidFill>
                    <a:srgbClr val="232D41"/>
                  </a:solidFill>
                </a:uFill>
              </a:rPr>
              <a:t>to</a:t>
            </a:r>
            <a:r>
              <a:rPr u="sng" spc="345" dirty="0">
                <a:uFill>
                  <a:solidFill>
                    <a:srgbClr val="232D41"/>
                  </a:solidFill>
                </a:uFill>
              </a:rPr>
              <a:t> </a:t>
            </a:r>
            <a:r>
              <a:rPr u="sng" spc="290" dirty="0">
                <a:uFill>
                  <a:solidFill>
                    <a:srgbClr val="232D41"/>
                  </a:solidFill>
                </a:uFill>
              </a:rPr>
              <a:t>Disturbances</a:t>
            </a:r>
          </a:p>
          <a:p>
            <a:pPr marL="12700">
              <a:lnSpc>
                <a:spcPct val="100000"/>
              </a:lnSpc>
              <a:spcBef>
                <a:spcPts val="800"/>
              </a:spcBef>
            </a:pPr>
            <a:r>
              <a:rPr sz="2000" b="0" spc="-10" dirty="0">
                <a:latin typeface="Calibri"/>
                <a:cs typeface="Calibri"/>
              </a:rPr>
              <a:t>First,</a:t>
            </a:r>
            <a:r>
              <a:rPr sz="2000" b="0" spc="-85" dirty="0">
                <a:latin typeface="Calibri"/>
                <a:cs typeface="Calibri"/>
              </a:rPr>
              <a:t> </a:t>
            </a:r>
            <a:r>
              <a:rPr sz="2000" b="0" dirty="0">
                <a:latin typeface="Calibri"/>
                <a:cs typeface="Calibri"/>
              </a:rPr>
              <a:t>we</a:t>
            </a:r>
            <a:r>
              <a:rPr sz="2000" b="0" spc="-65" dirty="0">
                <a:latin typeface="Calibri"/>
                <a:cs typeface="Calibri"/>
              </a:rPr>
              <a:t> </a:t>
            </a:r>
            <a:r>
              <a:rPr sz="2000" b="0" dirty="0">
                <a:latin typeface="Calibri"/>
                <a:cs typeface="Calibri"/>
              </a:rPr>
              <a:t>will</a:t>
            </a:r>
            <a:r>
              <a:rPr sz="2000" b="0" spc="30" dirty="0">
                <a:latin typeface="Calibri"/>
                <a:cs typeface="Calibri"/>
              </a:rPr>
              <a:t> </a:t>
            </a:r>
            <a:r>
              <a:rPr sz="2000" b="0" dirty="0">
                <a:latin typeface="Calibri"/>
                <a:cs typeface="Calibri"/>
              </a:rPr>
              <a:t>see</a:t>
            </a:r>
            <a:r>
              <a:rPr sz="2000" b="0" spc="-60" dirty="0">
                <a:latin typeface="Calibri"/>
                <a:cs typeface="Calibri"/>
              </a:rPr>
              <a:t> </a:t>
            </a:r>
            <a:r>
              <a:rPr sz="2000" b="0" dirty="0">
                <a:latin typeface="Calibri"/>
                <a:cs typeface="Calibri"/>
              </a:rPr>
              <a:t>the</a:t>
            </a:r>
            <a:r>
              <a:rPr sz="2000" b="0" spc="-60" dirty="0">
                <a:latin typeface="Calibri"/>
                <a:cs typeface="Calibri"/>
              </a:rPr>
              <a:t> </a:t>
            </a:r>
            <a:r>
              <a:rPr sz="2000" b="0" dirty="0">
                <a:latin typeface="Calibri"/>
                <a:cs typeface="Calibri"/>
              </a:rPr>
              <a:t>response</a:t>
            </a:r>
            <a:r>
              <a:rPr sz="2000" b="0" spc="-60" dirty="0">
                <a:latin typeface="Calibri"/>
                <a:cs typeface="Calibri"/>
              </a:rPr>
              <a:t> </a:t>
            </a:r>
            <a:r>
              <a:rPr sz="2000" b="0" dirty="0">
                <a:latin typeface="Calibri"/>
                <a:cs typeface="Calibri"/>
              </a:rPr>
              <a:t>when</a:t>
            </a:r>
            <a:r>
              <a:rPr sz="2000" b="0" spc="-45" dirty="0">
                <a:latin typeface="Calibri"/>
                <a:cs typeface="Calibri"/>
              </a:rPr>
              <a:t> </a:t>
            </a:r>
            <a:r>
              <a:rPr sz="2000" b="0" dirty="0">
                <a:latin typeface="Calibri"/>
                <a:cs typeface="Calibri"/>
              </a:rPr>
              <a:t>load</a:t>
            </a:r>
            <a:r>
              <a:rPr sz="2000" b="0" spc="-35" dirty="0">
                <a:latin typeface="Calibri"/>
                <a:cs typeface="Calibri"/>
              </a:rPr>
              <a:t> </a:t>
            </a:r>
            <a:r>
              <a:rPr sz="2000" b="0" dirty="0">
                <a:latin typeface="Calibri"/>
                <a:cs typeface="Calibri"/>
              </a:rPr>
              <a:t>disturbance</a:t>
            </a:r>
            <a:r>
              <a:rPr sz="2000" b="0" spc="10" dirty="0">
                <a:latin typeface="Calibri"/>
                <a:cs typeface="Calibri"/>
              </a:rPr>
              <a:t> </a:t>
            </a:r>
            <a:r>
              <a:rPr sz="2000" b="0" dirty="0">
                <a:latin typeface="Calibri"/>
                <a:cs typeface="Calibri"/>
              </a:rPr>
              <a:t>is</a:t>
            </a:r>
            <a:r>
              <a:rPr sz="2000" b="0" spc="-70" dirty="0">
                <a:latin typeface="Calibri"/>
                <a:cs typeface="Calibri"/>
              </a:rPr>
              <a:t> </a:t>
            </a:r>
            <a:r>
              <a:rPr sz="2000" b="0" spc="-10" dirty="0">
                <a:latin typeface="Calibri"/>
                <a:cs typeface="Calibri"/>
              </a:rPr>
              <a:t>provided</a:t>
            </a:r>
            <a:r>
              <a:rPr sz="2000" b="0" spc="-45" dirty="0">
                <a:latin typeface="Calibri"/>
                <a:cs typeface="Calibri"/>
              </a:rPr>
              <a:t> </a:t>
            </a:r>
            <a:r>
              <a:rPr sz="2000" b="0" dirty="0">
                <a:latin typeface="Calibri"/>
                <a:cs typeface="Calibri"/>
              </a:rPr>
              <a:t>to</a:t>
            </a:r>
            <a:r>
              <a:rPr sz="2000" b="0" spc="-45" dirty="0">
                <a:latin typeface="Calibri"/>
                <a:cs typeface="Calibri"/>
              </a:rPr>
              <a:t> </a:t>
            </a:r>
            <a:r>
              <a:rPr sz="2000" b="0" dirty="0">
                <a:latin typeface="Calibri"/>
                <a:cs typeface="Calibri"/>
              </a:rPr>
              <a:t>an</a:t>
            </a:r>
            <a:r>
              <a:rPr sz="2000" b="0" spc="-40" dirty="0">
                <a:latin typeface="Calibri"/>
                <a:cs typeface="Calibri"/>
              </a:rPr>
              <a:t> </a:t>
            </a:r>
            <a:r>
              <a:rPr sz="2000" b="0" spc="-10" dirty="0">
                <a:latin typeface="Calibri"/>
                <a:cs typeface="Calibri"/>
              </a:rPr>
              <a:t>uncontrolled</a:t>
            </a:r>
            <a:r>
              <a:rPr sz="2000" b="0" spc="-40" dirty="0">
                <a:latin typeface="Calibri"/>
                <a:cs typeface="Calibri"/>
              </a:rPr>
              <a:t> </a:t>
            </a:r>
            <a:r>
              <a:rPr sz="2000" b="0" spc="-10" dirty="0">
                <a:latin typeface="Calibri"/>
                <a:cs typeface="Calibri"/>
              </a:rPr>
              <a:t>system.</a:t>
            </a:r>
            <a:endParaRPr sz="2000">
              <a:latin typeface="Calibri"/>
              <a:cs typeface="Calibri"/>
            </a:endParaRPr>
          </a:p>
        </p:txBody>
      </p:sp>
      <p:pic>
        <p:nvPicPr>
          <p:cNvPr id="3" name="object 3"/>
          <p:cNvPicPr/>
          <p:nvPr/>
        </p:nvPicPr>
        <p:blipFill>
          <a:blip r:embed="rId2" cstate="print"/>
          <a:stretch>
            <a:fillRect/>
          </a:stretch>
        </p:blipFill>
        <p:spPr>
          <a:xfrm>
            <a:off x="314325" y="1381125"/>
            <a:ext cx="11563350" cy="52292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666750"/>
            <a:ext cx="11591925" cy="6010275"/>
          </a:xfrm>
          <a:prstGeom prst="rect">
            <a:avLst/>
          </a:prstGeom>
        </p:spPr>
      </p:pic>
      <p:sp>
        <p:nvSpPr>
          <p:cNvPr id="3" name="object 3"/>
          <p:cNvSpPr txBox="1">
            <a:spLocks noGrp="1"/>
          </p:cNvSpPr>
          <p:nvPr>
            <p:ph type="title"/>
          </p:nvPr>
        </p:nvSpPr>
        <p:spPr>
          <a:prstGeom prst="rect">
            <a:avLst/>
          </a:prstGeom>
        </p:spPr>
        <p:txBody>
          <a:bodyPr vert="horz" wrap="square" lIns="0" tIns="198010" rIns="0" bIns="0" rtlCol="0">
            <a:spAutoFit/>
          </a:bodyPr>
          <a:lstStyle/>
          <a:p>
            <a:pPr marL="1151255">
              <a:lnSpc>
                <a:spcPct val="100000"/>
              </a:lnSpc>
              <a:spcBef>
                <a:spcPts val="105"/>
              </a:spcBef>
            </a:pPr>
            <a:r>
              <a:rPr sz="2400" b="0" u="sng" dirty="0">
                <a:uFill>
                  <a:solidFill>
                    <a:srgbClr val="232D41"/>
                  </a:solidFill>
                </a:uFill>
                <a:latin typeface="Calibri"/>
                <a:cs typeface="Calibri"/>
              </a:rPr>
              <a:t>Uncontrolled</a:t>
            </a:r>
            <a:r>
              <a:rPr sz="2400" b="0" u="sng" spc="110" dirty="0">
                <a:uFill>
                  <a:solidFill>
                    <a:srgbClr val="232D41"/>
                  </a:solidFill>
                </a:uFill>
                <a:latin typeface="Calibri"/>
                <a:cs typeface="Calibri"/>
              </a:rPr>
              <a:t> </a:t>
            </a:r>
            <a:r>
              <a:rPr sz="2400" b="0" u="sng" spc="-20" dirty="0">
                <a:uFill>
                  <a:solidFill>
                    <a:srgbClr val="232D41"/>
                  </a:solidFill>
                </a:uFill>
                <a:latin typeface="Calibri"/>
                <a:cs typeface="Calibri"/>
              </a:rPr>
              <a:t>speed</a:t>
            </a:r>
            <a:r>
              <a:rPr sz="2400" b="0" u="sng" spc="114" dirty="0">
                <a:uFill>
                  <a:solidFill>
                    <a:srgbClr val="232D41"/>
                  </a:solidFill>
                </a:uFill>
                <a:latin typeface="Calibri"/>
                <a:cs typeface="Calibri"/>
              </a:rPr>
              <a:t> </a:t>
            </a:r>
            <a:r>
              <a:rPr sz="2400" b="0" u="sng" spc="-10" dirty="0">
                <a:uFill>
                  <a:solidFill>
                    <a:srgbClr val="232D41"/>
                  </a:solidFill>
                </a:uFill>
                <a:latin typeface="Calibri"/>
                <a:cs typeface="Calibri"/>
              </a:rPr>
              <a:t>response</a:t>
            </a:r>
            <a:r>
              <a:rPr sz="2400" b="0" u="sng" spc="180" dirty="0">
                <a:uFill>
                  <a:solidFill>
                    <a:srgbClr val="232D41"/>
                  </a:solidFill>
                </a:uFill>
                <a:latin typeface="Calibri"/>
                <a:cs typeface="Calibri"/>
              </a:rPr>
              <a:t> </a:t>
            </a:r>
            <a:r>
              <a:rPr sz="2400" b="0" u="sng" dirty="0">
                <a:uFill>
                  <a:solidFill>
                    <a:srgbClr val="232D41"/>
                  </a:solidFill>
                </a:uFill>
                <a:latin typeface="Calibri"/>
                <a:cs typeface="Calibri"/>
              </a:rPr>
              <a:t>of</a:t>
            </a:r>
            <a:r>
              <a:rPr sz="2400" b="0" u="sng" spc="45" dirty="0">
                <a:uFill>
                  <a:solidFill>
                    <a:srgbClr val="232D41"/>
                  </a:solidFill>
                </a:uFill>
                <a:latin typeface="Calibri"/>
                <a:cs typeface="Calibri"/>
              </a:rPr>
              <a:t> </a:t>
            </a:r>
            <a:r>
              <a:rPr sz="2400" b="0" u="sng" spc="355" dirty="0">
                <a:uFill>
                  <a:solidFill>
                    <a:srgbClr val="232D41"/>
                  </a:solidFill>
                </a:uFill>
                <a:latin typeface="Calibri"/>
                <a:cs typeface="Calibri"/>
              </a:rPr>
              <a:t>DC</a:t>
            </a:r>
            <a:r>
              <a:rPr sz="2400" b="0" u="sng" spc="30" dirty="0">
                <a:uFill>
                  <a:solidFill>
                    <a:srgbClr val="232D41"/>
                  </a:solidFill>
                </a:uFill>
                <a:latin typeface="Calibri"/>
                <a:cs typeface="Calibri"/>
              </a:rPr>
              <a:t> </a:t>
            </a:r>
            <a:r>
              <a:rPr sz="2400" b="0" u="sng" dirty="0">
                <a:uFill>
                  <a:solidFill>
                    <a:srgbClr val="232D41"/>
                  </a:solidFill>
                </a:uFill>
                <a:latin typeface="Calibri"/>
                <a:cs typeface="Calibri"/>
              </a:rPr>
              <a:t>motor</a:t>
            </a:r>
            <a:r>
              <a:rPr sz="2400" b="0" u="sng" spc="-25" dirty="0">
                <a:uFill>
                  <a:solidFill>
                    <a:srgbClr val="232D41"/>
                  </a:solidFill>
                </a:uFill>
                <a:latin typeface="Calibri"/>
                <a:cs typeface="Calibri"/>
              </a:rPr>
              <a:t> </a:t>
            </a:r>
            <a:r>
              <a:rPr sz="2400" b="0" u="sng" dirty="0">
                <a:uFill>
                  <a:solidFill>
                    <a:srgbClr val="232D41"/>
                  </a:solidFill>
                </a:uFill>
                <a:latin typeface="Calibri"/>
                <a:cs typeface="Calibri"/>
              </a:rPr>
              <a:t>under</a:t>
            </a:r>
            <a:r>
              <a:rPr sz="2400" b="0" u="sng" spc="180" dirty="0">
                <a:uFill>
                  <a:solidFill>
                    <a:srgbClr val="232D41"/>
                  </a:solidFill>
                </a:uFill>
                <a:latin typeface="Calibri"/>
                <a:cs typeface="Calibri"/>
              </a:rPr>
              <a:t> </a:t>
            </a:r>
            <a:r>
              <a:rPr sz="2400" b="0" u="sng" spc="-10" dirty="0">
                <a:uFill>
                  <a:solidFill>
                    <a:srgbClr val="232D41"/>
                  </a:solidFill>
                </a:uFill>
                <a:latin typeface="Calibri"/>
                <a:cs typeface="Calibri"/>
              </a:rPr>
              <a:t>load</a:t>
            </a:r>
            <a:r>
              <a:rPr sz="2400" b="0" u="sng" spc="-25" dirty="0">
                <a:uFill>
                  <a:solidFill>
                    <a:srgbClr val="232D41"/>
                  </a:solidFill>
                </a:uFill>
                <a:latin typeface="Calibri"/>
                <a:cs typeface="Calibri"/>
              </a:rPr>
              <a:t> </a:t>
            </a:r>
            <a:r>
              <a:rPr sz="2400" b="0" u="sng" spc="-10" dirty="0">
                <a:uFill>
                  <a:solidFill>
                    <a:srgbClr val="232D41"/>
                  </a:solidFill>
                </a:uFill>
                <a:latin typeface="Calibri"/>
                <a:cs typeface="Calibri"/>
              </a:rPr>
              <a:t>disturbance.</a:t>
            </a:r>
            <a:endParaRPr sz="24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930" y="477519"/>
            <a:ext cx="8194675" cy="701040"/>
          </a:xfrm>
          <a:prstGeom prst="rect">
            <a:avLst/>
          </a:prstGeom>
        </p:spPr>
        <p:txBody>
          <a:bodyPr vert="horz" wrap="square" lIns="0" tIns="16510" rIns="0" bIns="0" rtlCol="0">
            <a:spAutoFit/>
          </a:bodyPr>
          <a:lstStyle/>
          <a:p>
            <a:pPr marL="12700">
              <a:lnSpc>
                <a:spcPct val="100000"/>
              </a:lnSpc>
              <a:spcBef>
                <a:spcPts val="130"/>
              </a:spcBef>
            </a:pPr>
            <a:r>
              <a:rPr u="sng" spc="819" dirty="0">
                <a:uFill>
                  <a:solidFill>
                    <a:srgbClr val="232D41"/>
                  </a:solidFill>
                </a:uFill>
              </a:rPr>
              <a:t>DC</a:t>
            </a:r>
            <a:r>
              <a:rPr u="sng" spc="200" dirty="0">
                <a:uFill>
                  <a:solidFill>
                    <a:srgbClr val="232D41"/>
                  </a:solidFill>
                </a:uFill>
              </a:rPr>
              <a:t> </a:t>
            </a:r>
            <a:r>
              <a:rPr u="sng" spc="484" dirty="0">
                <a:uFill>
                  <a:solidFill>
                    <a:srgbClr val="232D41"/>
                  </a:solidFill>
                </a:uFill>
              </a:rPr>
              <a:t>MOTOR</a:t>
            </a:r>
            <a:r>
              <a:rPr u="sng" spc="215" dirty="0">
                <a:uFill>
                  <a:solidFill>
                    <a:srgbClr val="232D41"/>
                  </a:solidFill>
                </a:uFill>
              </a:rPr>
              <a:t> </a:t>
            </a:r>
            <a:r>
              <a:rPr u="sng" spc="505" dirty="0">
                <a:uFill>
                  <a:solidFill>
                    <a:srgbClr val="232D41"/>
                  </a:solidFill>
                </a:uFill>
              </a:rPr>
              <a:t>SPEED</a:t>
            </a:r>
            <a:r>
              <a:rPr u="sng" spc="229" dirty="0">
                <a:uFill>
                  <a:solidFill>
                    <a:srgbClr val="232D41"/>
                  </a:solidFill>
                </a:uFill>
              </a:rPr>
              <a:t> </a:t>
            </a:r>
            <a:r>
              <a:rPr u="sng" spc="715" dirty="0">
                <a:uFill>
                  <a:solidFill>
                    <a:srgbClr val="232D41"/>
                  </a:solidFill>
                </a:uFill>
              </a:rPr>
              <a:t>CONTROL</a:t>
            </a:r>
          </a:p>
        </p:txBody>
      </p:sp>
      <p:sp>
        <p:nvSpPr>
          <p:cNvPr id="3" name="object 3"/>
          <p:cNvSpPr txBox="1"/>
          <p:nvPr/>
        </p:nvSpPr>
        <p:spPr>
          <a:xfrm>
            <a:off x="751840" y="1405636"/>
            <a:ext cx="10881995" cy="1508125"/>
          </a:xfrm>
          <a:prstGeom prst="rect">
            <a:avLst/>
          </a:prstGeom>
        </p:spPr>
        <p:txBody>
          <a:bodyPr vert="horz" wrap="square" lIns="0" tIns="49530" rIns="0" bIns="0" rtlCol="0">
            <a:spAutoFit/>
          </a:bodyPr>
          <a:lstStyle/>
          <a:p>
            <a:pPr marL="12700" marR="5080" algn="just">
              <a:lnSpc>
                <a:spcPct val="90000"/>
              </a:lnSpc>
              <a:spcBef>
                <a:spcPts val="390"/>
              </a:spcBef>
            </a:pPr>
            <a:r>
              <a:rPr sz="2400" dirty="0">
                <a:latin typeface="Calibri"/>
                <a:cs typeface="Calibri"/>
              </a:rPr>
              <a:t>The</a:t>
            </a:r>
            <a:r>
              <a:rPr sz="2400" spc="25" dirty="0">
                <a:latin typeface="Calibri"/>
                <a:cs typeface="Calibri"/>
              </a:rPr>
              <a:t> </a:t>
            </a:r>
            <a:r>
              <a:rPr sz="2400" dirty="0">
                <a:latin typeface="Calibri"/>
                <a:cs typeface="Calibri"/>
              </a:rPr>
              <a:t>DC</a:t>
            </a:r>
            <a:r>
              <a:rPr sz="2400" spc="15" dirty="0">
                <a:latin typeface="Calibri"/>
                <a:cs typeface="Calibri"/>
              </a:rPr>
              <a:t> </a:t>
            </a:r>
            <a:r>
              <a:rPr sz="2400" dirty="0">
                <a:latin typeface="Calibri"/>
                <a:cs typeface="Calibri"/>
              </a:rPr>
              <a:t>motors</a:t>
            </a:r>
            <a:r>
              <a:rPr sz="2400" spc="65" dirty="0">
                <a:latin typeface="Calibri"/>
                <a:cs typeface="Calibri"/>
              </a:rPr>
              <a:t> </a:t>
            </a:r>
            <a:r>
              <a:rPr sz="2400" dirty="0">
                <a:latin typeface="Calibri"/>
                <a:cs typeface="Calibri"/>
              </a:rPr>
              <a:t>have</a:t>
            </a:r>
            <a:r>
              <a:rPr sz="2400" spc="20" dirty="0">
                <a:latin typeface="Calibri"/>
                <a:cs typeface="Calibri"/>
              </a:rPr>
              <a:t> </a:t>
            </a:r>
            <a:r>
              <a:rPr sz="2400" dirty="0">
                <a:latin typeface="Calibri"/>
                <a:cs typeface="Calibri"/>
              </a:rPr>
              <a:t>been</a:t>
            </a:r>
            <a:r>
              <a:rPr sz="2400" spc="45" dirty="0">
                <a:latin typeface="Calibri"/>
                <a:cs typeface="Calibri"/>
              </a:rPr>
              <a:t> </a:t>
            </a:r>
            <a:r>
              <a:rPr sz="2400" dirty="0">
                <a:latin typeface="Calibri"/>
                <a:cs typeface="Calibri"/>
              </a:rPr>
              <a:t>popular</a:t>
            </a:r>
            <a:r>
              <a:rPr sz="2400" spc="95" dirty="0">
                <a:latin typeface="Calibri"/>
                <a:cs typeface="Calibri"/>
              </a:rPr>
              <a:t> </a:t>
            </a:r>
            <a:r>
              <a:rPr sz="2400" dirty="0">
                <a:latin typeface="Calibri"/>
                <a:cs typeface="Calibri"/>
              </a:rPr>
              <a:t>in</a:t>
            </a:r>
            <a:r>
              <a:rPr sz="2400" spc="35"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industry</a:t>
            </a:r>
            <a:r>
              <a:rPr sz="2400" spc="5" dirty="0">
                <a:latin typeface="Calibri"/>
                <a:cs typeface="Calibri"/>
              </a:rPr>
              <a:t> </a:t>
            </a:r>
            <a:r>
              <a:rPr sz="2400" dirty="0">
                <a:latin typeface="Calibri"/>
                <a:cs typeface="Calibri"/>
              </a:rPr>
              <a:t>control</a:t>
            </a:r>
            <a:r>
              <a:rPr sz="2400" spc="10" dirty="0">
                <a:latin typeface="Calibri"/>
                <a:cs typeface="Calibri"/>
              </a:rPr>
              <a:t> </a:t>
            </a:r>
            <a:r>
              <a:rPr sz="2400" dirty="0">
                <a:latin typeface="Calibri"/>
                <a:cs typeface="Calibri"/>
              </a:rPr>
              <a:t>area for</a:t>
            </a:r>
            <a:r>
              <a:rPr sz="2400" spc="85" dirty="0">
                <a:latin typeface="Calibri"/>
                <a:cs typeface="Calibri"/>
              </a:rPr>
              <a:t> </a:t>
            </a:r>
            <a:r>
              <a:rPr sz="2400" dirty="0">
                <a:latin typeface="Calibri"/>
                <a:cs typeface="Calibri"/>
              </a:rPr>
              <a:t>a</a:t>
            </a:r>
            <a:r>
              <a:rPr sz="2400" spc="65" dirty="0">
                <a:latin typeface="Calibri"/>
                <a:cs typeface="Calibri"/>
              </a:rPr>
              <a:t> </a:t>
            </a:r>
            <a:r>
              <a:rPr sz="2400" dirty="0">
                <a:latin typeface="Calibri"/>
                <a:cs typeface="Calibri"/>
              </a:rPr>
              <a:t>long</a:t>
            </a:r>
            <a:r>
              <a:rPr sz="2400" spc="25" dirty="0">
                <a:latin typeface="Calibri"/>
                <a:cs typeface="Calibri"/>
              </a:rPr>
              <a:t> </a:t>
            </a:r>
            <a:r>
              <a:rPr sz="2400" dirty="0">
                <a:latin typeface="Calibri"/>
                <a:cs typeface="Calibri"/>
              </a:rPr>
              <a:t>time,</a:t>
            </a:r>
            <a:r>
              <a:rPr sz="2400" spc="30" dirty="0">
                <a:latin typeface="Calibri"/>
                <a:cs typeface="Calibri"/>
              </a:rPr>
              <a:t> </a:t>
            </a:r>
            <a:r>
              <a:rPr sz="2400" spc="-10" dirty="0">
                <a:latin typeface="Calibri"/>
                <a:cs typeface="Calibri"/>
              </a:rPr>
              <a:t>because </a:t>
            </a:r>
            <a:r>
              <a:rPr sz="2400" dirty="0">
                <a:latin typeface="Calibri"/>
                <a:cs typeface="Calibri"/>
              </a:rPr>
              <a:t>they</a:t>
            </a:r>
            <a:r>
              <a:rPr sz="2400" spc="-45" dirty="0">
                <a:latin typeface="Calibri"/>
                <a:cs typeface="Calibri"/>
              </a:rPr>
              <a:t> </a:t>
            </a:r>
            <a:r>
              <a:rPr sz="2400" dirty="0">
                <a:latin typeface="Calibri"/>
                <a:cs typeface="Calibri"/>
              </a:rPr>
              <a:t>have</a:t>
            </a:r>
            <a:r>
              <a:rPr sz="2400" spc="-10" dirty="0">
                <a:latin typeface="Calibri"/>
                <a:cs typeface="Calibri"/>
              </a:rPr>
              <a:t> </a:t>
            </a:r>
            <a:r>
              <a:rPr sz="2400" dirty="0">
                <a:latin typeface="Calibri"/>
                <a:cs typeface="Calibri"/>
              </a:rPr>
              <a:t>many</a:t>
            </a:r>
            <a:r>
              <a:rPr sz="2400" spc="-50" dirty="0">
                <a:latin typeface="Calibri"/>
                <a:cs typeface="Calibri"/>
              </a:rPr>
              <a:t> </a:t>
            </a:r>
            <a:r>
              <a:rPr sz="2400" dirty="0">
                <a:latin typeface="Calibri"/>
                <a:cs typeface="Calibri"/>
              </a:rPr>
              <a:t>good</a:t>
            </a:r>
            <a:r>
              <a:rPr sz="2400" spc="-5" dirty="0">
                <a:latin typeface="Calibri"/>
                <a:cs typeface="Calibri"/>
              </a:rPr>
              <a:t> </a:t>
            </a:r>
            <a:r>
              <a:rPr sz="2400" dirty="0">
                <a:latin typeface="Calibri"/>
                <a:cs typeface="Calibri"/>
              </a:rPr>
              <a:t>characteristics,</a:t>
            </a:r>
            <a:r>
              <a:rPr sz="2400" spc="-5" dirty="0">
                <a:latin typeface="Calibri"/>
                <a:cs typeface="Calibri"/>
              </a:rPr>
              <a:t> </a:t>
            </a:r>
            <a:r>
              <a:rPr sz="2400" dirty="0">
                <a:latin typeface="Calibri"/>
                <a:cs typeface="Calibri"/>
              </a:rPr>
              <a:t>for</a:t>
            </a:r>
            <a:r>
              <a:rPr sz="2400" spc="-25" dirty="0">
                <a:latin typeface="Calibri"/>
                <a:cs typeface="Calibri"/>
              </a:rPr>
              <a:t> </a:t>
            </a:r>
            <a:r>
              <a:rPr sz="2400" dirty="0">
                <a:latin typeface="Calibri"/>
                <a:cs typeface="Calibri"/>
              </a:rPr>
              <a:t>example:</a:t>
            </a:r>
            <a:r>
              <a:rPr sz="2400" spc="10" dirty="0">
                <a:latin typeface="Calibri"/>
                <a:cs typeface="Calibri"/>
              </a:rPr>
              <a:t> </a:t>
            </a:r>
            <a:r>
              <a:rPr sz="2400" dirty="0">
                <a:latin typeface="Calibri"/>
                <a:cs typeface="Calibri"/>
              </a:rPr>
              <a:t>high</a:t>
            </a:r>
            <a:r>
              <a:rPr sz="2400" spc="-10" dirty="0">
                <a:latin typeface="Calibri"/>
                <a:cs typeface="Calibri"/>
              </a:rPr>
              <a:t> </a:t>
            </a:r>
            <a:r>
              <a:rPr sz="2400" dirty="0">
                <a:latin typeface="Calibri"/>
                <a:cs typeface="Calibri"/>
              </a:rPr>
              <a:t>start torque characteristic,</a:t>
            </a:r>
            <a:r>
              <a:rPr sz="2400" spc="10" dirty="0">
                <a:latin typeface="Calibri"/>
                <a:cs typeface="Calibri"/>
              </a:rPr>
              <a:t> </a:t>
            </a:r>
            <a:r>
              <a:rPr sz="2400" spc="-20" dirty="0">
                <a:latin typeface="Calibri"/>
                <a:cs typeface="Calibri"/>
              </a:rPr>
              <a:t>high </a:t>
            </a:r>
            <a:r>
              <a:rPr sz="2400" dirty="0">
                <a:latin typeface="Calibri"/>
                <a:cs typeface="Calibri"/>
              </a:rPr>
              <a:t>response</a:t>
            </a:r>
            <a:r>
              <a:rPr sz="2400" spc="-145" dirty="0">
                <a:latin typeface="Calibri"/>
                <a:cs typeface="Calibri"/>
              </a:rPr>
              <a:t> </a:t>
            </a:r>
            <a:r>
              <a:rPr sz="2400" dirty="0">
                <a:latin typeface="Calibri"/>
                <a:cs typeface="Calibri"/>
              </a:rPr>
              <a:t>performance,</a:t>
            </a:r>
            <a:r>
              <a:rPr sz="2400" spc="-85" dirty="0">
                <a:latin typeface="Calibri"/>
                <a:cs typeface="Calibri"/>
              </a:rPr>
              <a:t> </a:t>
            </a:r>
            <a:r>
              <a:rPr sz="2400" dirty="0">
                <a:latin typeface="Calibri"/>
                <a:cs typeface="Calibri"/>
              </a:rPr>
              <a:t>easier</a:t>
            </a:r>
            <a:r>
              <a:rPr sz="2400" spc="-55" dirty="0">
                <a:latin typeface="Calibri"/>
                <a:cs typeface="Calibri"/>
              </a:rPr>
              <a:t> </a:t>
            </a:r>
            <a:r>
              <a:rPr sz="2400" dirty="0">
                <a:latin typeface="Calibri"/>
                <a:cs typeface="Calibri"/>
              </a:rPr>
              <a:t>to</a:t>
            </a:r>
            <a:r>
              <a:rPr sz="2400" spc="-50" dirty="0">
                <a:latin typeface="Calibri"/>
                <a:cs typeface="Calibri"/>
              </a:rPr>
              <a:t> </a:t>
            </a:r>
            <a:r>
              <a:rPr sz="2400" dirty="0">
                <a:latin typeface="Calibri"/>
                <a:cs typeface="Calibri"/>
              </a:rPr>
              <a:t>be</a:t>
            </a:r>
            <a:r>
              <a:rPr sz="2400" spc="-55" dirty="0">
                <a:latin typeface="Calibri"/>
                <a:cs typeface="Calibri"/>
              </a:rPr>
              <a:t> </a:t>
            </a:r>
            <a:r>
              <a:rPr sz="2400" dirty="0">
                <a:latin typeface="Calibri"/>
                <a:cs typeface="Calibri"/>
              </a:rPr>
              <a:t>linear</a:t>
            </a:r>
            <a:r>
              <a:rPr sz="2400" spc="-5" dirty="0">
                <a:latin typeface="Calibri"/>
                <a:cs typeface="Calibri"/>
              </a:rPr>
              <a:t> </a:t>
            </a:r>
            <a:r>
              <a:rPr sz="2400" spc="-10" dirty="0">
                <a:latin typeface="Calibri"/>
                <a:cs typeface="Calibri"/>
              </a:rPr>
              <a:t>control…etc.</a:t>
            </a:r>
            <a:endParaRPr sz="2400">
              <a:latin typeface="Calibri"/>
              <a:cs typeface="Calibri"/>
            </a:endParaRPr>
          </a:p>
          <a:p>
            <a:pPr marL="79375" algn="just">
              <a:lnSpc>
                <a:spcPct val="100000"/>
              </a:lnSpc>
              <a:spcBef>
                <a:spcPts val="725"/>
              </a:spcBef>
            </a:pPr>
            <a:r>
              <a:rPr sz="2400" dirty="0">
                <a:latin typeface="Calibri"/>
                <a:cs typeface="Calibri"/>
              </a:rPr>
              <a:t>The</a:t>
            </a:r>
            <a:r>
              <a:rPr sz="2400" spc="-20" dirty="0">
                <a:latin typeface="Calibri"/>
                <a:cs typeface="Calibri"/>
              </a:rPr>
              <a:t> </a:t>
            </a:r>
            <a:r>
              <a:rPr sz="2400" dirty="0">
                <a:latin typeface="Calibri"/>
                <a:cs typeface="Calibri"/>
              </a:rPr>
              <a:t>speed</a:t>
            </a:r>
            <a:r>
              <a:rPr sz="2400" spc="-75" dirty="0">
                <a:latin typeface="Calibri"/>
                <a:cs typeface="Calibri"/>
              </a:rPr>
              <a:t> </a:t>
            </a:r>
            <a:r>
              <a:rPr sz="2400" dirty="0">
                <a:latin typeface="Calibri"/>
                <a:cs typeface="Calibri"/>
              </a:rPr>
              <a:t>of</a:t>
            </a:r>
            <a:r>
              <a:rPr sz="2400" spc="-10" dirty="0">
                <a:latin typeface="Calibri"/>
                <a:cs typeface="Calibri"/>
              </a:rPr>
              <a:t> </a:t>
            </a:r>
            <a:r>
              <a:rPr sz="2400" dirty="0">
                <a:latin typeface="Calibri"/>
                <a:cs typeface="Calibri"/>
              </a:rPr>
              <a:t>a</a:t>
            </a:r>
            <a:r>
              <a:rPr sz="2400" spc="-50" dirty="0">
                <a:latin typeface="Calibri"/>
                <a:cs typeface="Calibri"/>
              </a:rPr>
              <a:t> </a:t>
            </a:r>
            <a:r>
              <a:rPr sz="2400" dirty="0">
                <a:latin typeface="Calibri"/>
                <a:cs typeface="Calibri"/>
              </a:rPr>
              <a:t>DC</a:t>
            </a:r>
            <a:r>
              <a:rPr sz="2400" spc="-35" dirty="0">
                <a:latin typeface="Calibri"/>
                <a:cs typeface="Calibri"/>
              </a:rPr>
              <a:t> </a:t>
            </a:r>
            <a:r>
              <a:rPr sz="2400" dirty="0">
                <a:latin typeface="Calibri"/>
                <a:cs typeface="Calibri"/>
              </a:rPr>
              <a:t>motor</a:t>
            </a:r>
            <a:r>
              <a:rPr sz="2400" spc="-110" dirty="0">
                <a:latin typeface="Calibri"/>
                <a:cs typeface="Calibri"/>
              </a:rPr>
              <a:t> </a:t>
            </a:r>
            <a:r>
              <a:rPr sz="2400" dirty="0">
                <a:latin typeface="Calibri"/>
                <a:cs typeface="Calibri"/>
              </a:rPr>
              <a:t>is</a:t>
            </a:r>
            <a:r>
              <a:rPr sz="2400" spc="10" dirty="0">
                <a:latin typeface="Calibri"/>
                <a:cs typeface="Calibri"/>
              </a:rPr>
              <a:t> </a:t>
            </a:r>
            <a:r>
              <a:rPr sz="2400" dirty="0">
                <a:latin typeface="Calibri"/>
                <a:cs typeface="Calibri"/>
              </a:rPr>
              <a:t>given</a:t>
            </a:r>
            <a:r>
              <a:rPr sz="2400" spc="65" dirty="0">
                <a:latin typeface="Calibri"/>
                <a:cs typeface="Calibri"/>
              </a:rPr>
              <a:t> </a:t>
            </a:r>
            <a:r>
              <a:rPr sz="2400" dirty="0">
                <a:latin typeface="Calibri"/>
                <a:cs typeface="Calibri"/>
              </a:rPr>
              <a:t>be</a:t>
            </a:r>
            <a:r>
              <a:rPr sz="2400" spc="-20" dirty="0">
                <a:latin typeface="Calibri"/>
                <a:cs typeface="Calibri"/>
              </a:rPr>
              <a:t> </a:t>
            </a:r>
            <a:r>
              <a:rPr sz="2400" dirty="0">
                <a:latin typeface="Calibri"/>
                <a:cs typeface="Calibri"/>
              </a:rPr>
              <a:t>the</a:t>
            </a:r>
            <a:r>
              <a:rPr sz="2400" spc="-95" dirty="0">
                <a:latin typeface="Calibri"/>
                <a:cs typeface="Calibri"/>
              </a:rPr>
              <a:t> </a:t>
            </a:r>
            <a:r>
              <a:rPr sz="2400" spc="-10" dirty="0">
                <a:latin typeface="Calibri"/>
                <a:cs typeface="Calibri"/>
              </a:rPr>
              <a:t>relationship</a:t>
            </a:r>
            <a:endParaRPr sz="2400">
              <a:latin typeface="Calibri"/>
              <a:cs typeface="Calibri"/>
            </a:endParaRPr>
          </a:p>
        </p:txBody>
      </p:sp>
      <p:sp>
        <p:nvSpPr>
          <p:cNvPr id="4" name="object 4"/>
          <p:cNvSpPr txBox="1"/>
          <p:nvPr/>
        </p:nvSpPr>
        <p:spPr>
          <a:xfrm>
            <a:off x="751840" y="4352925"/>
            <a:ext cx="10873740" cy="1374775"/>
          </a:xfrm>
          <a:prstGeom prst="rect">
            <a:avLst/>
          </a:prstGeom>
        </p:spPr>
        <p:txBody>
          <a:bodyPr vert="horz" wrap="square" lIns="0" tIns="51435" rIns="0" bIns="0" rtlCol="0">
            <a:spAutoFit/>
          </a:bodyPr>
          <a:lstStyle/>
          <a:p>
            <a:pPr marL="12700" marR="5080" algn="just">
              <a:lnSpc>
                <a:spcPct val="89600"/>
              </a:lnSpc>
              <a:spcBef>
                <a:spcPts val="405"/>
              </a:spcBef>
            </a:pPr>
            <a:r>
              <a:rPr sz="2400" dirty="0">
                <a:latin typeface="Calibri"/>
                <a:cs typeface="Calibri"/>
              </a:rPr>
              <a:t>This</a:t>
            </a:r>
            <a:r>
              <a:rPr sz="2400" spc="-35" dirty="0">
                <a:latin typeface="Calibri"/>
                <a:cs typeface="Calibri"/>
              </a:rPr>
              <a:t> </a:t>
            </a:r>
            <a:r>
              <a:rPr sz="2400" dirty="0">
                <a:latin typeface="Calibri"/>
                <a:cs typeface="Calibri"/>
              </a:rPr>
              <a:t>Equation</a:t>
            </a:r>
            <a:r>
              <a:rPr sz="2400" spc="-40" dirty="0">
                <a:latin typeface="Calibri"/>
                <a:cs typeface="Calibri"/>
              </a:rPr>
              <a:t> </a:t>
            </a:r>
            <a:r>
              <a:rPr sz="2400" dirty="0">
                <a:latin typeface="Calibri"/>
                <a:cs typeface="Calibri"/>
              </a:rPr>
              <a:t>show</a:t>
            </a:r>
            <a:r>
              <a:rPr sz="2400" spc="10" dirty="0">
                <a:latin typeface="Calibri"/>
                <a:cs typeface="Calibri"/>
              </a:rPr>
              <a:t> </a:t>
            </a:r>
            <a:r>
              <a:rPr sz="2400" dirty="0">
                <a:latin typeface="Calibri"/>
                <a:cs typeface="Calibri"/>
              </a:rPr>
              <a:t>that</a:t>
            </a:r>
            <a:r>
              <a:rPr sz="2400" spc="20" dirty="0">
                <a:latin typeface="Calibri"/>
                <a:cs typeface="Calibri"/>
              </a:rPr>
              <a:t> </a:t>
            </a:r>
            <a:r>
              <a:rPr sz="2400" dirty="0">
                <a:latin typeface="Calibri"/>
                <a:cs typeface="Calibri"/>
              </a:rPr>
              <a:t>the</a:t>
            </a:r>
            <a:r>
              <a:rPr sz="2400" spc="-65" dirty="0">
                <a:latin typeface="Calibri"/>
                <a:cs typeface="Calibri"/>
              </a:rPr>
              <a:t> </a:t>
            </a:r>
            <a:r>
              <a:rPr sz="2400" dirty="0">
                <a:latin typeface="Calibri"/>
                <a:cs typeface="Calibri"/>
              </a:rPr>
              <a:t>speed</a:t>
            </a:r>
            <a:r>
              <a:rPr sz="2400" spc="15" dirty="0">
                <a:latin typeface="Calibri"/>
                <a:cs typeface="Calibri"/>
              </a:rPr>
              <a:t> </a:t>
            </a:r>
            <a:r>
              <a:rPr sz="2400" dirty="0">
                <a:latin typeface="Calibri"/>
                <a:cs typeface="Calibri"/>
              </a:rPr>
              <a:t>is</a:t>
            </a:r>
            <a:r>
              <a:rPr sz="2400" spc="35" dirty="0">
                <a:latin typeface="Calibri"/>
                <a:cs typeface="Calibri"/>
              </a:rPr>
              <a:t> </a:t>
            </a:r>
            <a:r>
              <a:rPr sz="2400" dirty="0">
                <a:latin typeface="Calibri"/>
                <a:cs typeface="Calibri"/>
              </a:rPr>
              <a:t>dependent</a:t>
            </a:r>
            <a:r>
              <a:rPr sz="2400" spc="35" dirty="0">
                <a:latin typeface="Calibri"/>
                <a:cs typeface="Calibri"/>
              </a:rPr>
              <a:t> </a:t>
            </a:r>
            <a:r>
              <a:rPr sz="2400" dirty="0">
                <a:latin typeface="Calibri"/>
                <a:cs typeface="Calibri"/>
              </a:rPr>
              <a:t>on</a:t>
            </a:r>
            <a:r>
              <a:rPr sz="2400" spc="-65" dirty="0">
                <a:latin typeface="Calibri"/>
                <a:cs typeface="Calibri"/>
              </a:rPr>
              <a:t> </a:t>
            </a:r>
            <a:r>
              <a:rPr sz="2400" dirty="0">
                <a:latin typeface="Calibri"/>
                <a:cs typeface="Calibri"/>
              </a:rPr>
              <a:t>the</a:t>
            </a:r>
            <a:r>
              <a:rPr sz="2400" spc="10" dirty="0">
                <a:latin typeface="Calibri"/>
                <a:cs typeface="Calibri"/>
              </a:rPr>
              <a:t> </a:t>
            </a:r>
            <a:r>
              <a:rPr sz="2400" b="1" dirty="0">
                <a:latin typeface="Calibri"/>
                <a:cs typeface="Calibri"/>
              </a:rPr>
              <a:t>supply</a:t>
            </a:r>
            <a:r>
              <a:rPr sz="2400" b="1" spc="-20" dirty="0">
                <a:latin typeface="Calibri"/>
                <a:cs typeface="Calibri"/>
              </a:rPr>
              <a:t> </a:t>
            </a:r>
            <a:r>
              <a:rPr sz="2400" b="1" dirty="0">
                <a:latin typeface="Calibri"/>
                <a:cs typeface="Calibri"/>
              </a:rPr>
              <a:t>voltage </a:t>
            </a:r>
            <a:r>
              <a:rPr sz="2400" b="1" spc="-10" dirty="0">
                <a:latin typeface="Calibri"/>
                <a:cs typeface="Calibri"/>
              </a:rPr>
              <a:t>V,</a:t>
            </a:r>
            <a:r>
              <a:rPr sz="2400" b="1" spc="-25" dirty="0">
                <a:latin typeface="Calibri"/>
                <a:cs typeface="Calibri"/>
              </a:rPr>
              <a:t> </a:t>
            </a:r>
            <a:r>
              <a:rPr sz="2400" b="1" dirty="0">
                <a:latin typeface="Calibri"/>
                <a:cs typeface="Calibri"/>
              </a:rPr>
              <a:t>the</a:t>
            </a:r>
            <a:r>
              <a:rPr sz="2400" b="1" spc="-75" dirty="0">
                <a:latin typeface="Calibri"/>
                <a:cs typeface="Calibri"/>
              </a:rPr>
              <a:t> </a:t>
            </a:r>
            <a:r>
              <a:rPr sz="2400" b="1" spc="-10" dirty="0">
                <a:latin typeface="Calibri"/>
                <a:cs typeface="Calibri"/>
              </a:rPr>
              <a:t>armature </a:t>
            </a:r>
            <a:r>
              <a:rPr sz="2400" b="1" dirty="0">
                <a:latin typeface="Calibri"/>
                <a:cs typeface="Calibri"/>
              </a:rPr>
              <a:t>circuit</a:t>
            </a:r>
            <a:r>
              <a:rPr sz="2400" b="1" spc="80" dirty="0">
                <a:latin typeface="Calibri"/>
                <a:cs typeface="Calibri"/>
              </a:rPr>
              <a:t> </a:t>
            </a:r>
            <a:r>
              <a:rPr sz="2400" b="1" dirty="0">
                <a:latin typeface="Calibri"/>
                <a:cs typeface="Calibri"/>
              </a:rPr>
              <a:t>resistance</a:t>
            </a:r>
            <a:r>
              <a:rPr sz="2400" b="1" spc="95" dirty="0">
                <a:latin typeface="Calibri"/>
                <a:cs typeface="Calibri"/>
              </a:rPr>
              <a:t> </a:t>
            </a:r>
            <a:r>
              <a:rPr sz="2400" b="1" dirty="0">
                <a:latin typeface="Calibri"/>
                <a:cs typeface="Calibri"/>
              </a:rPr>
              <a:t>Ra,</a:t>
            </a:r>
            <a:r>
              <a:rPr sz="2400" b="1" spc="70" dirty="0">
                <a:latin typeface="Calibri"/>
                <a:cs typeface="Calibri"/>
              </a:rPr>
              <a:t> </a:t>
            </a:r>
            <a:r>
              <a:rPr sz="2400" b="1" dirty="0">
                <a:latin typeface="Calibri"/>
                <a:cs typeface="Calibri"/>
              </a:rPr>
              <a:t>and</a:t>
            </a:r>
            <a:r>
              <a:rPr sz="2400" b="1" spc="75" dirty="0">
                <a:latin typeface="Calibri"/>
                <a:cs typeface="Calibri"/>
              </a:rPr>
              <a:t> </a:t>
            </a:r>
            <a:r>
              <a:rPr sz="2400" b="1" dirty="0">
                <a:latin typeface="Calibri"/>
                <a:cs typeface="Calibri"/>
              </a:rPr>
              <a:t>field</a:t>
            </a:r>
            <a:r>
              <a:rPr sz="2400" b="1" spc="70" dirty="0">
                <a:latin typeface="Calibri"/>
                <a:cs typeface="Calibri"/>
              </a:rPr>
              <a:t> </a:t>
            </a:r>
            <a:r>
              <a:rPr sz="2400" b="1" dirty="0">
                <a:latin typeface="Calibri"/>
                <a:cs typeface="Calibri"/>
              </a:rPr>
              <a:t>flux</a:t>
            </a:r>
            <a:r>
              <a:rPr sz="2400" b="1" spc="105" dirty="0">
                <a:latin typeface="Calibri"/>
                <a:cs typeface="Calibri"/>
              </a:rPr>
              <a:t> </a:t>
            </a:r>
            <a:r>
              <a:rPr sz="2400" b="1" dirty="0">
                <a:latin typeface="Calibri"/>
                <a:cs typeface="Calibri"/>
              </a:rPr>
              <a:t>Ф</a:t>
            </a:r>
            <a:r>
              <a:rPr sz="2400" dirty="0">
                <a:latin typeface="Calibri"/>
                <a:cs typeface="Calibri"/>
              </a:rPr>
              <a:t>,</a:t>
            </a:r>
            <a:r>
              <a:rPr sz="2400" spc="85" dirty="0">
                <a:latin typeface="Calibri"/>
                <a:cs typeface="Calibri"/>
              </a:rPr>
              <a:t> </a:t>
            </a:r>
            <a:r>
              <a:rPr sz="2400" dirty="0">
                <a:latin typeface="Calibri"/>
                <a:cs typeface="Calibri"/>
              </a:rPr>
              <a:t>which</a:t>
            </a:r>
            <a:r>
              <a:rPr sz="2400" spc="100" dirty="0">
                <a:latin typeface="Calibri"/>
                <a:cs typeface="Calibri"/>
              </a:rPr>
              <a:t> </a:t>
            </a:r>
            <a:r>
              <a:rPr sz="2400" dirty="0">
                <a:latin typeface="Calibri"/>
                <a:cs typeface="Calibri"/>
              </a:rPr>
              <a:t>is</a:t>
            </a:r>
            <a:r>
              <a:rPr sz="2400" spc="120" dirty="0">
                <a:latin typeface="Calibri"/>
                <a:cs typeface="Calibri"/>
              </a:rPr>
              <a:t> </a:t>
            </a:r>
            <a:r>
              <a:rPr sz="2400" dirty="0">
                <a:latin typeface="Calibri"/>
                <a:cs typeface="Calibri"/>
              </a:rPr>
              <a:t>produced</a:t>
            </a:r>
            <a:r>
              <a:rPr sz="2400" spc="114" dirty="0">
                <a:latin typeface="Calibri"/>
                <a:cs typeface="Calibri"/>
              </a:rPr>
              <a:t> </a:t>
            </a:r>
            <a:r>
              <a:rPr sz="2400" dirty="0">
                <a:latin typeface="Calibri"/>
                <a:cs typeface="Calibri"/>
              </a:rPr>
              <a:t>by</a:t>
            </a:r>
            <a:r>
              <a:rPr sz="2400" spc="55" dirty="0">
                <a:latin typeface="Calibri"/>
                <a:cs typeface="Calibri"/>
              </a:rPr>
              <a:t> </a:t>
            </a:r>
            <a:r>
              <a:rPr sz="2400" dirty="0">
                <a:latin typeface="Calibri"/>
                <a:cs typeface="Calibri"/>
              </a:rPr>
              <a:t>the</a:t>
            </a:r>
            <a:r>
              <a:rPr sz="2400" spc="95" dirty="0">
                <a:latin typeface="Calibri"/>
                <a:cs typeface="Calibri"/>
              </a:rPr>
              <a:t> </a:t>
            </a:r>
            <a:r>
              <a:rPr sz="2400" dirty="0">
                <a:latin typeface="Calibri"/>
                <a:cs typeface="Calibri"/>
              </a:rPr>
              <a:t>field</a:t>
            </a:r>
            <a:r>
              <a:rPr sz="2400" spc="100" dirty="0">
                <a:latin typeface="Calibri"/>
                <a:cs typeface="Calibri"/>
              </a:rPr>
              <a:t> </a:t>
            </a:r>
            <a:r>
              <a:rPr sz="2400" dirty="0">
                <a:latin typeface="Calibri"/>
                <a:cs typeface="Calibri"/>
              </a:rPr>
              <a:t>current.</a:t>
            </a:r>
            <a:r>
              <a:rPr sz="2400" spc="5" dirty="0">
                <a:latin typeface="Calibri"/>
                <a:cs typeface="Calibri"/>
              </a:rPr>
              <a:t> </a:t>
            </a:r>
            <a:r>
              <a:rPr sz="2400" dirty="0">
                <a:latin typeface="Calibri"/>
                <a:cs typeface="Calibri"/>
              </a:rPr>
              <a:t>We</a:t>
            </a:r>
            <a:r>
              <a:rPr sz="2400" spc="85" dirty="0">
                <a:latin typeface="Calibri"/>
                <a:cs typeface="Calibri"/>
              </a:rPr>
              <a:t>  </a:t>
            </a:r>
            <a:r>
              <a:rPr sz="2400" spc="-25" dirty="0">
                <a:latin typeface="Calibri"/>
                <a:cs typeface="Calibri"/>
              </a:rPr>
              <a:t>can </a:t>
            </a:r>
            <a:r>
              <a:rPr sz="2400" dirty="0">
                <a:latin typeface="Calibri"/>
                <a:cs typeface="Calibri"/>
              </a:rPr>
              <a:t>control</a:t>
            </a:r>
            <a:r>
              <a:rPr sz="2400" spc="85" dirty="0">
                <a:latin typeface="Calibri"/>
                <a:cs typeface="Calibri"/>
              </a:rPr>
              <a:t> </a:t>
            </a:r>
            <a:r>
              <a:rPr sz="2400" dirty="0">
                <a:latin typeface="Calibri"/>
                <a:cs typeface="Calibri"/>
              </a:rPr>
              <a:t>the</a:t>
            </a:r>
            <a:r>
              <a:rPr sz="2400" spc="105" dirty="0">
                <a:latin typeface="Calibri"/>
                <a:cs typeface="Calibri"/>
              </a:rPr>
              <a:t> </a:t>
            </a:r>
            <a:r>
              <a:rPr sz="2400" dirty="0">
                <a:latin typeface="Calibri"/>
                <a:cs typeface="Calibri"/>
              </a:rPr>
              <a:t>speed</a:t>
            </a:r>
            <a:r>
              <a:rPr sz="2400" spc="125" dirty="0">
                <a:latin typeface="Calibri"/>
                <a:cs typeface="Calibri"/>
              </a:rPr>
              <a:t> </a:t>
            </a:r>
            <a:r>
              <a:rPr sz="2400" dirty="0">
                <a:latin typeface="Calibri"/>
                <a:cs typeface="Calibri"/>
              </a:rPr>
              <a:t>of</a:t>
            </a:r>
            <a:r>
              <a:rPr sz="2400" spc="114" dirty="0">
                <a:latin typeface="Calibri"/>
                <a:cs typeface="Calibri"/>
              </a:rPr>
              <a:t> </a:t>
            </a:r>
            <a:r>
              <a:rPr sz="2400" dirty="0">
                <a:latin typeface="Calibri"/>
                <a:cs typeface="Calibri"/>
              </a:rPr>
              <a:t>DC</a:t>
            </a:r>
            <a:r>
              <a:rPr sz="2400" spc="90" dirty="0">
                <a:latin typeface="Calibri"/>
                <a:cs typeface="Calibri"/>
              </a:rPr>
              <a:t> </a:t>
            </a:r>
            <a:r>
              <a:rPr sz="2400" dirty="0">
                <a:latin typeface="Calibri"/>
                <a:cs typeface="Calibri"/>
              </a:rPr>
              <a:t>motor</a:t>
            </a:r>
            <a:r>
              <a:rPr sz="2400" spc="90" dirty="0">
                <a:latin typeface="Calibri"/>
                <a:cs typeface="Calibri"/>
              </a:rPr>
              <a:t> </a:t>
            </a:r>
            <a:r>
              <a:rPr sz="2400" dirty="0">
                <a:latin typeface="Calibri"/>
                <a:cs typeface="Calibri"/>
              </a:rPr>
              <a:t>using</a:t>
            </a:r>
            <a:r>
              <a:rPr sz="2400" spc="100" dirty="0">
                <a:latin typeface="Calibri"/>
                <a:cs typeface="Calibri"/>
              </a:rPr>
              <a:t> </a:t>
            </a:r>
            <a:r>
              <a:rPr sz="2400" dirty="0">
                <a:latin typeface="Calibri"/>
                <a:cs typeface="Calibri"/>
              </a:rPr>
              <a:t>PID</a:t>
            </a:r>
            <a:r>
              <a:rPr sz="2400" spc="114" dirty="0">
                <a:latin typeface="Calibri"/>
                <a:cs typeface="Calibri"/>
              </a:rPr>
              <a:t> </a:t>
            </a:r>
            <a:r>
              <a:rPr sz="2400" dirty="0">
                <a:latin typeface="Calibri"/>
                <a:cs typeface="Calibri"/>
              </a:rPr>
              <a:t>controller</a:t>
            </a:r>
            <a:r>
              <a:rPr sz="2400" spc="95" dirty="0">
                <a:latin typeface="Calibri"/>
                <a:cs typeface="Calibri"/>
              </a:rPr>
              <a:t> </a:t>
            </a:r>
            <a:r>
              <a:rPr sz="2400" dirty="0">
                <a:latin typeface="Calibri"/>
                <a:cs typeface="Calibri"/>
              </a:rPr>
              <a:t>.For</a:t>
            </a:r>
            <a:r>
              <a:rPr sz="2400" spc="90" dirty="0">
                <a:latin typeface="Calibri"/>
                <a:cs typeface="Calibri"/>
              </a:rPr>
              <a:t> </a:t>
            </a:r>
            <a:r>
              <a:rPr sz="2400" dirty="0">
                <a:latin typeface="Calibri"/>
                <a:cs typeface="Calibri"/>
              </a:rPr>
              <a:t>Observing</a:t>
            </a:r>
            <a:r>
              <a:rPr sz="2400" spc="105" dirty="0">
                <a:latin typeface="Calibri"/>
                <a:cs typeface="Calibri"/>
              </a:rPr>
              <a:t> </a:t>
            </a:r>
            <a:r>
              <a:rPr sz="2400" dirty="0">
                <a:latin typeface="Calibri"/>
                <a:cs typeface="Calibri"/>
              </a:rPr>
              <a:t>this</a:t>
            </a:r>
            <a:r>
              <a:rPr sz="2400" spc="200" dirty="0">
                <a:latin typeface="Calibri"/>
                <a:cs typeface="Calibri"/>
              </a:rPr>
              <a:t> </a:t>
            </a:r>
            <a:r>
              <a:rPr sz="2400" dirty="0">
                <a:latin typeface="Calibri"/>
                <a:cs typeface="Calibri"/>
              </a:rPr>
              <a:t>in</a:t>
            </a:r>
            <a:r>
              <a:rPr sz="2400" spc="110" dirty="0">
                <a:latin typeface="Calibri"/>
                <a:cs typeface="Calibri"/>
              </a:rPr>
              <a:t> </a:t>
            </a:r>
            <a:r>
              <a:rPr sz="2400" dirty="0">
                <a:latin typeface="Calibri"/>
                <a:cs typeface="Calibri"/>
              </a:rPr>
              <a:t>MATLAB</a:t>
            </a:r>
            <a:r>
              <a:rPr sz="2400" spc="80" dirty="0">
                <a:latin typeface="Calibri"/>
                <a:cs typeface="Calibri"/>
              </a:rPr>
              <a:t> </a:t>
            </a:r>
            <a:r>
              <a:rPr sz="2400" spc="-25" dirty="0">
                <a:latin typeface="Calibri"/>
                <a:cs typeface="Calibri"/>
              </a:rPr>
              <a:t>,we </a:t>
            </a:r>
            <a:r>
              <a:rPr sz="2400" dirty="0">
                <a:latin typeface="Calibri"/>
                <a:cs typeface="Calibri"/>
              </a:rPr>
              <a:t>need</a:t>
            </a:r>
            <a:r>
              <a:rPr sz="2400" spc="-10" dirty="0">
                <a:latin typeface="Calibri"/>
                <a:cs typeface="Calibri"/>
              </a:rPr>
              <a:t> </a:t>
            </a:r>
            <a:r>
              <a:rPr sz="2400" dirty="0">
                <a:latin typeface="Calibri"/>
                <a:cs typeface="Calibri"/>
              </a:rPr>
              <a:t>to</a:t>
            </a:r>
            <a:r>
              <a:rPr sz="2400" spc="-100" dirty="0">
                <a:latin typeface="Calibri"/>
                <a:cs typeface="Calibri"/>
              </a:rPr>
              <a:t> </a:t>
            </a:r>
            <a:r>
              <a:rPr sz="2400" dirty="0">
                <a:latin typeface="Calibri"/>
                <a:cs typeface="Calibri"/>
              </a:rPr>
              <a:t>find</a:t>
            </a:r>
            <a:r>
              <a:rPr sz="2400" spc="-15" dirty="0">
                <a:latin typeface="Calibri"/>
                <a:cs typeface="Calibri"/>
              </a:rPr>
              <a:t> </a:t>
            </a:r>
            <a:r>
              <a:rPr sz="2400" dirty="0">
                <a:latin typeface="Calibri"/>
                <a:cs typeface="Calibri"/>
              </a:rPr>
              <a:t>mathematical</a:t>
            </a:r>
            <a:r>
              <a:rPr sz="2400" spc="-130" dirty="0">
                <a:latin typeface="Calibri"/>
                <a:cs typeface="Calibri"/>
              </a:rPr>
              <a:t> </a:t>
            </a:r>
            <a:r>
              <a:rPr sz="2400" dirty="0">
                <a:latin typeface="Calibri"/>
                <a:cs typeface="Calibri"/>
              </a:rPr>
              <a:t>modelling</a:t>
            </a:r>
            <a:r>
              <a:rPr sz="2400" spc="-35" dirty="0">
                <a:latin typeface="Calibri"/>
                <a:cs typeface="Calibri"/>
              </a:rPr>
              <a:t> </a:t>
            </a:r>
            <a:r>
              <a:rPr sz="2400" dirty="0">
                <a:latin typeface="Calibri"/>
                <a:cs typeface="Calibri"/>
              </a:rPr>
              <a:t>of</a:t>
            </a:r>
            <a:r>
              <a:rPr sz="2400" spc="-15" dirty="0">
                <a:latin typeface="Calibri"/>
                <a:cs typeface="Calibri"/>
              </a:rPr>
              <a:t> </a:t>
            </a:r>
            <a:r>
              <a:rPr sz="2400" dirty="0">
                <a:latin typeface="Calibri"/>
                <a:cs typeface="Calibri"/>
              </a:rPr>
              <a:t>DC</a:t>
            </a:r>
            <a:r>
              <a:rPr sz="2400" spc="-40" dirty="0">
                <a:latin typeface="Calibri"/>
                <a:cs typeface="Calibri"/>
              </a:rPr>
              <a:t> </a:t>
            </a:r>
            <a:r>
              <a:rPr sz="2400" spc="-10" dirty="0">
                <a:latin typeface="Calibri"/>
                <a:cs typeface="Calibri"/>
              </a:rPr>
              <a:t>motor.</a:t>
            </a:r>
            <a:endParaRPr sz="2400">
              <a:latin typeface="Calibri"/>
              <a:cs typeface="Calibri"/>
            </a:endParaRPr>
          </a:p>
        </p:txBody>
      </p:sp>
      <p:pic>
        <p:nvPicPr>
          <p:cNvPr id="5" name="object 5"/>
          <p:cNvPicPr/>
          <p:nvPr/>
        </p:nvPicPr>
        <p:blipFill>
          <a:blip r:embed="rId2" cstate="print"/>
          <a:stretch>
            <a:fillRect/>
          </a:stretch>
        </p:blipFill>
        <p:spPr>
          <a:xfrm>
            <a:off x="4248150" y="3105150"/>
            <a:ext cx="2771775" cy="12573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7213" rIns="0" bIns="0" rtlCol="0">
            <a:spAutoFit/>
          </a:bodyPr>
          <a:lstStyle/>
          <a:p>
            <a:pPr marL="281305">
              <a:lnSpc>
                <a:spcPct val="100000"/>
              </a:lnSpc>
              <a:spcBef>
                <a:spcPts val="100"/>
              </a:spcBef>
            </a:pPr>
            <a:r>
              <a:rPr sz="2400" b="0" u="sng" spc="-10" dirty="0">
                <a:uFill>
                  <a:solidFill>
                    <a:srgbClr val="232D41"/>
                  </a:solidFill>
                </a:uFill>
                <a:latin typeface="Calibri"/>
                <a:cs typeface="Calibri"/>
              </a:rPr>
              <a:t>Tuned</a:t>
            </a:r>
            <a:r>
              <a:rPr sz="2400" b="0" u="sng" spc="80" dirty="0">
                <a:uFill>
                  <a:solidFill>
                    <a:srgbClr val="232D41"/>
                  </a:solidFill>
                </a:uFill>
                <a:latin typeface="Calibri"/>
                <a:cs typeface="Calibri"/>
              </a:rPr>
              <a:t> </a:t>
            </a:r>
            <a:r>
              <a:rPr sz="2400" b="0" u="sng" spc="110" dirty="0">
                <a:uFill>
                  <a:solidFill>
                    <a:srgbClr val="232D41"/>
                  </a:solidFill>
                </a:uFill>
                <a:latin typeface="Calibri"/>
                <a:cs typeface="Calibri"/>
              </a:rPr>
              <a:t>PID</a:t>
            </a:r>
            <a:r>
              <a:rPr sz="2400" b="0" u="sng" spc="50" dirty="0">
                <a:uFill>
                  <a:solidFill>
                    <a:srgbClr val="232D41"/>
                  </a:solidFill>
                </a:uFill>
                <a:latin typeface="Calibri"/>
                <a:cs typeface="Calibri"/>
              </a:rPr>
              <a:t> </a:t>
            </a:r>
            <a:r>
              <a:rPr sz="2400" b="0" u="sng" dirty="0">
                <a:uFill>
                  <a:solidFill>
                    <a:srgbClr val="232D41"/>
                  </a:solidFill>
                </a:uFill>
                <a:latin typeface="Calibri"/>
                <a:cs typeface="Calibri"/>
              </a:rPr>
              <a:t>controlled</a:t>
            </a:r>
            <a:r>
              <a:rPr sz="2400" b="0" u="sng" spc="80" dirty="0">
                <a:uFill>
                  <a:solidFill>
                    <a:srgbClr val="232D41"/>
                  </a:solidFill>
                </a:uFill>
                <a:latin typeface="Calibri"/>
                <a:cs typeface="Calibri"/>
              </a:rPr>
              <a:t> </a:t>
            </a:r>
            <a:r>
              <a:rPr sz="2400" b="0" u="sng" spc="-20" dirty="0">
                <a:uFill>
                  <a:solidFill>
                    <a:srgbClr val="232D41"/>
                  </a:solidFill>
                </a:uFill>
                <a:latin typeface="Calibri"/>
                <a:cs typeface="Calibri"/>
              </a:rPr>
              <a:t>speed</a:t>
            </a:r>
            <a:r>
              <a:rPr sz="2400" b="0" u="sng" spc="85" dirty="0">
                <a:uFill>
                  <a:solidFill>
                    <a:srgbClr val="232D41"/>
                  </a:solidFill>
                </a:uFill>
                <a:latin typeface="Calibri"/>
                <a:cs typeface="Calibri"/>
              </a:rPr>
              <a:t> </a:t>
            </a:r>
            <a:r>
              <a:rPr sz="2400" b="0" u="sng" spc="-10" dirty="0">
                <a:uFill>
                  <a:solidFill>
                    <a:srgbClr val="232D41"/>
                  </a:solidFill>
                </a:uFill>
                <a:latin typeface="Calibri"/>
                <a:cs typeface="Calibri"/>
              </a:rPr>
              <a:t>response</a:t>
            </a:r>
            <a:r>
              <a:rPr sz="2400" b="0" u="sng" spc="145" dirty="0">
                <a:uFill>
                  <a:solidFill>
                    <a:srgbClr val="232D41"/>
                  </a:solidFill>
                </a:uFill>
                <a:latin typeface="Calibri"/>
                <a:cs typeface="Calibri"/>
              </a:rPr>
              <a:t> </a:t>
            </a:r>
            <a:r>
              <a:rPr sz="2400" b="0" u="sng" dirty="0">
                <a:uFill>
                  <a:solidFill>
                    <a:srgbClr val="232D41"/>
                  </a:solidFill>
                </a:uFill>
                <a:latin typeface="Calibri"/>
                <a:cs typeface="Calibri"/>
              </a:rPr>
              <a:t>of</a:t>
            </a:r>
            <a:r>
              <a:rPr sz="2400" b="0" u="sng" spc="20" dirty="0">
                <a:uFill>
                  <a:solidFill>
                    <a:srgbClr val="232D41"/>
                  </a:solidFill>
                </a:uFill>
                <a:latin typeface="Calibri"/>
                <a:cs typeface="Calibri"/>
              </a:rPr>
              <a:t> </a:t>
            </a:r>
            <a:r>
              <a:rPr sz="2400" b="0" u="sng" spc="355" dirty="0">
                <a:uFill>
                  <a:solidFill>
                    <a:srgbClr val="232D41"/>
                  </a:solidFill>
                </a:uFill>
                <a:latin typeface="Calibri"/>
                <a:cs typeface="Calibri"/>
              </a:rPr>
              <a:t>DC</a:t>
            </a:r>
            <a:r>
              <a:rPr sz="2400" b="0" u="sng" spc="5" dirty="0">
                <a:uFill>
                  <a:solidFill>
                    <a:srgbClr val="232D41"/>
                  </a:solidFill>
                </a:uFill>
                <a:latin typeface="Calibri"/>
                <a:cs typeface="Calibri"/>
              </a:rPr>
              <a:t> </a:t>
            </a:r>
            <a:r>
              <a:rPr sz="2400" b="0" u="sng" dirty="0">
                <a:uFill>
                  <a:solidFill>
                    <a:srgbClr val="232D41"/>
                  </a:solidFill>
                </a:uFill>
                <a:latin typeface="Calibri"/>
                <a:cs typeface="Calibri"/>
              </a:rPr>
              <a:t>motor</a:t>
            </a:r>
            <a:r>
              <a:rPr sz="2400" b="0" u="sng" spc="-45" dirty="0">
                <a:uFill>
                  <a:solidFill>
                    <a:srgbClr val="232D41"/>
                  </a:solidFill>
                </a:uFill>
                <a:latin typeface="Calibri"/>
                <a:cs typeface="Calibri"/>
              </a:rPr>
              <a:t> </a:t>
            </a:r>
            <a:r>
              <a:rPr sz="2400" b="0" u="sng" dirty="0">
                <a:uFill>
                  <a:solidFill>
                    <a:srgbClr val="232D41"/>
                  </a:solidFill>
                </a:uFill>
                <a:latin typeface="Calibri"/>
                <a:cs typeface="Calibri"/>
              </a:rPr>
              <a:t>under</a:t>
            </a:r>
            <a:r>
              <a:rPr sz="2400" b="0" u="sng" spc="80" dirty="0">
                <a:uFill>
                  <a:solidFill>
                    <a:srgbClr val="232D41"/>
                  </a:solidFill>
                </a:uFill>
                <a:latin typeface="Calibri"/>
                <a:cs typeface="Calibri"/>
              </a:rPr>
              <a:t> </a:t>
            </a:r>
            <a:r>
              <a:rPr sz="2400" b="0" u="sng" dirty="0">
                <a:uFill>
                  <a:solidFill>
                    <a:srgbClr val="232D41"/>
                  </a:solidFill>
                </a:uFill>
                <a:latin typeface="Calibri"/>
                <a:cs typeface="Calibri"/>
              </a:rPr>
              <a:t>load</a:t>
            </a:r>
            <a:r>
              <a:rPr sz="2400" b="0" u="sng" spc="20" dirty="0">
                <a:uFill>
                  <a:solidFill>
                    <a:srgbClr val="232D41"/>
                  </a:solidFill>
                </a:uFill>
                <a:latin typeface="Calibri"/>
                <a:cs typeface="Calibri"/>
              </a:rPr>
              <a:t> </a:t>
            </a:r>
            <a:r>
              <a:rPr sz="2400" b="0" u="sng" spc="-10" dirty="0">
                <a:uFill>
                  <a:solidFill>
                    <a:srgbClr val="232D41"/>
                  </a:solidFill>
                </a:uFill>
                <a:latin typeface="Calibri"/>
                <a:cs typeface="Calibri"/>
              </a:rPr>
              <a:t>disturbance</a:t>
            </a:r>
            <a:endParaRPr sz="2400">
              <a:latin typeface="Calibri"/>
              <a:cs typeface="Calibri"/>
            </a:endParaRPr>
          </a:p>
        </p:txBody>
      </p:sp>
      <p:pic>
        <p:nvPicPr>
          <p:cNvPr id="3" name="object 3"/>
          <p:cNvPicPr/>
          <p:nvPr/>
        </p:nvPicPr>
        <p:blipFill>
          <a:blip r:embed="rId2" cstate="print"/>
          <a:stretch>
            <a:fillRect/>
          </a:stretch>
        </p:blipFill>
        <p:spPr>
          <a:xfrm>
            <a:off x="447675" y="485775"/>
            <a:ext cx="11534775" cy="62103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25074" rIns="0" bIns="0" rtlCol="0">
            <a:spAutoFit/>
          </a:bodyPr>
          <a:lstStyle/>
          <a:p>
            <a:pPr marL="1120140">
              <a:lnSpc>
                <a:spcPct val="100000"/>
              </a:lnSpc>
              <a:spcBef>
                <a:spcPts val="100"/>
              </a:spcBef>
            </a:pPr>
            <a:r>
              <a:rPr sz="2400" b="0" u="sng" dirty="0">
                <a:uFill>
                  <a:solidFill>
                    <a:srgbClr val="232D41"/>
                  </a:solidFill>
                </a:uFill>
                <a:latin typeface="Calibri"/>
                <a:cs typeface="Calibri"/>
              </a:rPr>
              <a:t>Uncontrolled</a:t>
            </a:r>
            <a:r>
              <a:rPr sz="2400" b="0" u="sng" spc="105" dirty="0">
                <a:uFill>
                  <a:solidFill>
                    <a:srgbClr val="232D41"/>
                  </a:solidFill>
                </a:uFill>
                <a:latin typeface="Calibri"/>
                <a:cs typeface="Calibri"/>
              </a:rPr>
              <a:t> </a:t>
            </a:r>
            <a:r>
              <a:rPr sz="2400" b="0" u="sng" spc="355" dirty="0">
                <a:uFill>
                  <a:solidFill>
                    <a:srgbClr val="232D41"/>
                  </a:solidFill>
                </a:uFill>
                <a:latin typeface="Calibri"/>
                <a:cs typeface="Calibri"/>
              </a:rPr>
              <a:t>DC</a:t>
            </a:r>
            <a:r>
              <a:rPr sz="2400" b="0" u="sng" spc="20" dirty="0">
                <a:uFill>
                  <a:solidFill>
                    <a:srgbClr val="232D41"/>
                  </a:solidFill>
                </a:uFill>
                <a:latin typeface="Calibri"/>
                <a:cs typeface="Calibri"/>
              </a:rPr>
              <a:t> </a:t>
            </a:r>
            <a:r>
              <a:rPr sz="2400" b="0" u="sng" dirty="0">
                <a:uFill>
                  <a:solidFill>
                    <a:srgbClr val="232D41"/>
                  </a:solidFill>
                </a:uFill>
                <a:latin typeface="Calibri"/>
                <a:cs typeface="Calibri"/>
              </a:rPr>
              <a:t>motor</a:t>
            </a:r>
            <a:r>
              <a:rPr sz="2400" b="0" u="sng" spc="-25" dirty="0">
                <a:uFill>
                  <a:solidFill>
                    <a:srgbClr val="232D41"/>
                  </a:solidFill>
                </a:uFill>
                <a:latin typeface="Calibri"/>
                <a:cs typeface="Calibri"/>
              </a:rPr>
              <a:t> </a:t>
            </a:r>
            <a:r>
              <a:rPr sz="2400" b="0" u="sng" spc="-10" dirty="0">
                <a:uFill>
                  <a:solidFill>
                    <a:srgbClr val="232D41"/>
                  </a:solidFill>
                </a:uFill>
                <a:latin typeface="Calibri"/>
                <a:cs typeface="Calibri"/>
              </a:rPr>
              <a:t>speed</a:t>
            </a:r>
            <a:r>
              <a:rPr sz="2400" b="0" u="sng" spc="170" dirty="0">
                <a:uFill>
                  <a:solidFill>
                    <a:srgbClr val="232D41"/>
                  </a:solidFill>
                </a:uFill>
                <a:latin typeface="Calibri"/>
                <a:cs typeface="Calibri"/>
              </a:rPr>
              <a:t> </a:t>
            </a:r>
            <a:r>
              <a:rPr sz="2400" b="0" u="sng" spc="-10" dirty="0">
                <a:uFill>
                  <a:solidFill>
                    <a:srgbClr val="232D41"/>
                  </a:solidFill>
                </a:uFill>
                <a:latin typeface="Calibri"/>
                <a:cs typeface="Calibri"/>
              </a:rPr>
              <a:t>response</a:t>
            </a:r>
            <a:r>
              <a:rPr sz="2400" b="0" u="sng" spc="170" dirty="0">
                <a:uFill>
                  <a:solidFill>
                    <a:srgbClr val="232D41"/>
                  </a:solidFill>
                </a:uFill>
                <a:latin typeface="Calibri"/>
                <a:cs typeface="Calibri"/>
              </a:rPr>
              <a:t> </a:t>
            </a:r>
            <a:r>
              <a:rPr sz="2400" b="0" u="sng" dirty="0">
                <a:uFill>
                  <a:solidFill>
                    <a:srgbClr val="232D41"/>
                  </a:solidFill>
                </a:uFill>
                <a:latin typeface="Calibri"/>
                <a:cs typeface="Calibri"/>
              </a:rPr>
              <a:t>with</a:t>
            </a:r>
            <a:r>
              <a:rPr sz="2400" b="0" u="sng" spc="50" dirty="0">
                <a:uFill>
                  <a:solidFill>
                    <a:srgbClr val="232D41"/>
                  </a:solidFill>
                </a:uFill>
                <a:latin typeface="Calibri"/>
                <a:cs typeface="Calibri"/>
              </a:rPr>
              <a:t> </a:t>
            </a:r>
            <a:r>
              <a:rPr sz="2400" b="0" u="sng" spc="-10" dirty="0">
                <a:uFill>
                  <a:solidFill>
                    <a:srgbClr val="232D41"/>
                  </a:solidFill>
                </a:uFill>
                <a:latin typeface="Calibri"/>
                <a:cs typeface="Calibri"/>
              </a:rPr>
              <a:t>Unloading</a:t>
            </a:r>
            <a:r>
              <a:rPr sz="2400" b="0" u="sng" spc="15" dirty="0">
                <a:uFill>
                  <a:solidFill>
                    <a:srgbClr val="232D41"/>
                  </a:solidFill>
                </a:uFill>
                <a:latin typeface="Calibri"/>
                <a:cs typeface="Calibri"/>
              </a:rPr>
              <a:t> </a:t>
            </a:r>
            <a:r>
              <a:rPr sz="2400" b="0" u="sng" spc="-10" dirty="0">
                <a:uFill>
                  <a:solidFill>
                    <a:srgbClr val="232D41"/>
                  </a:solidFill>
                </a:uFill>
                <a:latin typeface="Calibri"/>
                <a:cs typeface="Calibri"/>
              </a:rPr>
              <a:t>condition</a:t>
            </a:r>
            <a:endParaRPr sz="2400">
              <a:latin typeface="Calibri"/>
              <a:cs typeface="Calibri"/>
            </a:endParaRPr>
          </a:p>
        </p:txBody>
      </p:sp>
      <p:grpSp>
        <p:nvGrpSpPr>
          <p:cNvPr id="3" name="object 3"/>
          <p:cNvGrpSpPr/>
          <p:nvPr/>
        </p:nvGrpSpPr>
        <p:grpSpPr>
          <a:xfrm>
            <a:off x="447675" y="838200"/>
            <a:ext cx="11525250" cy="5772150"/>
            <a:chOff x="447675" y="838200"/>
            <a:chExt cx="11525250" cy="5772150"/>
          </a:xfrm>
        </p:grpSpPr>
        <p:pic>
          <p:nvPicPr>
            <p:cNvPr id="4" name="object 4"/>
            <p:cNvPicPr/>
            <p:nvPr/>
          </p:nvPicPr>
          <p:blipFill>
            <a:blip r:embed="rId2" cstate="print"/>
            <a:stretch>
              <a:fillRect/>
            </a:stretch>
          </p:blipFill>
          <p:spPr>
            <a:xfrm>
              <a:off x="447675" y="838200"/>
              <a:ext cx="11525250" cy="5772150"/>
            </a:xfrm>
            <a:prstGeom prst="rect">
              <a:avLst/>
            </a:prstGeom>
          </p:spPr>
        </p:pic>
        <p:pic>
          <p:nvPicPr>
            <p:cNvPr id="5" name="object 5"/>
            <p:cNvPicPr/>
            <p:nvPr/>
          </p:nvPicPr>
          <p:blipFill>
            <a:blip r:embed="rId3" cstate="print"/>
            <a:stretch>
              <a:fillRect/>
            </a:stretch>
          </p:blipFill>
          <p:spPr>
            <a:xfrm>
              <a:off x="8591550" y="3971925"/>
              <a:ext cx="3286125" cy="2543175"/>
            </a:xfrm>
            <a:prstGeom prst="rect">
              <a:avLst/>
            </a:prstGeom>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7675" y="866775"/>
            <a:ext cx="11620500" cy="5695950"/>
          </a:xfrm>
          <a:prstGeom prst="rect">
            <a:avLst/>
          </a:prstGeom>
        </p:spPr>
      </p:pic>
      <p:sp>
        <p:nvSpPr>
          <p:cNvPr id="3" name="object 3"/>
          <p:cNvSpPr txBox="1">
            <a:spLocks noGrp="1"/>
          </p:cNvSpPr>
          <p:nvPr>
            <p:ph type="title"/>
          </p:nvPr>
        </p:nvSpPr>
        <p:spPr>
          <a:prstGeom prst="rect">
            <a:avLst/>
          </a:prstGeom>
        </p:spPr>
        <p:txBody>
          <a:bodyPr vert="horz" wrap="square" lIns="0" tIns="380954" rIns="0" bIns="0" rtlCol="0">
            <a:spAutoFit/>
          </a:bodyPr>
          <a:lstStyle/>
          <a:p>
            <a:pPr marL="541020">
              <a:lnSpc>
                <a:spcPct val="100000"/>
              </a:lnSpc>
              <a:spcBef>
                <a:spcPts val="100"/>
              </a:spcBef>
            </a:pPr>
            <a:r>
              <a:rPr sz="2400" b="0" spc="-10" dirty="0">
                <a:latin typeface="Calibri"/>
                <a:cs typeface="Calibri"/>
              </a:rPr>
              <a:t>Tuned</a:t>
            </a:r>
            <a:r>
              <a:rPr sz="2400" b="0" spc="85" dirty="0">
                <a:latin typeface="Calibri"/>
                <a:cs typeface="Calibri"/>
              </a:rPr>
              <a:t> </a:t>
            </a:r>
            <a:r>
              <a:rPr sz="2400" b="0" spc="105" dirty="0">
                <a:latin typeface="Calibri"/>
                <a:cs typeface="Calibri"/>
              </a:rPr>
              <a:t>PID</a:t>
            </a:r>
            <a:r>
              <a:rPr sz="2400" b="0" spc="45" dirty="0">
                <a:latin typeface="Calibri"/>
                <a:cs typeface="Calibri"/>
              </a:rPr>
              <a:t> </a:t>
            </a:r>
            <a:r>
              <a:rPr sz="2400" b="0" dirty="0">
                <a:latin typeface="Calibri"/>
                <a:cs typeface="Calibri"/>
              </a:rPr>
              <a:t>controlled</a:t>
            </a:r>
            <a:r>
              <a:rPr sz="2400" b="0" spc="90" dirty="0">
                <a:latin typeface="Calibri"/>
                <a:cs typeface="Calibri"/>
              </a:rPr>
              <a:t> </a:t>
            </a:r>
            <a:r>
              <a:rPr sz="2400" b="0" spc="355" dirty="0">
                <a:latin typeface="Calibri"/>
                <a:cs typeface="Calibri"/>
              </a:rPr>
              <a:t>DC</a:t>
            </a:r>
            <a:r>
              <a:rPr sz="2400" b="0" dirty="0">
                <a:latin typeface="Calibri"/>
                <a:cs typeface="Calibri"/>
              </a:rPr>
              <a:t> motor</a:t>
            </a:r>
            <a:r>
              <a:rPr sz="2400" b="0" spc="-40" dirty="0">
                <a:latin typeface="Calibri"/>
                <a:cs typeface="Calibri"/>
              </a:rPr>
              <a:t> </a:t>
            </a:r>
            <a:r>
              <a:rPr sz="2400" b="0" spc="-20" dirty="0">
                <a:latin typeface="Calibri"/>
                <a:cs typeface="Calibri"/>
              </a:rPr>
              <a:t>speed</a:t>
            </a:r>
            <a:r>
              <a:rPr sz="2400" b="0" spc="150" dirty="0">
                <a:latin typeface="Calibri"/>
                <a:cs typeface="Calibri"/>
              </a:rPr>
              <a:t> </a:t>
            </a:r>
            <a:r>
              <a:rPr sz="2400" b="0" spc="-10" dirty="0">
                <a:latin typeface="Calibri"/>
                <a:cs typeface="Calibri"/>
              </a:rPr>
              <a:t>response</a:t>
            </a:r>
            <a:r>
              <a:rPr sz="2400" b="0" spc="80" dirty="0">
                <a:latin typeface="Calibri"/>
                <a:cs typeface="Calibri"/>
              </a:rPr>
              <a:t> </a:t>
            </a:r>
            <a:r>
              <a:rPr sz="2400" b="0" dirty="0">
                <a:latin typeface="Calibri"/>
                <a:cs typeface="Calibri"/>
              </a:rPr>
              <a:t>with</a:t>
            </a:r>
            <a:r>
              <a:rPr sz="2400" b="0" spc="100" dirty="0">
                <a:latin typeface="Calibri"/>
                <a:cs typeface="Calibri"/>
              </a:rPr>
              <a:t> </a:t>
            </a:r>
            <a:r>
              <a:rPr sz="2400" b="0" spc="-20" dirty="0">
                <a:latin typeface="Calibri"/>
                <a:cs typeface="Calibri"/>
              </a:rPr>
              <a:t>Unloading</a:t>
            </a:r>
            <a:r>
              <a:rPr sz="2400" b="0" dirty="0">
                <a:latin typeface="Calibri"/>
                <a:cs typeface="Calibri"/>
              </a:rPr>
              <a:t> </a:t>
            </a:r>
            <a:r>
              <a:rPr sz="2400" b="0" spc="-10" dirty="0">
                <a:latin typeface="Calibri"/>
                <a:cs typeface="Calibri"/>
              </a:rPr>
              <a:t>condition.</a:t>
            </a:r>
            <a:endParaRPr sz="24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C9D3C7">
              <a:alpha val="30195"/>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647700" y="257175"/>
            <a:ext cx="152400" cy="142875"/>
          </a:xfrm>
          <a:prstGeom prst="rect">
            <a:avLst/>
          </a:prstGeom>
        </p:spPr>
      </p:pic>
      <p:sp>
        <p:nvSpPr>
          <p:cNvPr id="4" name="object 4"/>
          <p:cNvSpPr/>
          <p:nvPr/>
        </p:nvSpPr>
        <p:spPr>
          <a:xfrm>
            <a:off x="11153775" y="552450"/>
            <a:ext cx="466725" cy="466725"/>
          </a:xfrm>
          <a:custGeom>
            <a:avLst/>
            <a:gdLst/>
            <a:ahLst/>
            <a:cxnLst/>
            <a:rect l="l" t="t" r="r" b="b"/>
            <a:pathLst>
              <a:path w="466725" h="466725">
                <a:moveTo>
                  <a:pt x="233425" y="0"/>
                </a:moveTo>
                <a:lnTo>
                  <a:pt x="186386" y="4742"/>
                </a:lnTo>
                <a:lnTo>
                  <a:pt x="142571" y="18343"/>
                </a:lnTo>
                <a:lnTo>
                  <a:pt x="102920" y="39862"/>
                </a:lnTo>
                <a:lnTo>
                  <a:pt x="68373" y="68357"/>
                </a:lnTo>
                <a:lnTo>
                  <a:pt x="39868" y="102889"/>
                </a:lnTo>
                <a:lnTo>
                  <a:pt x="18345" y="142517"/>
                </a:lnTo>
                <a:lnTo>
                  <a:pt x="4742" y="186301"/>
                </a:lnTo>
                <a:lnTo>
                  <a:pt x="0" y="233299"/>
                </a:lnTo>
                <a:lnTo>
                  <a:pt x="4742" y="280338"/>
                </a:lnTo>
                <a:lnTo>
                  <a:pt x="18345" y="324153"/>
                </a:lnTo>
                <a:lnTo>
                  <a:pt x="39868" y="363804"/>
                </a:lnTo>
                <a:lnTo>
                  <a:pt x="68373" y="398351"/>
                </a:lnTo>
                <a:lnTo>
                  <a:pt x="102920" y="426856"/>
                </a:lnTo>
                <a:lnTo>
                  <a:pt x="142571" y="448379"/>
                </a:lnTo>
                <a:lnTo>
                  <a:pt x="186386" y="461982"/>
                </a:lnTo>
                <a:lnTo>
                  <a:pt x="233425" y="466725"/>
                </a:lnTo>
                <a:lnTo>
                  <a:pt x="280423" y="461982"/>
                </a:lnTo>
                <a:lnTo>
                  <a:pt x="324207" y="448379"/>
                </a:lnTo>
                <a:lnTo>
                  <a:pt x="363835" y="426856"/>
                </a:lnTo>
                <a:lnTo>
                  <a:pt x="398367" y="398351"/>
                </a:lnTo>
                <a:lnTo>
                  <a:pt x="426862" y="363804"/>
                </a:lnTo>
                <a:lnTo>
                  <a:pt x="448381" y="324153"/>
                </a:lnTo>
                <a:lnTo>
                  <a:pt x="461982" y="280338"/>
                </a:lnTo>
                <a:lnTo>
                  <a:pt x="466725" y="233299"/>
                </a:lnTo>
                <a:lnTo>
                  <a:pt x="461982" y="186301"/>
                </a:lnTo>
                <a:lnTo>
                  <a:pt x="448381" y="142517"/>
                </a:lnTo>
                <a:lnTo>
                  <a:pt x="426862" y="102889"/>
                </a:lnTo>
                <a:lnTo>
                  <a:pt x="398367" y="68357"/>
                </a:lnTo>
                <a:lnTo>
                  <a:pt x="363835" y="39862"/>
                </a:lnTo>
                <a:lnTo>
                  <a:pt x="324207" y="18343"/>
                </a:lnTo>
                <a:lnTo>
                  <a:pt x="280423" y="4742"/>
                </a:lnTo>
                <a:lnTo>
                  <a:pt x="233425" y="0"/>
                </a:lnTo>
                <a:close/>
              </a:path>
            </a:pathLst>
          </a:custGeom>
          <a:solidFill>
            <a:srgbClr val="C4B1D5">
              <a:alpha val="72155"/>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11239500" y="295275"/>
            <a:ext cx="114300" cy="114300"/>
          </a:xfrm>
          <a:prstGeom prst="rect">
            <a:avLst/>
          </a:prstGeom>
        </p:spPr>
      </p:pic>
      <p:sp>
        <p:nvSpPr>
          <p:cNvPr id="6" name="object 6"/>
          <p:cNvSpPr/>
          <p:nvPr/>
        </p:nvSpPr>
        <p:spPr>
          <a:xfrm>
            <a:off x="161925" y="361950"/>
            <a:ext cx="314325" cy="314325"/>
          </a:xfrm>
          <a:custGeom>
            <a:avLst/>
            <a:gdLst/>
            <a:ahLst/>
            <a:cxnLst/>
            <a:rect l="l" t="t" r="r" b="b"/>
            <a:pathLst>
              <a:path w="314325" h="314325">
                <a:moveTo>
                  <a:pt x="157162" y="0"/>
                </a:moveTo>
                <a:lnTo>
                  <a:pt x="107484" y="8011"/>
                </a:lnTo>
                <a:lnTo>
                  <a:pt x="64341" y="30317"/>
                </a:lnTo>
                <a:lnTo>
                  <a:pt x="30321" y="64328"/>
                </a:lnTo>
                <a:lnTo>
                  <a:pt x="8011" y="107452"/>
                </a:lnTo>
                <a:lnTo>
                  <a:pt x="0" y="157099"/>
                </a:lnTo>
                <a:lnTo>
                  <a:pt x="8011" y="206807"/>
                </a:lnTo>
                <a:lnTo>
                  <a:pt x="30321" y="249969"/>
                </a:lnTo>
                <a:lnTo>
                  <a:pt x="64341" y="283999"/>
                </a:lnTo>
                <a:lnTo>
                  <a:pt x="107484" y="306312"/>
                </a:lnTo>
                <a:lnTo>
                  <a:pt x="157162" y="314325"/>
                </a:lnTo>
                <a:lnTo>
                  <a:pt x="206840" y="306312"/>
                </a:lnTo>
                <a:lnTo>
                  <a:pt x="249983" y="283999"/>
                </a:lnTo>
                <a:lnTo>
                  <a:pt x="284003" y="249969"/>
                </a:lnTo>
                <a:lnTo>
                  <a:pt x="306313" y="206807"/>
                </a:lnTo>
                <a:lnTo>
                  <a:pt x="314325" y="157099"/>
                </a:lnTo>
                <a:lnTo>
                  <a:pt x="306313" y="107452"/>
                </a:lnTo>
                <a:lnTo>
                  <a:pt x="284003" y="64328"/>
                </a:lnTo>
                <a:lnTo>
                  <a:pt x="249983" y="30317"/>
                </a:lnTo>
                <a:lnTo>
                  <a:pt x="206840" y="8011"/>
                </a:lnTo>
                <a:lnTo>
                  <a:pt x="157162" y="0"/>
                </a:lnTo>
                <a:close/>
              </a:path>
            </a:pathLst>
          </a:custGeom>
          <a:solidFill>
            <a:srgbClr val="7A90B6"/>
          </a:solidFill>
        </p:spPr>
        <p:txBody>
          <a:bodyPr wrap="square" lIns="0" tIns="0" rIns="0" bIns="0" rtlCol="0"/>
          <a:lstStyle/>
          <a:p>
            <a:endParaRPr/>
          </a:p>
        </p:txBody>
      </p:sp>
      <p:pic>
        <p:nvPicPr>
          <p:cNvPr id="7" name="object 7"/>
          <p:cNvPicPr/>
          <p:nvPr/>
        </p:nvPicPr>
        <p:blipFill>
          <a:blip r:embed="rId4" cstate="print"/>
          <a:stretch>
            <a:fillRect/>
          </a:stretch>
        </p:blipFill>
        <p:spPr>
          <a:xfrm>
            <a:off x="11849100" y="5886450"/>
            <a:ext cx="114300" cy="114300"/>
          </a:xfrm>
          <a:prstGeom prst="rect">
            <a:avLst/>
          </a:prstGeom>
        </p:spPr>
      </p:pic>
      <p:sp>
        <p:nvSpPr>
          <p:cNvPr id="8" name="object 8"/>
          <p:cNvSpPr/>
          <p:nvPr/>
        </p:nvSpPr>
        <p:spPr>
          <a:xfrm>
            <a:off x="11534775" y="6181725"/>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E6D3E8"/>
          </a:solidFill>
        </p:spPr>
        <p:txBody>
          <a:bodyPr wrap="square" lIns="0" tIns="0" rIns="0" bIns="0" rtlCol="0"/>
          <a:lstStyle/>
          <a:p>
            <a:endParaRPr/>
          </a:p>
        </p:txBody>
      </p:sp>
      <p:pic>
        <p:nvPicPr>
          <p:cNvPr id="9" name="object 9"/>
          <p:cNvPicPr/>
          <p:nvPr/>
        </p:nvPicPr>
        <p:blipFill>
          <a:blip r:embed="rId5" cstate="print"/>
          <a:stretch>
            <a:fillRect/>
          </a:stretch>
        </p:blipFill>
        <p:spPr>
          <a:xfrm>
            <a:off x="11372850" y="5962650"/>
            <a:ext cx="114300" cy="114300"/>
          </a:xfrm>
          <a:prstGeom prst="rect">
            <a:avLst/>
          </a:prstGeom>
        </p:spPr>
      </p:pic>
      <p:sp>
        <p:nvSpPr>
          <p:cNvPr id="10" name="object 10"/>
          <p:cNvSpPr txBox="1">
            <a:spLocks noGrp="1"/>
          </p:cNvSpPr>
          <p:nvPr>
            <p:ph type="title"/>
          </p:nvPr>
        </p:nvSpPr>
        <p:spPr>
          <a:prstGeom prst="rect">
            <a:avLst/>
          </a:prstGeom>
        </p:spPr>
        <p:txBody>
          <a:bodyPr vert="horz" wrap="square" lIns="0" tIns="1016779" rIns="0" bIns="0" rtlCol="0">
            <a:spAutoFit/>
          </a:bodyPr>
          <a:lstStyle/>
          <a:p>
            <a:pPr marL="1378585">
              <a:lnSpc>
                <a:spcPct val="100000"/>
              </a:lnSpc>
              <a:spcBef>
                <a:spcPts val="130"/>
              </a:spcBef>
            </a:pPr>
            <a:r>
              <a:rPr spc="265" dirty="0"/>
              <a:t>Applications</a:t>
            </a:r>
            <a:r>
              <a:rPr spc="155" dirty="0"/>
              <a:t> </a:t>
            </a:r>
            <a:r>
              <a:rPr spc="225" dirty="0"/>
              <a:t>of</a:t>
            </a:r>
            <a:r>
              <a:rPr spc="290" dirty="0"/>
              <a:t> </a:t>
            </a:r>
            <a:r>
              <a:rPr spc="484" dirty="0"/>
              <a:t>PID</a:t>
            </a:r>
            <a:r>
              <a:rPr spc="165" dirty="0"/>
              <a:t> </a:t>
            </a:r>
            <a:r>
              <a:rPr spc="345" dirty="0"/>
              <a:t>Controller</a:t>
            </a:r>
            <a:r>
              <a:rPr spc="270" dirty="0"/>
              <a:t> </a:t>
            </a:r>
            <a:r>
              <a:rPr spc="-50" dirty="0"/>
              <a:t>:</a:t>
            </a:r>
          </a:p>
        </p:txBody>
      </p:sp>
      <p:grpSp>
        <p:nvGrpSpPr>
          <p:cNvPr id="11" name="object 11"/>
          <p:cNvGrpSpPr/>
          <p:nvPr/>
        </p:nvGrpSpPr>
        <p:grpSpPr>
          <a:xfrm>
            <a:off x="1000125" y="2152650"/>
            <a:ext cx="1362075" cy="1352550"/>
            <a:chOff x="1000125" y="2152650"/>
            <a:chExt cx="1362075" cy="1352550"/>
          </a:xfrm>
        </p:grpSpPr>
        <p:sp>
          <p:nvSpPr>
            <p:cNvPr id="12" name="object 12"/>
            <p:cNvSpPr/>
            <p:nvPr/>
          </p:nvSpPr>
          <p:spPr>
            <a:xfrm>
              <a:off x="1000125" y="2152650"/>
              <a:ext cx="1362075" cy="1352550"/>
            </a:xfrm>
            <a:custGeom>
              <a:avLst/>
              <a:gdLst/>
              <a:ahLst/>
              <a:cxnLst/>
              <a:rect l="l" t="t" r="r" b="b"/>
              <a:pathLst>
                <a:path w="1362075" h="1352550">
                  <a:moveTo>
                    <a:pt x="681101" y="0"/>
                  </a:moveTo>
                  <a:lnTo>
                    <a:pt x="632458" y="1697"/>
                  </a:lnTo>
                  <a:lnTo>
                    <a:pt x="584738" y="6715"/>
                  </a:lnTo>
                  <a:lnTo>
                    <a:pt x="538057" y="14938"/>
                  </a:lnTo>
                  <a:lnTo>
                    <a:pt x="492530" y="26251"/>
                  </a:lnTo>
                  <a:lnTo>
                    <a:pt x="448272" y="40541"/>
                  </a:lnTo>
                  <a:lnTo>
                    <a:pt x="405398" y="57693"/>
                  </a:lnTo>
                  <a:lnTo>
                    <a:pt x="364023" y="77592"/>
                  </a:lnTo>
                  <a:lnTo>
                    <a:pt x="324264" y="100125"/>
                  </a:lnTo>
                  <a:lnTo>
                    <a:pt x="286234" y="125176"/>
                  </a:lnTo>
                  <a:lnTo>
                    <a:pt x="250050" y="152631"/>
                  </a:lnTo>
                  <a:lnTo>
                    <a:pt x="215826" y="182376"/>
                  </a:lnTo>
                  <a:lnTo>
                    <a:pt x="183677" y="214297"/>
                  </a:lnTo>
                  <a:lnTo>
                    <a:pt x="153720" y="248278"/>
                  </a:lnTo>
                  <a:lnTo>
                    <a:pt x="126069" y="284207"/>
                  </a:lnTo>
                  <a:lnTo>
                    <a:pt x="100839" y="321967"/>
                  </a:lnTo>
                  <a:lnTo>
                    <a:pt x="78146" y="361445"/>
                  </a:lnTo>
                  <a:lnTo>
                    <a:pt x="58105" y="402526"/>
                  </a:lnTo>
                  <a:lnTo>
                    <a:pt x="40830" y="445096"/>
                  </a:lnTo>
                  <a:lnTo>
                    <a:pt x="26439" y="489040"/>
                  </a:lnTo>
                  <a:lnTo>
                    <a:pt x="15044" y="534245"/>
                  </a:lnTo>
                  <a:lnTo>
                    <a:pt x="6763" y="580595"/>
                  </a:lnTo>
                  <a:lnTo>
                    <a:pt x="1710" y="627976"/>
                  </a:lnTo>
                  <a:lnTo>
                    <a:pt x="0" y="676275"/>
                  </a:lnTo>
                  <a:lnTo>
                    <a:pt x="1710" y="724573"/>
                  </a:lnTo>
                  <a:lnTo>
                    <a:pt x="6763" y="771954"/>
                  </a:lnTo>
                  <a:lnTo>
                    <a:pt x="15044" y="818304"/>
                  </a:lnTo>
                  <a:lnTo>
                    <a:pt x="26439" y="863509"/>
                  </a:lnTo>
                  <a:lnTo>
                    <a:pt x="40830" y="907453"/>
                  </a:lnTo>
                  <a:lnTo>
                    <a:pt x="58105" y="950023"/>
                  </a:lnTo>
                  <a:lnTo>
                    <a:pt x="78146" y="991104"/>
                  </a:lnTo>
                  <a:lnTo>
                    <a:pt x="100839" y="1030582"/>
                  </a:lnTo>
                  <a:lnTo>
                    <a:pt x="126069" y="1068342"/>
                  </a:lnTo>
                  <a:lnTo>
                    <a:pt x="153720" y="1104271"/>
                  </a:lnTo>
                  <a:lnTo>
                    <a:pt x="183677" y="1138252"/>
                  </a:lnTo>
                  <a:lnTo>
                    <a:pt x="215826" y="1170173"/>
                  </a:lnTo>
                  <a:lnTo>
                    <a:pt x="250050" y="1199918"/>
                  </a:lnTo>
                  <a:lnTo>
                    <a:pt x="286234" y="1227373"/>
                  </a:lnTo>
                  <a:lnTo>
                    <a:pt x="324264" y="1252424"/>
                  </a:lnTo>
                  <a:lnTo>
                    <a:pt x="364023" y="1274957"/>
                  </a:lnTo>
                  <a:lnTo>
                    <a:pt x="405398" y="1294856"/>
                  </a:lnTo>
                  <a:lnTo>
                    <a:pt x="448272" y="1312008"/>
                  </a:lnTo>
                  <a:lnTo>
                    <a:pt x="492530" y="1326298"/>
                  </a:lnTo>
                  <a:lnTo>
                    <a:pt x="538057" y="1337611"/>
                  </a:lnTo>
                  <a:lnTo>
                    <a:pt x="584738" y="1345834"/>
                  </a:lnTo>
                  <a:lnTo>
                    <a:pt x="632458" y="1350852"/>
                  </a:lnTo>
                  <a:lnTo>
                    <a:pt x="681101" y="1352550"/>
                  </a:lnTo>
                  <a:lnTo>
                    <a:pt x="729728" y="1350852"/>
                  </a:lnTo>
                  <a:lnTo>
                    <a:pt x="777433" y="1345834"/>
                  </a:lnTo>
                  <a:lnTo>
                    <a:pt x="824101" y="1337611"/>
                  </a:lnTo>
                  <a:lnTo>
                    <a:pt x="869616" y="1326298"/>
                  </a:lnTo>
                  <a:lnTo>
                    <a:pt x="913863" y="1312008"/>
                  </a:lnTo>
                  <a:lnTo>
                    <a:pt x="956728" y="1294856"/>
                  </a:lnTo>
                  <a:lnTo>
                    <a:pt x="998093" y="1274957"/>
                  </a:lnTo>
                  <a:lnTo>
                    <a:pt x="1037846" y="1252424"/>
                  </a:lnTo>
                  <a:lnTo>
                    <a:pt x="1075869" y="1227373"/>
                  </a:lnTo>
                  <a:lnTo>
                    <a:pt x="1112047" y="1199918"/>
                  </a:lnTo>
                  <a:lnTo>
                    <a:pt x="1146266" y="1170173"/>
                  </a:lnTo>
                  <a:lnTo>
                    <a:pt x="1178411" y="1138252"/>
                  </a:lnTo>
                  <a:lnTo>
                    <a:pt x="1208365" y="1104271"/>
                  </a:lnTo>
                  <a:lnTo>
                    <a:pt x="1236013" y="1068342"/>
                  </a:lnTo>
                  <a:lnTo>
                    <a:pt x="1261240" y="1030582"/>
                  </a:lnTo>
                  <a:lnTo>
                    <a:pt x="1283932" y="991104"/>
                  </a:lnTo>
                  <a:lnTo>
                    <a:pt x="1303972" y="950023"/>
                  </a:lnTo>
                  <a:lnTo>
                    <a:pt x="1321245" y="907453"/>
                  </a:lnTo>
                  <a:lnTo>
                    <a:pt x="1335636" y="863509"/>
                  </a:lnTo>
                  <a:lnTo>
                    <a:pt x="1347030" y="818304"/>
                  </a:lnTo>
                  <a:lnTo>
                    <a:pt x="1355311" y="771954"/>
                  </a:lnTo>
                  <a:lnTo>
                    <a:pt x="1360364" y="724573"/>
                  </a:lnTo>
                  <a:lnTo>
                    <a:pt x="1362075" y="676275"/>
                  </a:lnTo>
                  <a:lnTo>
                    <a:pt x="1360364" y="627976"/>
                  </a:lnTo>
                  <a:lnTo>
                    <a:pt x="1355311" y="580595"/>
                  </a:lnTo>
                  <a:lnTo>
                    <a:pt x="1347030" y="534245"/>
                  </a:lnTo>
                  <a:lnTo>
                    <a:pt x="1335636" y="489040"/>
                  </a:lnTo>
                  <a:lnTo>
                    <a:pt x="1321245" y="445096"/>
                  </a:lnTo>
                  <a:lnTo>
                    <a:pt x="1303972" y="402526"/>
                  </a:lnTo>
                  <a:lnTo>
                    <a:pt x="1283932" y="361445"/>
                  </a:lnTo>
                  <a:lnTo>
                    <a:pt x="1261240" y="321967"/>
                  </a:lnTo>
                  <a:lnTo>
                    <a:pt x="1236013" y="284207"/>
                  </a:lnTo>
                  <a:lnTo>
                    <a:pt x="1208365" y="248278"/>
                  </a:lnTo>
                  <a:lnTo>
                    <a:pt x="1178411" y="214297"/>
                  </a:lnTo>
                  <a:lnTo>
                    <a:pt x="1146266" y="182376"/>
                  </a:lnTo>
                  <a:lnTo>
                    <a:pt x="1112047" y="152631"/>
                  </a:lnTo>
                  <a:lnTo>
                    <a:pt x="1075869" y="125176"/>
                  </a:lnTo>
                  <a:lnTo>
                    <a:pt x="1037846" y="100125"/>
                  </a:lnTo>
                  <a:lnTo>
                    <a:pt x="998093" y="77592"/>
                  </a:lnTo>
                  <a:lnTo>
                    <a:pt x="956728" y="57693"/>
                  </a:lnTo>
                  <a:lnTo>
                    <a:pt x="913863" y="40541"/>
                  </a:lnTo>
                  <a:lnTo>
                    <a:pt x="869616" y="26251"/>
                  </a:lnTo>
                  <a:lnTo>
                    <a:pt x="824101" y="14938"/>
                  </a:lnTo>
                  <a:lnTo>
                    <a:pt x="777433" y="6715"/>
                  </a:lnTo>
                  <a:lnTo>
                    <a:pt x="729728" y="1697"/>
                  </a:lnTo>
                  <a:lnTo>
                    <a:pt x="681101" y="0"/>
                  </a:lnTo>
                  <a:close/>
                </a:path>
              </a:pathLst>
            </a:custGeom>
            <a:solidFill>
              <a:srgbClr val="9C7EB9"/>
            </a:solidFill>
          </p:spPr>
          <p:txBody>
            <a:bodyPr wrap="square" lIns="0" tIns="0" rIns="0" bIns="0" rtlCol="0"/>
            <a:lstStyle/>
            <a:p>
              <a:endParaRPr/>
            </a:p>
          </p:txBody>
        </p:sp>
        <p:sp>
          <p:nvSpPr>
            <p:cNvPr id="13" name="object 13"/>
            <p:cNvSpPr/>
            <p:nvPr/>
          </p:nvSpPr>
          <p:spPr>
            <a:xfrm>
              <a:off x="1355293" y="2555366"/>
              <a:ext cx="456565" cy="582930"/>
            </a:xfrm>
            <a:custGeom>
              <a:avLst/>
              <a:gdLst/>
              <a:ahLst/>
              <a:cxnLst/>
              <a:rect l="l" t="t" r="r" b="b"/>
              <a:pathLst>
                <a:path w="456564" h="582930">
                  <a:moveTo>
                    <a:pt x="186690" y="551472"/>
                  </a:moveTo>
                  <a:lnTo>
                    <a:pt x="185877" y="547446"/>
                  </a:lnTo>
                  <a:lnTo>
                    <a:pt x="184251" y="544220"/>
                  </a:lnTo>
                  <a:lnTo>
                    <a:pt x="130467" y="424268"/>
                  </a:lnTo>
                  <a:lnTo>
                    <a:pt x="130467" y="361480"/>
                  </a:lnTo>
                  <a:lnTo>
                    <a:pt x="130467" y="342963"/>
                  </a:lnTo>
                  <a:lnTo>
                    <a:pt x="131483" y="335788"/>
                  </a:lnTo>
                  <a:lnTo>
                    <a:pt x="149212" y="316395"/>
                  </a:lnTo>
                  <a:lnTo>
                    <a:pt x="150837" y="310756"/>
                  </a:lnTo>
                  <a:lnTo>
                    <a:pt x="148399" y="306730"/>
                  </a:lnTo>
                  <a:lnTo>
                    <a:pt x="146761" y="303517"/>
                  </a:lnTo>
                  <a:lnTo>
                    <a:pt x="143510" y="301091"/>
                  </a:lnTo>
                  <a:lnTo>
                    <a:pt x="139433" y="301904"/>
                  </a:lnTo>
                  <a:lnTo>
                    <a:pt x="118237" y="301904"/>
                  </a:lnTo>
                  <a:lnTo>
                    <a:pt x="118237" y="319608"/>
                  </a:lnTo>
                  <a:lnTo>
                    <a:pt x="114173" y="326859"/>
                  </a:lnTo>
                  <a:lnTo>
                    <a:pt x="111721" y="334911"/>
                  </a:lnTo>
                  <a:lnTo>
                    <a:pt x="111721" y="361480"/>
                  </a:lnTo>
                  <a:lnTo>
                    <a:pt x="75057" y="361480"/>
                  </a:lnTo>
                  <a:lnTo>
                    <a:pt x="75057" y="334911"/>
                  </a:lnTo>
                  <a:lnTo>
                    <a:pt x="73418" y="326859"/>
                  </a:lnTo>
                  <a:lnTo>
                    <a:pt x="68529" y="319608"/>
                  </a:lnTo>
                  <a:lnTo>
                    <a:pt x="118237" y="319608"/>
                  </a:lnTo>
                  <a:lnTo>
                    <a:pt x="118237" y="301904"/>
                  </a:lnTo>
                  <a:lnTo>
                    <a:pt x="41643" y="301904"/>
                  </a:lnTo>
                  <a:lnTo>
                    <a:pt x="36753" y="305117"/>
                  </a:lnTo>
                  <a:lnTo>
                    <a:pt x="36753" y="314782"/>
                  </a:lnTo>
                  <a:lnTo>
                    <a:pt x="38379" y="318008"/>
                  </a:lnTo>
                  <a:lnTo>
                    <a:pt x="41643" y="319608"/>
                  </a:lnTo>
                  <a:lnTo>
                    <a:pt x="47586" y="324065"/>
                  </a:lnTo>
                  <a:lnTo>
                    <a:pt x="51930" y="329882"/>
                  </a:lnTo>
                  <a:lnTo>
                    <a:pt x="54597" y="336588"/>
                  </a:lnTo>
                  <a:lnTo>
                    <a:pt x="55397" y="342963"/>
                  </a:lnTo>
                  <a:lnTo>
                    <a:pt x="55499" y="425069"/>
                  </a:lnTo>
                  <a:lnTo>
                    <a:pt x="2527" y="544220"/>
                  </a:lnTo>
                  <a:lnTo>
                    <a:pt x="0" y="554863"/>
                  </a:lnTo>
                  <a:lnTo>
                    <a:pt x="24523" y="582866"/>
                  </a:lnTo>
                  <a:lnTo>
                    <a:pt x="158991" y="582866"/>
                  </a:lnTo>
                  <a:lnTo>
                    <a:pt x="169849" y="580745"/>
                  </a:lnTo>
                  <a:lnTo>
                    <a:pt x="178650" y="574916"/>
                  </a:lnTo>
                  <a:lnTo>
                    <a:pt x="184543" y="566229"/>
                  </a:lnTo>
                  <a:lnTo>
                    <a:pt x="186690" y="555498"/>
                  </a:lnTo>
                  <a:lnTo>
                    <a:pt x="186690" y="551472"/>
                  </a:lnTo>
                  <a:close/>
                </a:path>
                <a:path w="456564" h="582930">
                  <a:moveTo>
                    <a:pt x="456425" y="128816"/>
                  </a:moveTo>
                  <a:lnTo>
                    <a:pt x="446176" y="78676"/>
                  </a:lnTo>
                  <a:lnTo>
                    <a:pt x="418236" y="37731"/>
                  </a:lnTo>
                  <a:lnTo>
                    <a:pt x="376796" y="10134"/>
                  </a:lnTo>
                  <a:lnTo>
                    <a:pt x="326047" y="0"/>
                  </a:lnTo>
                  <a:lnTo>
                    <a:pt x="275285" y="10134"/>
                  </a:lnTo>
                  <a:lnTo>
                    <a:pt x="233845" y="37731"/>
                  </a:lnTo>
                  <a:lnTo>
                    <a:pt x="205905" y="78676"/>
                  </a:lnTo>
                  <a:lnTo>
                    <a:pt x="195656" y="128816"/>
                  </a:lnTo>
                  <a:lnTo>
                    <a:pt x="205905" y="178955"/>
                  </a:lnTo>
                  <a:lnTo>
                    <a:pt x="233845" y="219887"/>
                  </a:lnTo>
                  <a:lnTo>
                    <a:pt x="275285" y="247497"/>
                  </a:lnTo>
                  <a:lnTo>
                    <a:pt x="326047" y="257619"/>
                  </a:lnTo>
                  <a:lnTo>
                    <a:pt x="376796" y="247497"/>
                  </a:lnTo>
                  <a:lnTo>
                    <a:pt x="418236" y="219900"/>
                  </a:lnTo>
                  <a:lnTo>
                    <a:pt x="446176" y="178955"/>
                  </a:lnTo>
                  <a:lnTo>
                    <a:pt x="456425" y="128816"/>
                  </a:lnTo>
                  <a:close/>
                </a:path>
              </a:pathLst>
            </a:custGeom>
            <a:solidFill>
              <a:srgbClr val="FFFFFF"/>
            </a:solidFill>
          </p:spPr>
          <p:txBody>
            <a:bodyPr wrap="square" lIns="0" tIns="0" rIns="0" bIns="0" rtlCol="0"/>
            <a:lstStyle/>
            <a:p>
              <a:endParaRPr/>
            </a:p>
          </p:txBody>
        </p:sp>
        <p:pic>
          <p:nvPicPr>
            <p:cNvPr id="14" name="object 14"/>
            <p:cNvPicPr/>
            <p:nvPr/>
          </p:nvPicPr>
          <p:blipFill>
            <a:blip r:embed="rId6" cstate="print"/>
            <a:stretch>
              <a:fillRect/>
            </a:stretch>
          </p:blipFill>
          <p:spPr>
            <a:xfrm>
              <a:off x="1416499" y="2732478"/>
              <a:ext cx="224099" cy="370324"/>
            </a:xfrm>
            <a:prstGeom prst="rect">
              <a:avLst/>
            </a:prstGeom>
          </p:spPr>
        </p:pic>
        <p:sp>
          <p:nvSpPr>
            <p:cNvPr id="15" name="object 15"/>
            <p:cNvSpPr/>
            <p:nvPr/>
          </p:nvSpPr>
          <p:spPr>
            <a:xfrm>
              <a:off x="1599038" y="2845185"/>
              <a:ext cx="165735" cy="257810"/>
            </a:xfrm>
            <a:custGeom>
              <a:avLst/>
              <a:gdLst/>
              <a:ahLst/>
              <a:cxnLst/>
              <a:rect l="l" t="t" r="r" b="b"/>
              <a:pathLst>
                <a:path w="165735" h="257810">
                  <a:moveTo>
                    <a:pt x="82305" y="0"/>
                  </a:moveTo>
                  <a:lnTo>
                    <a:pt x="61538" y="603"/>
                  </a:lnTo>
                  <a:lnTo>
                    <a:pt x="40847" y="2415"/>
                  </a:lnTo>
                  <a:lnTo>
                    <a:pt x="20309" y="5434"/>
                  </a:lnTo>
                  <a:lnTo>
                    <a:pt x="0" y="9660"/>
                  </a:lnTo>
                  <a:lnTo>
                    <a:pt x="57858" y="177111"/>
                  </a:lnTo>
                  <a:lnTo>
                    <a:pt x="57858" y="257617"/>
                  </a:lnTo>
                  <a:lnTo>
                    <a:pt x="106752" y="257617"/>
                  </a:lnTo>
                  <a:lnTo>
                    <a:pt x="106752" y="177111"/>
                  </a:lnTo>
                  <a:lnTo>
                    <a:pt x="165426" y="9660"/>
                  </a:lnTo>
                  <a:lnTo>
                    <a:pt x="144645" y="5434"/>
                  </a:lnTo>
                  <a:lnTo>
                    <a:pt x="123865" y="2415"/>
                  </a:lnTo>
                  <a:lnTo>
                    <a:pt x="103085" y="603"/>
                  </a:lnTo>
                  <a:lnTo>
                    <a:pt x="82305" y="0"/>
                  </a:lnTo>
                  <a:close/>
                </a:path>
              </a:pathLst>
            </a:custGeom>
            <a:solidFill>
              <a:srgbClr val="FFFFFF"/>
            </a:solidFill>
          </p:spPr>
          <p:txBody>
            <a:bodyPr wrap="square" lIns="0" tIns="0" rIns="0" bIns="0" rtlCol="0"/>
            <a:lstStyle/>
            <a:p>
              <a:endParaRPr/>
            </a:p>
          </p:txBody>
        </p:sp>
        <p:pic>
          <p:nvPicPr>
            <p:cNvPr id="16" name="object 16"/>
            <p:cNvPicPr/>
            <p:nvPr/>
          </p:nvPicPr>
          <p:blipFill>
            <a:blip r:embed="rId7" cstate="print"/>
            <a:stretch>
              <a:fillRect/>
            </a:stretch>
          </p:blipFill>
          <p:spPr>
            <a:xfrm>
              <a:off x="1722089" y="2863702"/>
              <a:ext cx="220024" cy="239101"/>
            </a:xfrm>
            <a:prstGeom prst="rect">
              <a:avLst/>
            </a:prstGeom>
          </p:spPr>
        </p:pic>
      </p:grpSp>
      <p:sp>
        <p:nvSpPr>
          <p:cNvPr id="17" name="object 17"/>
          <p:cNvSpPr txBox="1"/>
          <p:nvPr/>
        </p:nvSpPr>
        <p:spPr>
          <a:xfrm>
            <a:off x="2639695" y="2155507"/>
            <a:ext cx="3234055" cy="1316990"/>
          </a:xfrm>
          <a:prstGeom prst="rect">
            <a:avLst/>
          </a:prstGeom>
        </p:spPr>
        <p:txBody>
          <a:bodyPr vert="horz" wrap="square" lIns="0" tIns="25400" rIns="0" bIns="0" rtlCol="0">
            <a:spAutoFit/>
          </a:bodyPr>
          <a:lstStyle/>
          <a:p>
            <a:pPr marL="12700" marR="116205">
              <a:lnSpc>
                <a:spcPct val="95100"/>
              </a:lnSpc>
              <a:spcBef>
                <a:spcPts val="200"/>
              </a:spcBef>
            </a:pPr>
            <a:r>
              <a:rPr sz="1250" b="1" dirty="0">
                <a:latin typeface="Calibri"/>
                <a:cs typeface="Calibri"/>
              </a:rPr>
              <a:t>Temperature</a:t>
            </a:r>
            <a:r>
              <a:rPr sz="1250" b="1" spc="50" dirty="0">
                <a:latin typeface="Calibri"/>
                <a:cs typeface="Calibri"/>
              </a:rPr>
              <a:t> </a:t>
            </a:r>
            <a:r>
              <a:rPr sz="1250" b="1" dirty="0">
                <a:latin typeface="Calibri"/>
                <a:cs typeface="Calibri"/>
              </a:rPr>
              <a:t>Control</a:t>
            </a:r>
            <a:r>
              <a:rPr sz="1250" dirty="0">
                <a:latin typeface="Calibri"/>
                <a:cs typeface="Calibri"/>
              </a:rPr>
              <a:t>:</a:t>
            </a:r>
            <a:r>
              <a:rPr sz="1250" spc="130" dirty="0">
                <a:latin typeface="Calibri"/>
                <a:cs typeface="Calibri"/>
              </a:rPr>
              <a:t> </a:t>
            </a:r>
            <a:r>
              <a:rPr sz="1250" dirty="0">
                <a:latin typeface="Calibri"/>
                <a:cs typeface="Calibri"/>
              </a:rPr>
              <a:t>PID</a:t>
            </a:r>
            <a:r>
              <a:rPr sz="1250" spc="65" dirty="0">
                <a:latin typeface="Calibri"/>
                <a:cs typeface="Calibri"/>
              </a:rPr>
              <a:t> </a:t>
            </a:r>
            <a:r>
              <a:rPr sz="1250" dirty="0">
                <a:latin typeface="Calibri"/>
                <a:cs typeface="Calibri"/>
              </a:rPr>
              <a:t>controllers</a:t>
            </a:r>
            <a:r>
              <a:rPr sz="1250" spc="55" dirty="0">
                <a:latin typeface="Calibri"/>
                <a:cs typeface="Calibri"/>
              </a:rPr>
              <a:t> </a:t>
            </a:r>
            <a:r>
              <a:rPr sz="1250" spc="-25" dirty="0">
                <a:latin typeface="Calibri"/>
                <a:cs typeface="Calibri"/>
              </a:rPr>
              <a:t>are </a:t>
            </a:r>
            <a:r>
              <a:rPr sz="1250" dirty="0">
                <a:latin typeface="Calibri"/>
                <a:cs typeface="Calibri"/>
              </a:rPr>
              <a:t>widely</a:t>
            </a:r>
            <a:r>
              <a:rPr sz="1250" spc="140" dirty="0">
                <a:latin typeface="Calibri"/>
                <a:cs typeface="Calibri"/>
              </a:rPr>
              <a:t> </a:t>
            </a:r>
            <a:r>
              <a:rPr sz="1250" dirty="0">
                <a:latin typeface="Calibri"/>
                <a:cs typeface="Calibri"/>
              </a:rPr>
              <a:t>used</a:t>
            </a:r>
            <a:r>
              <a:rPr sz="1250" spc="40" dirty="0">
                <a:latin typeface="Calibri"/>
                <a:cs typeface="Calibri"/>
              </a:rPr>
              <a:t> </a:t>
            </a:r>
            <a:r>
              <a:rPr sz="1250" dirty="0">
                <a:latin typeface="Calibri"/>
                <a:cs typeface="Calibri"/>
              </a:rPr>
              <a:t>for</a:t>
            </a:r>
            <a:r>
              <a:rPr sz="1250" spc="45" dirty="0">
                <a:latin typeface="Calibri"/>
                <a:cs typeface="Calibri"/>
              </a:rPr>
              <a:t> </a:t>
            </a:r>
            <a:r>
              <a:rPr sz="1250" dirty="0">
                <a:latin typeface="Calibri"/>
                <a:cs typeface="Calibri"/>
              </a:rPr>
              <a:t>temperature</a:t>
            </a:r>
            <a:r>
              <a:rPr sz="1250" spc="80" dirty="0">
                <a:latin typeface="Calibri"/>
                <a:cs typeface="Calibri"/>
              </a:rPr>
              <a:t> </a:t>
            </a:r>
            <a:r>
              <a:rPr sz="1250" dirty="0">
                <a:latin typeface="Calibri"/>
                <a:cs typeface="Calibri"/>
              </a:rPr>
              <a:t>control</a:t>
            </a:r>
            <a:r>
              <a:rPr sz="1250" spc="50" dirty="0">
                <a:latin typeface="Calibri"/>
                <a:cs typeface="Calibri"/>
              </a:rPr>
              <a:t> </a:t>
            </a:r>
            <a:r>
              <a:rPr sz="1250" dirty="0">
                <a:latin typeface="Calibri"/>
                <a:cs typeface="Calibri"/>
              </a:rPr>
              <a:t>in</a:t>
            </a:r>
            <a:r>
              <a:rPr sz="1250" spc="40" dirty="0">
                <a:latin typeface="Calibri"/>
                <a:cs typeface="Calibri"/>
              </a:rPr>
              <a:t> </a:t>
            </a:r>
            <a:r>
              <a:rPr sz="1250" spc="-10" dirty="0">
                <a:latin typeface="Calibri"/>
                <a:cs typeface="Calibri"/>
              </a:rPr>
              <a:t>various </a:t>
            </a:r>
            <a:r>
              <a:rPr sz="1250" dirty="0">
                <a:latin typeface="Calibri"/>
                <a:cs typeface="Calibri"/>
              </a:rPr>
              <a:t>industrial</a:t>
            </a:r>
            <a:r>
              <a:rPr sz="1250" spc="70" dirty="0">
                <a:latin typeface="Calibri"/>
                <a:cs typeface="Calibri"/>
              </a:rPr>
              <a:t> </a:t>
            </a:r>
            <a:r>
              <a:rPr sz="1250" dirty="0">
                <a:latin typeface="Calibri"/>
                <a:cs typeface="Calibri"/>
              </a:rPr>
              <a:t>applications,</a:t>
            </a:r>
            <a:r>
              <a:rPr sz="1250" spc="130" dirty="0">
                <a:latin typeface="Calibri"/>
                <a:cs typeface="Calibri"/>
              </a:rPr>
              <a:t> </a:t>
            </a:r>
            <a:r>
              <a:rPr sz="1250" dirty="0">
                <a:latin typeface="Calibri"/>
                <a:cs typeface="Calibri"/>
              </a:rPr>
              <a:t>such</a:t>
            </a:r>
            <a:r>
              <a:rPr sz="1250" spc="65" dirty="0">
                <a:latin typeface="Calibri"/>
                <a:cs typeface="Calibri"/>
              </a:rPr>
              <a:t> </a:t>
            </a:r>
            <a:r>
              <a:rPr sz="1250" dirty="0">
                <a:latin typeface="Calibri"/>
                <a:cs typeface="Calibri"/>
              </a:rPr>
              <a:t>as</a:t>
            </a:r>
            <a:r>
              <a:rPr sz="1250" spc="95" dirty="0">
                <a:latin typeface="Calibri"/>
                <a:cs typeface="Calibri"/>
              </a:rPr>
              <a:t> </a:t>
            </a:r>
            <a:r>
              <a:rPr sz="1250" spc="-10" dirty="0">
                <a:latin typeface="Calibri"/>
                <a:cs typeface="Calibri"/>
              </a:rPr>
              <a:t>chemical</a:t>
            </a:r>
            <a:endParaRPr sz="1250">
              <a:latin typeface="Calibri"/>
              <a:cs typeface="Calibri"/>
            </a:endParaRPr>
          </a:p>
          <a:p>
            <a:pPr marL="12700" marR="5080">
              <a:lnSpc>
                <a:spcPts val="1430"/>
              </a:lnSpc>
              <a:spcBef>
                <a:spcPts val="110"/>
              </a:spcBef>
            </a:pPr>
            <a:r>
              <a:rPr sz="1250" dirty="0">
                <a:latin typeface="Calibri"/>
                <a:cs typeface="Calibri"/>
              </a:rPr>
              <a:t>processing,</a:t>
            </a:r>
            <a:r>
              <a:rPr sz="1250" spc="105" dirty="0">
                <a:latin typeface="Calibri"/>
                <a:cs typeface="Calibri"/>
              </a:rPr>
              <a:t> </a:t>
            </a:r>
            <a:r>
              <a:rPr sz="1250" dirty="0">
                <a:latin typeface="Calibri"/>
                <a:cs typeface="Calibri"/>
              </a:rPr>
              <a:t>food</a:t>
            </a:r>
            <a:r>
              <a:rPr sz="1250" spc="50" dirty="0">
                <a:latin typeface="Calibri"/>
                <a:cs typeface="Calibri"/>
              </a:rPr>
              <a:t> </a:t>
            </a:r>
            <a:r>
              <a:rPr sz="1250" dirty="0">
                <a:latin typeface="Calibri"/>
                <a:cs typeface="Calibri"/>
              </a:rPr>
              <a:t>processing,</a:t>
            </a:r>
            <a:r>
              <a:rPr sz="1250" spc="190" dirty="0">
                <a:latin typeface="Calibri"/>
                <a:cs typeface="Calibri"/>
              </a:rPr>
              <a:t> </a:t>
            </a:r>
            <a:r>
              <a:rPr sz="1250" dirty="0">
                <a:latin typeface="Calibri"/>
                <a:cs typeface="Calibri"/>
              </a:rPr>
              <a:t>and</a:t>
            </a:r>
            <a:r>
              <a:rPr sz="1250" spc="45" dirty="0">
                <a:latin typeface="Calibri"/>
                <a:cs typeface="Calibri"/>
              </a:rPr>
              <a:t> </a:t>
            </a:r>
            <a:r>
              <a:rPr sz="1250" dirty="0">
                <a:latin typeface="Calibri"/>
                <a:cs typeface="Calibri"/>
              </a:rPr>
              <a:t>HVAC</a:t>
            </a:r>
            <a:r>
              <a:rPr sz="1250" spc="35" dirty="0">
                <a:latin typeface="Calibri"/>
                <a:cs typeface="Calibri"/>
              </a:rPr>
              <a:t> </a:t>
            </a:r>
            <a:r>
              <a:rPr sz="1250" spc="-10" dirty="0">
                <a:latin typeface="Calibri"/>
                <a:cs typeface="Calibri"/>
              </a:rPr>
              <a:t>systems. </a:t>
            </a:r>
            <a:r>
              <a:rPr sz="1250" dirty="0">
                <a:latin typeface="Calibri"/>
                <a:cs typeface="Calibri"/>
              </a:rPr>
              <a:t>The</a:t>
            </a:r>
            <a:r>
              <a:rPr sz="1250" spc="75" dirty="0">
                <a:latin typeface="Calibri"/>
                <a:cs typeface="Calibri"/>
              </a:rPr>
              <a:t> </a:t>
            </a:r>
            <a:r>
              <a:rPr sz="1250" dirty="0">
                <a:latin typeface="Calibri"/>
                <a:cs typeface="Calibri"/>
              </a:rPr>
              <a:t>controller</a:t>
            </a:r>
            <a:r>
              <a:rPr sz="1250" spc="110" dirty="0">
                <a:latin typeface="Calibri"/>
                <a:cs typeface="Calibri"/>
              </a:rPr>
              <a:t> </a:t>
            </a:r>
            <a:r>
              <a:rPr sz="1250" dirty="0">
                <a:latin typeface="Calibri"/>
                <a:cs typeface="Calibri"/>
              </a:rPr>
              <a:t>measures</a:t>
            </a:r>
            <a:r>
              <a:rPr sz="1250" spc="65" dirty="0">
                <a:latin typeface="Calibri"/>
                <a:cs typeface="Calibri"/>
              </a:rPr>
              <a:t> </a:t>
            </a:r>
            <a:r>
              <a:rPr sz="1250" dirty="0">
                <a:latin typeface="Calibri"/>
                <a:cs typeface="Calibri"/>
              </a:rPr>
              <a:t>the</a:t>
            </a:r>
            <a:r>
              <a:rPr sz="1250" spc="75" dirty="0">
                <a:latin typeface="Calibri"/>
                <a:cs typeface="Calibri"/>
              </a:rPr>
              <a:t> </a:t>
            </a:r>
            <a:r>
              <a:rPr sz="1250" spc="-10" dirty="0">
                <a:latin typeface="Calibri"/>
                <a:cs typeface="Calibri"/>
              </a:rPr>
              <a:t>system's </a:t>
            </a:r>
            <a:r>
              <a:rPr sz="1250" dirty="0">
                <a:latin typeface="Calibri"/>
                <a:cs typeface="Calibri"/>
              </a:rPr>
              <a:t>temperature</a:t>
            </a:r>
            <a:r>
              <a:rPr sz="1250" spc="100" dirty="0">
                <a:latin typeface="Calibri"/>
                <a:cs typeface="Calibri"/>
              </a:rPr>
              <a:t> </a:t>
            </a:r>
            <a:r>
              <a:rPr sz="1250" dirty="0">
                <a:latin typeface="Calibri"/>
                <a:cs typeface="Calibri"/>
              </a:rPr>
              <a:t>and</a:t>
            </a:r>
            <a:r>
              <a:rPr sz="1250" spc="55" dirty="0">
                <a:latin typeface="Calibri"/>
                <a:cs typeface="Calibri"/>
              </a:rPr>
              <a:t> </a:t>
            </a:r>
            <a:r>
              <a:rPr sz="1250" dirty="0">
                <a:latin typeface="Calibri"/>
                <a:cs typeface="Calibri"/>
              </a:rPr>
              <a:t>adjusts</a:t>
            </a:r>
            <a:r>
              <a:rPr sz="1250" spc="90" dirty="0">
                <a:latin typeface="Calibri"/>
                <a:cs typeface="Calibri"/>
              </a:rPr>
              <a:t> </a:t>
            </a:r>
            <a:r>
              <a:rPr sz="1250" dirty="0">
                <a:latin typeface="Calibri"/>
                <a:cs typeface="Calibri"/>
              </a:rPr>
              <a:t>the</a:t>
            </a:r>
            <a:r>
              <a:rPr sz="1250" spc="100" dirty="0">
                <a:latin typeface="Calibri"/>
                <a:cs typeface="Calibri"/>
              </a:rPr>
              <a:t> </a:t>
            </a:r>
            <a:r>
              <a:rPr sz="1250" dirty="0">
                <a:latin typeface="Calibri"/>
                <a:cs typeface="Calibri"/>
              </a:rPr>
              <a:t>input</a:t>
            </a:r>
            <a:r>
              <a:rPr sz="1250" spc="80" dirty="0">
                <a:latin typeface="Calibri"/>
                <a:cs typeface="Calibri"/>
              </a:rPr>
              <a:t> </a:t>
            </a:r>
            <a:r>
              <a:rPr sz="1250" dirty="0">
                <a:latin typeface="Calibri"/>
                <a:cs typeface="Calibri"/>
              </a:rPr>
              <a:t>to</a:t>
            </a:r>
            <a:r>
              <a:rPr sz="1250" spc="-30" dirty="0">
                <a:latin typeface="Calibri"/>
                <a:cs typeface="Calibri"/>
              </a:rPr>
              <a:t> </a:t>
            </a:r>
            <a:r>
              <a:rPr sz="1250" spc="-10" dirty="0">
                <a:latin typeface="Calibri"/>
                <a:cs typeface="Calibri"/>
              </a:rPr>
              <a:t>maintain </a:t>
            </a:r>
            <a:r>
              <a:rPr sz="1250" dirty="0">
                <a:latin typeface="Calibri"/>
                <a:cs typeface="Calibri"/>
              </a:rPr>
              <a:t>the</a:t>
            </a:r>
            <a:r>
              <a:rPr sz="1250" spc="-5" dirty="0">
                <a:latin typeface="Calibri"/>
                <a:cs typeface="Calibri"/>
              </a:rPr>
              <a:t> </a:t>
            </a:r>
            <a:r>
              <a:rPr sz="1250" dirty="0">
                <a:latin typeface="Calibri"/>
                <a:cs typeface="Calibri"/>
              </a:rPr>
              <a:t>desired</a:t>
            </a:r>
            <a:r>
              <a:rPr sz="1250" spc="120" dirty="0">
                <a:latin typeface="Calibri"/>
                <a:cs typeface="Calibri"/>
              </a:rPr>
              <a:t> </a:t>
            </a:r>
            <a:r>
              <a:rPr sz="1250" spc="-10" dirty="0">
                <a:latin typeface="Calibri"/>
                <a:cs typeface="Calibri"/>
              </a:rPr>
              <a:t>temperature.</a:t>
            </a:r>
            <a:endParaRPr sz="1250">
              <a:latin typeface="Calibri"/>
              <a:cs typeface="Calibri"/>
            </a:endParaRPr>
          </a:p>
        </p:txBody>
      </p:sp>
      <p:grpSp>
        <p:nvGrpSpPr>
          <p:cNvPr id="18" name="object 18"/>
          <p:cNvGrpSpPr/>
          <p:nvPr/>
        </p:nvGrpSpPr>
        <p:grpSpPr>
          <a:xfrm>
            <a:off x="6419850" y="2152650"/>
            <a:ext cx="1362075" cy="1352550"/>
            <a:chOff x="6419850" y="2152650"/>
            <a:chExt cx="1362075" cy="1352550"/>
          </a:xfrm>
        </p:grpSpPr>
        <p:sp>
          <p:nvSpPr>
            <p:cNvPr id="19" name="object 19"/>
            <p:cNvSpPr/>
            <p:nvPr/>
          </p:nvSpPr>
          <p:spPr>
            <a:xfrm>
              <a:off x="6419850" y="2152650"/>
              <a:ext cx="1362075" cy="1352550"/>
            </a:xfrm>
            <a:custGeom>
              <a:avLst/>
              <a:gdLst/>
              <a:ahLst/>
              <a:cxnLst/>
              <a:rect l="l" t="t" r="r" b="b"/>
              <a:pathLst>
                <a:path w="1362075" h="1352550">
                  <a:moveTo>
                    <a:pt x="681101" y="0"/>
                  </a:moveTo>
                  <a:lnTo>
                    <a:pt x="632458" y="1697"/>
                  </a:lnTo>
                  <a:lnTo>
                    <a:pt x="584738" y="6715"/>
                  </a:lnTo>
                  <a:lnTo>
                    <a:pt x="538057" y="14938"/>
                  </a:lnTo>
                  <a:lnTo>
                    <a:pt x="492530" y="26251"/>
                  </a:lnTo>
                  <a:lnTo>
                    <a:pt x="448272" y="40541"/>
                  </a:lnTo>
                  <a:lnTo>
                    <a:pt x="405398" y="57693"/>
                  </a:lnTo>
                  <a:lnTo>
                    <a:pt x="364023" y="77592"/>
                  </a:lnTo>
                  <a:lnTo>
                    <a:pt x="324264" y="100125"/>
                  </a:lnTo>
                  <a:lnTo>
                    <a:pt x="286234" y="125176"/>
                  </a:lnTo>
                  <a:lnTo>
                    <a:pt x="250050" y="152631"/>
                  </a:lnTo>
                  <a:lnTo>
                    <a:pt x="215826" y="182376"/>
                  </a:lnTo>
                  <a:lnTo>
                    <a:pt x="183677" y="214297"/>
                  </a:lnTo>
                  <a:lnTo>
                    <a:pt x="153720" y="248278"/>
                  </a:lnTo>
                  <a:lnTo>
                    <a:pt x="126069" y="284207"/>
                  </a:lnTo>
                  <a:lnTo>
                    <a:pt x="100839" y="321967"/>
                  </a:lnTo>
                  <a:lnTo>
                    <a:pt x="78146" y="361445"/>
                  </a:lnTo>
                  <a:lnTo>
                    <a:pt x="58105" y="402526"/>
                  </a:lnTo>
                  <a:lnTo>
                    <a:pt x="40830" y="445096"/>
                  </a:lnTo>
                  <a:lnTo>
                    <a:pt x="26439" y="489040"/>
                  </a:lnTo>
                  <a:lnTo>
                    <a:pt x="15044" y="534245"/>
                  </a:lnTo>
                  <a:lnTo>
                    <a:pt x="6763" y="580595"/>
                  </a:lnTo>
                  <a:lnTo>
                    <a:pt x="1710" y="627976"/>
                  </a:lnTo>
                  <a:lnTo>
                    <a:pt x="0" y="676275"/>
                  </a:lnTo>
                  <a:lnTo>
                    <a:pt x="1710" y="724573"/>
                  </a:lnTo>
                  <a:lnTo>
                    <a:pt x="6763" y="771954"/>
                  </a:lnTo>
                  <a:lnTo>
                    <a:pt x="15044" y="818304"/>
                  </a:lnTo>
                  <a:lnTo>
                    <a:pt x="26439" y="863509"/>
                  </a:lnTo>
                  <a:lnTo>
                    <a:pt x="40830" y="907453"/>
                  </a:lnTo>
                  <a:lnTo>
                    <a:pt x="58105" y="950023"/>
                  </a:lnTo>
                  <a:lnTo>
                    <a:pt x="78146" y="991104"/>
                  </a:lnTo>
                  <a:lnTo>
                    <a:pt x="100839" y="1030582"/>
                  </a:lnTo>
                  <a:lnTo>
                    <a:pt x="126069" y="1068342"/>
                  </a:lnTo>
                  <a:lnTo>
                    <a:pt x="153720" y="1104271"/>
                  </a:lnTo>
                  <a:lnTo>
                    <a:pt x="183677" y="1138252"/>
                  </a:lnTo>
                  <a:lnTo>
                    <a:pt x="215826" y="1170173"/>
                  </a:lnTo>
                  <a:lnTo>
                    <a:pt x="250050" y="1199918"/>
                  </a:lnTo>
                  <a:lnTo>
                    <a:pt x="286234" y="1227373"/>
                  </a:lnTo>
                  <a:lnTo>
                    <a:pt x="324264" y="1252424"/>
                  </a:lnTo>
                  <a:lnTo>
                    <a:pt x="364023" y="1274957"/>
                  </a:lnTo>
                  <a:lnTo>
                    <a:pt x="405398" y="1294856"/>
                  </a:lnTo>
                  <a:lnTo>
                    <a:pt x="448272" y="1312008"/>
                  </a:lnTo>
                  <a:lnTo>
                    <a:pt x="492530" y="1326298"/>
                  </a:lnTo>
                  <a:lnTo>
                    <a:pt x="538057" y="1337611"/>
                  </a:lnTo>
                  <a:lnTo>
                    <a:pt x="584738" y="1345834"/>
                  </a:lnTo>
                  <a:lnTo>
                    <a:pt x="632458" y="1350852"/>
                  </a:lnTo>
                  <a:lnTo>
                    <a:pt x="681101" y="1352550"/>
                  </a:lnTo>
                  <a:lnTo>
                    <a:pt x="729728" y="1350852"/>
                  </a:lnTo>
                  <a:lnTo>
                    <a:pt x="777433" y="1345834"/>
                  </a:lnTo>
                  <a:lnTo>
                    <a:pt x="824101" y="1337611"/>
                  </a:lnTo>
                  <a:lnTo>
                    <a:pt x="869616" y="1326298"/>
                  </a:lnTo>
                  <a:lnTo>
                    <a:pt x="913863" y="1312008"/>
                  </a:lnTo>
                  <a:lnTo>
                    <a:pt x="956728" y="1294856"/>
                  </a:lnTo>
                  <a:lnTo>
                    <a:pt x="998093" y="1274957"/>
                  </a:lnTo>
                  <a:lnTo>
                    <a:pt x="1037846" y="1252424"/>
                  </a:lnTo>
                  <a:lnTo>
                    <a:pt x="1075869" y="1227373"/>
                  </a:lnTo>
                  <a:lnTo>
                    <a:pt x="1112047" y="1199918"/>
                  </a:lnTo>
                  <a:lnTo>
                    <a:pt x="1146266" y="1170173"/>
                  </a:lnTo>
                  <a:lnTo>
                    <a:pt x="1178411" y="1138252"/>
                  </a:lnTo>
                  <a:lnTo>
                    <a:pt x="1208365" y="1104271"/>
                  </a:lnTo>
                  <a:lnTo>
                    <a:pt x="1236013" y="1068342"/>
                  </a:lnTo>
                  <a:lnTo>
                    <a:pt x="1261240" y="1030582"/>
                  </a:lnTo>
                  <a:lnTo>
                    <a:pt x="1283932" y="991104"/>
                  </a:lnTo>
                  <a:lnTo>
                    <a:pt x="1303972" y="950023"/>
                  </a:lnTo>
                  <a:lnTo>
                    <a:pt x="1321245" y="907453"/>
                  </a:lnTo>
                  <a:lnTo>
                    <a:pt x="1335636" y="863509"/>
                  </a:lnTo>
                  <a:lnTo>
                    <a:pt x="1347030" y="818304"/>
                  </a:lnTo>
                  <a:lnTo>
                    <a:pt x="1355311" y="771954"/>
                  </a:lnTo>
                  <a:lnTo>
                    <a:pt x="1360364" y="724573"/>
                  </a:lnTo>
                  <a:lnTo>
                    <a:pt x="1362075" y="676275"/>
                  </a:lnTo>
                  <a:lnTo>
                    <a:pt x="1360364" y="627976"/>
                  </a:lnTo>
                  <a:lnTo>
                    <a:pt x="1355311" y="580595"/>
                  </a:lnTo>
                  <a:lnTo>
                    <a:pt x="1347030" y="534245"/>
                  </a:lnTo>
                  <a:lnTo>
                    <a:pt x="1335636" y="489040"/>
                  </a:lnTo>
                  <a:lnTo>
                    <a:pt x="1321245" y="445096"/>
                  </a:lnTo>
                  <a:lnTo>
                    <a:pt x="1303972" y="402526"/>
                  </a:lnTo>
                  <a:lnTo>
                    <a:pt x="1283932" y="361445"/>
                  </a:lnTo>
                  <a:lnTo>
                    <a:pt x="1261240" y="321967"/>
                  </a:lnTo>
                  <a:lnTo>
                    <a:pt x="1236013" y="284207"/>
                  </a:lnTo>
                  <a:lnTo>
                    <a:pt x="1208365" y="248278"/>
                  </a:lnTo>
                  <a:lnTo>
                    <a:pt x="1178411" y="214297"/>
                  </a:lnTo>
                  <a:lnTo>
                    <a:pt x="1146266" y="182376"/>
                  </a:lnTo>
                  <a:lnTo>
                    <a:pt x="1112047" y="152631"/>
                  </a:lnTo>
                  <a:lnTo>
                    <a:pt x="1075869" y="125176"/>
                  </a:lnTo>
                  <a:lnTo>
                    <a:pt x="1037846" y="100125"/>
                  </a:lnTo>
                  <a:lnTo>
                    <a:pt x="998093" y="77592"/>
                  </a:lnTo>
                  <a:lnTo>
                    <a:pt x="956728" y="57693"/>
                  </a:lnTo>
                  <a:lnTo>
                    <a:pt x="913863" y="40541"/>
                  </a:lnTo>
                  <a:lnTo>
                    <a:pt x="869616" y="26251"/>
                  </a:lnTo>
                  <a:lnTo>
                    <a:pt x="824101" y="14938"/>
                  </a:lnTo>
                  <a:lnTo>
                    <a:pt x="777433" y="6715"/>
                  </a:lnTo>
                  <a:lnTo>
                    <a:pt x="729728" y="1697"/>
                  </a:lnTo>
                  <a:lnTo>
                    <a:pt x="681101" y="0"/>
                  </a:lnTo>
                  <a:close/>
                </a:path>
              </a:pathLst>
            </a:custGeom>
            <a:solidFill>
              <a:srgbClr val="9A95C5"/>
            </a:solidFill>
          </p:spPr>
          <p:txBody>
            <a:bodyPr wrap="square" lIns="0" tIns="0" rIns="0" bIns="0" rtlCol="0"/>
            <a:lstStyle/>
            <a:p>
              <a:endParaRPr/>
            </a:p>
          </p:txBody>
        </p:sp>
        <p:sp>
          <p:nvSpPr>
            <p:cNvPr id="20" name="object 20"/>
            <p:cNvSpPr/>
            <p:nvPr/>
          </p:nvSpPr>
          <p:spPr>
            <a:xfrm>
              <a:off x="6837832" y="2491092"/>
              <a:ext cx="511809" cy="652145"/>
            </a:xfrm>
            <a:custGeom>
              <a:avLst/>
              <a:gdLst/>
              <a:ahLst/>
              <a:cxnLst/>
              <a:rect l="l" t="t" r="r" b="b"/>
              <a:pathLst>
                <a:path w="511809" h="652144">
                  <a:moveTo>
                    <a:pt x="237388" y="170319"/>
                  </a:moveTo>
                  <a:lnTo>
                    <a:pt x="231927" y="164909"/>
                  </a:lnTo>
                  <a:lnTo>
                    <a:pt x="218414" y="164909"/>
                  </a:lnTo>
                  <a:lnTo>
                    <a:pt x="212940" y="170319"/>
                  </a:lnTo>
                  <a:lnTo>
                    <a:pt x="212940" y="183654"/>
                  </a:lnTo>
                  <a:lnTo>
                    <a:pt x="218414" y="189064"/>
                  </a:lnTo>
                  <a:lnTo>
                    <a:pt x="231927" y="189064"/>
                  </a:lnTo>
                  <a:lnTo>
                    <a:pt x="237388" y="183654"/>
                  </a:lnTo>
                  <a:lnTo>
                    <a:pt x="237388" y="176987"/>
                  </a:lnTo>
                  <a:lnTo>
                    <a:pt x="237388" y="170319"/>
                  </a:lnTo>
                  <a:close/>
                </a:path>
                <a:path w="511809" h="652144">
                  <a:moveTo>
                    <a:pt x="318884" y="170319"/>
                  </a:moveTo>
                  <a:lnTo>
                    <a:pt x="313410" y="164909"/>
                  </a:lnTo>
                  <a:lnTo>
                    <a:pt x="299910" y="164909"/>
                  </a:lnTo>
                  <a:lnTo>
                    <a:pt x="294436" y="170319"/>
                  </a:lnTo>
                  <a:lnTo>
                    <a:pt x="294436" y="183654"/>
                  </a:lnTo>
                  <a:lnTo>
                    <a:pt x="299910" y="189064"/>
                  </a:lnTo>
                  <a:lnTo>
                    <a:pt x="313423" y="189064"/>
                  </a:lnTo>
                  <a:lnTo>
                    <a:pt x="318884" y="183654"/>
                  </a:lnTo>
                  <a:lnTo>
                    <a:pt x="318884" y="176987"/>
                  </a:lnTo>
                  <a:lnTo>
                    <a:pt x="318884" y="170319"/>
                  </a:lnTo>
                  <a:close/>
                </a:path>
                <a:path w="511809" h="652144">
                  <a:moveTo>
                    <a:pt x="369163" y="131826"/>
                  </a:moveTo>
                  <a:lnTo>
                    <a:pt x="366331" y="118084"/>
                  </a:lnTo>
                  <a:lnTo>
                    <a:pt x="358660" y="106857"/>
                  </a:lnTo>
                  <a:lnTo>
                    <a:pt x="347306" y="99275"/>
                  </a:lnTo>
                  <a:lnTo>
                    <a:pt x="333387" y="96481"/>
                  </a:lnTo>
                  <a:lnTo>
                    <a:pt x="328422" y="96481"/>
                  </a:lnTo>
                  <a:lnTo>
                    <a:pt x="328422" y="176987"/>
                  </a:lnTo>
                  <a:lnTo>
                    <a:pt x="326504" y="186385"/>
                  </a:lnTo>
                  <a:lnTo>
                    <a:pt x="321259" y="194068"/>
                  </a:lnTo>
                  <a:lnTo>
                    <a:pt x="313486" y="199237"/>
                  </a:lnTo>
                  <a:lnTo>
                    <a:pt x="303974" y="201142"/>
                  </a:lnTo>
                  <a:lnTo>
                    <a:pt x="294462" y="199237"/>
                  </a:lnTo>
                  <a:lnTo>
                    <a:pt x="286689" y="194068"/>
                  </a:lnTo>
                  <a:lnTo>
                    <a:pt x="281444" y="186385"/>
                  </a:lnTo>
                  <a:lnTo>
                    <a:pt x="279527" y="176987"/>
                  </a:lnTo>
                  <a:lnTo>
                    <a:pt x="281444" y="167589"/>
                  </a:lnTo>
                  <a:lnTo>
                    <a:pt x="286689" y="159905"/>
                  </a:lnTo>
                  <a:lnTo>
                    <a:pt x="294462" y="154736"/>
                  </a:lnTo>
                  <a:lnTo>
                    <a:pt x="303974" y="152831"/>
                  </a:lnTo>
                  <a:lnTo>
                    <a:pt x="313486" y="154736"/>
                  </a:lnTo>
                  <a:lnTo>
                    <a:pt x="321259" y="159905"/>
                  </a:lnTo>
                  <a:lnTo>
                    <a:pt x="326504" y="167589"/>
                  </a:lnTo>
                  <a:lnTo>
                    <a:pt x="328422" y="176987"/>
                  </a:lnTo>
                  <a:lnTo>
                    <a:pt x="328422" y="96481"/>
                  </a:lnTo>
                  <a:lnTo>
                    <a:pt x="279527" y="96481"/>
                  </a:lnTo>
                  <a:lnTo>
                    <a:pt x="279527" y="59855"/>
                  </a:lnTo>
                  <a:lnTo>
                    <a:pt x="289229" y="51396"/>
                  </a:lnTo>
                  <a:lnTo>
                    <a:pt x="294716" y="40297"/>
                  </a:lnTo>
                  <a:lnTo>
                    <a:pt x="271665" y="863"/>
                  </a:lnTo>
                  <a:lnTo>
                    <a:pt x="259194" y="0"/>
                  </a:lnTo>
                  <a:lnTo>
                    <a:pt x="246926" y="4076"/>
                  </a:lnTo>
                  <a:lnTo>
                    <a:pt x="237223" y="12534"/>
                  </a:lnTo>
                  <a:lnTo>
                    <a:pt x="231736" y="23634"/>
                  </a:lnTo>
                  <a:lnTo>
                    <a:pt x="230873" y="35941"/>
                  </a:lnTo>
                  <a:lnTo>
                    <a:pt x="235000" y="48056"/>
                  </a:lnTo>
                  <a:lnTo>
                    <a:pt x="237858" y="52971"/>
                  </a:lnTo>
                  <a:lnTo>
                    <a:pt x="241973" y="57023"/>
                  </a:lnTo>
                  <a:lnTo>
                    <a:pt x="246926" y="59855"/>
                  </a:lnTo>
                  <a:lnTo>
                    <a:pt x="246926" y="96481"/>
                  </a:lnTo>
                  <a:lnTo>
                    <a:pt x="246926" y="176987"/>
                  </a:lnTo>
                  <a:lnTo>
                    <a:pt x="245008" y="186385"/>
                  </a:lnTo>
                  <a:lnTo>
                    <a:pt x="239763" y="194068"/>
                  </a:lnTo>
                  <a:lnTo>
                    <a:pt x="232003" y="199237"/>
                  </a:lnTo>
                  <a:lnTo>
                    <a:pt x="222478" y="201142"/>
                  </a:lnTo>
                  <a:lnTo>
                    <a:pt x="212966" y="199237"/>
                  </a:lnTo>
                  <a:lnTo>
                    <a:pt x="205193" y="194068"/>
                  </a:lnTo>
                  <a:lnTo>
                    <a:pt x="199961" y="186385"/>
                  </a:lnTo>
                  <a:lnTo>
                    <a:pt x="198031" y="176987"/>
                  </a:lnTo>
                  <a:lnTo>
                    <a:pt x="199961" y="167589"/>
                  </a:lnTo>
                  <a:lnTo>
                    <a:pt x="239763" y="159905"/>
                  </a:lnTo>
                  <a:lnTo>
                    <a:pt x="246926" y="176987"/>
                  </a:lnTo>
                  <a:lnTo>
                    <a:pt x="246926" y="96481"/>
                  </a:lnTo>
                  <a:lnTo>
                    <a:pt x="193065" y="96481"/>
                  </a:lnTo>
                  <a:lnTo>
                    <a:pt x="179158" y="99275"/>
                  </a:lnTo>
                  <a:lnTo>
                    <a:pt x="167792" y="106857"/>
                  </a:lnTo>
                  <a:lnTo>
                    <a:pt x="160121" y="118084"/>
                  </a:lnTo>
                  <a:lnTo>
                    <a:pt x="157289" y="131826"/>
                  </a:lnTo>
                  <a:lnTo>
                    <a:pt x="157289" y="222161"/>
                  </a:lnTo>
                  <a:lnTo>
                    <a:pt x="160121" y="235889"/>
                  </a:lnTo>
                  <a:lnTo>
                    <a:pt x="167792" y="247116"/>
                  </a:lnTo>
                  <a:lnTo>
                    <a:pt x="179158" y="254698"/>
                  </a:lnTo>
                  <a:lnTo>
                    <a:pt x="193065" y="257492"/>
                  </a:lnTo>
                  <a:lnTo>
                    <a:pt x="333387" y="257492"/>
                  </a:lnTo>
                  <a:lnTo>
                    <a:pt x="347306" y="254698"/>
                  </a:lnTo>
                  <a:lnTo>
                    <a:pt x="358660" y="247116"/>
                  </a:lnTo>
                  <a:lnTo>
                    <a:pt x="366331" y="235889"/>
                  </a:lnTo>
                  <a:lnTo>
                    <a:pt x="369163" y="222161"/>
                  </a:lnTo>
                  <a:lnTo>
                    <a:pt x="369163" y="201142"/>
                  </a:lnTo>
                  <a:lnTo>
                    <a:pt x="369163" y="152831"/>
                  </a:lnTo>
                  <a:lnTo>
                    <a:pt x="369163" y="131826"/>
                  </a:lnTo>
                  <a:close/>
                </a:path>
                <a:path w="511809" h="652144">
                  <a:moveTo>
                    <a:pt x="458152" y="591591"/>
                  </a:moveTo>
                  <a:lnTo>
                    <a:pt x="453351" y="568083"/>
                  </a:lnTo>
                  <a:lnTo>
                    <a:pt x="452907" y="567436"/>
                  </a:lnTo>
                  <a:lnTo>
                    <a:pt x="440258" y="548894"/>
                  </a:lnTo>
                  <a:lnTo>
                    <a:pt x="420827" y="535952"/>
                  </a:lnTo>
                  <a:lnTo>
                    <a:pt x="405180" y="532841"/>
                  </a:lnTo>
                  <a:lnTo>
                    <a:pt x="405180" y="591591"/>
                  </a:lnTo>
                  <a:lnTo>
                    <a:pt x="403263" y="600989"/>
                  </a:lnTo>
                  <a:lnTo>
                    <a:pt x="398018" y="608672"/>
                  </a:lnTo>
                  <a:lnTo>
                    <a:pt x="390258" y="613841"/>
                  </a:lnTo>
                  <a:lnTo>
                    <a:pt x="380733" y="615746"/>
                  </a:lnTo>
                  <a:lnTo>
                    <a:pt x="371221" y="613841"/>
                  </a:lnTo>
                  <a:lnTo>
                    <a:pt x="363448" y="608672"/>
                  </a:lnTo>
                  <a:lnTo>
                    <a:pt x="358216" y="600989"/>
                  </a:lnTo>
                  <a:lnTo>
                    <a:pt x="356298" y="591591"/>
                  </a:lnTo>
                  <a:lnTo>
                    <a:pt x="358216" y="582193"/>
                  </a:lnTo>
                  <a:lnTo>
                    <a:pt x="363448" y="574509"/>
                  </a:lnTo>
                  <a:lnTo>
                    <a:pt x="371221" y="569341"/>
                  </a:lnTo>
                  <a:lnTo>
                    <a:pt x="380733" y="567436"/>
                  </a:lnTo>
                  <a:lnTo>
                    <a:pt x="390258" y="569341"/>
                  </a:lnTo>
                  <a:lnTo>
                    <a:pt x="398018" y="574509"/>
                  </a:lnTo>
                  <a:lnTo>
                    <a:pt x="403263" y="582193"/>
                  </a:lnTo>
                  <a:lnTo>
                    <a:pt x="405180" y="591591"/>
                  </a:lnTo>
                  <a:lnTo>
                    <a:pt x="405180" y="532841"/>
                  </a:lnTo>
                  <a:lnTo>
                    <a:pt x="397040" y="531215"/>
                  </a:lnTo>
                  <a:lnTo>
                    <a:pt x="287020" y="531215"/>
                  </a:lnTo>
                  <a:lnTo>
                    <a:pt x="287020" y="591591"/>
                  </a:lnTo>
                  <a:lnTo>
                    <a:pt x="285102" y="600989"/>
                  </a:lnTo>
                  <a:lnTo>
                    <a:pt x="279857" y="608672"/>
                  </a:lnTo>
                  <a:lnTo>
                    <a:pt x="272084" y="613841"/>
                  </a:lnTo>
                  <a:lnTo>
                    <a:pt x="262572" y="615746"/>
                  </a:lnTo>
                  <a:lnTo>
                    <a:pt x="253060" y="613841"/>
                  </a:lnTo>
                  <a:lnTo>
                    <a:pt x="245287" y="608672"/>
                  </a:lnTo>
                  <a:lnTo>
                    <a:pt x="240055" y="600989"/>
                  </a:lnTo>
                  <a:lnTo>
                    <a:pt x="238125" y="591591"/>
                  </a:lnTo>
                  <a:lnTo>
                    <a:pt x="240055" y="582193"/>
                  </a:lnTo>
                  <a:lnTo>
                    <a:pt x="245287" y="574509"/>
                  </a:lnTo>
                  <a:lnTo>
                    <a:pt x="253060" y="569341"/>
                  </a:lnTo>
                  <a:lnTo>
                    <a:pt x="262572" y="567436"/>
                  </a:lnTo>
                  <a:lnTo>
                    <a:pt x="272084" y="569341"/>
                  </a:lnTo>
                  <a:lnTo>
                    <a:pt x="279857" y="574509"/>
                  </a:lnTo>
                  <a:lnTo>
                    <a:pt x="285102" y="582193"/>
                  </a:lnTo>
                  <a:lnTo>
                    <a:pt x="287020" y="591591"/>
                  </a:lnTo>
                  <a:lnTo>
                    <a:pt x="287020" y="531215"/>
                  </a:lnTo>
                  <a:lnTo>
                    <a:pt x="168859" y="531215"/>
                  </a:lnTo>
                  <a:lnTo>
                    <a:pt x="168859" y="591591"/>
                  </a:lnTo>
                  <a:lnTo>
                    <a:pt x="166941" y="600989"/>
                  </a:lnTo>
                  <a:lnTo>
                    <a:pt x="161696" y="608672"/>
                  </a:lnTo>
                  <a:lnTo>
                    <a:pt x="153924" y="613841"/>
                  </a:lnTo>
                  <a:lnTo>
                    <a:pt x="144411" y="615746"/>
                  </a:lnTo>
                  <a:lnTo>
                    <a:pt x="134899" y="613841"/>
                  </a:lnTo>
                  <a:lnTo>
                    <a:pt x="127127" y="608672"/>
                  </a:lnTo>
                  <a:lnTo>
                    <a:pt x="121894" y="600989"/>
                  </a:lnTo>
                  <a:lnTo>
                    <a:pt x="119964" y="591591"/>
                  </a:lnTo>
                  <a:lnTo>
                    <a:pt x="121894" y="582193"/>
                  </a:lnTo>
                  <a:lnTo>
                    <a:pt x="127127" y="574509"/>
                  </a:lnTo>
                  <a:lnTo>
                    <a:pt x="134899" y="569341"/>
                  </a:lnTo>
                  <a:lnTo>
                    <a:pt x="144411" y="567436"/>
                  </a:lnTo>
                  <a:lnTo>
                    <a:pt x="153924" y="569341"/>
                  </a:lnTo>
                  <a:lnTo>
                    <a:pt x="161696" y="574509"/>
                  </a:lnTo>
                  <a:lnTo>
                    <a:pt x="166941" y="582193"/>
                  </a:lnTo>
                  <a:lnTo>
                    <a:pt x="168859" y="591591"/>
                  </a:lnTo>
                  <a:lnTo>
                    <a:pt x="168859" y="531215"/>
                  </a:lnTo>
                  <a:lnTo>
                    <a:pt x="128117" y="531215"/>
                  </a:lnTo>
                  <a:lnTo>
                    <a:pt x="104330" y="535952"/>
                  </a:lnTo>
                  <a:lnTo>
                    <a:pt x="84899" y="548894"/>
                  </a:lnTo>
                  <a:lnTo>
                    <a:pt x="71805" y="568083"/>
                  </a:lnTo>
                  <a:lnTo>
                    <a:pt x="67005" y="591591"/>
                  </a:lnTo>
                  <a:lnTo>
                    <a:pt x="71805" y="615099"/>
                  </a:lnTo>
                  <a:lnTo>
                    <a:pt x="84899" y="634288"/>
                  </a:lnTo>
                  <a:lnTo>
                    <a:pt x="104330" y="647230"/>
                  </a:lnTo>
                  <a:lnTo>
                    <a:pt x="128117" y="651967"/>
                  </a:lnTo>
                  <a:lnTo>
                    <a:pt x="397040" y="651967"/>
                  </a:lnTo>
                  <a:lnTo>
                    <a:pt x="420827" y="647230"/>
                  </a:lnTo>
                  <a:lnTo>
                    <a:pt x="440258" y="634288"/>
                  </a:lnTo>
                  <a:lnTo>
                    <a:pt x="452907" y="615746"/>
                  </a:lnTo>
                  <a:lnTo>
                    <a:pt x="453351" y="615099"/>
                  </a:lnTo>
                  <a:lnTo>
                    <a:pt x="458152" y="591591"/>
                  </a:lnTo>
                  <a:close/>
                </a:path>
                <a:path w="511809" h="652144">
                  <a:moveTo>
                    <a:pt x="511619" y="471462"/>
                  </a:moveTo>
                  <a:lnTo>
                    <a:pt x="493763" y="435584"/>
                  </a:lnTo>
                  <a:lnTo>
                    <a:pt x="475107" y="425107"/>
                  </a:lnTo>
                  <a:lnTo>
                    <a:pt x="475107" y="358051"/>
                  </a:lnTo>
                  <a:lnTo>
                    <a:pt x="474294" y="354101"/>
                  </a:lnTo>
                  <a:lnTo>
                    <a:pt x="472224" y="343979"/>
                  </a:lnTo>
                  <a:lnTo>
                    <a:pt x="467766" y="337439"/>
                  </a:lnTo>
                  <a:lnTo>
                    <a:pt x="464388" y="332486"/>
                  </a:lnTo>
                  <a:lnTo>
                    <a:pt x="452755" y="324739"/>
                  </a:lnTo>
                  <a:lnTo>
                    <a:pt x="438505" y="321894"/>
                  </a:lnTo>
                  <a:lnTo>
                    <a:pt x="393611" y="321894"/>
                  </a:lnTo>
                  <a:lnTo>
                    <a:pt x="393611" y="307009"/>
                  </a:lnTo>
                  <a:lnTo>
                    <a:pt x="393611" y="281647"/>
                  </a:lnTo>
                  <a:lnTo>
                    <a:pt x="361022" y="281647"/>
                  </a:lnTo>
                  <a:lnTo>
                    <a:pt x="361022" y="378256"/>
                  </a:lnTo>
                  <a:lnTo>
                    <a:pt x="361022" y="394347"/>
                  </a:lnTo>
                  <a:lnTo>
                    <a:pt x="338366" y="394347"/>
                  </a:lnTo>
                  <a:lnTo>
                    <a:pt x="337566" y="394487"/>
                  </a:lnTo>
                  <a:lnTo>
                    <a:pt x="336816" y="394792"/>
                  </a:lnTo>
                  <a:lnTo>
                    <a:pt x="336156" y="395249"/>
                  </a:lnTo>
                  <a:lnTo>
                    <a:pt x="311226" y="420433"/>
                  </a:lnTo>
                  <a:lnTo>
                    <a:pt x="292239" y="375996"/>
                  </a:lnTo>
                  <a:lnTo>
                    <a:pt x="256781" y="448449"/>
                  </a:lnTo>
                  <a:lnTo>
                    <a:pt x="242544" y="394347"/>
                  </a:lnTo>
                  <a:lnTo>
                    <a:pt x="231940" y="354101"/>
                  </a:lnTo>
                  <a:lnTo>
                    <a:pt x="212775" y="394347"/>
                  </a:lnTo>
                  <a:lnTo>
                    <a:pt x="173596" y="394347"/>
                  </a:lnTo>
                  <a:lnTo>
                    <a:pt x="173596" y="378256"/>
                  </a:lnTo>
                  <a:lnTo>
                    <a:pt x="202438" y="378256"/>
                  </a:lnTo>
                  <a:lnTo>
                    <a:pt x="225425" y="329946"/>
                  </a:lnTo>
                  <a:lnTo>
                    <a:pt x="236334" y="307009"/>
                  </a:lnTo>
                  <a:lnTo>
                    <a:pt x="261442" y="401840"/>
                  </a:lnTo>
                  <a:lnTo>
                    <a:pt x="293293" y="337439"/>
                  </a:lnTo>
                  <a:lnTo>
                    <a:pt x="316763" y="392341"/>
                  </a:lnTo>
                  <a:lnTo>
                    <a:pt x="324916" y="384289"/>
                  </a:lnTo>
                  <a:lnTo>
                    <a:pt x="328498" y="380707"/>
                  </a:lnTo>
                  <a:lnTo>
                    <a:pt x="333273" y="378561"/>
                  </a:lnTo>
                  <a:lnTo>
                    <a:pt x="338366" y="378256"/>
                  </a:lnTo>
                  <a:lnTo>
                    <a:pt x="361022" y="378256"/>
                  </a:lnTo>
                  <a:lnTo>
                    <a:pt x="361022" y="281647"/>
                  </a:lnTo>
                  <a:lnTo>
                    <a:pt x="132842" y="281647"/>
                  </a:lnTo>
                  <a:lnTo>
                    <a:pt x="132842" y="329946"/>
                  </a:lnTo>
                  <a:lnTo>
                    <a:pt x="69430" y="329946"/>
                  </a:lnTo>
                  <a:lnTo>
                    <a:pt x="67652" y="328193"/>
                  </a:lnTo>
                  <a:lnTo>
                    <a:pt x="67652" y="259270"/>
                  </a:lnTo>
                  <a:lnTo>
                    <a:pt x="86220" y="249567"/>
                  </a:lnTo>
                  <a:lnTo>
                    <a:pt x="99123" y="234124"/>
                  </a:lnTo>
                  <a:lnTo>
                    <a:pt x="100698" y="229209"/>
                  </a:lnTo>
                  <a:lnTo>
                    <a:pt x="105232" y="215023"/>
                  </a:lnTo>
                  <a:lnTo>
                    <a:pt x="103390" y="194360"/>
                  </a:lnTo>
                  <a:lnTo>
                    <a:pt x="101168" y="186944"/>
                  </a:lnTo>
                  <a:lnTo>
                    <a:pt x="97320" y="180098"/>
                  </a:lnTo>
                  <a:lnTo>
                    <a:pt x="92100" y="174332"/>
                  </a:lnTo>
                  <a:lnTo>
                    <a:pt x="67652" y="195745"/>
                  </a:lnTo>
                  <a:lnTo>
                    <a:pt x="71069" y="199428"/>
                  </a:lnTo>
                  <a:lnTo>
                    <a:pt x="72999" y="204165"/>
                  </a:lnTo>
                  <a:lnTo>
                    <a:pt x="52628" y="229209"/>
                  </a:lnTo>
                  <a:lnTo>
                    <a:pt x="44704" y="227584"/>
                  </a:lnTo>
                  <a:lnTo>
                    <a:pt x="38252" y="223227"/>
                  </a:lnTo>
                  <a:lnTo>
                    <a:pt x="33921" y="216814"/>
                  </a:lnTo>
                  <a:lnTo>
                    <a:pt x="32397" y="209194"/>
                  </a:lnTo>
                  <a:lnTo>
                    <a:pt x="32397" y="204165"/>
                  </a:lnTo>
                  <a:lnTo>
                    <a:pt x="34150" y="199542"/>
                  </a:lnTo>
                  <a:lnTo>
                    <a:pt x="37338" y="195910"/>
                  </a:lnTo>
                  <a:lnTo>
                    <a:pt x="12890" y="174739"/>
                  </a:lnTo>
                  <a:lnTo>
                    <a:pt x="2489" y="192798"/>
                  </a:lnTo>
                  <a:lnTo>
                    <a:pt x="0" y="212712"/>
                  </a:lnTo>
                  <a:lnTo>
                    <a:pt x="5245" y="232092"/>
                  </a:lnTo>
                  <a:lnTo>
                    <a:pt x="18059" y="248564"/>
                  </a:lnTo>
                  <a:lnTo>
                    <a:pt x="23063" y="252857"/>
                  </a:lnTo>
                  <a:lnTo>
                    <a:pt x="28816" y="256184"/>
                  </a:lnTo>
                  <a:lnTo>
                    <a:pt x="35052" y="258381"/>
                  </a:lnTo>
                  <a:lnTo>
                    <a:pt x="35052" y="326009"/>
                  </a:lnTo>
                  <a:lnTo>
                    <a:pt x="37934" y="340067"/>
                  </a:lnTo>
                  <a:lnTo>
                    <a:pt x="45770" y="351561"/>
                  </a:lnTo>
                  <a:lnTo>
                    <a:pt x="57391" y="359308"/>
                  </a:lnTo>
                  <a:lnTo>
                    <a:pt x="71640" y="362153"/>
                  </a:lnTo>
                  <a:lnTo>
                    <a:pt x="132842" y="362153"/>
                  </a:lnTo>
                  <a:lnTo>
                    <a:pt x="132842" y="507060"/>
                  </a:lnTo>
                  <a:lnTo>
                    <a:pt x="393611" y="507060"/>
                  </a:lnTo>
                  <a:lnTo>
                    <a:pt x="393611" y="448449"/>
                  </a:lnTo>
                  <a:lnTo>
                    <a:pt x="393611" y="420433"/>
                  </a:lnTo>
                  <a:lnTo>
                    <a:pt x="393611" y="378256"/>
                  </a:lnTo>
                  <a:lnTo>
                    <a:pt x="393611" y="354101"/>
                  </a:lnTo>
                  <a:lnTo>
                    <a:pt x="440715" y="354101"/>
                  </a:lnTo>
                  <a:lnTo>
                    <a:pt x="442506" y="355866"/>
                  </a:lnTo>
                  <a:lnTo>
                    <a:pt x="442506" y="425107"/>
                  </a:lnTo>
                  <a:lnTo>
                    <a:pt x="424167" y="435292"/>
                  </a:lnTo>
                  <a:lnTo>
                    <a:pt x="411645" y="451078"/>
                  </a:lnTo>
                  <a:lnTo>
                    <a:pt x="406031" y="470357"/>
                  </a:lnTo>
                  <a:lnTo>
                    <a:pt x="408419" y="491007"/>
                  </a:lnTo>
                  <a:lnTo>
                    <a:pt x="410667" y="497878"/>
                  </a:lnTo>
                  <a:lnTo>
                    <a:pt x="414337" y="504228"/>
                  </a:lnTo>
                  <a:lnTo>
                    <a:pt x="419201" y="509638"/>
                  </a:lnTo>
                  <a:lnTo>
                    <a:pt x="443649" y="488226"/>
                  </a:lnTo>
                  <a:lnTo>
                    <a:pt x="440270" y="484568"/>
                  </a:lnTo>
                  <a:lnTo>
                    <a:pt x="438416" y="479806"/>
                  </a:lnTo>
                  <a:lnTo>
                    <a:pt x="458812" y="454748"/>
                  </a:lnTo>
                  <a:lnTo>
                    <a:pt x="466750" y="456336"/>
                  </a:lnTo>
                  <a:lnTo>
                    <a:pt x="473227" y="460654"/>
                  </a:lnTo>
                  <a:lnTo>
                    <a:pt x="477583" y="467055"/>
                  </a:lnTo>
                  <a:lnTo>
                    <a:pt x="479171" y="474853"/>
                  </a:lnTo>
                  <a:lnTo>
                    <a:pt x="479158" y="479806"/>
                  </a:lnTo>
                  <a:lnTo>
                    <a:pt x="477380" y="484479"/>
                  </a:lnTo>
                  <a:lnTo>
                    <a:pt x="474129" y="488149"/>
                  </a:lnTo>
                  <a:lnTo>
                    <a:pt x="498576" y="509308"/>
                  </a:lnTo>
                  <a:lnTo>
                    <a:pt x="509041" y="491324"/>
                  </a:lnTo>
                  <a:lnTo>
                    <a:pt x="511619" y="471462"/>
                  </a:lnTo>
                  <a:close/>
                </a:path>
              </a:pathLst>
            </a:custGeom>
            <a:solidFill>
              <a:srgbClr val="FFFFFF"/>
            </a:solidFill>
          </p:spPr>
          <p:txBody>
            <a:bodyPr wrap="square" lIns="0" tIns="0" rIns="0" bIns="0" rtlCol="0"/>
            <a:lstStyle/>
            <a:p>
              <a:endParaRPr/>
            </a:p>
          </p:txBody>
        </p:sp>
      </p:grpSp>
      <p:sp>
        <p:nvSpPr>
          <p:cNvPr id="21" name="object 21"/>
          <p:cNvSpPr txBox="1"/>
          <p:nvPr/>
        </p:nvSpPr>
        <p:spPr>
          <a:xfrm>
            <a:off x="8062976" y="2246312"/>
            <a:ext cx="3216910" cy="1136015"/>
          </a:xfrm>
          <a:prstGeom prst="rect">
            <a:avLst/>
          </a:prstGeom>
        </p:spPr>
        <p:txBody>
          <a:bodyPr vert="horz" wrap="square" lIns="0" tIns="23495" rIns="0" bIns="0" rtlCol="0">
            <a:spAutoFit/>
          </a:bodyPr>
          <a:lstStyle/>
          <a:p>
            <a:pPr marL="12700" marR="5080">
              <a:lnSpc>
                <a:spcPct val="96100"/>
              </a:lnSpc>
              <a:spcBef>
                <a:spcPts val="185"/>
              </a:spcBef>
            </a:pPr>
            <a:r>
              <a:rPr sz="1250" b="1" dirty="0">
                <a:latin typeface="Calibri"/>
                <a:cs typeface="Calibri"/>
              </a:rPr>
              <a:t>Motion</a:t>
            </a:r>
            <a:r>
              <a:rPr sz="1250" b="1" spc="90" dirty="0">
                <a:latin typeface="Calibri"/>
                <a:cs typeface="Calibri"/>
              </a:rPr>
              <a:t> </a:t>
            </a:r>
            <a:r>
              <a:rPr sz="1250" b="1" dirty="0">
                <a:latin typeface="Calibri"/>
                <a:cs typeface="Calibri"/>
              </a:rPr>
              <a:t>Control</a:t>
            </a:r>
            <a:r>
              <a:rPr sz="1250" dirty="0">
                <a:latin typeface="Calibri"/>
                <a:cs typeface="Calibri"/>
              </a:rPr>
              <a:t>:</a:t>
            </a:r>
            <a:r>
              <a:rPr sz="1250" spc="130" dirty="0">
                <a:latin typeface="Calibri"/>
                <a:cs typeface="Calibri"/>
              </a:rPr>
              <a:t> </a:t>
            </a:r>
            <a:r>
              <a:rPr sz="1250" dirty="0">
                <a:latin typeface="Calibri"/>
                <a:cs typeface="Calibri"/>
              </a:rPr>
              <a:t>PID</a:t>
            </a:r>
            <a:r>
              <a:rPr sz="1250" spc="65" dirty="0">
                <a:latin typeface="Calibri"/>
                <a:cs typeface="Calibri"/>
              </a:rPr>
              <a:t> </a:t>
            </a:r>
            <a:r>
              <a:rPr sz="1250" dirty="0">
                <a:latin typeface="Calibri"/>
                <a:cs typeface="Calibri"/>
              </a:rPr>
              <a:t>controllers</a:t>
            </a:r>
            <a:r>
              <a:rPr sz="1250" spc="50" dirty="0">
                <a:latin typeface="Calibri"/>
                <a:cs typeface="Calibri"/>
              </a:rPr>
              <a:t> </a:t>
            </a:r>
            <a:r>
              <a:rPr sz="1250" dirty="0">
                <a:latin typeface="Calibri"/>
                <a:cs typeface="Calibri"/>
              </a:rPr>
              <a:t>are</a:t>
            </a:r>
            <a:r>
              <a:rPr sz="1250" spc="65" dirty="0">
                <a:latin typeface="Calibri"/>
                <a:cs typeface="Calibri"/>
              </a:rPr>
              <a:t> </a:t>
            </a:r>
            <a:r>
              <a:rPr sz="1250" dirty="0">
                <a:latin typeface="Calibri"/>
                <a:cs typeface="Calibri"/>
              </a:rPr>
              <a:t>used</a:t>
            </a:r>
            <a:r>
              <a:rPr sz="1250" spc="25" dirty="0">
                <a:latin typeface="Calibri"/>
                <a:cs typeface="Calibri"/>
              </a:rPr>
              <a:t> </a:t>
            </a:r>
            <a:r>
              <a:rPr sz="1250" spc="-25" dirty="0">
                <a:latin typeface="Calibri"/>
                <a:cs typeface="Calibri"/>
              </a:rPr>
              <a:t>for </a:t>
            </a:r>
            <a:r>
              <a:rPr sz="1250" dirty="0">
                <a:latin typeface="Calibri"/>
                <a:cs typeface="Calibri"/>
              </a:rPr>
              <a:t>motion</a:t>
            </a:r>
            <a:r>
              <a:rPr sz="1250" spc="85" dirty="0">
                <a:latin typeface="Calibri"/>
                <a:cs typeface="Calibri"/>
              </a:rPr>
              <a:t> </a:t>
            </a:r>
            <a:r>
              <a:rPr sz="1250" dirty="0">
                <a:latin typeface="Calibri"/>
                <a:cs typeface="Calibri"/>
              </a:rPr>
              <a:t>control</a:t>
            </a:r>
            <a:r>
              <a:rPr sz="1250" spc="85" dirty="0">
                <a:latin typeface="Calibri"/>
                <a:cs typeface="Calibri"/>
              </a:rPr>
              <a:t> </a:t>
            </a:r>
            <a:r>
              <a:rPr sz="1250" dirty="0">
                <a:latin typeface="Calibri"/>
                <a:cs typeface="Calibri"/>
              </a:rPr>
              <a:t>applications,</a:t>
            </a:r>
            <a:r>
              <a:rPr sz="1250" spc="150" dirty="0">
                <a:latin typeface="Calibri"/>
                <a:cs typeface="Calibri"/>
              </a:rPr>
              <a:t> </a:t>
            </a:r>
            <a:r>
              <a:rPr sz="1250" dirty="0">
                <a:latin typeface="Calibri"/>
                <a:cs typeface="Calibri"/>
              </a:rPr>
              <a:t>such</a:t>
            </a:r>
            <a:r>
              <a:rPr sz="1250" spc="85" dirty="0">
                <a:latin typeface="Calibri"/>
                <a:cs typeface="Calibri"/>
              </a:rPr>
              <a:t> </a:t>
            </a:r>
            <a:r>
              <a:rPr sz="1250" dirty="0">
                <a:latin typeface="Calibri"/>
                <a:cs typeface="Calibri"/>
              </a:rPr>
              <a:t>as</a:t>
            </a:r>
            <a:r>
              <a:rPr sz="1250" spc="110" dirty="0">
                <a:latin typeface="Calibri"/>
                <a:cs typeface="Calibri"/>
              </a:rPr>
              <a:t> </a:t>
            </a:r>
            <a:r>
              <a:rPr sz="1250" spc="-10" dirty="0">
                <a:latin typeface="Calibri"/>
                <a:cs typeface="Calibri"/>
              </a:rPr>
              <a:t>robotic </a:t>
            </a:r>
            <a:r>
              <a:rPr sz="1250" dirty="0">
                <a:latin typeface="Calibri"/>
                <a:cs typeface="Calibri"/>
              </a:rPr>
              <a:t>systems,</a:t>
            </a:r>
            <a:r>
              <a:rPr sz="1250" spc="-30" dirty="0">
                <a:latin typeface="Calibri"/>
                <a:cs typeface="Calibri"/>
              </a:rPr>
              <a:t> </a:t>
            </a:r>
            <a:r>
              <a:rPr sz="1250" dirty="0">
                <a:latin typeface="Calibri"/>
                <a:cs typeface="Calibri"/>
              </a:rPr>
              <a:t>CNC</a:t>
            </a:r>
            <a:r>
              <a:rPr sz="1250" spc="90" dirty="0">
                <a:latin typeface="Calibri"/>
                <a:cs typeface="Calibri"/>
              </a:rPr>
              <a:t> </a:t>
            </a:r>
            <a:r>
              <a:rPr sz="1250" dirty="0">
                <a:latin typeface="Calibri"/>
                <a:cs typeface="Calibri"/>
              </a:rPr>
              <a:t>machines,</a:t>
            </a:r>
            <a:r>
              <a:rPr sz="1250" spc="265" dirty="0">
                <a:latin typeface="Calibri"/>
                <a:cs typeface="Calibri"/>
              </a:rPr>
              <a:t> </a:t>
            </a:r>
            <a:r>
              <a:rPr sz="1250" dirty="0">
                <a:latin typeface="Calibri"/>
                <a:cs typeface="Calibri"/>
              </a:rPr>
              <a:t>and</a:t>
            </a:r>
            <a:r>
              <a:rPr sz="1250" spc="95" dirty="0">
                <a:latin typeface="Calibri"/>
                <a:cs typeface="Calibri"/>
              </a:rPr>
              <a:t> </a:t>
            </a:r>
            <a:r>
              <a:rPr sz="1250" dirty="0">
                <a:latin typeface="Calibri"/>
                <a:cs typeface="Calibri"/>
              </a:rPr>
              <a:t>motor</a:t>
            </a:r>
            <a:r>
              <a:rPr sz="1250" spc="100" dirty="0">
                <a:latin typeface="Calibri"/>
                <a:cs typeface="Calibri"/>
              </a:rPr>
              <a:t> </a:t>
            </a:r>
            <a:r>
              <a:rPr sz="1250" dirty="0">
                <a:latin typeface="Calibri"/>
                <a:cs typeface="Calibri"/>
              </a:rPr>
              <a:t>control.</a:t>
            </a:r>
            <a:r>
              <a:rPr sz="1250" spc="60" dirty="0">
                <a:latin typeface="Calibri"/>
                <a:cs typeface="Calibri"/>
              </a:rPr>
              <a:t> </a:t>
            </a:r>
            <a:r>
              <a:rPr sz="1250" spc="-25" dirty="0">
                <a:latin typeface="Calibri"/>
                <a:cs typeface="Calibri"/>
              </a:rPr>
              <a:t>The </a:t>
            </a:r>
            <a:r>
              <a:rPr sz="1250" dirty="0">
                <a:latin typeface="Calibri"/>
                <a:cs typeface="Calibri"/>
              </a:rPr>
              <a:t>controller</a:t>
            </a:r>
            <a:r>
              <a:rPr sz="1250" spc="190" dirty="0">
                <a:latin typeface="Calibri"/>
                <a:cs typeface="Calibri"/>
              </a:rPr>
              <a:t> </a:t>
            </a:r>
            <a:r>
              <a:rPr sz="1250" dirty="0">
                <a:latin typeface="Calibri"/>
                <a:cs typeface="Calibri"/>
              </a:rPr>
              <a:t>measures</a:t>
            </a:r>
            <a:r>
              <a:rPr sz="1250" spc="120" dirty="0">
                <a:latin typeface="Calibri"/>
                <a:cs typeface="Calibri"/>
              </a:rPr>
              <a:t> </a:t>
            </a:r>
            <a:r>
              <a:rPr sz="1250" dirty="0">
                <a:latin typeface="Calibri"/>
                <a:cs typeface="Calibri"/>
              </a:rPr>
              <a:t>the</a:t>
            </a:r>
            <a:r>
              <a:rPr sz="1250" spc="145" dirty="0">
                <a:latin typeface="Calibri"/>
                <a:cs typeface="Calibri"/>
              </a:rPr>
              <a:t> </a:t>
            </a:r>
            <a:r>
              <a:rPr sz="1250" dirty="0">
                <a:latin typeface="Calibri"/>
                <a:cs typeface="Calibri"/>
              </a:rPr>
              <a:t>system's</a:t>
            </a:r>
            <a:r>
              <a:rPr sz="1250" spc="30" dirty="0">
                <a:latin typeface="Calibri"/>
                <a:cs typeface="Calibri"/>
              </a:rPr>
              <a:t> </a:t>
            </a:r>
            <a:r>
              <a:rPr sz="1250" spc="-10" dirty="0">
                <a:latin typeface="Calibri"/>
                <a:cs typeface="Calibri"/>
              </a:rPr>
              <a:t>position, </a:t>
            </a:r>
            <a:r>
              <a:rPr sz="1250" dirty="0">
                <a:latin typeface="Calibri"/>
                <a:cs typeface="Calibri"/>
              </a:rPr>
              <a:t>velocity,</a:t>
            </a:r>
            <a:r>
              <a:rPr sz="1250" spc="15" dirty="0">
                <a:latin typeface="Calibri"/>
                <a:cs typeface="Calibri"/>
              </a:rPr>
              <a:t> </a:t>
            </a:r>
            <a:r>
              <a:rPr sz="1250" dirty="0">
                <a:latin typeface="Calibri"/>
                <a:cs typeface="Calibri"/>
              </a:rPr>
              <a:t>or</a:t>
            </a:r>
            <a:r>
              <a:rPr sz="1250" spc="45" dirty="0">
                <a:latin typeface="Calibri"/>
                <a:cs typeface="Calibri"/>
              </a:rPr>
              <a:t> </a:t>
            </a:r>
            <a:r>
              <a:rPr sz="1250" dirty="0">
                <a:latin typeface="Calibri"/>
                <a:cs typeface="Calibri"/>
              </a:rPr>
              <a:t>acceleration</a:t>
            </a:r>
            <a:r>
              <a:rPr sz="1250" spc="210" dirty="0">
                <a:latin typeface="Calibri"/>
                <a:cs typeface="Calibri"/>
              </a:rPr>
              <a:t> </a:t>
            </a:r>
            <a:r>
              <a:rPr sz="1250" dirty="0">
                <a:latin typeface="Calibri"/>
                <a:cs typeface="Calibri"/>
              </a:rPr>
              <a:t>and</a:t>
            </a:r>
            <a:r>
              <a:rPr sz="1250" spc="125" dirty="0">
                <a:latin typeface="Calibri"/>
                <a:cs typeface="Calibri"/>
              </a:rPr>
              <a:t> </a:t>
            </a:r>
            <a:r>
              <a:rPr sz="1250" dirty="0">
                <a:latin typeface="Calibri"/>
                <a:cs typeface="Calibri"/>
              </a:rPr>
              <a:t>adjusts</a:t>
            </a:r>
            <a:r>
              <a:rPr sz="1250" spc="65" dirty="0">
                <a:latin typeface="Calibri"/>
                <a:cs typeface="Calibri"/>
              </a:rPr>
              <a:t> </a:t>
            </a:r>
            <a:r>
              <a:rPr sz="1250" dirty="0">
                <a:latin typeface="Calibri"/>
                <a:cs typeface="Calibri"/>
              </a:rPr>
              <a:t>the </a:t>
            </a:r>
            <a:r>
              <a:rPr sz="1250" spc="-20" dirty="0">
                <a:latin typeface="Calibri"/>
                <a:cs typeface="Calibri"/>
              </a:rPr>
              <a:t>input</a:t>
            </a:r>
            <a:r>
              <a:rPr sz="1250" spc="500" dirty="0">
                <a:latin typeface="Calibri"/>
                <a:cs typeface="Calibri"/>
              </a:rPr>
              <a:t> </a:t>
            </a:r>
            <a:r>
              <a:rPr sz="1250" dirty="0">
                <a:latin typeface="Calibri"/>
                <a:cs typeface="Calibri"/>
              </a:rPr>
              <a:t>to</a:t>
            </a:r>
            <a:r>
              <a:rPr sz="1250" spc="70" dirty="0">
                <a:latin typeface="Calibri"/>
                <a:cs typeface="Calibri"/>
              </a:rPr>
              <a:t> </a:t>
            </a:r>
            <a:r>
              <a:rPr sz="1250" dirty="0">
                <a:latin typeface="Calibri"/>
                <a:cs typeface="Calibri"/>
              </a:rPr>
              <a:t>maintain</a:t>
            </a:r>
            <a:r>
              <a:rPr sz="1250" spc="80" dirty="0">
                <a:latin typeface="Calibri"/>
                <a:cs typeface="Calibri"/>
              </a:rPr>
              <a:t> </a:t>
            </a:r>
            <a:r>
              <a:rPr sz="1250" dirty="0">
                <a:latin typeface="Calibri"/>
                <a:cs typeface="Calibri"/>
              </a:rPr>
              <a:t>the</a:t>
            </a:r>
            <a:r>
              <a:rPr sz="1250" spc="35" dirty="0">
                <a:latin typeface="Calibri"/>
                <a:cs typeface="Calibri"/>
              </a:rPr>
              <a:t> </a:t>
            </a:r>
            <a:r>
              <a:rPr sz="1250" dirty="0">
                <a:latin typeface="Calibri"/>
                <a:cs typeface="Calibri"/>
              </a:rPr>
              <a:t>desired</a:t>
            </a:r>
            <a:r>
              <a:rPr sz="1250" spc="170" dirty="0">
                <a:latin typeface="Calibri"/>
                <a:cs typeface="Calibri"/>
              </a:rPr>
              <a:t> </a:t>
            </a:r>
            <a:r>
              <a:rPr sz="1250" dirty="0">
                <a:latin typeface="Calibri"/>
                <a:cs typeface="Calibri"/>
              </a:rPr>
              <a:t>motion</a:t>
            </a:r>
            <a:r>
              <a:rPr sz="1250" spc="80" dirty="0">
                <a:latin typeface="Calibri"/>
                <a:cs typeface="Calibri"/>
              </a:rPr>
              <a:t> </a:t>
            </a:r>
            <a:r>
              <a:rPr sz="1250" spc="-10" dirty="0">
                <a:latin typeface="Calibri"/>
                <a:cs typeface="Calibri"/>
              </a:rPr>
              <a:t>profile.</a:t>
            </a:r>
            <a:endParaRPr sz="1250">
              <a:latin typeface="Calibri"/>
              <a:cs typeface="Calibri"/>
            </a:endParaRPr>
          </a:p>
        </p:txBody>
      </p:sp>
      <p:sp>
        <p:nvSpPr>
          <p:cNvPr id="22" name="object 22"/>
          <p:cNvSpPr/>
          <p:nvPr/>
        </p:nvSpPr>
        <p:spPr>
          <a:xfrm>
            <a:off x="1575405" y="4813894"/>
            <a:ext cx="212090" cy="212090"/>
          </a:xfrm>
          <a:custGeom>
            <a:avLst/>
            <a:gdLst/>
            <a:ahLst/>
            <a:cxnLst/>
            <a:rect l="l" t="t" r="r" b="b"/>
            <a:pathLst>
              <a:path w="212089" h="212089">
                <a:moveTo>
                  <a:pt x="211875" y="0"/>
                </a:moveTo>
                <a:lnTo>
                  <a:pt x="0" y="0"/>
                </a:lnTo>
                <a:lnTo>
                  <a:pt x="0" y="211865"/>
                </a:lnTo>
                <a:lnTo>
                  <a:pt x="211875" y="211865"/>
                </a:lnTo>
                <a:lnTo>
                  <a:pt x="211875" y="0"/>
                </a:lnTo>
                <a:close/>
              </a:path>
            </a:pathLst>
          </a:custGeom>
          <a:solidFill>
            <a:srgbClr val="FFFFFF"/>
          </a:solidFill>
        </p:spPr>
        <p:txBody>
          <a:bodyPr wrap="square" lIns="0" tIns="0" rIns="0" bIns="0" rtlCol="0"/>
          <a:lstStyle/>
          <a:p>
            <a:endParaRPr/>
          </a:p>
        </p:txBody>
      </p:sp>
      <p:grpSp>
        <p:nvGrpSpPr>
          <p:cNvPr id="23" name="object 23"/>
          <p:cNvGrpSpPr/>
          <p:nvPr/>
        </p:nvGrpSpPr>
        <p:grpSpPr>
          <a:xfrm>
            <a:off x="1000125" y="4238625"/>
            <a:ext cx="1362075" cy="1362075"/>
            <a:chOff x="1000125" y="4238625"/>
            <a:chExt cx="1362075" cy="1362075"/>
          </a:xfrm>
        </p:grpSpPr>
        <p:sp>
          <p:nvSpPr>
            <p:cNvPr id="24" name="object 24"/>
            <p:cNvSpPr/>
            <p:nvPr/>
          </p:nvSpPr>
          <p:spPr>
            <a:xfrm>
              <a:off x="1000125" y="4238625"/>
              <a:ext cx="1362075" cy="1362075"/>
            </a:xfrm>
            <a:custGeom>
              <a:avLst/>
              <a:gdLst/>
              <a:ahLst/>
              <a:cxnLst/>
              <a:rect l="l" t="t" r="r" b="b"/>
              <a:pathLst>
                <a:path w="1362075" h="1362075">
                  <a:moveTo>
                    <a:pt x="681101" y="0"/>
                  </a:moveTo>
                  <a:lnTo>
                    <a:pt x="632458" y="1710"/>
                  </a:lnTo>
                  <a:lnTo>
                    <a:pt x="584738" y="6763"/>
                  </a:lnTo>
                  <a:lnTo>
                    <a:pt x="538057" y="15044"/>
                  </a:lnTo>
                  <a:lnTo>
                    <a:pt x="492530" y="26438"/>
                  </a:lnTo>
                  <a:lnTo>
                    <a:pt x="448272" y="40829"/>
                  </a:lnTo>
                  <a:lnTo>
                    <a:pt x="405398" y="58102"/>
                  </a:lnTo>
                  <a:lnTo>
                    <a:pt x="364023" y="78142"/>
                  </a:lnTo>
                  <a:lnTo>
                    <a:pt x="324264" y="100834"/>
                  </a:lnTo>
                  <a:lnTo>
                    <a:pt x="286234" y="126061"/>
                  </a:lnTo>
                  <a:lnTo>
                    <a:pt x="250050" y="153709"/>
                  </a:lnTo>
                  <a:lnTo>
                    <a:pt x="215826" y="183663"/>
                  </a:lnTo>
                  <a:lnTo>
                    <a:pt x="183677" y="215808"/>
                  </a:lnTo>
                  <a:lnTo>
                    <a:pt x="153720" y="250027"/>
                  </a:lnTo>
                  <a:lnTo>
                    <a:pt x="126069" y="286205"/>
                  </a:lnTo>
                  <a:lnTo>
                    <a:pt x="100839" y="324228"/>
                  </a:lnTo>
                  <a:lnTo>
                    <a:pt x="78146" y="363981"/>
                  </a:lnTo>
                  <a:lnTo>
                    <a:pt x="58105" y="405346"/>
                  </a:lnTo>
                  <a:lnTo>
                    <a:pt x="40830" y="448211"/>
                  </a:lnTo>
                  <a:lnTo>
                    <a:pt x="26439" y="492458"/>
                  </a:lnTo>
                  <a:lnTo>
                    <a:pt x="15044" y="537973"/>
                  </a:lnTo>
                  <a:lnTo>
                    <a:pt x="6763" y="584641"/>
                  </a:lnTo>
                  <a:lnTo>
                    <a:pt x="1710" y="632346"/>
                  </a:lnTo>
                  <a:lnTo>
                    <a:pt x="0" y="680974"/>
                  </a:lnTo>
                  <a:lnTo>
                    <a:pt x="1710" y="729616"/>
                  </a:lnTo>
                  <a:lnTo>
                    <a:pt x="6763" y="777336"/>
                  </a:lnTo>
                  <a:lnTo>
                    <a:pt x="15044" y="824017"/>
                  </a:lnTo>
                  <a:lnTo>
                    <a:pt x="26439" y="869544"/>
                  </a:lnTo>
                  <a:lnTo>
                    <a:pt x="40830" y="913802"/>
                  </a:lnTo>
                  <a:lnTo>
                    <a:pt x="58105" y="956676"/>
                  </a:lnTo>
                  <a:lnTo>
                    <a:pt x="78146" y="998051"/>
                  </a:lnTo>
                  <a:lnTo>
                    <a:pt x="100839" y="1037810"/>
                  </a:lnTo>
                  <a:lnTo>
                    <a:pt x="126069" y="1075840"/>
                  </a:lnTo>
                  <a:lnTo>
                    <a:pt x="153720" y="1112024"/>
                  </a:lnTo>
                  <a:lnTo>
                    <a:pt x="183677" y="1146248"/>
                  </a:lnTo>
                  <a:lnTo>
                    <a:pt x="215826" y="1178397"/>
                  </a:lnTo>
                  <a:lnTo>
                    <a:pt x="250050" y="1208354"/>
                  </a:lnTo>
                  <a:lnTo>
                    <a:pt x="286234" y="1236005"/>
                  </a:lnTo>
                  <a:lnTo>
                    <a:pt x="324264" y="1261235"/>
                  </a:lnTo>
                  <a:lnTo>
                    <a:pt x="364023" y="1283928"/>
                  </a:lnTo>
                  <a:lnTo>
                    <a:pt x="405398" y="1303969"/>
                  </a:lnTo>
                  <a:lnTo>
                    <a:pt x="448272" y="1321244"/>
                  </a:lnTo>
                  <a:lnTo>
                    <a:pt x="492530" y="1335635"/>
                  </a:lnTo>
                  <a:lnTo>
                    <a:pt x="538057" y="1347030"/>
                  </a:lnTo>
                  <a:lnTo>
                    <a:pt x="584738" y="1355311"/>
                  </a:lnTo>
                  <a:lnTo>
                    <a:pt x="632458" y="1360364"/>
                  </a:lnTo>
                  <a:lnTo>
                    <a:pt x="681101" y="1362075"/>
                  </a:lnTo>
                  <a:lnTo>
                    <a:pt x="729728" y="1360364"/>
                  </a:lnTo>
                  <a:lnTo>
                    <a:pt x="777433" y="1355311"/>
                  </a:lnTo>
                  <a:lnTo>
                    <a:pt x="824101" y="1347030"/>
                  </a:lnTo>
                  <a:lnTo>
                    <a:pt x="869616" y="1335635"/>
                  </a:lnTo>
                  <a:lnTo>
                    <a:pt x="913863" y="1321244"/>
                  </a:lnTo>
                  <a:lnTo>
                    <a:pt x="956728" y="1303969"/>
                  </a:lnTo>
                  <a:lnTo>
                    <a:pt x="998093" y="1283928"/>
                  </a:lnTo>
                  <a:lnTo>
                    <a:pt x="1037846" y="1261235"/>
                  </a:lnTo>
                  <a:lnTo>
                    <a:pt x="1075869" y="1236005"/>
                  </a:lnTo>
                  <a:lnTo>
                    <a:pt x="1112047" y="1208354"/>
                  </a:lnTo>
                  <a:lnTo>
                    <a:pt x="1146266" y="1178397"/>
                  </a:lnTo>
                  <a:lnTo>
                    <a:pt x="1178411" y="1146248"/>
                  </a:lnTo>
                  <a:lnTo>
                    <a:pt x="1208365" y="1112024"/>
                  </a:lnTo>
                  <a:lnTo>
                    <a:pt x="1236013" y="1075840"/>
                  </a:lnTo>
                  <a:lnTo>
                    <a:pt x="1261240" y="1037810"/>
                  </a:lnTo>
                  <a:lnTo>
                    <a:pt x="1283932" y="998051"/>
                  </a:lnTo>
                  <a:lnTo>
                    <a:pt x="1303972" y="956676"/>
                  </a:lnTo>
                  <a:lnTo>
                    <a:pt x="1321245" y="913802"/>
                  </a:lnTo>
                  <a:lnTo>
                    <a:pt x="1335636" y="869544"/>
                  </a:lnTo>
                  <a:lnTo>
                    <a:pt x="1347030" y="824017"/>
                  </a:lnTo>
                  <a:lnTo>
                    <a:pt x="1355311" y="777336"/>
                  </a:lnTo>
                  <a:lnTo>
                    <a:pt x="1360364" y="729616"/>
                  </a:lnTo>
                  <a:lnTo>
                    <a:pt x="1362075" y="680974"/>
                  </a:lnTo>
                  <a:lnTo>
                    <a:pt x="1360364" y="632346"/>
                  </a:lnTo>
                  <a:lnTo>
                    <a:pt x="1355311" y="584641"/>
                  </a:lnTo>
                  <a:lnTo>
                    <a:pt x="1347030" y="537973"/>
                  </a:lnTo>
                  <a:lnTo>
                    <a:pt x="1335636" y="492458"/>
                  </a:lnTo>
                  <a:lnTo>
                    <a:pt x="1321245" y="448211"/>
                  </a:lnTo>
                  <a:lnTo>
                    <a:pt x="1303972" y="405346"/>
                  </a:lnTo>
                  <a:lnTo>
                    <a:pt x="1283932" y="363981"/>
                  </a:lnTo>
                  <a:lnTo>
                    <a:pt x="1261240" y="324228"/>
                  </a:lnTo>
                  <a:lnTo>
                    <a:pt x="1236013" y="286205"/>
                  </a:lnTo>
                  <a:lnTo>
                    <a:pt x="1208365" y="250027"/>
                  </a:lnTo>
                  <a:lnTo>
                    <a:pt x="1178411" y="215808"/>
                  </a:lnTo>
                  <a:lnTo>
                    <a:pt x="1146266" y="183663"/>
                  </a:lnTo>
                  <a:lnTo>
                    <a:pt x="1112047" y="153709"/>
                  </a:lnTo>
                  <a:lnTo>
                    <a:pt x="1075869" y="126061"/>
                  </a:lnTo>
                  <a:lnTo>
                    <a:pt x="1037846" y="100834"/>
                  </a:lnTo>
                  <a:lnTo>
                    <a:pt x="998093" y="78142"/>
                  </a:lnTo>
                  <a:lnTo>
                    <a:pt x="956728" y="58102"/>
                  </a:lnTo>
                  <a:lnTo>
                    <a:pt x="913863" y="40829"/>
                  </a:lnTo>
                  <a:lnTo>
                    <a:pt x="869616" y="26438"/>
                  </a:lnTo>
                  <a:lnTo>
                    <a:pt x="824101" y="15044"/>
                  </a:lnTo>
                  <a:lnTo>
                    <a:pt x="777433" y="6763"/>
                  </a:lnTo>
                  <a:lnTo>
                    <a:pt x="729728" y="1710"/>
                  </a:lnTo>
                  <a:lnTo>
                    <a:pt x="681101" y="0"/>
                  </a:lnTo>
                  <a:close/>
                </a:path>
              </a:pathLst>
            </a:custGeom>
            <a:solidFill>
              <a:srgbClr val="7E92B9"/>
            </a:solidFill>
          </p:spPr>
          <p:txBody>
            <a:bodyPr wrap="square" lIns="0" tIns="0" rIns="0" bIns="0" rtlCol="0"/>
            <a:lstStyle/>
            <a:p>
              <a:endParaRPr/>
            </a:p>
          </p:txBody>
        </p:sp>
        <p:sp>
          <p:nvSpPr>
            <p:cNvPr id="25" name="object 25"/>
            <p:cNvSpPr/>
            <p:nvPr/>
          </p:nvSpPr>
          <p:spPr>
            <a:xfrm>
              <a:off x="1371676" y="4610188"/>
              <a:ext cx="619760" cy="619760"/>
            </a:xfrm>
            <a:custGeom>
              <a:avLst/>
              <a:gdLst/>
              <a:ahLst/>
              <a:cxnLst/>
              <a:rect l="l" t="t" r="r" b="b"/>
              <a:pathLst>
                <a:path w="619760" h="619760">
                  <a:moveTo>
                    <a:pt x="57035" y="456323"/>
                  </a:moveTo>
                  <a:lnTo>
                    <a:pt x="0" y="456323"/>
                  </a:lnTo>
                  <a:lnTo>
                    <a:pt x="0" y="488911"/>
                  </a:lnTo>
                  <a:lnTo>
                    <a:pt x="57035" y="488911"/>
                  </a:lnTo>
                  <a:lnTo>
                    <a:pt x="57035" y="456323"/>
                  </a:lnTo>
                  <a:close/>
                </a:path>
                <a:path w="619760" h="619760">
                  <a:moveTo>
                    <a:pt x="57035" y="391134"/>
                  </a:moveTo>
                  <a:lnTo>
                    <a:pt x="0" y="391134"/>
                  </a:lnTo>
                  <a:lnTo>
                    <a:pt x="0" y="423722"/>
                  </a:lnTo>
                  <a:lnTo>
                    <a:pt x="57035" y="423722"/>
                  </a:lnTo>
                  <a:lnTo>
                    <a:pt x="57035" y="391134"/>
                  </a:lnTo>
                  <a:close/>
                </a:path>
                <a:path w="619760" h="619760">
                  <a:moveTo>
                    <a:pt x="57035" y="325945"/>
                  </a:moveTo>
                  <a:lnTo>
                    <a:pt x="0" y="325945"/>
                  </a:lnTo>
                  <a:lnTo>
                    <a:pt x="0" y="358533"/>
                  </a:lnTo>
                  <a:lnTo>
                    <a:pt x="57035" y="358533"/>
                  </a:lnTo>
                  <a:lnTo>
                    <a:pt x="57035" y="325945"/>
                  </a:lnTo>
                  <a:close/>
                </a:path>
                <a:path w="619760" h="619760">
                  <a:moveTo>
                    <a:pt x="57035" y="260756"/>
                  </a:moveTo>
                  <a:lnTo>
                    <a:pt x="0" y="260756"/>
                  </a:lnTo>
                  <a:lnTo>
                    <a:pt x="0" y="293344"/>
                  </a:lnTo>
                  <a:lnTo>
                    <a:pt x="57035" y="293344"/>
                  </a:lnTo>
                  <a:lnTo>
                    <a:pt x="57035" y="260756"/>
                  </a:lnTo>
                  <a:close/>
                </a:path>
                <a:path w="619760" h="619760">
                  <a:moveTo>
                    <a:pt x="57035" y="195567"/>
                  </a:moveTo>
                  <a:lnTo>
                    <a:pt x="0" y="195567"/>
                  </a:lnTo>
                  <a:lnTo>
                    <a:pt x="0" y="228155"/>
                  </a:lnTo>
                  <a:lnTo>
                    <a:pt x="57035" y="228155"/>
                  </a:lnTo>
                  <a:lnTo>
                    <a:pt x="57035" y="195567"/>
                  </a:lnTo>
                  <a:close/>
                </a:path>
                <a:path w="619760" h="619760">
                  <a:moveTo>
                    <a:pt x="57035" y="130378"/>
                  </a:moveTo>
                  <a:lnTo>
                    <a:pt x="0" y="130378"/>
                  </a:lnTo>
                  <a:lnTo>
                    <a:pt x="0" y="162966"/>
                  </a:lnTo>
                  <a:lnTo>
                    <a:pt x="57035" y="162966"/>
                  </a:lnTo>
                  <a:lnTo>
                    <a:pt x="57035" y="130378"/>
                  </a:lnTo>
                  <a:close/>
                </a:path>
                <a:path w="619760" h="619760">
                  <a:moveTo>
                    <a:pt x="162979" y="562254"/>
                  </a:moveTo>
                  <a:lnTo>
                    <a:pt x="130378" y="562254"/>
                  </a:lnTo>
                  <a:lnTo>
                    <a:pt x="130378" y="619290"/>
                  </a:lnTo>
                  <a:lnTo>
                    <a:pt x="162979" y="619290"/>
                  </a:lnTo>
                  <a:lnTo>
                    <a:pt x="162979" y="562254"/>
                  </a:lnTo>
                  <a:close/>
                </a:path>
                <a:path w="619760" h="619760">
                  <a:moveTo>
                    <a:pt x="162979" y="0"/>
                  </a:moveTo>
                  <a:lnTo>
                    <a:pt x="130378" y="0"/>
                  </a:lnTo>
                  <a:lnTo>
                    <a:pt x="130378" y="57035"/>
                  </a:lnTo>
                  <a:lnTo>
                    <a:pt x="162979" y="57035"/>
                  </a:lnTo>
                  <a:lnTo>
                    <a:pt x="162979" y="0"/>
                  </a:lnTo>
                  <a:close/>
                </a:path>
                <a:path w="619760" h="619760">
                  <a:moveTo>
                    <a:pt x="228168" y="562254"/>
                  </a:moveTo>
                  <a:lnTo>
                    <a:pt x="195580" y="562254"/>
                  </a:lnTo>
                  <a:lnTo>
                    <a:pt x="195580" y="619290"/>
                  </a:lnTo>
                  <a:lnTo>
                    <a:pt x="228168" y="619290"/>
                  </a:lnTo>
                  <a:lnTo>
                    <a:pt x="228168" y="562254"/>
                  </a:lnTo>
                  <a:close/>
                </a:path>
                <a:path w="619760" h="619760">
                  <a:moveTo>
                    <a:pt x="228168" y="0"/>
                  </a:moveTo>
                  <a:lnTo>
                    <a:pt x="195580" y="0"/>
                  </a:lnTo>
                  <a:lnTo>
                    <a:pt x="195580" y="57035"/>
                  </a:lnTo>
                  <a:lnTo>
                    <a:pt x="228168" y="57035"/>
                  </a:lnTo>
                  <a:lnTo>
                    <a:pt x="228168" y="0"/>
                  </a:lnTo>
                  <a:close/>
                </a:path>
                <a:path w="619760" h="619760">
                  <a:moveTo>
                    <a:pt x="293357" y="562254"/>
                  </a:moveTo>
                  <a:lnTo>
                    <a:pt x="260769" y="562254"/>
                  </a:lnTo>
                  <a:lnTo>
                    <a:pt x="260769" y="619290"/>
                  </a:lnTo>
                  <a:lnTo>
                    <a:pt x="293357" y="619290"/>
                  </a:lnTo>
                  <a:lnTo>
                    <a:pt x="293357" y="562254"/>
                  </a:lnTo>
                  <a:close/>
                </a:path>
                <a:path w="619760" h="619760">
                  <a:moveTo>
                    <a:pt x="293357" y="0"/>
                  </a:moveTo>
                  <a:lnTo>
                    <a:pt x="260769" y="0"/>
                  </a:lnTo>
                  <a:lnTo>
                    <a:pt x="260769" y="57035"/>
                  </a:lnTo>
                  <a:lnTo>
                    <a:pt x="293357" y="57035"/>
                  </a:lnTo>
                  <a:lnTo>
                    <a:pt x="293357" y="0"/>
                  </a:lnTo>
                  <a:close/>
                </a:path>
                <a:path w="619760" h="619760">
                  <a:moveTo>
                    <a:pt x="358559" y="562254"/>
                  </a:moveTo>
                  <a:lnTo>
                    <a:pt x="325958" y="562254"/>
                  </a:lnTo>
                  <a:lnTo>
                    <a:pt x="325958" y="619290"/>
                  </a:lnTo>
                  <a:lnTo>
                    <a:pt x="358559" y="619290"/>
                  </a:lnTo>
                  <a:lnTo>
                    <a:pt x="358559" y="562254"/>
                  </a:lnTo>
                  <a:close/>
                </a:path>
                <a:path w="619760" h="619760">
                  <a:moveTo>
                    <a:pt x="358559" y="0"/>
                  </a:moveTo>
                  <a:lnTo>
                    <a:pt x="325958" y="0"/>
                  </a:lnTo>
                  <a:lnTo>
                    <a:pt x="325958" y="57035"/>
                  </a:lnTo>
                  <a:lnTo>
                    <a:pt x="358559" y="57035"/>
                  </a:lnTo>
                  <a:lnTo>
                    <a:pt x="358559" y="0"/>
                  </a:lnTo>
                  <a:close/>
                </a:path>
                <a:path w="619760" h="619760">
                  <a:moveTo>
                    <a:pt x="423748" y="562254"/>
                  </a:moveTo>
                  <a:lnTo>
                    <a:pt x="391147" y="562254"/>
                  </a:lnTo>
                  <a:lnTo>
                    <a:pt x="391147" y="619290"/>
                  </a:lnTo>
                  <a:lnTo>
                    <a:pt x="423748" y="619290"/>
                  </a:lnTo>
                  <a:lnTo>
                    <a:pt x="423748" y="562254"/>
                  </a:lnTo>
                  <a:close/>
                </a:path>
                <a:path w="619760" h="619760">
                  <a:moveTo>
                    <a:pt x="423748" y="0"/>
                  </a:moveTo>
                  <a:lnTo>
                    <a:pt x="391147" y="0"/>
                  </a:lnTo>
                  <a:lnTo>
                    <a:pt x="391147" y="57035"/>
                  </a:lnTo>
                  <a:lnTo>
                    <a:pt x="423748" y="57035"/>
                  </a:lnTo>
                  <a:lnTo>
                    <a:pt x="423748" y="0"/>
                  </a:lnTo>
                  <a:close/>
                </a:path>
                <a:path w="619760" h="619760">
                  <a:moveTo>
                    <a:pt x="488937" y="562254"/>
                  </a:moveTo>
                  <a:lnTo>
                    <a:pt x="456349" y="562254"/>
                  </a:lnTo>
                  <a:lnTo>
                    <a:pt x="456349" y="619290"/>
                  </a:lnTo>
                  <a:lnTo>
                    <a:pt x="488937" y="619290"/>
                  </a:lnTo>
                  <a:lnTo>
                    <a:pt x="488937" y="562254"/>
                  </a:lnTo>
                  <a:close/>
                </a:path>
                <a:path w="619760" h="619760">
                  <a:moveTo>
                    <a:pt x="488937" y="0"/>
                  </a:moveTo>
                  <a:lnTo>
                    <a:pt x="456349" y="0"/>
                  </a:lnTo>
                  <a:lnTo>
                    <a:pt x="456349" y="57035"/>
                  </a:lnTo>
                  <a:lnTo>
                    <a:pt x="488937" y="57035"/>
                  </a:lnTo>
                  <a:lnTo>
                    <a:pt x="488937" y="0"/>
                  </a:lnTo>
                  <a:close/>
                </a:path>
                <a:path w="619760" h="619760">
                  <a:moveTo>
                    <a:pt x="529691" y="122224"/>
                  </a:moveTo>
                  <a:lnTo>
                    <a:pt x="527126" y="109537"/>
                  </a:lnTo>
                  <a:lnTo>
                    <a:pt x="520141" y="99174"/>
                  </a:lnTo>
                  <a:lnTo>
                    <a:pt x="509778" y="92189"/>
                  </a:lnTo>
                  <a:lnTo>
                    <a:pt x="497090" y="89636"/>
                  </a:lnTo>
                  <a:lnTo>
                    <a:pt x="448195" y="89636"/>
                  </a:lnTo>
                  <a:lnTo>
                    <a:pt x="448195" y="171119"/>
                  </a:lnTo>
                  <a:lnTo>
                    <a:pt x="448195" y="448170"/>
                  </a:lnTo>
                  <a:lnTo>
                    <a:pt x="171132" y="448170"/>
                  </a:lnTo>
                  <a:lnTo>
                    <a:pt x="171132" y="171119"/>
                  </a:lnTo>
                  <a:lnTo>
                    <a:pt x="448195" y="171119"/>
                  </a:lnTo>
                  <a:lnTo>
                    <a:pt x="448195" y="89636"/>
                  </a:lnTo>
                  <a:lnTo>
                    <a:pt x="122237" y="89636"/>
                  </a:lnTo>
                  <a:lnTo>
                    <a:pt x="109550" y="92189"/>
                  </a:lnTo>
                  <a:lnTo>
                    <a:pt x="99187" y="99174"/>
                  </a:lnTo>
                  <a:lnTo>
                    <a:pt x="92202" y="109537"/>
                  </a:lnTo>
                  <a:lnTo>
                    <a:pt x="89636" y="122224"/>
                  </a:lnTo>
                  <a:lnTo>
                    <a:pt x="89636" y="497065"/>
                  </a:lnTo>
                  <a:lnTo>
                    <a:pt x="92202" y="509752"/>
                  </a:lnTo>
                  <a:lnTo>
                    <a:pt x="99187" y="520115"/>
                  </a:lnTo>
                  <a:lnTo>
                    <a:pt x="109550" y="527100"/>
                  </a:lnTo>
                  <a:lnTo>
                    <a:pt x="122237" y="529653"/>
                  </a:lnTo>
                  <a:lnTo>
                    <a:pt x="497090" y="529653"/>
                  </a:lnTo>
                  <a:lnTo>
                    <a:pt x="509778" y="527100"/>
                  </a:lnTo>
                  <a:lnTo>
                    <a:pt x="520141" y="520115"/>
                  </a:lnTo>
                  <a:lnTo>
                    <a:pt x="527126" y="509752"/>
                  </a:lnTo>
                  <a:lnTo>
                    <a:pt x="529691" y="497065"/>
                  </a:lnTo>
                  <a:lnTo>
                    <a:pt x="529691" y="448170"/>
                  </a:lnTo>
                  <a:lnTo>
                    <a:pt x="529691" y="171119"/>
                  </a:lnTo>
                  <a:lnTo>
                    <a:pt x="529691" y="122224"/>
                  </a:lnTo>
                  <a:close/>
                </a:path>
                <a:path w="619760" h="619760">
                  <a:moveTo>
                    <a:pt x="619328" y="456323"/>
                  </a:moveTo>
                  <a:lnTo>
                    <a:pt x="562279" y="456323"/>
                  </a:lnTo>
                  <a:lnTo>
                    <a:pt x="562279" y="488911"/>
                  </a:lnTo>
                  <a:lnTo>
                    <a:pt x="619328" y="488911"/>
                  </a:lnTo>
                  <a:lnTo>
                    <a:pt x="619328" y="456323"/>
                  </a:lnTo>
                  <a:close/>
                </a:path>
                <a:path w="619760" h="619760">
                  <a:moveTo>
                    <a:pt x="619328" y="391134"/>
                  </a:moveTo>
                  <a:lnTo>
                    <a:pt x="562279" y="391134"/>
                  </a:lnTo>
                  <a:lnTo>
                    <a:pt x="562279" y="423722"/>
                  </a:lnTo>
                  <a:lnTo>
                    <a:pt x="619328" y="423722"/>
                  </a:lnTo>
                  <a:lnTo>
                    <a:pt x="619328" y="391134"/>
                  </a:lnTo>
                  <a:close/>
                </a:path>
                <a:path w="619760" h="619760">
                  <a:moveTo>
                    <a:pt x="619328" y="325945"/>
                  </a:moveTo>
                  <a:lnTo>
                    <a:pt x="562279" y="325945"/>
                  </a:lnTo>
                  <a:lnTo>
                    <a:pt x="562279" y="358533"/>
                  </a:lnTo>
                  <a:lnTo>
                    <a:pt x="619328" y="358533"/>
                  </a:lnTo>
                  <a:lnTo>
                    <a:pt x="619328" y="325945"/>
                  </a:lnTo>
                  <a:close/>
                </a:path>
                <a:path w="619760" h="619760">
                  <a:moveTo>
                    <a:pt x="619328" y="260756"/>
                  </a:moveTo>
                  <a:lnTo>
                    <a:pt x="562279" y="260756"/>
                  </a:lnTo>
                  <a:lnTo>
                    <a:pt x="562279" y="293344"/>
                  </a:lnTo>
                  <a:lnTo>
                    <a:pt x="619328" y="293344"/>
                  </a:lnTo>
                  <a:lnTo>
                    <a:pt x="619328" y="260756"/>
                  </a:lnTo>
                  <a:close/>
                </a:path>
                <a:path w="619760" h="619760">
                  <a:moveTo>
                    <a:pt x="619328" y="195567"/>
                  </a:moveTo>
                  <a:lnTo>
                    <a:pt x="562279" y="195567"/>
                  </a:lnTo>
                  <a:lnTo>
                    <a:pt x="562279" y="228155"/>
                  </a:lnTo>
                  <a:lnTo>
                    <a:pt x="619328" y="228155"/>
                  </a:lnTo>
                  <a:lnTo>
                    <a:pt x="619328" y="195567"/>
                  </a:lnTo>
                  <a:close/>
                </a:path>
                <a:path w="619760" h="619760">
                  <a:moveTo>
                    <a:pt x="619328" y="130378"/>
                  </a:moveTo>
                  <a:lnTo>
                    <a:pt x="562279" y="130378"/>
                  </a:lnTo>
                  <a:lnTo>
                    <a:pt x="562279" y="162966"/>
                  </a:lnTo>
                  <a:lnTo>
                    <a:pt x="619328" y="162966"/>
                  </a:lnTo>
                  <a:lnTo>
                    <a:pt x="619328" y="130378"/>
                  </a:lnTo>
                  <a:close/>
                </a:path>
              </a:pathLst>
            </a:custGeom>
            <a:solidFill>
              <a:srgbClr val="FFFFFF"/>
            </a:solidFill>
          </p:spPr>
          <p:txBody>
            <a:bodyPr wrap="square" lIns="0" tIns="0" rIns="0" bIns="0" rtlCol="0"/>
            <a:lstStyle/>
            <a:p>
              <a:endParaRPr/>
            </a:p>
          </p:txBody>
        </p:sp>
      </p:grpSp>
      <p:sp>
        <p:nvSpPr>
          <p:cNvPr id="26" name="object 26"/>
          <p:cNvSpPr txBox="1"/>
          <p:nvPr/>
        </p:nvSpPr>
        <p:spPr>
          <a:xfrm>
            <a:off x="2639695" y="4253483"/>
            <a:ext cx="3072130" cy="1316990"/>
          </a:xfrm>
          <a:prstGeom prst="rect">
            <a:avLst/>
          </a:prstGeom>
        </p:spPr>
        <p:txBody>
          <a:bodyPr vert="horz" wrap="square" lIns="0" tIns="23495" rIns="0" bIns="0" rtlCol="0">
            <a:spAutoFit/>
          </a:bodyPr>
          <a:lstStyle/>
          <a:p>
            <a:pPr marL="12700" marR="5080">
              <a:lnSpc>
                <a:spcPct val="96000"/>
              </a:lnSpc>
              <a:spcBef>
                <a:spcPts val="185"/>
              </a:spcBef>
            </a:pPr>
            <a:r>
              <a:rPr sz="1250" b="1" dirty="0">
                <a:latin typeface="Calibri"/>
                <a:cs typeface="Calibri"/>
              </a:rPr>
              <a:t>Process</a:t>
            </a:r>
            <a:r>
              <a:rPr sz="1250" b="1" spc="50" dirty="0">
                <a:latin typeface="Calibri"/>
                <a:cs typeface="Calibri"/>
              </a:rPr>
              <a:t> </a:t>
            </a:r>
            <a:r>
              <a:rPr sz="1250" b="1" dirty="0">
                <a:latin typeface="Calibri"/>
                <a:cs typeface="Calibri"/>
              </a:rPr>
              <a:t>Control</a:t>
            </a:r>
            <a:r>
              <a:rPr sz="1250" dirty="0">
                <a:latin typeface="Calibri"/>
                <a:cs typeface="Calibri"/>
              </a:rPr>
              <a:t>:</a:t>
            </a:r>
            <a:r>
              <a:rPr sz="1250" spc="150" dirty="0">
                <a:latin typeface="Calibri"/>
                <a:cs typeface="Calibri"/>
              </a:rPr>
              <a:t> </a:t>
            </a:r>
            <a:r>
              <a:rPr sz="1250" dirty="0">
                <a:latin typeface="Calibri"/>
                <a:cs typeface="Calibri"/>
              </a:rPr>
              <a:t>PID</a:t>
            </a:r>
            <a:r>
              <a:rPr sz="1250" spc="75" dirty="0">
                <a:latin typeface="Calibri"/>
                <a:cs typeface="Calibri"/>
              </a:rPr>
              <a:t> </a:t>
            </a:r>
            <a:r>
              <a:rPr sz="1250" dirty="0">
                <a:latin typeface="Calibri"/>
                <a:cs typeface="Calibri"/>
              </a:rPr>
              <a:t>controllers</a:t>
            </a:r>
            <a:r>
              <a:rPr sz="1250" spc="65" dirty="0">
                <a:latin typeface="Calibri"/>
                <a:cs typeface="Calibri"/>
              </a:rPr>
              <a:t> </a:t>
            </a:r>
            <a:r>
              <a:rPr sz="1250" dirty="0">
                <a:latin typeface="Calibri"/>
                <a:cs typeface="Calibri"/>
              </a:rPr>
              <a:t>are</a:t>
            </a:r>
            <a:r>
              <a:rPr sz="1250" spc="80" dirty="0">
                <a:latin typeface="Calibri"/>
                <a:cs typeface="Calibri"/>
              </a:rPr>
              <a:t> </a:t>
            </a:r>
            <a:r>
              <a:rPr sz="1250" spc="-10" dirty="0">
                <a:latin typeface="Calibri"/>
                <a:cs typeface="Calibri"/>
              </a:rPr>
              <a:t>widely </a:t>
            </a:r>
            <a:r>
              <a:rPr sz="1250" dirty="0">
                <a:latin typeface="Calibri"/>
                <a:cs typeface="Calibri"/>
              </a:rPr>
              <a:t>used</a:t>
            </a:r>
            <a:r>
              <a:rPr sz="1250" spc="125" dirty="0">
                <a:latin typeface="Calibri"/>
                <a:cs typeface="Calibri"/>
              </a:rPr>
              <a:t> </a:t>
            </a:r>
            <a:r>
              <a:rPr sz="1250" dirty="0">
                <a:latin typeface="Calibri"/>
                <a:cs typeface="Calibri"/>
              </a:rPr>
              <a:t>for</a:t>
            </a:r>
            <a:r>
              <a:rPr sz="1250" spc="50" dirty="0">
                <a:latin typeface="Calibri"/>
                <a:cs typeface="Calibri"/>
              </a:rPr>
              <a:t> </a:t>
            </a:r>
            <a:r>
              <a:rPr sz="1250" dirty="0">
                <a:latin typeface="Calibri"/>
                <a:cs typeface="Calibri"/>
              </a:rPr>
              <a:t>process</a:t>
            </a:r>
            <a:r>
              <a:rPr sz="1250" spc="70" dirty="0">
                <a:latin typeface="Calibri"/>
                <a:cs typeface="Calibri"/>
              </a:rPr>
              <a:t> </a:t>
            </a:r>
            <a:r>
              <a:rPr sz="1250" dirty="0">
                <a:latin typeface="Calibri"/>
                <a:cs typeface="Calibri"/>
              </a:rPr>
              <a:t>control</a:t>
            </a:r>
            <a:r>
              <a:rPr sz="1250" spc="55" dirty="0">
                <a:latin typeface="Calibri"/>
                <a:cs typeface="Calibri"/>
              </a:rPr>
              <a:t> </a:t>
            </a:r>
            <a:r>
              <a:rPr sz="1250" dirty="0">
                <a:latin typeface="Calibri"/>
                <a:cs typeface="Calibri"/>
              </a:rPr>
              <a:t>applications,</a:t>
            </a:r>
            <a:r>
              <a:rPr sz="1250" spc="105" dirty="0">
                <a:latin typeface="Calibri"/>
                <a:cs typeface="Calibri"/>
              </a:rPr>
              <a:t> </a:t>
            </a:r>
            <a:r>
              <a:rPr sz="1250" dirty="0">
                <a:latin typeface="Calibri"/>
                <a:cs typeface="Calibri"/>
              </a:rPr>
              <a:t>such</a:t>
            </a:r>
            <a:r>
              <a:rPr sz="1250" spc="45" dirty="0">
                <a:latin typeface="Calibri"/>
                <a:cs typeface="Calibri"/>
              </a:rPr>
              <a:t> </a:t>
            </a:r>
            <a:r>
              <a:rPr sz="1250" spc="-25" dirty="0">
                <a:latin typeface="Calibri"/>
                <a:cs typeface="Calibri"/>
              </a:rPr>
              <a:t>as </a:t>
            </a:r>
            <a:r>
              <a:rPr sz="1250" dirty="0">
                <a:latin typeface="Calibri"/>
                <a:cs typeface="Calibri"/>
              </a:rPr>
              <a:t>chemical</a:t>
            </a:r>
            <a:r>
              <a:rPr sz="1250" spc="110" dirty="0">
                <a:latin typeface="Calibri"/>
                <a:cs typeface="Calibri"/>
              </a:rPr>
              <a:t> </a:t>
            </a:r>
            <a:r>
              <a:rPr sz="1250" dirty="0">
                <a:latin typeface="Calibri"/>
                <a:cs typeface="Calibri"/>
              </a:rPr>
              <a:t>processing,</a:t>
            </a:r>
            <a:r>
              <a:rPr sz="1250" spc="90" dirty="0">
                <a:latin typeface="Calibri"/>
                <a:cs typeface="Calibri"/>
              </a:rPr>
              <a:t> </a:t>
            </a:r>
            <a:r>
              <a:rPr sz="1250" dirty="0">
                <a:latin typeface="Calibri"/>
                <a:cs typeface="Calibri"/>
              </a:rPr>
              <a:t>power</a:t>
            </a:r>
            <a:r>
              <a:rPr sz="1250" spc="110" dirty="0">
                <a:latin typeface="Calibri"/>
                <a:cs typeface="Calibri"/>
              </a:rPr>
              <a:t> </a:t>
            </a:r>
            <a:r>
              <a:rPr sz="1250" dirty="0">
                <a:latin typeface="Calibri"/>
                <a:cs typeface="Calibri"/>
              </a:rPr>
              <a:t>generation,</a:t>
            </a:r>
            <a:r>
              <a:rPr sz="1250" spc="165" dirty="0">
                <a:latin typeface="Calibri"/>
                <a:cs typeface="Calibri"/>
              </a:rPr>
              <a:t> </a:t>
            </a:r>
            <a:r>
              <a:rPr sz="1250" spc="-25" dirty="0">
                <a:latin typeface="Calibri"/>
                <a:cs typeface="Calibri"/>
              </a:rPr>
              <a:t>and </a:t>
            </a:r>
            <a:r>
              <a:rPr sz="1250" dirty="0">
                <a:latin typeface="Calibri"/>
                <a:cs typeface="Calibri"/>
              </a:rPr>
              <a:t>manufacturing.</a:t>
            </a:r>
            <a:r>
              <a:rPr sz="1250" spc="95" dirty="0">
                <a:latin typeface="Calibri"/>
                <a:cs typeface="Calibri"/>
              </a:rPr>
              <a:t> </a:t>
            </a:r>
            <a:r>
              <a:rPr sz="1250" dirty="0">
                <a:latin typeface="Calibri"/>
                <a:cs typeface="Calibri"/>
              </a:rPr>
              <a:t>The</a:t>
            </a:r>
            <a:r>
              <a:rPr sz="1250" spc="165" dirty="0">
                <a:latin typeface="Calibri"/>
                <a:cs typeface="Calibri"/>
              </a:rPr>
              <a:t> </a:t>
            </a:r>
            <a:r>
              <a:rPr sz="1250" dirty="0">
                <a:latin typeface="Calibri"/>
                <a:cs typeface="Calibri"/>
              </a:rPr>
              <a:t>controller</a:t>
            </a:r>
            <a:r>
              <a:rPr sz="1250" spc="40" dirty="0">
                <a:latin typeface="Calibri"/>
                <a:cs typeface="Calibri"/>
              </a:rPr>
              <a:t> </a:t>
            </a:r>
            <a:r>
              <a:rPr sz="1250" dirty="0">
                <a:latin typeface="Calibri"/>
                <a:cs typeface="Calibri"/>
              </a:rPr>
              <a:t>measures</a:t>
            </a:r>
            <a:r>
              <a:rPr sz="1250" spc="150" dirty="0">
                <a:latin typeface="Calibri"/>
                <a:cs typeface="Calibri"/>
              </a:rPr>
              <a:t> </a:t>
            </a:r>
            <a:r>
              <a:rPr sz="1250" spc="-25" dirty="0">
                <a:latin typeface="Calibri"/>
                <a:cs typeface="Calibri"/>
              </a:rPr>
              <a:t>the </a:t>
            </a:r>
            <a:r>
              <a:rPr sz="1250" dirty="0">
                <a:latin typeface="Calibri"/>
                <a:cs typeface="Calibri"/>
              </a:rPr>
              <a:t>process</a:t>
            </a:r>
            <a:r>
              <a:rPr sz="1250" spc="60" dirty="0">
                <a:latin typeface="Calibri"/>
                <a:cs typeface="Calibri"/>
              </a:rPr>
              <a:t> </a:t>
            </a:r>
            <a:r>
              <a:rPr sz="1250" dirty="0">
                <a:latin typeface="Calibri"/>
                <a:cs typeface="Calibri"/>
              </a:rPr>
              <a:t>variables,</a:t>
            </a:r>
            <a:r>
              <a:rPr sz="1250" spc="90" dirty="0">
                <a:latin typeface="Calibri"/>
                <a:cs typeface="Calibri"/>
              </a:rPr>
              <a:t> </a:t>
            </a:r>
            <a:r>
              <a:rPr sz="1250" dirty="0">
                <a:latin typeface="Calibri"/>
                <a:cs typeface="Calibri"/>
              </a:rPr>
              <a:t>such</a:t>
            </a:r>
            <a:r>
              <a:rPr sz="1250" spc="114" dirty="0">
                <a:latin typeface="Calibri"/>
                <a:cs typeface="Calibri"/>
              </a:rPr>
              <a:t> </a:t>
            </a:r>
            <a:r>
              <a:rPr sz="1250" dirty="0">
                <a:latin typeface="Calibri"/>
                <a:cs typeface="Calibri"/>
              </a:rPr>
              <a:t>as</a:t>
            </a:r>
            <a:r>
              <a:rPr sz="1250" spc="60" dirty="0">
                <a:latin typeface="Calibri"/>
                <a:cs typeface="Calibri"/>
              </a:rPr>
              <a:t> </a:t>
            </a:r>
            <a:r>
              <a:rPr sz="1250" dirty="0">
                <a:latin typeface="Calibri"/>
                <a:cs typeface="Calibri"/>
              </a:rPr>
              <a:t>flow</a:t>
            </a:r>
            <a:r>
              <a:rPr sz="1250" spc="20" dirty="0">
                <a:latin typeface="Calibri"/>
                <a:cs typeface="Calibri"/>
              </a:rPr>
              <a:t> </a:t>
            </a:r>
            <a:r>
              <a:rPr sz="1250" dirty="0">
                <a:latin typeface="Calibri"/>
                <a:cs typeface="Calibri"/>
              </a:rPr>
              <a:t>rate,</a:t>
            </a:r>
            <a:r>
              <a:rPr sz="1250" spc="95" dirty="0">
                <a:latin typeface="Calibri"/>
                <a:cs typeface="Calibri"/>
              </a:rPr>
              <a:t> </a:t>
            </a:r>
            <a:r>
              <a:rPr sz="1250" spc="-10" dirty="0">
                <a:latin typeface="Calibri"/>
                <a:cs typeface="Calibri"/>
              </a:rPr>
              <a:t>pressure, </a:t>
            </a:r>
            <a:r>
              <a:rPr sz="1250" dirty="0">
                <a:latin typeface="Calibri"/>
                <a:cs typeface="Calibri"/>
              </a:rPr>
              <a:t>or</a:t>
            </a:r>
            <a:r>
              <a:rPr sz="1250" spc="55" dirty="0">
                <a:latin typeface="Calibri"/>
                <a:cs typeface="Calibri"/>
              </a:rPr>
              <a:t> </a:t>
            </a:r>
            <a:r>
              <a:rPr sz="1250" dirty="0">
                <a:latin typeface="Calibri"/>
                <a:cs typeface="Calibri"/>
              </a:rPr>
              <a:t>level,</a:t>
            </a:r>
            <a:r>
              <a:rPr sz="1250" spc="110" dirty="0">
                <a:latin typeface="Calibri"/>
                <a:cs typeface="Calibri"/>
              </a:rPr>
              <a:t> </a:t>
            </a:r>
            <a:r>
              <a:rPr sz="1250" dirty="0">
                <a:latin typeface="Calibri"/>
                <a:cs typeface="Calibri"/>
              </a:rPr>
              <a:t>and</a:t>
            </a:r>
            <a:r>
              <a:rPr sz="1250" spc="135" dirty="0">
                <a:latin typeface="Calibri"/>
                <a:cs typeface="Calibri"/>
              </a:rPr>
              <a:t> </a:t>
            </a:r>
            <a:r>
              <a:rPr sz="1250" dirty="0">
                <a:latin typeface="Calibri"/>
                <a:cs typeface="Calibri"/>
              </a:rPr>
              <a:t>adjusts</a:t>
            </a:r>
            <a:r>
              <a:rPr sz="1250" spc="-5" dirty="0">
                <a:latin typeface="Calibri"/>
                <a:cs typeface="Calibri"/>
              </a:rPr>
              <a:t> </a:t>
            </a:r>
            <a:r>
              <a:rPr sz="1250" dirty="0">
                <a:latin typeface="Calibri"/>
                <a:cs typeface="Calibri"/>
              </a:rPr>
              <a:t>the</a:t>
            </a:r>
            <a:r>
              <a:rPr sz="1250" spc="95" dirty="0">
                <a:latin typeface="Calibri"/>
                <a:cs typeface="Calibri"/>
              </a:rPr>
              <a:t> </a:t>
            </a:r>
            <a:r>
              <a:rPr sz="1250" dirty="0">
                <a:latin typeface="Calibri"/>
                <a:cs typeface="Calibri"/>
              </a:rPr>
              <a:t>input</a:t>
            </a:r>
            <a:r>
              <a:rPr sz="1250" spc="70" dirty="0">
                <a:latin typeface="Calibri"/>
                <a:cs typeface="Calibri"/>
              </a:rPr>
              <a:t> </a:t>
            </a:r>
            <a:r>
              <a:rPr sz="1250" dirty="0">
                <a:latin typeface="Calibri"/>
                <a:cs typeface="Calibri"/>
              </a:rPr>
              <a:t>to</a:t>
            </a:r>
            <a:r>
              <a:rPr sz="1250" spc="50" dirty="0">
                <a:latin typeface="Calibri"/>
                <a:cs typeface="Calibri"/>
              </a:rPr>
              <a:t> </a:t>
            </a:r>
            <a:r>
              <a:rPr sz="1250" dirty="0">
                <a:latin typeface="Calibri"/>
                <a:cs typeface="Calibri"/>
              </a:rPr>
              <a:t>maintain</a:t>
            </a:r>
            <a:r>
              <a:rPr sz="1250" spc="-30" dirty="0">
                <a:latin typeface="Calibri"/>
                <a:cs typeface="Calibri"/>
              </a:rPr>
              <a:t> </a:t>
            </a:r>
            <a:r>
              <a:rPr sz="1250" spc="-25" dirty="0">
                <a:latin typeface="Calibri"/>
                <a:cs typeface="Calibri"/>
              </a:rPr>
              <a:t>the </a:t>
            </a:r>
            <a:r>
              <a:rPr sz="1250" dirty="0">
                <a:latin typeface="Calibri"/>
                <a:cs typeface="Calibri"/>
              </a:rPr>
              <a:t>desired</a:t>
            </a:r>
            <a:r>
              <a:rPr sz="1250" spc="95" dirty="0">
                <a:latin typeface="Calibri"/>
                <a:cs typeface="Calibri"/>
              </a:rPr>
              <a:t> </a:t>
            </a:r>
            <a:r>
              <a:rPr sz="1250" dirty="0">
                <a:latin typeface="Calibri"/>
                <a:cs typeface="Calibri"/>
              </a:rPr>
              <a:t>process</a:t>
            </a:r>
            <a:r>
              <a:rPr sz="1250" spc="45" dirty="0">
                <a:latin typeface="Calibri"/>
                <a:cs typeface="Calibri"/>
              </a:rPr>
              <a:t> </a:t>
            </a:r>
            <a:r>
              <a:rPr sz="1250" spc="-20" dirty="0">
                <a:latin typeface="Calibri"/>
                <a:cs typeface="Calibri"/>
              </a:rPr>
              <a:t>cond</a:t>
            </a:r>
            <a:endParaRPr sz="1250">
              <a:latin typeface="Calibri"/>
              <a:cs typeface="Calibri"/>
            </a:endParaRPr>
          </a:p>
        </p:txBody>
      </p:sp>
      <p:grpSp>
        <p:nvGrpSpPr>
          <p:cNvPr id="27" name="object 27"/>
          <p:cNvGrpSpPr/>
          <p:nvPr/>
        </p:nvGrpSpPr>
        <p:grpSpPr>
          <a:xfrm>
            <a:off x="6419850" y="4238625"/>
            <a:ext cx="1362075" cy="1362075"/>
            <a:chOff x="6419850" y="4238625"/>
            <a:chExt cx="1362075" cy="1362075"/>
          </a:xfrm>
        </p:grpSpPr>
        <p:sp>
          <p:nvSpPr>
            <p:cNvPr id="28" name="object 28"/>
            <p:cNvSpPr/>
            <p:nvPr/>
          </p:nvSpPr>
          <p:spPr>
            <a:xfrm>
              <a:off x="6419850" y="4238625"/>
              <a:ext cx="1362075" cy="1362075"/>
            </a:xfrm>
            <a:custGeom>
              <a:avLst/>
              <a:gdLst/>
              <a:ahLst/>
              <a:cxnLst/>
              <a:rect l="l" t="t" r="r" b="b"/>
              <a:pathLst>
                <a:path w="1362075" h="1362075">
                  <a:moveTo>
                    <a:pt x="681101" y="0"/>
                  </a:moveTo>
                  <a:lnTo>
                    <a:pt x="632458" y="1710"/>
                  </a:lnTo>
                  <a:lnTo>
                    <a:pt x="584738" y="6763"/>
                  </a:lnTo>
                  <a:lnTo>
                    <a:pt x="538057" y="15044"/>
                  </a:lnTo>
                  <a:lnTo>
                    <a:pt x="492530" y="26438"/>
                  </a:lnTo>
                  <a:lnTo>
                    <a:pt x="448272" y="40829"/>
                  </a:lnTo>
                  <a:lnTo>
                    <a:pt x="405398" y="58102"/>
                  </a:lnTo>
                  <a:lnTo>
                    <a:pt x="364023" y="78142"/>
                  </a:lnTo>
                  <a:lnTo>
                    <a:pt x="324264" y="100834"/>
                  </a:lnTo>
                  <a:lnTo>
                    <a:pt x="286234" y="126061"/>
                  </a:lnTo>
                  <a:lnTo>
                    <a:pt x="250050" y="153709"/>
                  </a:lnTo>
                  <a:lnTo>
                    <a:pt x="215826" y="183663"/>
                  </a:lnTo>
                  <a:lnTo>
                    <a:pt x="183677" y="215808"/>
                  </a:lnTo>
                  <a:lnTo>
                    <a:pt x="153720" y="250027"/>
                  </a:lnTo>
                  <a:lnTo>
                    <a:pt x="126069" y="286205"/>
                  </a:lnTo>
                  <a:lnTo>
                    <a:pt x="100839" y="324228"/>
                  </a:lnTo>
                  <a:lnTo>
                    <a:pt x="78146" y="363981"/>
                  </a:lnTo>
                  <a:lnTo>
                    <a:pt x="58105" y="405346"/>
                  </a:lnTo>
                  <a:lnTo>
                    <a:pt x="40830" y="448211"/>
                  </a:lnTo>
                  <a:lnTo>
                    <a:pt x="26439" y="492458"/>
                  </a:lnTo>
                  <a:lnTo>
                    <a:pt x="15044" y="537973"/>
                  </a:lnTo>
                  <a:lnTo>
                    <a:pt x="6763" y="584641"/>
                  </a:lnTo>
                  <a:lnTo>
                    <a:pt x="1710" y="632346"/>
                  </a:lnTo>
                  <a:lnTo>
                    <a:pt x="0" y="680974"/>
                  </a:lnTo>
                  <a:lnTo>
                    <a:pt x="1710" y="729616"/>
                  </a:lnTo>
                  <a:lnTo>
                    <a:pt x="6763" y="777336"/>
                  </a:lnTo>
                  <a:lnTo>
                    <a:pt x="15044" y="824017"/>
                  </a:lnTo>
                  <a:lnTo>
                    <a:pt x="26439" y="869544"/>
                  </a:lnTo>
                  <a:lnTo>
                    <a:pt x="40830" y="913802"/>
                  </a:lnTo>
                  <a:lnTo>
                    <a:pt x="58105" y="956676"/>
                  </a:lnTo>
                  <a:lnTo>
                    <a:pt x="78146" y="998051"/>
                  </a:lnTo>
                  <a:lnTo>
                    <a:pt x="100839" y="1037810"/>
                  </a:lnTo>
                  <a:lnTo>
                    <a:pt x="126069" y="1075840"/>
                  </a:lnTo>
                  <a:lnTo>
                    <a:pt x="153720" y="1112024"/>
                  </a:lnTo>
                  <a:lnTo>
                    <a:pt x="183677" y="1146248"/>
                  </a:lnTo>
                  <a:lnTo>
                    <a:pt x="215826" y="1178397"/>
                  </a:lnTo>
                  <a:lnTo>
                    <a:pt x="250050" y="1208354"/>
                  </a:lnTo>
                  <a:lnTo>
                    <a:pt x="286234" y="1236005"/>
                  </a:lnTo>
                  <a:lnTo>
                    <a:pt x="324264" y="1261235"/>
                  </a:lnTo>
                  <a:lnTo>
                    <a:pt x="364023" y="1283928"/>
                  </a:lnTo>
                  <a:lnTo>
                    <a:pt x="405398" y="1303969"/>
                  </a:lnTo>
                  <a:lnTo>
                    <a:pt x="448272" y="1321244"/>
                  </a:lnTo>
                  <a:lnTo>
                    <a:pt x="492530" y="1335635"/>
                  </a:lnTo>
                  <a:lnTo>
                    <a:pt x="538057" y="1347030"/>
                  </a:lnTo>
                  <a:lnTo>
                    <a:pt x="584738" y="1355311"/>
                  </a:lnTo>
                  <a:lnTo>
                    <a:pt x="632458" y="1360364"/>
                  </a:lnTo>
                  <a:lnTo>
                    <a:pt x="681101" y="1362075"/>
                  </a:lnTo>
                  <a:lnTo>
                    <a:pt x="729728" y="1360364"/>
                  </a:lnTo>
                  <a:lnTo>
                    <a:pt x="777433" y="1355311"/>
                  </a:lnTo>
                  <a:lnTo>
                    <a:pt x="824101" y="1347030"/>
                  </a:lnTo>
                  <a:lnTo>
                    <a:pt x="869616" y="1335635"/>
                  </a:lnTo>
                  <a:lnTo>
                    <a:pt x="913863" y="1321244"/>
                  </a:lnTo>
                  <a:lnTo>
                    <a:pt x="956728" y="1303969"/>
                  </a:lnTo>
                  <a:lnTo>
                    <a:pt x="998093" y="1283928"/>
                  </a:lnTo>
                  <a:lnTo>
                    <a:pt x="1037846" y="1261235"/>
                  </a:lnTo>
                  <a:lnTo>
                    <a:pt x="1075869" y="1236005"/>
                  </a:lnTo>
                  <a:lnTo>
                    <a:pt x="1112047" y="1208354"/>
                  </a:lnTo>
                  <a:lnTo>
                    <a:pt x="1146266" y="1178397"/>
                  </a:lnTo>
                  <a:lnTo>
                    <a:pt x="1178411" y="1146248"/>
                  </a:lnTo>
                  <a:lnTo>
                    <a:pt x="1208365" y="1112024"/>
                  </a:lnTo>
                  <a:lnTo>
                    <a:pt x="1236013" y="1075840"/>
                  </a:lnTo>
                  <a:lnTo>
                    <a:pt x="1261240" y="1037810"/>
                  </a:lnTo>
                  <a:lnTo>
                    <a:pt x="1283932" y="998051"/>
                  </a:lnTo>
                  <a:lnTo>
                    <a:pt x="1303972" y="956676"/>
                  </a:lnTo>
                  <a:lnTo>
                    <a:pt x="1321245" y="913802"/>
                  </a:lnTo>
                  <a:lnTo>
                    <a:pt x="1335636" y="869544"/>
                  </a:lnTo>
                  <a:lnTo>
                    <a:pt x="1347030" y="824017"/>
                  </a:lnTo>
                  <a:lnTo>
                    <a:pt x="1355311" y="777336"/>
                  </a:lnTo>
                  <a:lnTo>
                    <a:pt x="1360364" y="729616"/>
                  </a:lnTo>
                  <a:lnTo>
                    <a:pt x="1362075" y="680974"/>
                  </a:lnTo>
                  <a:lnTo>
                    <a:pt x="1360364" y="632346"/>
                  </a:lnTo>
                  <a:lnTo>
                    <a:pt x="1355311" y="584641"/>
                  </a:lnTo>
                  <a:lnTo>
                    <a:pt x="1347030" y="537973"/>
                  </a:lnTo>
                  <a:lnTo>
                    <a:pt x="1335636" y="492458"/>
                  </a:lnTo>
                  <a:lnTo>
                    <a:pt x="1321245" y="448211"/>
                  </a:lnTo>
                  <a:lnTo>
                    <a:pt x="1303972" y="405346"/>
                  </a:lnTo>
                  <a:lnTo>
                    <a:pt x="1283932" y="363981"/>
                  </a:lnTo>
                  <a:lnTo>
                    <a:pt x="1261240" y="324228"/>
                  </a:lnTo>
                  <a:lnTo>
                    <a:pt x="1236013" y="286205"/>
                  </a:lnTo>
                  <a:lnTo>
                    <a:pt x="1208365" y="250027"/>
                  </a:lnTo>
                  <a:lnTo>
                    <a:pt x="1178411" y="215808"/>
                  </a:lnTo>
                  <a:lnTo>
                    <a:pt x="1146266" y="183663"/>
                  </a:lnTo>
                  <a:lnTo>
                    <a:pt x="1112047" y="153709"/>
                  </a:lnTo>
                  <a:lnTo>
                    <a:pt x="1075869" y="126061"/>
                  </a:lnTo>
                  <a:lnTo>
                    <a:pt x="1037846" y="100834"/>
                  </a:lnTo>
                  <a:lnTo>
                    <a:pt x="998093" y="78142"/>
                  </a:lnTo>
                  <a:lnTo>
                    <a:pt x="956728" y="58102"/>
                  </a:lnTo>
                  <a:lnTo>
                    <a:pt x="913863" y="40829"/>
                  </a:lnTo>
                  <a:lnTo>
                    <a:pt x="869616" y="26438"/>
                  </a:lnTo>
                  <a:lnTo>
                    <a:pt x="824101" y="15044"/>
                  </a:lnTo>
                  <a:lnTo>
                    <a:pt x="777433" y="6763"/>
                  </a:lnTo>
                  <a:lnTo>
                    <a:pt x="729728" y="1710"/>
                  </a:lnTo>
                  <a:lnTo>
                    <a:pt x="681101" y="0"/>
                  </a:lnTo>
                  <a:close/>
                </a:path>
              </a:pathLst>
            </a:custGeom>
            <a:solidFill>
              <a:srgbClr val="7AA9B8"/>
            </a:solidFill>
          </p:spPr>
          <p:txBody>
            <a:bodyPr wrap="square" lIns="0" tIns="0" rIns="0" bIns="0" rtlCol="0"/>
            <a:lstStyle/>
            <a:p>
              <a:endParaRPr/>
            </a:p>
          </p:txBody>
        </p:sp>
        <p:sp>
          <p:nvSpPr>
            <p:cNvPr id="29" name="object 29"/>
            <p:cNvSpPr/>
            <p:nvPr/>
          </p:nvSpPr>
          <p:spPr>
            <a:xfrm>
              <a:off x="6749663" y="4609974"/>
              <a:ext cx="702945" cy="619760"/>
            </a:xfrm>
            <a:custGeom>
              <a:avLst/>
              <a:gdLst/>
              <a:ahLst/>
              <a:cxnLst/>
              <a:rect l="l" t="t" r="r" b="b"/>
              <a:pathLst>
                <a:path w="702945" h="619760">
                  <a:moveTo>
                    <a:pt x="351812" y="0"/>
                  </a:moveTo>
                  <a:lnTo>
                    <a:pt x="335921" y="4125"/>
                  </a:lnTo>
                  <a:lnTo>
                    <a:pt x="323697" y="16501"/>
                  </a:lnTo>
                  <a:lnTo>
                    <a:pt x="4252" y="570609"/>
                  </a:lnTo>
                  <a:lnTo>
                    <a:pt x="0" y="587530"/>
                  </a:lnTo>
                  <a:lnTo>
                    <a:pt x="4456" y="603306"/>
                  </a:lnTo>
                  <a:lnTo>
                    <a:pt x="15941" y="614956"/>
                  </a:lnTo>
                  <a:lnTo>
                    <a:pt x="32774" y="619502"/>
                  </a:lnTo>
                  <a:lnTo>
                    <a:pt x="670033" y="619502"/>
                  </a:lnTo>
                  <a:lnTo>
                    <a:pt x="686866" y="614957"/>
                  </a:lnTo>
                  <a:lnTo>
                    <a:pt x="698351" y="603306"/>
                  </a:lnTo>
                  <a:lnTo>
                    <a:pt x="702808" y="587531"/>
                  </a:lnTo>
                  <a:lnTo>
                    <a:pt x="698555" y="570609"/>
                  </a:lnTo>
                  <a:lnTo>
                    <a:pt x="684966" y="546978"/>
                  </a:lnTo>
                  <a:lnTo>
                    <a:pt x="297621" y="546978"/>
                  </a:lnTo>
                  <a:lnTo>
                    <a:pt x="344070" y="358744"/>
                  </a:lnTo>
                  <a:lnTo>
                    <a:pt x="277248" y="358744"/>
                  </a:lnTo>
                  <a:lnTo>
                    <a:pt x="309844" y="155028"/>
                  </a:lnTo>
                  <a:lnTo>
                    <a:pt x="459583" y="155028"/>
                  </a:lnTo>
                  <a:lnTo>
                    <a:pt x="379926" y="16501"/>
                  </a:lnTo>
                  <a:lnTo>
                    <a:pt x="367702" y="4125"/>
                  </a:lnTo>
                  <a:lnTo>
                    <a:pt x="351812" y="0"/>
                  </a:lnTo>
                  <a:close/>
                </a:path>
                <a:path w="702945" h="619760">
                  <a:moveTo>
                    <a:pt x="459583" y="155028"/>
                  </a:moveTo>
                  <a:lnTo>
                    <a:pt x="407633" y="155028"/>
                  </a:lnTo>
                  <a:lnTo>
                    <a:pt x="364443" y="309852"/>
                  </a:lnTo>
                  <a:lnTo>
                    <a:pt x="432895" y="309852"/>
                  </a:lnTo>
                  <a:lnTo>
                    <a:pt x="297621" y="546978"/>
                  </a:lnTo>
                  <a:lnTo>
                    <a:pt x="684966" y="546978"/>
                  </a:lnTo>
                  <a:lnTo>
                    <a:pt x="459583" y="155028"/>
                  </a:lnTo>
                  <a:close/>
                </a:path>
              </a:pathLst>
            </a:custGeom>
            <a:solidFill>
              <a:srgbClr val="FFFFFF"/>
            </a:solidFill>
          </p:spPr>
          <p:txBody>
            <a:bodyPr wrap="square" lIns="0" tIns="0" rIns="0" bIns="0" rtlCol="0"/>
            <a:lstStyle/>
            <a:p>
              <a:endParaRPr/>
            </a:p>
          </p:txBody>
        </p:sp>
      </p:grpSp>
      <p:sp>
        <p:nvSpPr>
          <p:cNvPr id="30" name="object 30"/>
          <p:cNvSpPr txBox="1"/>
          <p:nvPr/>
        </p:nvSpPr>
        <p:spPr>
          <a:xfrm>
            <a:off x="8062976" y="4344289"/>
            <a:ext cx="3211195" cy="1135380"/>
          </a:xfrm>
          <a:prstGeom prst="rect">
            <a:avLst/>
          </a:prstGeom>
        </p:spPr>
        <p:txBody>
          <a:bodyPr vert="horz" wrap="square" lIns="0" tIns="22860" rIns="0" bIns="0" rtlCol="0">
            <a:spAutoFit/>
          </a:bodyPr>
          <a:lstStyle/>
          <a:p>
            <a:pPr marL="12700" marR="5080">
              <a:lnSpc>
                <a:spcPct val="96100"/>
              </a:lnSpc>
              <a:spcBef>
                <a:spcPts val="180"/>
              </a:spcBef>
            </a:pPr>
            <a:r>
              <a:rPr sz="1250" b="1" dirty="0">
                <a:latin typeface="Calibri"/>
                <a:cs typeface="Calibri"/>
              </a:rPr>
              <a:t>Power</a:t>
            </a:r>
            <a:r>
              <a:rPr sz="1250" b="1" spc="35" dirty="0">
                <a:latin typeface="Calibri"/>
                <a:cs typeface="Calibri"/>
              </a:rPr>
              <a:t> </a:t>
            </a:r>
            <a:r>
              <a:rPr sz="1250" b="1" dirty="0">
                <a:latin typeface="Calibri"/>
                <a:cs typeface="Calibri"/>
              </a:rPr>
              <a:t>Control</a:t>
            </a:r>
            <a:r>
              <a:rPr sz="1250" dirty="0">
                <a:latin typeface="Calibri"/>
                <a:cs typeface="Calibri"/>
              </a:rPr>
              <a:t>:</a:t>
            </a:r>
            <a:r>
              <a:rPr sz="1250" spc="150" dirty="0">
                <a:latin typeface="Calibri"/>
                <a:cs typeface="Calibri"/>
              </a:rPr>
              <a:t> </a:t>
            </a:r>
            <a:r>
              <a:rPr sz="1250" dirty="0">
                <a:latin typeface="Calibri"/>
                <a:cs typeface="Calibri"/>
              </a:rPr>
              <a:t>PID</a:t>
            </a:r>
            <a:r>
              <a:rPr sz="1250" spc="-5" dirty="0">
                <a:latin typeface="Calibri"/>
                <a:cs typeface="Calibri"/>
              </a:rPr>
              <a:t> </a:t>
            </a:r>
            <a:r>
              <a:rPr sz="1250" dirty="0">
                <a:latin typeface="Calibri"/>
                <a:cs typeface="Calibri"/>
              </a:rPr>
              <a:t>controllers</a:t>
            </a:r>
            <a:r>
              <a:rPr sz="1250" spc="65" dirty="0">
                <a:latin typeface="Calibri"/>
                <a:cs typeface="Calibri"/>
              </a:rPr>
              <a:t> </a:t>
            </a:r>
            <a:r>
              <a:rPr sz="1250" dirty="0">
                <a:latin typeface="Calibri"/>
                <a:cs typeface="Calibri"/>
              </a:rPr>
              <a:t>are</a:t>
            </a:r>
            <a:r>
              <a:rPr sz="1250" spc="80" dirty="0">
                <a:latin typeface="Calibri"/>
                <a:cs typeface="Calibri"/>
              </a:rPr>
              <a:t> </a:t>
            </a:r>
            <a:r>
              <a:rPr sz="1250" dirty="0">
                <a:latin typeface="Calibri"/>
                <a:cs typeface="Calibri"/>
              </a:rPr>
              <a:t>used</a:t>
            </a:r>
            <a:r>
              <a:rPr sz="1250" spc="114" dirty="0">
                <a:latin typeface="Calibri"/>
                <a:cs typeface="Calibri"/>
              </a:rPr>
              <a:t> </a:t>
            </a:r>
            <a:r>
              <a:rPr sz="1250" spc="-25" dirty="0">
                <a:latin typeface="Calibri"/>
                <a:cs typeface="Calibri"/>
              </a:rPr>
              <a:t>for </a:t>
            </a:r>
            <a:r>
              <a:rPr sz="1250" dirty="0">
                <a:latin typeface="Calibri"/>
                <a:cs typeface="Calibri"/>
              </a:rPr>
              <a:t>power</a:t>
            </a:r>
            <a:r>
              <a:rPr sz="1250" spc="155" dirty="0">
                <a:latin typeface="Calibri"/>
                <a:cs typeface="Calibri"/>
              </a:rPr>
              <a:t> </a:t>
            </a:r>
            <a:r>
              <a:rPr sz="1250" dirty="0">
                <a:latin typeface="Calibri"/>
                <a:cs typeface="Calibri"/>
              </a:rPr>
              <a:t>control</a:t>
            </a:r>
            <a:r>
              <a:rPr sz="1250" spc="65" dirty="0">
                <a:latin typeface="Calibri"/>
                <a:cs typeface="Calibri"/>
              </a:rPr>
              <a:t> </a:t>
            </a:r>
            <a:r>
              <a:rPr sz="1250" dirty="0">
                <a:latin typeface="Calibri"/>
                <a:cs typeface="Calibri"/>
              </a:rPr>
              <a:t>applications,</a:t>
            </a:r>
            <a:r>
              <a:rPr sz="1250" spc="125" dirty="0">
                <a:latin typeface="Calibri"/>
                <a:cs typeface="Calibri"/>
              </a:rPr>
              <a:t> </a:t>
            </a:r>
            <a:r>
              <a:rPr sz="1250" dirty="0">
                <a:latin typeface="Calibri"/>
                <a:cs typeface="Calibri"/>
              </a:rPr>
              <a:t>such</a:t>
            </a:r>
            <a:r>
              <a:rPr sz="1250" spc="65" dirty="0">
                <a:latin typeface="Calibri"/>
                <a:cs typeface="Calibri"/>
              </a:rPr>
              <a:t> </a:t>
            </a:r>
            <a:r>
              <a:rPr sz="1250" dirty="0">
                <a:latin typeface="Calibri"/>
                <a:cs typeface="Calibri"/>
              </a:rPr>
              <a:t>as</a:t>
            </a:r>
            <a:r>
              <a:rPr sz="1250" spc="85" dirty="0">
                <a:latin typeface="Calibri"/>
                <a:cs typeface="Calibri"/>
              </a:rPr>
              <a:t> </a:t>
            </a:r>
            <a:r>
              <a:rPr sz="1250" spc="-10" dirty="0">
                <a:latin typeface="Calibri"/>
                <a:cs typeface="Calibri"/>
              </a:rPr>
              <a:t>voltage </a:t>
            </a:r>
            <a:r>
              <a:rPr sz="1250" dirty="0">
                <a:latin typeface="Calibri"/>
                <a:cs typeface="Calibri"/>
              </a:rPr>
              <a:t>regulation,</a:t>
            </a:r>
            <a:r>
              <a:rPr sz="1250" spc="90" dirty="0">
                <a:latin typeface="Calibri"/>
                <a:cs typeface="Calibri"/>
              </a:rPr>
              <a:t> </a:t>
            </a:r>
            <a:r>
              <a:rPr sz="1250" dirty="0">
                <a:latin typeface="Calibri"/>
                <a:cs typeface="Calibri"/>
              </a:rPr>
              <a:t>power</a:t>
            </a:r>
            <a:r>
              <a:rPr sz="1250" spc="125" dirty="0">
                <a:latin typeface="Calibri"/>
                <a:cs typeface="Calibri"/>
              </a:rPr>
              <a:t> </a:t>
            </a:r>
            <a:r>
              <a:rPr sz="1250" dirty="0">
                <a:latin typeface="Calibri"/>
                <a:cs typeface="Calibri"/>
              </a:rPr>
              <a:t>factor</a:t>
            </a:r>
            <a:r>
              <a:rPr sz="1250" spc="40" dirty="0">
                <a:latin typeface="Calibri"/>
                <a:cs typeface="Calibri"/>
              </a:rPr>
              <a:t> </a:t>
            </a:r>
            <a:r>
              <a:rPr sz="1250" dirty="0">
                <a:latin typeface="Calibri"/>
                <a:cs typeface="Calibri"/>
              </a:rPr>
              <a:t>correction,</a:t>
            </a:r>
            <a:r>
              <a:rPr sz="1250" spc="180" dirty="0">
                <a:latin typeface="Calibri"/>
                <a:cs typeface="Calibri"/>
              </a:rPr>
              <a:t> </a:t>
            </a:r>
            <a:r>
              <a:rPr sz="1250" dirty="0">
                <a:latin typeface="Calibri"/>
                <a:cs typeface="Calibri"/>
              </a:rPr>
              <a:t>and</a:t>
            </a:r>
            <a:r>
              <a:rPr sz="1250" spc="40" dirty="0">
                <a:latin typeface="Calibri"/>
                <a:cs typeface="Calibri"/>
              </a:rPr>
              <a:t> </a:t>
            </a:r>
            <a:r>
              <a:rPr sz="1250" spc="-20" dirty="0">
                <a:latin typeface="Calibri"/>
                <a:cs typeface="Calibri"/>
              </a:rPr>
              <a:t>motor </a:t>
            </a:r>
            <a:r>
              <a:rPr sz="1250" dirty="0">
                <a:latin typeface="Calibri"/>
                <a:cs typeface="Calibri"/>
              </a:rPr>
              <a:t>control.</a:t>
            </a:r>
            <a:r>
              <a:rPr sz="1250" spc="25" dirty="0">
                <a:latin typeface="Calibri"/>
                <a:cs typeface="Calibri"/>
              </a:rPr>
              <a:t> </a:t>
            </a:r>
            <a:r>
              <a:rPr sz="1250" dirty="0">
                <a:latin typeface="Calibri"/>
                <a:cs typeface="Calibri"/>
              </a:rPr>
              <a:t>The</a:t>
            </a:r>
            <a:r>
              <a:rPr sz="1250" spc="105" dirty="0">
                <a:latin typeface="Calibri"/>
                <a:cs typeface="Calibri"/>
              </a:rPr>
              <a:t> </a:t>
            </a:r>
            <a:r>
              <a:rPr sz="1250" dirty="0">
                <a:latin typeface="Calibri"/>
                <a:cs typeface="Calibri"/>
              </a:rPr>
              <a:t>controller</a:t>
            </a:r>
            <a:r>
              <a:rPr sz="1250" spc="140" dirty="0">
                <a:latin typeface="Calibri"/>
                <a:cs typeface="Calibri"/>
              </a:rPr>
              <a:t> </a:t>
            </a:r>
            <a:r>
              <a:rPr sz="1250" dirty="0">
                <a:latin typeface="Calibri"/>
                <a:cs typeface="Calibri"/>
              </a:rPr>
              <a:t>measures</a:t>
            </a:r>
            <a:r>
              <a:rPr sz="1250" spc="170" dirty="0">
                <a:latin typeface="Calibri"/>
                <a:cs typeface="Calibri"/>
              </a:rPr>
              <a:t> </a:t>
            </a:r>
            <a:r>
              <a:rPr sz="1250" dirty="0">
                <a:latin typeface="Calibri"/>
                <a:cs typeface="Calibri"/>
              </a:rPr>
              <a:t>the</a:t>
            </a:r>
            <a:r>
              <a:rPr sz="1250" spc="15" dirty="0">
                <a:latin typeface="Calibri"/>
                <a:cs typeface="Calibri"/>
              </a:rPr>
              <a:t> </a:t>
            </a:r>
            <a:r>
              <a:rPr sz="1250" spc="-10" dirty="0">
                <a:latin typeface="Calibri"/>
                <a:cs typeface="Calibri"/>
              </a:rPr>
              <a:t>system's </a:t>
            </a:r>
            <a:r>
              <a:rPr sz="1250" dirty="0">
                <a:latin typeface="Calibri"/>
                <a:cs typeface="Calibri"/>
              </a:rPr>
              <a:t>power</a:t>
            </a:r>
            <a:r>
              <a:rPr sz="1250" spc="140" dirty="0">
                <a:latin typeface="Calibri"/>
                <a:cs typeface="Calibri"/>
              </a:rPr>
              <a:t> </a:t>
            </a:r>
            <a:r>
              <a:rPr sz="1250" dirty="0">
                <a:latin typeface="Calibri"/>
                <a:cs typeface="Calibri"/>
              </a:rPr>
              <a:t>output</a:t>
            </a:r>
            <a:r>
              <a:rPr sz="1250" spc="75" dirty="0">
                <a:latin typeface="Calibri"/>
                <a:cs typeface="Calibri"/>
              </a:rPr>
              <a:t> </a:t>
            </a:r>
            <a:r>
              <a:rPr sz="1250" dirty="0">
                <a:latin typeface="Calibri"/>
                <a:cs typeface="Calibri"/>
              </a:rPr>
              <a:t>and</a:t>
            </a:r>
            <a:r>
              <a:rPr sz="1250" spc="55" dirty="0">
                <a:latin typeface="Calibri"/>
                <a:cs typeface="Calibri"/>
              </a:rPr>
              <a:t> </a:t>
            </a:r>
            <a:r>
              <a:rPr sz="1250" dirty="0">
                <a:latin typeface="Calibri"/>
                <a:cs typeface="Calibri"/>
              </a:rPr>
              <a:t>adjusts</a:t>
            </a:r>
            <a:r>
              <a:rPr sz="1250" spc="85" dirty="0">
                <a:latin typeface="Calibri"/>
                <a:cs typeface="Calibri"/>
              </a:rPr>
              <a:t> </a:t>
            </a:r>
            <a:r>
              <a:rPr sz="1250" dirty="0">
                <a:latin typeface="Calibri"/>
                <a:cs typeface="Calibri"/>
              </a:rPr>
              <a:t>the</a:t>
            </a:r>
            <a:r>
              <a:rPr sz="1250" spc="100" dirty="0">
                <a:latin typeface="Calibri"/>
                <a:cs typeface="Calibri"/>
              </a:rPr>
              <a:t> </a:t>
            </a:r>
            <a:r>
              <a:rPr sz="1250" dirty="0">
                <a:latin typeface="Calibri"/>
                <a:cs typeface="Calibri"/>
              </a:rPr>
              <a:t>input</a:t>
            </a:r>
            <a:r>
              <a:rPr sz="1250" spc="75" dirty="0">
                <a:latin typeface="Calibri"/>
                <a:cs typeface="Calibri"/>
              </a:rPr>
              <a:t> </a:t>
            </a:r>
            <a:r>
              <a:rPr sz="1250" dirty="0">
                <a:latin typeface="Calibri"/>
                <a:cs typeface="Calibri"/>
              </a:rPr>
              <a:t>to</a:t>
            </a:r>
            <a:r>
              <a:rPr sz="1250" spc="-30" dirty="0">
                <a:latin typeface="Calibri"/>
                <a:cs typeface="Calibri"/>
              </a:rPr>
              <a:t> </a:t>
            </a:r>
            <a:r>
              <a:rPr sz="1250" spc="-10" dirty="0">
                <a:latin typeface="Calibri"/>
                <a:cs typeface="Calibri"/>
              </a:rPr>
              <a:t>maintain </a:t>
            </a:r>
            <a:r>
              <a:rPr sz="1250" dirty="0">
                <a:latin typeface="Calibri"/>
                <a:cs typeface="Calibri"/>
              </a:rPr>
              <a:t>the</a:t>
            </a:r>
            <a:r>
              <a:rPr sz="1250" spc="-5" dirty="0">
                <a:latin typeface="Calibri"/>
                <a:cs typeface="Calibri"/>
              </a:rPr>
              <a:t> </a:t>
            </a:r>
            <a:r>
              <a:rPr sz="1250" dirty="0">
                <a:latin typeface="Calibri"/>
                <a:cs typeface="Calibri"/>
              </a:rPr>
              <a:t>desired</a:t>
            </a:r>
            <a:r>
              <a:rPr sz="1250" spc="120" dirty="0">
                <a:latin typeface="Calibri"/>
                <a:cs typeface="Calibri"/>
              </a:rPr>
              <a:t> </a:t>
            </a:r>
            <a:r>
              <a:rPr sz="1250" dirty="0">
                <a:latin typeface="Calibri"/>
                <a:cs typeface="Calibri"/>
              </a:rPr>
              <a:t>power</a:t>
            </a:r>
            <a:r>
              <a:rPr sz="1250" spc="120" dirty="0">
                <a:latin typeface="Calibri"/>
                <a:cs typeface="Calibri"/>
              </a:rPr>
              <a:t> </a:t>
            </a:r>
            <a:r>
              <a:rPr sz="1250" spc="-10" dirty="0">
                <a:latin typeface="Calibri"/>
                <a:cs typeface="Calibri"/>
              </a:rPr>
              <a:t>level.</a:t>
            </a:r>
            <a:endParaRPr sz="125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6585-9024-7A96-14D5-084EC577EE68}"/>
              </a:ext>
            </a:extLst>
          </p:cNvPr>
          <p:cNvSpPr>
            <a:spLocks noGrp="1"/>
          </p:cNvSpPr>
          <p:nvPr>
            <p:ph type="title"/>
          </p:nvPr>
        </p:nvSpPr>
        <p:spPr>
          <a:xfrm>
            <a:off x="694055" y="-108476"/>
            <a:ext cx="10705782" cy="677108"/>
          </a:xfrm>
        </p:spPr>
        <p:txBody>
          <a:bodyPr/>
          <a:lstStyle/>
          <a:p>
            <a:r>
              <a:rPr lang="en-US" dirty="0"/>
              <a:t>PID TUNING METHODS :</a:t>
            </a:r>
            <a:endParaRPr lang="en-IN" dirty="0"/>
          </a:p>
        </p:txBody>
      </p:sp>
      <p:sp>
        <p:nvSpPr>
          <p:cNvPr id="3" name="Text Placeholder 2">
            <a:extLst>
              <a:ext uri="{FF2B5EF4-FFF2-40B4-BE49-F238E27FC236}">
                <a16:creationId xmlns:a16="http://schemas.microsoft.com/office/drawing/2014/main" id="{3102689C-3AC0-5A81-7AF7-C100FB6D24E5}"/>
              </a:ext>
            </a:extLst>
          </p:cNvPr>
          <p:cNvSpPr>
            <a:spLocks noGrp="1"/>
          </p:cNvSpPr>
          <p:nvPr>
            <p:ph type="body" idx="1"/>
          </p:nvPr>
        </p:nvSpPr>
        <p:spPr>
          <a:xfrm>
            <a:off x="482282" y="1817306"/>
            <a:ext cx="10338118" cy="4839786"/>
          </a:xfrm>
        </p:spPr>
        <p:txBody>
          <a:bodyPr/>
          <a:lstStyle/>
          <a:p>
            <a:r>
              <a:rPr lang="en-US" b="1" dirty="0" err="1"/>
              <a:t>Zieglar</a:t>
            </a:r>
            <a:r>
              <a:rPr lang="en-US" b="1" dirty="0"/>
              <a:t>-Nichols Method :</a:t>
            </a:r>
          </a:p>
          <a:p>
            <a:endParaRPr lang="en-US" b="1" dirty="0"/>
          </a:p>
          <a:p>
            <a:pPr marL="342900" indent="-342900">
              <a:buFont typeface="Arial" panose="020B0604020202020204" pitchFamily="34" charset="0"/>
              <a:buChar char="•"/>
            </a:pPr>
            <a:r>
              <a:rPr lang="en-US" b="1" dirty="0"/>
              <a:t>Find the value of </a:t>
            </a:r>
            <a:r>
              <a:rPr lang="en-US" b="1" dirty="0" err="1"/>
              <a:t>Kp</a:t>
            </a:r>
            <a:r>
              <a:rPr lang="en-US" b="1" dirty="0"/>
              <a:t> for which response is oscillating.</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Then </a:t>
            </a:r>
            <a:r>
              <a:rPr lang="en-US" b="1" dirty="0" err="1"/>
              <a:t>Kcr</a:t>
            </a:r>
            <a:r>
              <a:rPr lang="en-US" b="1" dirty="0"/>
              <a:t> = </a:t>
            </a:r>
            <a:r>
              <a:rPr lang="en-US" b="1" dirty="0" err="1"/>
              <a:t>Kp</a:t>
            </a:r>
            <a:r>
              <a:rPr lang="en-US" b="1" dirty="0"/>
              <a:t>  (Critical gain)</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Find the time period of oscillations </a:t>
            </a:r>
            <a:r>
              <a:rPr lang="en-US" b="1" dirty="0" err="1"/>
              <a:t>ie</a:t>
            </a:r>
            <a:r>
              <a:rPr lang="en-US" b="1" dirty="0"/>
              <a:t> T.</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The PID parameters are given by : </a:t>
            </a:r>
          </a:p>
          <a:p>
            <a:pPr marL="342900" indent="-342900">
              <a:buFont typeface="Arial" panose="020B0604020202020204" pitchFamily="34" charset="0"/>
              <a:buChar char="•"/>
            </a:pPr>
            <a:endParaRPr lang="en-US" b="1" dirty="0"/>
          </a:p>
          <a:p>
            <a:r>
              <a:rPr lang="en-US" b="1" dirty="0"/>
              <a:t>         </a:t>
            </a:r>
            <a:r>
              <a:rPr lang="en-US" b="1" dirty="0" err="1"/>
              <a:t>Kp</a:t>
            </a:r>
            <a:r>
              <a:rPr lang="en-US" b="1" dirty="0"/>
              <a:t> = 0.6Kcr</a:t>
            </a:r>
          </a:p>
          <a:p>
            <a:r>
              <a:rPr lang="en-US" b="1" dirty="0"/>
              <a:t>       </a:t>
            </a:r>
          </a:p>
          <a:p>
            <a:r>
              <a:rPr lang="en-US" b="1" dirty="0"/>
              <a:t>         Ki = </a:t>
            </a:r>
            <a:r>
              <a:rPr lang="en-US" b="1" dirty="0" err="1"/>
              <a:t>Kp</a:t>
            </a:r>
            <a:r>
              <a:rPr lang="en-US" b="1" dirty="0"/>
              <a:t>/0.5T</a:t>
            </a:r>
          </a:p>
          <a:p>
            <a:endParaRPr lang="en-US" b="1" dirty="0"/>
          </a:p>
          <a:p>
            <a:r>
              <a:rPr lang="en-US" b="1" dirty="0"/>
              <a:t>         </a:t>
            </a:r>
            <a:r>
              <a:rPr lang="en-US" b="1" dirty="0" err="1"/>
              <a:t>Kd</a:t>
            </a:r>
            <a:r>
              <a:rPr lang="en-US" b="1" dirty="0"/>
              <a:t> = 0.125*T*</a:t>
            </a:r>
            <a:r>
              <a:rPr lang="en-US" b="1" dirty="0" err="1"/>
              <a:t>Kp</a:t>
            </a:r>
            <a:endParaRPr lang="en-US" b="1" dirty="0"/>
          </a:p>
          <a:p>
            <a:pPr marL="342900" indent="-342900">
              <a:buFont typeface="Arial" panose="020B0604020202020204" pitchFamily="34" charset="0"/>
              <a:buChar char="•"/>
            </a:pPr>
            <a:endParaRPr lang="en-US" dirty="0"/>
          </a:p>
          <a:p>
            <a:endParaRPr lang="en-IN" dirty="0"/>
          </a:p>
        </p:txBody>
      </p:sp>
      <p:pic>
        <p:nvPicPr>
          <p:cNvPr id="7" name="Picture 6" descr="A table with numbers and symbols&#10;&#10;Description automatically generated">
            <a:extLst>
              <a:ext uri="{FF2B5EF4-FFF2-40B4-BE49-F238E27FC236}">
                <a16:creationId xmlns:a16="http://schemas.microsoft.com/office/drawing/2014/main" id="{6982CD8E-8E92-B797-246B-E6615573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3048000"/>
            <a:ext cx="7086600" cy="3205969"/>
          </a:xfrm>
          <a:prstGeom prst="rect">
            <a:avLst/>
          </a:prstGeom>
        </p:spPr>
      </p:pic>
    </p:spTree>
    <p:extLst>
      <p:ext uri="{BB962C8B-B14F-4D97-AF65-F5344CB8AC3E}">
        <p14:creationId xmlns:p14="http://schemas.microsoft.com/office/powerpoint/2010/main" val="3458062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846F-232E-9809-5CFA-5BE7D9E5EE3F}"/>
              </a:ext>
            </a:extLst>
          </p:cNvPr>
          <p:cNvSpPr>
            <a:spLocks noGrp="1"/>
          </p:cNvSpPr>
          <p:nvPr>
            <p:ph type="title"/>
          </p:nvPr>
        </p:nvSpPr>
        <p:spPr>
          <a:xfrm>
            <a:off x="694055" y="0"/>
            <a:ext cx="10705782" cy="677108"/>
          </a:xfrm>
        </p:spPr>
        <p:txBody>
          <a:bodyPr/>
          <a:lstStyle/>
          <a:p>
            <a:r>
              <a:rPr lang="en-US" dirty="0"/>
              <a:t>MOTOR  WITHOUT GAIN OR PID</a:t>
            </a:r>
            <a:endParaRPr lang="en-IN" dirty="0"/>
          </a:p>
        </p:txBody>
      </p:sp>
      <p:sp>
        <p:nvSpPr>
          <p:cNvPr id="3" name="Text Placeholder 2">
            <a:extLst>
              <a:ext uri="{FF2B5EF4-FFF2-40B4-BE49-F238E27FC236}">
                <a16:creationId xmlns:a16="http://schemas.microsoft.com/office/drawing/2014/main" id="{7DB59C9A-3E04-DE03-C7A6-726F49131F7D}"/>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06CF74AE-B9B4-E67B-8FA3-DB0CAC46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43000"/>
            <a:ext cx="12420600" cy="5715000"/>
          </a:xfrm>
          <a:prstGeom prst="rect">
            <a:avLst/>
          </a:prstGeom>
        </p:spPr>
      </p:pic>
    </p:spTree>
    <p:extLst>
      <p:ext uri="{BB962C8B-B14F-4D97-AF65-F5344CB8AC3E}">
        <p14:creationId xmlns:p14="http://schemas.microsoft.com/office/powerpoint/2010/main" val="270850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895F-08B3-9F02-6544-C13DD4A2CE24}"/>
              </a:ext>
            </a:extLst>
          </p:cNvPr>
          <p:cNvSpPr>
            <a:spLocks noGrp="1"/>
          </p:cNvSpPr>
          <p:nvPr>
            <p:ph type="title"/>
          </p:nvPr>
        </p:nvSpPr>
        <p:spPr>
          <a:xfrm>
            <a:off x="743109" y="152400"/>
            <a:ext cx="10705782" cy="677108"/>
          </a:xfrm>
        </p:spPr>
        <p:txBody>
          <a:bodyPr/>
          <a:lstStyle/>
          <a:p>
            <a:r>
              <a:rPr lang="en-US" dirty="0"/>
              <a:t>RESPONSE WITHOUT GAIN OR PID</a:t>
            </a:r>
            <a:endParaRPr lang="en-IN" dirty="0"/>
          </a:p>
        </p:txBody>
      </p:sp>
      <p:sp>
        <p:nvSpPr>
          <p:cNvPr id="3" name="Text Placeholder 2">
            <a:extLst>
              <a:ext uri="{FF2B5EF4-FFF2-40B4-BE49-F238E27FC236}">
                <a16:creationId xmlns:a16="http://schemas.microsoft.com/office/drawing/2014/main" id="{5886DF78-46BC-0CF1-8CB9-9B99549E74C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497F1280-ED70-A5AB-CAB6-8A3E0FB92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12192000" cy="5562600"/>
          </a:xfrm>
          <a:prstGeom prst="rect">
            <a:avLst/>
          </a:prstGeom>
        </p:spPr>
      </p:pic>
    </p:spTree>
    <p:extLst>
      <p:ext uri="{BB962C8B-B14F-4D97-AF65-F5344CB8AC3E}">
        <p14:creationId xmlns:p14="http://schemas.microsoft.com/office/powerpoint/2010/main" val="2072574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EA09-12BB-285F-6DC7-B8E4529CAB00}"/>
              </a:ext>
            </a:extLst>
          </p:cNvPr>
          <p:cNvSpPr>
            <a:spLocks noGrp="1"/>
          </p:cNvSpPr>
          <p:nvPr>
            <p:ph type="title"/>
          </p:nvPr>
        </p:nvSpPr>
        <p:spPr>
          <a:xfrm>
            <a:off x="2514600" y="76200"/>
            <a:ext cx="8885237" cy="677108"/>
          </a:xfrm>
        </p:spPr>
        <p:txBody>
          <a:bodyPr/>
          <a:lstStyle/>
          <a:p>
            <a:r>
              <a:rPr lang="en-US" dirty="0"/>
              <a:t>MOTOR WITH GAIN (</a:t>
            </a:r>
            <a:r>
              <a:rPr lang="en-US" dirty="0" err="1"/>
              <a:t>Kp</a:t>
            </a:r>
            <a:r>
              <a:rPr lang="en-US" dirty="0"/>
              <a:t> = </a:t>
            </a:r>
            <a:r>
              <a:rPr lang="en-US" dirty="0" err="1"/>
              <a:t>Kcr</a:t>
            </a:r>
            <a:r>
              <a:rPr lang="en-US" dirty="0"/>
              <a:t>)</a:t>
            </a:r>
            <a:endParaRPr lang="en-IN" dirty="0"/>
          </a:p>
        </p:txBody>
      </p:sp>
      <p:sp>
        <p:nvSpPr>
          <p:cNvPr id="3" name="Text Placeholder 2">
            <a:extLst>
              <a:ext uri="{FF2B5EF4-FFF2-40B4-BE49-F238E27FC236}">
                <a16:creationId xmlns:a16="http://schemas.microsoft.com/office/drawing/2014/main" id="{156E753B-535C-26C1-E4D8-46C6E1A5A42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5811F2AD-C442-B1F0-758D-668338C9F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12115800" cy="5867400"/>
          </a:xfrm>
          <a:prstGeom prst="rect">
            <a:avLst/>
          </a:prstGeom>
        </p:spPr>
      </p:pic>
    </p:spTree>
    <p:extLst>
      <p:ext uri="{BB962C8B-B14F-4D97-AF65-F5344CB8AC3E}">
        <p14:creationId xmlns:p14="http://schemas.microsoft.com/office/powerpoint/2010/main" val="2169308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B03F-7E04-E74F-9625-0FC9646273E7}"/>
              </a:ext>
            </a:extLst>
          </p:cNvPr>
          <p:cNvSpPr>
            <a:spLocks noGrp="1"/>
          </p:cNvSpPr>
          <p:nvPr>
            <p:ph type="title"/>
          </p:nvPr>
        </p:nvSpPr>
        <p:spPr>
          <a:xfrm>
            <a:off x="1219200" y="304800"/>
            <a:ext cx="10705782" cy="677108"/>
          </a:xfrm>
        </p:spPr>
        <p:txBody>
          <a:bodyPr/>
          <a:lstStyle/>
          <a:p>
            <a:r>
              <a:rPr lang="en-US" dirty="0"/>
              <a:t>RESPONSE WITH GAIN= </a:t>
            </a:r>
            <a:r>
              <a:rPr lang="en-US" dirty="0" err="1"/>
              <a:t>Kcr</a:t>
            </a:r>
            <a:endParaRPr lang="en-IN" dirty="0"/>
          </a:p>
        </p:txBody>
      </p:sp>
      <p:sp>
        <p:nvSpPr>
          <p:cNvPr id="3" name="Text Placeholder 2">
            <a:extLst>
              <a:ext uri="{FF2B5EF4-FFF2-40B4-BE49-F238E27FC236}">
                <a16:creationId xmlns:a16="http://schemas.microsoft.com/office/drawing/2014/main" id="{8B60A7B6-7FAC-B268-0F20-B5703B7B62A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70369ED-54B5-C1D8-E2F4-583AFE1B0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12192000" cy="5638800"/>
          </a:xfrm>
          <a:prstGeom prst="rect">
            <a:avLst/>
          </a:prstGeom>
        </p:spPr>
      </p:pic>
    </p:spTree>
    <p:extLst>
      <p:ext uri="{BB962C8B-B14F-4D97-AF65-F5344CB8AC3E}">
        <p14:creationId xmlns:p14="http://schemas.microsoft.com/office/powerpoint/2010/main" val="487351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B429-F51F-BA26-75F4-D4FEE2910E60}"/>
              </a:ext>
            </a:extLst>
          </p:cNvPr>
          <p:cNvSpPr>
            <a:spLocks noGrp="1"/>
          </p:cNvSpPr>
          <p:nvPr>
            <p:ph type="title"/>
          </p:nvPr>
        </p:nvSpPr>
        <p:spPr>
          <a:xfrm>
            <a:off x="694055" y="-108476"/>
            <a:ext cx="10705782" cy="677108"/>
          </a:xfrm>
        </p:spPr>
        <p:txBody>
          <a:bodyPr/>
          <a:lstStyle/>
          <a:p>
            <a:r>
              <a:rPr lang="en-US" dirty="0"/>
              <a:t>PARAMETERS CALCULATION</a:t>
            </a:r>
            <a:endParaRPr lang="en-IN" dirty="0"/>
          </a:p>
        </p:txBody>
      </p:sp>
      <p:sp>
        <p:nvSpPr>
          <p:cNvPr id="3" name="Text Placeholder 2">
            <a:extLst>
              <a:ext uri="{FF2B5EF4-FFF2-40B4-BE49-F238E27FC236}">
                <a16:creationId xmlns:a16="http://schemas.microsoft.com/office/drawing/2014/main" id="{F01ACB5C-5390-A044-6FB0-2FE85249438D}"/>
              </a:ext>
            </a:extLst>
          </p:cNvPr>
          <p:cNvSpPr>
            <a:spLocks noGrp="1"/>
          </p:cNvSpPr>
          <p:nvPr>
            <p:ph type="body" idx="1"/>
          </p:nvPr>
        </p:nvSpPr>
        <p:spPr>
          <a:xfrm>
            <a:off x="1143000" y="990600"/>
            <a:ext cx="6019800" cy="738664"/>
          </a:xfrm>
        </p:spPr>
        <p:txBody>
          <a:bodyPr/>
          <a:lstStyle/>
          <a:p>
            <a:r>
              <a:rPr lang="en-US" sz="2400" b="1" dirty="0"/>
              <a:t>From the graph the time period T = 1.975</a:t>
            </a:r>
            <a:endParaRPr lang="en-IN" sz="2400" b="1" dirty="0"/>
          </a:p>
        </p:txBody>
      </p:sp>
      <p:pic>
        <p:nvPicPr>
          <p:cNvPr id="5" name="Picture 4">
            <a:extLst>
              <a:ext uri="{FF2B5EF4-FFF2-40B4-BE49-F238E27FC236}">
                <a16:creationId xmlns:a16="http://schemas.microsoft.com/office/drawing/2014/main" id="{800B6ACC-CBEE-BC01-BD1D-662DE8CF6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362200"/>
            <a:ext cx="12115800" cy="4458638"/>
          </a:xfrm>
          <a:prstGeom prst="rect">
            <a:avLst/>
          </a:prstGeom>
        </p:spPr>
      </p:pic>
    </p:spTree>
    <p:extLst>
      <p:ext uri="{BB962C8B-B14F-4D97-AF65-F5344CB8AC3E}">
        <p14:creationId xmlns:p14="http://schemas.microsoft.com/office/powerpoint/2010/main" val="39054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055" y="-108476"/>
            <a:ext cx="10705782" cy="1885615"/>
          </a:xfrm>
        </p:spPr>
        <p:txBody>
          <a:bodyPr vert="horz" wrap="square" lIns="0" tIns="496870" rIns="0" bIns="0" rtlCol="0">
            <a:normAutofit/>
          </a:bodyPr>
          <a:lstStyle/>
          <a:p>
            <a:pPr marL="174625">
              <a:lnSpc>
                <a:spcPct val="90000"/>
              </a:lnSpc>
              <a:spcBef>
                <a:spcPts val="1070"/>
              </a:spcBef>
            </a:pPr>
            <a:r>
              <a:rPr lang="en-US" sz="2800" u="sng" spc="495">
                <a:uFill>
                  <a:solidFill>
                    <a:srgbClr val="232D41"/>
                  </a:solidFill>
                </a:uFill>
              </a:rPr>
              <a:t>MATHEMATICAL</a:t>
            </a:r>
            <a:r>
              <a:rPr lang="en-US" sz="2800" u="sng" spc="400">
                <a:uFill>
                  <a:solidFill>
                    <a:srgbClr val="232D41"/>
                  </a:solidFill>
                </a:uFill>
              </a:rPr>
              <a:t> </a:t>
            </a:r>
            <a:r>
              <a:rPr lang="en-US" sz="2800" u="sng" spc="495">
                <a:uFill>
                  <a:solidFill>
                    <a:srgbClr val="232D41"/>
                  </a:solidFill>
                </a:uFill>
              </a:rPr>
              <a:t>MODEL</a:t>
            </a:r>
            <a:r>
              <a:rPr lang="en-US" sz="2800" u="sng" spc="335">
                <a:uFill>
                  <a:solidFill>
                    <a:srgbClr val="232D41"/>
                  </a:solidFill>
                </a:uFill>
              </a:rPr>
              <a:t> </a:t>
            </a:r>
            <a:r>
              <a:rPr lang="en-US" sz="2800" u="sng" spc="560">
                <a:uFill>
                  <a:solidFill>
                    <a:srgbClr val="232D41"/>
                  </a:solidFill>
                </a:uFill>
              </a:rPr>
              <a:t>OF</a:t>
            </a:r>
            <a:r>
              <a:rPr lang="en-US" sz="2800" u="sng" spc="325">
                <a:uFill>
                  <a:solidFill>
                    <a:srgbClr val="232D41"/>
                  </a:solidFill>
                </a:uFill>
              </a:rPr>
              <a:t> </a:t>
            </a:r>
            <a:r>
              <a:rPr lang="en-US" sz="2800" u="sng" spc="730">
                <a:uFill>
                  <a:solidFill>
                    <a:srgbClr val="232D41"/>
                  </a:solidFill>
                </a:uFill>
              </a:rPr>
              <a:t>DC</a:t>
            </a:r>
            <a:r>
              <a:rPr lang="en-US" sz="2800" u="sng" spc="340">
                <a:uFill>
                  <a:solidFill>
                    <a:srgbClr val="232D41"/>
                  </a:solidFill>
                </a:uFill>
              </a:rPr>
              <a:t> </a:t>
            </a:r>
            <a:r>
              <a:rPr lang="en-US" sz="2800" u="sng" spc="455">
                <a:uFill>
                  <a:solidFill>
                    <a:srgbClr val="232D41"/>
                  </a:solidFill>
                </a:uFill>
              </a:rPr>
              <a:t>MOTOR</a:t>
            </a:r>
            <a:endParaRPr lang="en-US" sz="2800"/>
          </a:p>
          <a:p>
            <a:pPr marL="243840" marR="466725">
              <a:lnSpc>
                <a:spcPct val="90000"/>
              </a:lnSpc>
              <a:spcBef>
                <a:spcPts val="875"/>
              </a:spcBef>
            </a:pPr>
            <a:r>
              <a:rPr lang="en-US" sz="2800" b="0"/>
              <a:t>The</a:t>
            </a:r>
            <a:r>
              <a:rPr lang="en-US" sz="2800" b="0" spc="-35"/>
              <a:t> </a:t>
            </a:r>
            <a:r>
              <a:rPr lang="en-US" sz="2800" b="0"/>
              <a:t>electric</a:t>
            </a:r>
            <a:r>
              <a:rPr lang="en-US" sz="2800" b="0" spc="-85"/>
              <a:t> </a:t>
            </a:r>
            <a:r>
              <a:rPr lang="en-US" sz="2800" b="0"/>
              <a:t>circuit</a:t>
            </a:r>
            <a:r>
              <a:rPr lang="en-US" sz="2800" b="0" spc="-95"/>
              <a:t> </a:t>
            </a:r>
            <a:r>
              <a:rPr lang="en-US" sz="2800" b="0"/>
              <a:t>of</a:t>
            </a:r>
            <a:r>
              <a:rPr lang="en-US" sz="2800" b="0" spc="-25"/>
              <a:t> </a:t>
            </a:r>
            <a:r>
              <a:rPr lang="en-US" sz="2800" b="0"/>
              <a:t>the</a:t>
            </a:r>
            <a:r>
              <a:rPr lang="en-US" sz="2800" b="0" spc="-35"/>
              <a:t> </a:t>
            </a:r>
            <a:r>
              <a:rPr lang="en-US" sz="2800" b="0" spc="-10"/>
              <a:t>armature</a:t>
            </a:r>
            <a:r>
              <a:rPr lang="en-US" sz="2800" b="0" spc="-105"/>
              <a:t> </a:t>
            </a:r>
            <a:r>
              <a:rPr lang="en-US" sz="2800" b="0"/>
              <a:t>and</a:t>
            </a:r>
            <a:r>
              <a:rPr lang="en-US" sz="2800" b="0" spc="-30"/>
              <a:t> </a:t>
            </a:r>
            <a:r>
              <a:rPr lang="en-US" sz="2800" b="0"/>
              <a:t>the</a:t>
            </a:r>
            <a:r>
              <a:rPr lang="en-US" sz="2800" b="0" spc="-35"/>
              <a:t> </a:t>
            </a:r>
            <a:r>
              <a:rPr lang="en-US" sz="2800" b="0"/>
              <a:t>free</a:t>
            </a:r>
            <a:r>
              <a:rPr lang="en-US" sz="2800" b="0" spc="-25"/>
              <a:t> </a:t>
            </a:r>
            <a:r>
              <a:rPr lang="en-US" sz="2800" b="0"/>
              <a:t>body</a:t>
            </a:r>
            <a:r>
              <a:rPr lang="en-US" sz="2800" b="0" spc="-85"/>
              <a:t> </a:t>
            </a:r>
            <a:r>
              <a:rPr lang="en-US" sz="2800" b="0"/>
              <a:t>diagram</a:t>
            </a:r>
            <a:r>
              <a:rPr lang="en-US" sz="2800" b="0" spc="55"/>
              <a:t> </a:t>
            </a:r>
            <a:r>
              <a:rPr lang="en-US" sz="2800" b="0"/>
              <a:t>of</a:t>
            </a:r>
            <a:r>
              <a:rPr lang="en-US" sz="2800" b="0" spc="-25"/>
              <a:t> </a:t>
            </a:r>
            <a:r>
              <a:rPr lang="en-US" sz="2800" b="0"/>
              <a:t>the</a:t>
            </a:r>
            <a:r>
              <a:rPr lang="en-US" sz="2800" b="0" spc="-30"/>
              <a:t> </a:t>
            </a:r>
            <a:r>
              <a:rPr lang="en-US" sz="2800" b="0"/>
              <a:t>rotor</a:t>
            </a:r>
            <a:r>
              <a:rPr lang="en-US" sz="2800" b="0" spc="-55"/>
              <a:t> </a:t>
            </a:r>
            <a:r>
              <a:rPr lang="en-US" sz="2800" b="0" spc="-25"/>
              <a:t>are </a:t>
            </a:r>
            <a:r>
              <a:rPr lang="en-US" sz="2800" b="0"/>
              <a:t>shown</a:t>
            </a:r>
            <a:r>
              <a:rPr lang="en-US" sz="2800" b="0" spc="-95"/>
              <a:t> </a:t>
            </a:r>
            <a:r>
              <a:rPr lang="en-US" sz="2800" b="0"/>
              <a:t>in</a:t>
            </a:r>
            <a:r>
              <a:rPr lang="en-US" sz="2800" b="0" spc="-15"/>
              <a:t> </a:t>
            </a:r>
            <a:r>
              <a:rPr lang="en-US" sz="2800" b="0"/>
              <a:t>the</a:t>
            </a:r>
            <a:r>
              <a:rPr lang="en-US" sz="2800" b="0" spc="-25"/>
              <a:t> </a:t>
            </a:r>
            <a:r>
              <a:rPr lang="en-US" sz="2800" b="0" spc="-10"/>
              <a:t>following</a:t>
            </a:r>
            <a:r>
              <a:rPr lang="en-US" sz="2800" b="0" spc="-30"/>
              <a:t> </a:t>
            </a:r>
            <a:r>
              <a:rPr lang="en-US" sz="2800" b="0" spc="-20"/>
              <a:t>fig:</a:t>
            </a:r>
            <a:endParaRPr lang="en-US" sz="2800"/>
          </a:p>
        </p:txBody>
      </p:sp>
      <p:sp>
        <p:nvSpPr>
          <p:cNvPr id="14" name="Content Placeholder 2">
            <a:extLst>
              <a:ext uri="{FF2B5EF4-FFF2-40B4-BE49-F238E27FC236}">
                <a16:creationId xmlns:a16="http://schemas.microsoft.com/office/drawing/2014/main" id="{163913AB-EC00-440C-1E56-EC20016634D7}"/>
              </a:ext>
            </a:extLst>
          </p:cNvPr>
          <p:cNvSpPr>
            <a:spLocks noGrp="1"/>
          </p:cNvSpPr>
          <p:nvPr>
            <p:ph sz="half" idx="2"/>
          </p:nvPr>
        </p:nvSpPr>
        <p:spPr>
          <a:xfrm>
            <a:off x="609600" y="1777138"/>
            <a:ext cx="5303520" cy="3416320"/>
          </a:xfrm>
        </p:spPr>
        <p:txBody>
          <a:bodyPr/>
          <a:lstStyle/>
          <a:p>
            <a:r>
              <a:rPr lang="en-US" dirty="0"/>
              <a:t>La=Armature self inductance caused by armature flux,</a:t>
            </a:r>
          </a:p>
          <a:p>
            <a:r>
              <a:rPr lang="en-US" dirty="0"/>
              <a:t> </a:t>
            </a:r>
            <a:r>
              <a:rPr lang="en-US" dirty="0" err="1"/>
              <a:t>Ia</a:t>
            </a:r>
            <a:r>
              <a:rPr lang="en-US" dirty="0"/>
              <a:t>= Armature current,</a:t>
            </a:r>
          </a:p>
          <a:p>
            <a:r>
              <a:rPr lang="en-US" dirty="0"/>
              <a:t> If= field current,</a:t>
            </a:r>
          </a:p>
          <a:p>
            <a:r>
              <a:rPr lang="en-US" dirty="0"/>
              <a:t>Ra=Armature Resistance,</a:t>
            </a:r>
          </a:p>
          <a:p>
            <a:r>
              <a:rPr lang="en-US" dirty="0"/>
              <a:t> Eb=Back EMF in armature,</a:t>
            </a:r>
          </a:p>
          <a:p>
            <a:r>
              <a:rPr lang="en-US" dirty="0"/>
              <a:t> V =Applied voltage, </a:t>
            </a:r>
          </a:p>
          <a:p>
            <a:r>
              <a:rPr lang="en-US" dirty="0"/>
              <a:t>T=Torque developed by the motor,</a:t>
            </a:r>
          </a:p>
          <a:p>
            <a:r>
              <a:rPr lang="en-US" dirty="0"/>
              <a:t> θ = Angular displacement of the motor shaft,</a:t>
            </a:r>
          </a:p>
          <a:p>
            <a:r>
              <a:rPr lang="en-US" dirty="0"/>
              <a:t> Ј =Equivalent moment of inertia of motor shaft &amp; load referred to the motor,</a:t>
            </a:r>
          </a:p>
          <a:p>
            <a:r>
              <a:rPr lang="en-US" dirty="0"/>
              <a:t> B= Equivalent Coefficient of friction of motor shaft &amp; load referred to the motor. </a:t>
            </a:r>
          </a:p>
        </p:txBody>
      </p:sp>
      <p:pic>
        <p:nvPicPr>
          <p:cNvPr id="8" name="object 8"/>
          <p:cNvPicPr/>
          <p:nvPr/>
        </p:nvPicPr>
        <p:blipFill>
          <a:blip r:embed="rId2" cstate="print"/>
          <a:stretch>
            <a:fillRect/>
          </a:stretch>
        </p:blipFill>
        <p:spPr>
          <a:xfrm>
            <a:off x="6278880" y="1447800"/>
            <a:ext cx="5608320" cy="452628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F90C-2267-FABA-1E43-A3C61E9C81A0}"/>
              </a:ext>
            </a:extLst>
          </p:cNvPr>
          <p:cNvSpPr>
            <a:spLocks noGrp="1"/>
          </p:cNvSpPr>
          <p:nvPr>
            <p:ph type="title"/>
          </p:nvPr>
        </p:nvSpPr>
        <p:spPr>
          <a:xfrm>
            <a:off x="694055" y="-108476"/>
            <a:ext cx="10705782" cy="1354217"/>
          </a:xfrm>
        </p:spPr>
        <p:txBody>
          <a:bodyPr/>
          <a:lstStyle/>
          <a:p>
            <a:br>
              <a:rPr lang="en-US" dirty="0"/>
            </a:br>
            <a:r>
              <a:rPr lang="en-IN" dirty="0"/>
              <a:t>	MOTOR WITH PID CONTROLLER</a:t>
            </a:r>
          </a:p>
        </p:txBody>
      </p:sp>
      <p:sp>
        <p:nvSpPr>
          <p:cNvPr id="3" name="Text Placeholder 2">
            <a:extLst>
              <a:ext uri="{FF2B5EF4-FFF2-40B4-BE49-F238E27FC236}">
                <a16:creationId xmlns:a16="http://schemas.microsoft.com/office/drawing/2014/main" id="{46F64E03-0F44-5181-41A5-0463FDA0E342}"/>
              </a:ext>
            </a:extLst>
          </p:cNvPr>
          <p:cNvSpPr>
            <a:spLocks noGrp="1"/>
          </p:cNvSpPr>
          <p:nvPr>
            <p:ph type="body" idx="1"/>
          </p:nvPr>
        </p:nvSpPr>
        <p:spPr/>
        <p:txBody>
          <a:bodyPr/>
          <a:lstStyle/>
          <a:p>
            <a:endParaRPr lang="en-IN"/>
          </a:p>
        </p:txBody>
      </p:sp>
      <p:pic>
        <p:nvPicPr>
          <p:cNvPr id="7" name="Picture 6">
            <a:extLst>
              <a:ext uri="{FF2B5EF4-FFF2-40B4-BE49-F238E27FC236}">
                <a16:creationId xmlns:a16="http://schemas.microsoft.com/office/drawing/2014/main" id="{B2B0DB00-4BF8-7812-B929-1C003868A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6400"/>
            <a:ext cx="12192000" cy="5181600"/>
          </a:xfrm>
          <a:prstGeom prst="rect">
            <a:avLst/>
          </a:prstGeom>
        </p:spPr>
      </p:pic>
    </p:spTree>
    <p:extLst>
      <p:ext uri="{BB962C8B-B14F-4D97-AF65-F5344CB8AC3E}">
        <p14:creationId xmlns:p14="http://schemas.microsoft.com/office/powerpoint/2010/main" val="797280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0E7B-88D1-C6D6-C735-C3E8EF70309A}"/>
              </a:ext>
            </a:extLst>
          </p:cNvPr>
          <p:cNvSpPr>
            <a:spLocks noGrp="1"/>
          </p:cNvSpPr>
          <p:nvPr>
            <p:ph type="title"/>
          </p:nvPr>
        </p:nvSpPr>
        <p:spPr>
          <a:xfrm>
            <a:off x="990600" y="228600"/>
            <a:ext cx="10705782" cy="677108"/>
          </a:xfrm>
        </p:spPr>
        <p:txBody>
          <a:bodyPr/>
          <a:lstStyle/>
          <a:p>
            <a:r>
              <a:rPr lang="en-US" dirty="0"/>
              <a:t>RESPONSE WITH  TUNED PID</a:t>
            </a:r>
            <a:endParaRPr lang="en-IN" dirty="0"/>
          </a:p>
        </p:txBody>
      </p:sp>
      <p:sp>
        <p:nvSpPr>
          <p:cNvPr id="3" name="Text Placeholder 2">
            <a:extLst>
              <a:ext uri="{FF2B5EF4-FFF2-40B4-BE49-F238E27FC236}">
                <a16:creationId xmlns:a16="http://schemas.microsoft.com/office/drawing/2014/main" id="{CB76784F-F2B2-66AA-3DAC-0D40D49D127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C0785FA-D250-9D1E-E0F1-31CD3584A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12192000" cy="5715000"/>
          </a:xfrm>
          <a:prstGeom prst="rect">
            <a:avLst/>
          </a:prstGeom>
        </p:spPr>
      </p:pic>
    </p:spTree>
    <p:extLst>
      <p:ext uri="{BB962C8B-B14F-4D97-AF65-F5344CB8AC3E}">
        <p14:creationId xmlns:p14="http://schemas.microsoft.com/office/powerpoint/2010/main" val="86457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1A35-3123-EBE8-DD9F-475F4BE77846}"/>
              </a:ext>
            </a:extLst>
          </p:cNvPr>
          <p:cNvSpPr>
            <a:spLocks noGrp="1"/>
          </p:cNvSpPr>
          <p:nvPr>
            <p:ph type="title"/>
          </p:nvPr>
        </p:nvSpPr>
        <p:spPr>
          <a:xfrm>
            <a:off x="1219200" y="304800"/>
            <a:ext cx="10705782" cy="677108"/>
          </a:xfrm>
        </p:spPr>
        <p:txBody>
          <a:bodyPr/>
          <a:lstStyle/>
          <a:p>
            <a:r>
              <a:rPr lang="en-US" dirty="0"/>
              <a:t>                   CONCLUSION</a:t>
            </a:r>
            <a:endParaRPr lang="en-IN" dirty="0"/>
          </a:p>
        </p:txBody>
      </p:sp>
      <p:sp>
        <p:nvSpPr>
          <p:cNvPr id="3" name="Text Placeholder 2">
            <a:extLst>
              <a:ext uri="{FF2B5EF4-FFF2-40B4-BE49-F238E27FC236}">
                <a16:creationId xmlns:a16="http://schemas.microsoft.com/office/drawing/2014/main" id="{D4B75E21-D5BF-7D06-83FC-347D760AB50C}"/>
              </a:ext>
            </a:extLst>
          </p:cNvPr>
          <p:cNvSpPr>
            <a:spLocks noGrp="1"/>
          </p:cNvSpPr>
          <p:nvPr>
            <p:ph type="body" idx="1"/>
          </p:nvPr>
        </p:nvSpPr>
        <p:spPr>
          <a:xfrm>
            <a:off x="482282" y="1817306"/>
            <a:ext cx="10795318" cy="2846933"/>
          </a:xfrm>
        </p:spPr>
        <p:txBody>
          <a:bodyPr/>
          <a:lstStyle/>
          <a:p>
            <a:pPr marL="342900" indent="-342900">
              <a:buFont typeface="Arial" panose="020B0604020202020204" pitchFamily="34" charset="0"/>
              <a:buChar char="•"/>
            </a:pPr>
            <a:r>
              <a:rPr lang="en-US" dirty="0"/>
              <a:t>The Ziegler-Nichols Method is one of the best known tuning methods, that is based an open loop step-response function of time.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Ziegler Nicholas method gives 10% to 60% overshoot and can be used when dealing with non-complex dynamic systems.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Based on the applications of the DC motor, the controller should be chosen and appropriately tuned using this method.</a:t>
            </a:r>
            <a:endParaRPr lang="en-IN" dirty="0"/>
          </a:p>
        </p:txBody>
      </p:sp>
      <p:pic>
        <p:nvPicPr>
          <p:cNvPr id="5" name="Picture 4" descr="A orange sign with white text&#10;&#10;Description automatically generated">
            <a:extLst>
              <a:ext uri="{FF2B5EF4-FFF2-40B4-BE49-F238E27FC236}">
                <a16:creationId xmlns:a16="http://schemas.microsoft.com/office/drawing/2014/main" id="{FD0AFB0B-E3D5-3B12-49F5-B6F4A10F9B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4840029"/>
            <a:ext cx="2839976" cy="1319215"/>
          </a:xfrm>
          <a:prstGeom prst="rect">
            <a:avLst/>
          </a:prstGeom>
        </p:spPr>
      </p:pic>
    </p:spTree>
    <p:extLst>
      <p:ext uri="{BB962C8B-B14F-4D97-AF65-F5344CB8AC3E}">
        <p14:creationId xmlns:p14="http://schemas.microsoft.com/office/powerpoint/2010/main" val="1945732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49937" y="0"/>
            <a:ext cx="12441936" cy="6858000"/>
            <a:chOff x="-249937" y="0"/>
            <a:chExt cx="12441936" cy="6858000"/>
          </a:xfrm>
        </p:grpSpPr>
        <p:pic>
          <p:nvPicPr>
            <p:cNvPr id="3" name="object 3"/>
            <p:cNvPicPr/>
            <p:nvPr/>
          </p:nvPicPr>
          <p:blipFill>
            <a:blip r:embed="rId2" cstate="print"/>
            <a:stretch>
              <a:fillRect/>
            </a:stretch>
          </p:blipFill>
          <p:spPr>
            <a:xfrm>
              <a:off x="0" y="0"/>
              <a:ext cx="12191999" cy="6857998"/>
            </a:xfrm>
            <a:prstGeom prst="rect">
              <a:avLst/>
            </a:prstGeom>
          </p:spPr>
        </p:pic>
        <p:pic>
          <p:nvPicPr>
            <p:cNvPr id="4" name="object 4"/>
            <p:cNvPicPr/>
            <p:nvPr/>
          </p:nvPicPr>
          <p:blipFill>
            <a:blip r:embed="rId3" cstate="print"/>
            <a:stretch>
              <a:fillRect/>
            </a:stretch>
          </p:blipFill>
          <p:spPr>
            <a:xfrm>
              <a:off x="-249937" y="0"/>
              <a:ext cx="200406" cy="6858000"/>
            </a:xfrm>
            <a:prstGeom prst="rect">
              <a:avLst/>
            </a:prstGeom>
          </p:spPr>
        </p:pic>
      </p:grpSp>
      <p:sp>
        <p:nvSpPr>
          <p:cNvPr id="5" name="object 5"/>
          <p:cNvSpPr txBox="1">
            <a:spLocks noGrp="1"/>
          </p:cNvSpPr>
          <p:nvPr>
            <p:ph type="title"/>
          </p:nvPr>
        </p:nvSpPr>
        <p:spPr>
          <a:xfrm>
            <a:off x="856614" y="2332672"/>
            <a:ext cx="2994025" cy="1771014"/>
          </a:xfrm>
          <a:prstGeom prst="rect">
            <a:avLst/>
          </a:prstGeom>
        </p:spPr>
        <p:txBody>
          <a:bodyPr vert="horz" wrap="square" lIns="0" tIns="111760" rIns="0" bIns="0" rtlCol="0">
            <a:spAutoFit/>
          </a:bodyPr>
          <a:lstStyle/>
          <a:p>
            <a:pPr marL="12700" marR="5080">
              <a:lnSpc>
                <a:spcPts val="6530"/>
              </a:lnSpc>
              <a:spcBef>
                <a:spcPts val="880"/>
              </a:spcBef>
            </a:pPr>
            <a:r>
              <a:rPr sz="6000" spc="1110" dirty="0">
                <a:solidFill>
                  <a:srgbClr val="FFFFFF"/>
                </a:solidFill>
              </a:rPr>
              <a:t>THANK </a:t>
            </a:r>
            <a:r>
              <a:rPr sz="6000" spc="800" dirty="0">
                <a:solidFill>
                  <a:srgbClr val="FFFFFF"/>
                </a:solidFill>
              </a:rPr>
              <a:t>YOU</a:t>
            </a:r>
            <a:endParaRPr sz="6000"/>
          </a:p>
        </p:txBody>
      </p:sp>
      <p:pic>
        <p:nvPicPr>
          <p:cNvPr id="6" name="object 6"/>
          <p:cNvPicPr/>
          <p:nvPr/>
        </p:nvPicPr>
        <p:blipFill>
          <a:blip r:embed="rId4" cstate="print"/>
          <a:stretch>
            <a:fillRect/>
          </a:stretch>
        </p:blipFill>
        <p:spPr>
          <a:xfrm>
            <a:off x="2143125" y="2952750"/>
            <a:ext cx="1957451" cy="1604899"/>
          </a:xfrm>
          <a:prstGeom prst="rect">
            <a:avLst/>
          </a:prstGeom>
        </p:spPr>
      </p:pic>
      <p:grpSp>
        <p:nvGrpSpPr>
          <p:cNvPr id="7" name="object 7"/>
          <p:cNvGrpSpPr/>
          <p:nvPr/>
        </p:nvGrpSpPr>
        <p:grpSpPr>
          <a:xfrm>
            <a:off x="9467850" y="238125"/>
            <a:ext cx="2724150" cy="6619875"/>
            <a:chOff x="9467850" y="238125"/>
            <a:chExt cx="2724150" cy="6619875"/>
          </a:xfrm>
        </p:grpSpPr>
        <p:pic>
          <p:nvPicPr>
            <p:cNvPr id="8" name="object 8"/>
            <p:cNvPicPr/>
            <p:nvPr/>
          </p:nvPicPr>
          <p:blipFill>
            <a:blip r:embed="rId5" cstate="print"/>
            <a:stretch>
              <a:fillRect/>
            </a:stretch>
          </p:blipFill>
          <p:spPr>
            <a:xfrm>
              <a:off x="9467850" y="542925"/>
              <a:ext cx="95250" cy="85725"/>
            </a:xfrm>
            <a:prstGeom prst="rect">
              <a:avLst/>
            </a:prstGeom>
          </p:spPr>
        </p:pic>
        <p:pic>
          <p:nvPicPr>
            <p:cNvPr id="9" name="object 9"/>
            <p:cNvPicPr/>
            <p:nvPr/>
          </p:nvPicPr>
          <p:blipFill>
            <a:blip r:embed="rId6" cstate="print"/>
            <a:stretch>
              <a:fillRect/>
            </a:stretch>
          </p:blipFill>
          <p:spPr>
            <a:xfrm>
              <a:off x="11249025" y="1209675"/>
              <a:ext cx="228600" cy="219075"/>
            </a:xfrm>
            <a:prstGeom prst="rect">
              <a:avLst/>
            </a:prstGeom>
          </p:spPr>
        </p:pic>
        <p:pic>
          <p:nvPicPr>
            <p:cNvPr id="10" name="object 10"/>
            <p:cNvPicPr/>
            <p:nvPr/>
          </p:nvPicPr>
          <p:blipFill>
            <a:blip r:embed="rId7" cstate="print"/>
            <a:stretch>
              <a:fillRect/>
            </a:stretch>
          </p:blipFill>
          <p:spPr>
            <a:xfrm>
              <a:off x="11068050" y="238125"/>
              <a:ext cx="114300" cy="114300"/>
            </a:xfrm>
            <a:prstGeom prst="rect">
              <a:avLst/>
            </a:prstGeom>
          </p:spPr>
        </p:pic>
        <p:sp>
          <p:nvSpPr>
            <p:cNvPr id="11" name="object 11"/>
            <p:cNvSpPr/>
            <p:nvPr/>
          </p:nvSpPr>
          <p:spPr>
            <a:xfrm>
              <a:off x="11344275" y="514350"/>
              <a:ext cx="466725" cy="466725"/>
            </a:xfrm>
            <a:custGeom>
              <a:avLst/>
              <a:gdLst/>
              <a:ahLst/>
              <a:cxnLst/>
              <a:rect l="l" t="t" r="r" b="b"/>
              <a:pathLst>
                <a:path w="466725" h="466725">
                  <a:moveTo>
                    <a:pt x="233425" y="0"/>
                  </a:moveTo>
                  <a:lnTo>
                    <a:pt x="186386" y="4742"/>
                  </a:lnTo>
                  <a:lnTo>
                    <a:pt x="142571" y="18343"/>
                  </a:lnTo>
                  <a:lnTo>
                    <a:pt x="102920" y="39862"/>
                  </a:lnTo>
                  <a:lnTo>
                    <a:pt x="68373" y="68357"/>
                  </a:lnTo>
                  <a:lnTo>
                    <a:pt x="39868" y="102889"/>
                  </a:lnTo>
                  <a:lnTo>
                    <a:pt x="18345" y="142517"/>
                  </a:lnTo>
                  <a:lnTo>
                    <a:pt x="4742" y="186301"/>
                  </a:lnTo>
                  <a:lnTo>
                    <a:pt x="0" y="233299"/>
                  </a:lnTo>
                  <a:lnTo>
                    <a:pt x="4742" y="280338"/>
                  </a:lnTo>
                  <a:lnTo>
                    <a:pt x="18345" y="324153"/>
                  </a:lnTo>
                  <a:lnTo>
                    <a:pt x="39868" y="363804"/>
                  </a:lnTo>
                  <a:lnTo>
                    <a:pt x="68373" y="398351"/>
                  </a:lnTo>
                  <a:lnTo>
                    <a:pt x="102920" y="426856"/>
                  </a:lnTo>
                  <a:lnTo>
                    <a:pt x="142571" y="448379"/>
                  </a:lnTo>
                  <a:lnTo>
                    <a:pt x="186386" y="461982"/>
                  </a:lnTo>
                  <a:lnTo>
                    <a:pt x="233425" y="466725"/>
                  </a:lnTo>
                  <a:lnTo>
                    <a:pt x="280423" y="461982"/>
                  </a:lnTo>
                  <a:lnTo>
                    <a:pt x="324207" y="448379"/>
                  </a:lnTo>
                  <a:lnTo>
                    <a:pt x="363835" y="426856"/>
                  </a:lnTo>
                  <a:lnTo>
                    <a:pt x="398367" y="398351"/>
                  </a:lnTo>
                  <a:lnTo>
                    <a:pt x="426862" y="363804"/>
                  </a:lnTo>
                  <a:lnTo>
                    <a:pt x="448381" y="324153"/>
                  </a:lnTo>
                  <a:lnTo>
                    <a:pt x="461982" y="280338"/>
                  </a:lnTo>
                  <a:lnTo>
                    <a:pt x="466725" y="233299"/>
                  </a:lnTo>
                  <a:lnTo>
                    <a:pt x="461982" y="186301"/>
                  </a:lnTo>
                  <a:lnTo>
                    <a:pt x="448381" y="142517"/>
                  </a:lnTo>
                  <a:lnTo>
                    <a:pt x="426862" y="102889"/>
                  </a:lnTo>
                  <a:lnTo>
                    <a:pt x="398367" y="68357"/>
                  </a:lnTo>
                  <a:lnTo>
                    <a:pt x="363835" y="39862"/>
                  </a:lnTo>
                  <a:lnTo>
                    <a:pt x="324207" y="18343"/>
                  </a:lnTo>
                  <a:lnTo>
                    <a:pt x="280423" y="4742"/>
                  </a:lnTo>
                  <a:lnTo>
                    <a:pt x="233425" y="0"/>
                  </a:lnTo>
                  <a:close/>
                </a:path>
              </a:pathLst>
            </a:custGeom>
            <a:solidFill>
              <a:srgbClr val="C092C5"/>
            </a:solidFill>
          </p:spPr>
          <p:txBody>
            <a:bodyPr wrap="square" lIns="0" tIns="0" rIns="0" bIns="0" rtlCol="0"/>
            <a:lstStyle/>
            <a:p>
              <a:endParaRPr/>
            </a:p>
          </p:txBody>
        </p:sp>
        <p:pic>
          <p:nvPicPr>
            <p:cNvPr id="12" name="object 12"/>
            <p:cNvPicPr/>
            <p:nvPr/>
          </p:nvPicPr>
          <p:blipFill>
            <a:blip r:embed="rId8" cstate="print"/>
            <a:stretch>
              <a:fillRect/>
            </a:stretch>
          </p:blipFill>
          <p:spPr>
            <a:xfrm>
              <a:off x="11229975" y="4591050"/>
              <a:ext cx="114300" cy="114300"/>
            </a:xfrm>
            <a:prstGeom prst="rect">
              <a:avLst/>
            </a:prstGeom>
          </p:spPr>
        </p:pic>
        <p:sp>
          <p:nvSpPr>
            <p:cNvPr id="13" name="object 13"/>
            <p:cNvSpPr/>
            <p:nvPr/>
          </p:nvSpPr>
          <p:spPr>
            <a:xfrm>
              <a:off x="10544175" y="5534025"/>
              <a:ext cx="800100" cy="800100"/>
            </a:xfrm>
            <a:custGeom>
              <a:avLst/>
              <a:gdLst/>
              <a:ahLst/>
              <a:cxnLst/>
              <a:rect l="l" t="t" r="r" b="b"/>
              <a:pathLst>
                <a:path w="800100" h="800100">
                  <a:moveTo>
                    <a:pt x="400050" y="0"/>
                  </a:moveTo>
                  <a:lnTo>
                    <a:pt x="353388" y="2691"/>
                  </a:lnTo>
                  <a:lnTo>
                    <a:pt x="308310" y="10565"/>
                  </a:lnTo>
                  <a:lnTo>
                    <a:pt x="265114" y="23322"/>
                  </a:lnTo>
                  <a:lnTo>
                    <a:pt x="224101" y="40661"/>
                  </a:lnTo>
                  <a:lnTo>
                    <a:pt x="185570" y="62282"/>
                  </a:lnTo>
                  <a:lnTo>
                    <a:pt x="149822" y="87886"/>
                  </a:lnTo>
                  <a:lnTo>
                    <a:pt x="117157" y="117171"/>
                  </a:lnTo>
                  <a:lnTo>
                    <a:pt x="87874" y="149838"/>
                  </a:lnTo>
                  <a:lnTo>
                    <a:pt x="62273" y="185587"/>
                  </a:lnTo>
                  <a:lnTo>
                    <a:pt x="40654" y="224117"/>
                  </a:lnTo>
                  <a:lnTo>
                    <a:pt x="23318" y="265129"/>
                  </a:lnTo>
                  <a:lnTo>
                    <a:pt x="10563" y="308322"/>
                  </a:lnTo>
                  <a:lnTo>
                    <a:pt x="2690" y="353395"/>
                  </a:lnTo>
                  <a:lnTo>
                    <a:pt x="0" y="400050"/>
                  </a:lnTo>
                  <a:lnTo>
                    <a:pt x="2690" y="446704"/>
                  </a:lnTo>
                  <a:lnTo>
                    <a:pt x="10563" y="491777"/>
                  </a:lnTo>
                  <a:lnTo>
                    <a:pt x="23318" y="534970"/>
                  </a:lnTo>
                  <a:lnTo>
                    <a:pt x="40654" y="575982"/>
                  </a:lnTo>
                  <a:lnTo>
                    <a:pt x="62273" y="614512"/>
                  </a:lnTo>
                  <a:lnTo>
                    <a:pt x="87874" y="650261"/>
                  </a:lnTo>
                  <a:lnTo>
                    <a:pt x="117157" y="682928"/>
                  </a:lnTo>
                  <a:lnTo>
                    <a:pt x="149822" y="712213"/>
                  </a:lnTo>
                  <a:lnTo>
                    <a:pt x="185570" y="737817"/>
                  </a:lnTo>
                  <a:lnTo>
                    <a:pt x="224101" y="759438"/>
                  </a:lnTo>
                  <a:lnTo>
                    <a:pt x="265114" y="776777"/>
                  </a:lnTo>
                  <a:lnTo>
                    <a:pt x="308310" y="789534"/>
                  </a:lnTo>
                  <a:lnTo>
                    <a:pt x="353388" y="797408"/>
                  </a:lnTo>
                  <a:lnTo>
                    <a:pt x="400050" y="800100"/>
                  </a:lnTo>
                  <a:lnTo>
                    <a:pt x="446711" y="797408"/>
                  </a:lnTo>
                  <a:lnTo>
                    <a:pt x="491789" y="789534"/>
                  </a:lnTo>
                  <a:lnTo>
                    <a:pt x="534985" y="776777"/>
                  </a:lnTo>
                  <a:lnTo>
                    <a:pt x="575998" y="759438"/>
                  </a:lnTo>
                  <a:lnTo>
                    <a:pt x="614529" y="737817"/>
                  </a:lnTo>
                  <a:lnTo>
                    <a:pt x="650277" y="712213"/>
                  </a:lnTo>
                  <a:lnTo>
                    <a:pt x="682942" y="682928"/>
                  </a:lnTo>
                  <a:lnTo>
                    <a:pt x="712225" y="650261"/>
                  </a:lnTo>
                  <a:lnTo>
                    <a:pt x="737826" y="614512"/>
                  </a:lnTo>
                  <a:lnTo>
                    <a:pt x="759445" y="575982"/>
                  </a:lnTo>
                  <a:lnTo>
                    <a:pt x="776781" y="534970"/>
                  </a:lnTo>
                  <a:lnTo>
                    <a:pt x="789536" y="491777"/>
                  </a:lnTo>
                  <a:lnTo>
                    <a:pt x="797409" y="446704"/>
                  </a:lnTo>
                  <a:lnTo>
                    <a:pt x="800100" y="400050"/>
                  </a:lnTo>
                  <a:lnTo>
                    <a:pt x="797409" y="353395"/>
                  </a:lnTo>
                  <a:lnTo>
                    <a:pt x="789536" y="308322"/>
                  </a:lnTo>
                  <a:lnTo>
                    <a:pt x="776781" y="265129"/>
                  </a:lnTo>
                  <a:lnTo>
                    <a:pt x="759445" y="224117"/>
                  </a:lnTo>
                  <a:lnTo>
                    <a:pt x="737826" y="185587"/>
                  </a:lnTo>
                  <a:lnTo>
                    <a:pt x="712225" y="149838"/>
                  </a:lnTo>
                  <a:lnTo>
                    <a:pt x="682942" y="117171"/>
                  </a:lnTo>
                  <a:lnTo>
                    <a:pt x="650277" y="87886"/>
                  </a:lnTo>
                  <a:lnTo>
                    <a:pt x="614529" y="62282"/>
                  </a:lnTo>
                  <a:lnTo>
                    <a:pt x="575998" y="40661"/>
                  </a:lnTo>
                  <a:lnTo>
                    <a:pt x="534985" y="23322"/>
                  </a:lnTo>
                  <a:lnTo>
                    <a:pt x="491789" y="10565"/>
                  </a:lnTo>
                  <a:lnTo>
                    <a:pt x="446711" y="2691"/>
                  </a:lnTo>
                  <a:lnTo>
                    <a:pt x="400050" y="0"/>
                  </a:lnTo>
                  <a:close/>
                </a:path>
              </a:pathLst>
            </a:custGeom>
            <a:solidFill>
              <a:srgbClr val="E6D3E8">
                <a:alpha val="30195"/>
              </a:srgbClr>
            </a:solidFill>
          </p:spPr>
          <p:txBody>
            <a:bodyPr wrap="square" lIns="0" tIns="0" rIns="0" bIns="0" rtlCol="0"/>
            <a:lstStyle/>
            <a:p>
              <a:endParaRPr/>
            </a:p>
          </p:txBody>
        </p:sp>
        <p:pic>
          <p:nvPicPr>
            <p:cNvPr id="14" name="object 14"/>
            <p:cNvPicPr/>
            <p:nvPr/>
          </p:nvPicPr>
          <p:blipFill>
            <a:blip r:embed="rId9" cstate="print"/>
            <a:stretch>
              <a:fillRect/>
            </a:stretch>
          </p:blipFill>
          <p:spPr>
            <a:xfrm>
              <a:off x="10182225" y="6172200"/>
              <a:ext cx="114300" cy="114300"/>
            </a:xfrm>
            <a:prstGeom prst="rect">
              <a:avLst/>
            </a:prstGeom>
          </p:spPr>
        </p:pic>
        <p:sp>
          <p:nvSpPr>
            <p:cNvPr id="15" name="object 15"/>
            <p:cNvSpPr/>
            <p:nvPr/>
          </p:nvSpPr>
          <p:spPr>
            <a:xfrm>
              <a:off x="11706225" y="6296025"/>
              <a:ext cx="485775" cy="561975"/>
            </a:xfrm>
            <a:custGeom>
              <a:avLst/>
              <a:gdLst/>
              <a:ahLst/>
              <a:cxnLst/>
              <a:rect l="l" t="t" r="r" b="b"/>
              <a:pathLst>
                <a:path w="485775" h="561975">
                  <a:moveTo>
                    <a:pt x="309499" y="0"/>
                  </a:moveTo>
                  <a:lnTo>
                    <a:pt x="263761" y="3400"/>
                  </a:lnTo>
                  <a:lnTo>
                    <a:pt x="220107" y="13278"/>
                  </a:lnTo>
                  <a:lnTo>
                    <a:pt x="179017" y="29148"/>
                  </a:lnTo>
                  <a:lnTo>
                    <a:pt x="140968" y="50525"/>
                  </a:lnTo>
                  <a:lnTo>
                    <a:pt x="106440" y="76924"/>
                  </a:lnTo>
                  <a:lnTo>
                    <a:pt x="75911" y="107860"/>
                  </a:lnTo>
                  <a:lnTo>
                    <a:pt x="49859" y="142848"/>
                  </a:lnTo>
                  <a:lnTo>
                    <a:pt x="28763" y="181402"/>
                  </a:lnTo>
                  <a:lnTo>
                    <a:pt x="13103" y="223038"/>
                  </a:lnTo>
                  <a:lnTo>
                    <a:pt x="3355" y="267270"/>
                  </a:lnTo>
                  <a:lnTo>
                    <a:pt x="0" y="313613"/>
                  </a:lnTo>
                  <a:lnTo>
                    <a:pt x="3564" y="361371"/>
                  </a:lnTo>
                  <a:lnTo>
                    <a:pt x="13908" y="406868"/>
                  </a:lnTo>
                  <a:lnTo>
                    <a:pt x="30511" y="449573"/>
                  </a:lnTo>
                  <a:lnTo>
                    <a:pt x="52850" y="488952"/>
                  </a:lnTo>
                  <a:lnTo>
                    <a:pt x="80403" y="524474"/>
                  </a:lnTo>
                  <a:lnTo>
                    <a:pt x="112649" y="555606"/>
                  </a:lnTo>
                  <a:lnTo>
                    <a:pt x="121030" y="561975"/>
                  </a:lnTo>
                  <a:lnTo>
                    <a:pt x="485775" y="561975"/>
                  </a:lnTo>
                  <a:lnTo>
                    <a:pt x="485775" y="55956"/>
                  </a:lnTo>
                  <a:lnTo>
                    <a:pt x="482600" y="53555"/>
                  </a:lnTo>
                  <a:lnTo>
                    <a:pt x="443730" y="30925"/>
                  </a:lnTo>
                  <a:lnTo>
                    <a:pt x="401574" y="14100"/>
                  </a:lnTo>
                  <a:lnTo>
                    <a:pt x="356655" y="3613"/>
                  </a:lnTo>
                  <a:lnTo>
                    <a:pt x="309499" y="0"/>
                  </a:lnTo>
                  <a:close/>
                </a:path>
              </a:pathLst>
            </a:custGeom>
            <a:solidFill>
              <a:srgbClr val="EBE4F0"/>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0269" y="915987"/>
            <a:ext cx="10353040" cy="4954905"/>
          </a:xfrm>
          <a:prstGeom prst="rect">
            <a:avLst/>
          </a:prstGeom>
        </p:spPr>
        <p:txBody>
          <a:bodyPr vert="horz" wrap="square" lIns="0" tIns="15875" rIns="0" bIns="0" rtlCol="0">
            <a:spAutoFit/>
          </a:bodyPr>
          <a:lstStyle/>
          <a:p>
            <a:pPr marL="12700">
              <a:lnSpc>
                <a:spcPts val="2490"/>
              </a:lnSpc>
              <a:spcBef>
                <a:spcPts val="125"/>
              </a:spcBef>
            </a:pPr>
            <a:r>
              <a:rPr sz="2150" dirty="0">
                <a:solidFill>
                  <a:srgbClr val="232D41"/>
                </a:solidFill>
                <a:latin typeface="Calibri"/>
                <a:cs typeface="Calibri"/>
              </a:rPr>
              <a:t>The</a:t>
            </a:r>
            <a:r>
              <a:rPr sz="2150" spc="65" dirty="0">
                <a:solidFill>
                  <a:srgbClr val="232D41"/>
                </a:solidFill>
                <a:latin typeface="Calibri"/>
                <a:cs typeface="Calibri"/>
              </a:rPr>
              <a:t> </a:t>
            </a:r>
            <a:r>
              <a:rPr sz="2150" dirty="0">
                <a:solidFill>
                  <a:srgbClr val="232D41"/>
                </a:solidFill>
                <a:latin typeface="Calibri"/>
                <a:cs typeface="Calibri"/>
              </a:rPr>
              <a:t>DC</a:t>
            </a:r>
            <a:r>
              <a:rPr sz="2150" spc="-5" dirty="0">
                <a:solidFill>
                  <a:srgbClr val="232D41"/>
                </a:solidFill>
                <a:latin typeface="Calibri"/>
                <a:cs typeface="Calibri"/>
              </a:rPr>
              <a:t> </a:t>
            </a:r>
            <a:r>
              <a:rPr sz="2150" dirty="0">
                <a:solidFill>
                  <a:srgbClr val="232D41"/>
                </a:solidFill>
                <a:latin typeface="Calibri"/>
                <a:cs typeface="Calibri"/>
              </a:rPr>
              <a:t>motors</a:t>
            </a:r>
            <a:r>
              <a:rPr sz="2150" spc="75" dirty="0">
                <a:solidFill>
                  <a:srgbClr val="232D41"/>
                </a:solidFill>
                <a:latin typeface="Calibri"/>
                <a:cs typeface="Calibri"/>
              </a:rPr>
              <a:t> </a:t>
            </a:r>
            <a:r>
              <a:rPr sz="2150" dirty="0">
                <a:solidFill>
                  <a:srgbClr val="232D41"/>
                </a:solidFill>
                <a:latin typeface="Calibri"/>
                <a:cs typeface="Calibri"/>
              </a:rPr>
              <a:t>are</a:t>
            </a:r>
            <a:r>
              <a:rPr sz="2150" spc="-5" dirty="0">
                <a:solidFill>
                  <a:srgbClr val="232D41"/>
                </a:solidFill>
                <a:latin typeface="Calibri"/>
                <a:cs typeface="Calibri"/>
              </a:rPr>
              <a:t> </a:t>
            </a:r>
            <a:r>
              <a:rPr sz="2150" dirty="0">
                <a:solidFill>
                  <a:srgbClr val="232D41"/>
                </a:solidFill>
                <a:latin typeface="Calibri"/>
                <a:cs typeface="Calibri"/>
              </a:rPr>
              <a:t>generally</a:t>
            </a:r>
            <a:r>
              <a:rPr sz="2150" spc="90" dirty="0">
                <a:solidFill>
                  <a:srgbClr val="232D41"/>
                </a:solidFill>
                <a:latin typeface="Calibri"/>
                <a:cs typeface="Calibri"/>
              </a:rPr>
              <a:t> </a:t>
            </a:r>
            <a:r>
              <a:rPr sz="2150" dirty="0">
                <a:solidFill>
                  <a:srgbClr val="232D41"/>
                </a:solidFill>
                <a:latin typeface="Calibri"/>
                <a:cs typeface="Calibri"/>
              </a:rPr>
              <a:t>used</a:t>
            </a:r>
            <a:r>
              <a:rPr sz="2150" spc="160" dirty="0">
                <a:solidFill>
                  <a:srgbClr val="232D41"/>
                </a:solidFill>
                <a:latin typeface="Calibri"/>
                <a:cs typeface="Calibri"/>
              </a:rPr>
              <a:t> </a:t>
            </a:r>
            <a:r>
              <a:rPr sz="2150" dirty="0">
                <a:solidFill>
                  <a:srgbClr val="232D41"/>
                </a:solidFill>
                <a:latin typeface="Calibri"/>
                <a:cs typeface="Calibri"/>
              </a:rPr>
              <a:t>in</a:t>
            </a:r>
            <a:r>
              <a:rPr sz="2150" spc="5" dirty="0">
                <a:solidFill>
                  <a:srgbClr val="232D41"/>
                </a:solidFill>
                <a:latin typeface="Calibri"/>
                <a:cs typeface="Calibri"/>
              </a:rPr>
              <a:t> </a:t>
            </a:r>
            <a:r>
              <a:rPr sz="2150" dirty="0">
                <a:solidFill>
                  <a:srgbClr val="232D41"/>
                </a:solidFill>
                <a:latin typeface="Calibri"/>
                <a:cs typeface="Calibri"/>
              </a:rPr>
              <a:t>the</a:t>
            </a:r>
            <a:r>
              <a:rPr sz="2150" spc="-10" dirty="0">
                <a:solidFill>
                  <a:srgbClr val="232D41"/>
                </a:solidFill>
                <a:latin typeface="Calibri"/>
                <a:cs typeface="Calibri"/>
              </a:rPr>
              <a:t> </a:t>
            </a:r>
            <a:r>
              <a:rPr sz="2150" dirty="0">
                <a:solidFill>
                  <a:srgbClr val="232D41"/>
                </a:solidFill>
                <a:latin typeface="Calibri"/>
                <a:cs typeface="Calibri"/>
              </a:rPr>
              <a:t>linear</a:t>
            </a:r>
            <a:r>
              <a:rPr sz="2150" spc="20" dirty="0">
                <a:solidFill>
                  <a:srgbClr val="232D41"/>
                </a:solidFill>
                <a:latin typeface="Calibri"/>
                <a:cs typeface="Calibri"/>
              </a:rPr>
              <a:t> </a:t>
            </a:r>
            <a:r>
              <a:rPr sz="2150" dirty="0">
                <a:solidFill>
                  <a:srgbClr val="232D41"/>
                </a:solidFill>
                <a:latin typeface="Calibri"/>
                <a:cs typeface="Calibri"/>
              </a:rPr>
              <a:t>range</a:t>
            </a:r>
            <a:r>
              <a:rPr sz="2150" spc="70" dirty="0">
                <a:solidFill>
                  <a:srgbClr val="232D41"/>
                </a:solidFill>
                <a:latin typeface="Calibri"/>
                <a:cs typeface="Calibri"/>
              </a:rPr>
              <a:t> </a:t>
            </a:r>
            <a:r>
              <a:rPr sz="2150" dirty="0">
                <a:solidFill>
                  <a:srgbClr val="232D41"/>
                </a:solidFill>
                <a:latin typeface="Calibri"/>
                <a:cs typeface="Calibri"/>
              </a:rPr>
              <a:t>of</a:t>
            </a:r>
            <a:r>
              <a:rPr sz="2150" spc="30" dirty="0">
                <a:solidFill>
                  <a:srgbClr val="232D41"/>
                </a:solidFill>
                <a:latin typeface="Calibri"/>
                <a:cs typeface="Calibri"/>
              </a:rPr>
              <a:t> </a:t>
            </a:r>
            <a:r>
              <a:rPr sz="2150" dirty="0">
                <a:solidFill>
                  <a:srgbClr val="232D41"/>
                </a:solidFill>
                <a:latin typeface="Calibri"/>
                <a:cs typeface="Calibri"/>
              </a:rPr>
              <a:t>the</a:t>
            </a:r>
            <a:r>
              <a:rPr sz="2150" spc="70" dirty="0">
                <a:solidFill>
                  <a:srgbClr val="232D41"/>
                </a:solidFill>
                <a:latin typeface="Calibri"/>
                <a:cs typeface="Calibri"/>
              </a:rPr>
              <a:t> </a:t>
            </a:r>
            <a:r>
              <a:rPr sz="2150" dirty="0">
                <a:solidFill>
                  <a:srgbClr val="232D41"/>
                </a:solidFill>
                <a:latin typeface="Calibri"/>
                <a:cs typeface="Calibri"/>
              </a:rPr>
              <a:t>magnetization</a:t>
            </a:r>
            <a:r>
              <a:rPr sz="2150" spc="5" dirty="0">
                <a:solidFill>
                  <a:srgbClr val="232D41"/>
                </a:solidFill>
                <a:latin typeface="Calibri"/>
                <a:cs typeface="Calibri"/>
              </a:rPr>
              <a:t> </a:t>
            </a:r>
            <a:r>
              <a:rPr sz="2150" dirty="0">
                <a:solidFill>
                  <a:srgbClr val="232D41"/>
                </a:solidFill>
                <a:latin typeface="Calibri"/>
                <a:cs typeface="Calibri"/>
              </a:rPr>
              <a:t>curve.</a:t>
            </a:r>
            <a:r>
              <a:rPr sz="2150" spc="150" dirty="0">
                <a:solidFill>
                  <a:srgbClr val="232D41"/>
                </a:solidFill>
                <a:latin typeface="Calibri"/>
                <a:cs typeface="Calibri"/>
              </a:rPr>
              <a:t> </a:t>
            </a:r>
            <a:r>
              <a:rPr sz="2150" spc="-10" dirty="0">
                <a:solidFill>
                  <a:srgbClr val="232D41"/>
                </a:solidFill>
                <a:latin typeface="Calibri"/>
                <a:cs typeface="Calibri"/>
              </a:rPr>
              <a:t>Therefore,</a:t>
            </a:r>
            <a:endParaRPr sz="2150">
              <a:latin typeface="Calibri"/>
              <a:cs typeface="Calibri"/>
            </a:endParaRPr>
          </a:p>
          <a:p>
            <a:pPr marL="12700">
              <a:lnSpc>
                <a:spcPts val="2490"/>
              </a:lnSpc>
            </a:pPr>
            <a:r>
              <a:rPr sz="2150" dirty="0">
                <a:solidFill>
                  <a:srgbClr val="232D41"/>
                </a:solidFill>
                <a:latin typeface="Calibri"/>
                <a:cs typeface="Calibri"/>
              </a:rPr>
              <a:t>air</a:t>
            </a:r>
            <a:r>
              <a:rPr sz="2150" spc="-60" dirty="0">
                <a:solidFill>
                  <a:srgbClr val="232D41"/>
                </a:solidFill>
                <a:latin typeface="Calibri"/>
                <a:cs typeface="Calibri"/>
              </a:rPr>
              <a:t> </a:t>
            </a:r>
            <a:r>
              <a:rPr sz="2150" dirty="0">
                <a:solidFill>
                  <a:srgbClr val="232D41"/>
                </a:solidFill>
                <a:latin typeface="Calibri"/>
                <a:cs typeface="Calibri"/>
              </a:rPr>
              <a:t>gap</a:t>
            </a:r>
            <a:r>
              <a:rPr sz="2150" spc="95" dirty="0">
                <a:solidFill>
                  <a:srgbClr val="232D41"/>
                </a:solidFill>
                <a:latin typeface="Calibri"/>
                <a:cs typeface="Calibri"/>
              </a:rPr>
              <a:t> </a:t>
            </a:r>
            <a:r>
              <a:rPr sz="2150" dirty="0">
                <a:solidFill>
                  <a:srgbClr val="232D41"/>
                </a:solidFill>
                <a:latin typeface="Calibri"/>
                <a:cs typeface="Calibri"/>
              </a:rPr>
              <a:t>flux</a:t>
            </a:r>
            <a:r>
              <a:rPr sz="2150" spc="-10" dirty="0">
                <a:solidFill>
                  <a:srgbClr val="232D41"/>
                </a:solidFill>
                <a:latin typeface="Calibri"/>
                <a:cs typeface="Calibri"/>
              </a:rPr>
              <a:t> </a:t>
            </a:r>
            <a:r>
              <a:rPr sz="2150" dirty="0">
                <a:solidFill>
                  <a:srgbClr val="232D41"/>
                </a:solidFill>
                <a:latin typeface="Calibri"/>
                <a:cs typeface="Calibri"/>
              </a:rPr>
              <a:t>Ф</a:t>
            </a:r>
            <a:r>
              <a:rPr sz="2150" spc="30" dirty="0">
                <a:solidFill>
                  <a:srgbClr val="232D41"/>
                </a:solidFill>
                <a:latin typeface="Calibri"/>
                <a:cs typeface="Calibri"/>
              </a:rPr>
              <a:t> </a:t>
            </a:r>
            <a:r>
              <a:rPr sz="2150" dirty="0">
                <a:solidFill>
                  <a:srgbClr val="232D41"/>
                </a:solidFill>
                <a:latin typeface="Calibri"/>
                <a:cs typeface="Calibri"/>
              </a:rPr>
              <a:t>is</a:t>
            </a:r>
            <a:r>
              <a:rPr sz="2150" spc="10" dirty="0">
                <a:solidFill>
                  <a:srgbClr val="232D41"/>
                </a:solidFill>
                <a:latin typeface="Calibri"/>
                <a:cs typeface="Calibri"/>
              </a:rPr>
              <a:t> </a:t>
            </a:r>
            <a:r>
              <a:rPr sz="2150" dirty="0">
                <a:solidFill>
                  <a:srgbClr val="232D41"/>
                </a:solidFill>
                <a:latin typeface="Calibri"/>
                <a:cs typeface="Calibri"/>
              </a:rPr>
              <a:t>proportional</a:t>
            </a:r>
            <a:r>
              <a:rPr sz="2150" spc="140" dirty="0">
                <a:solidFill>
                  <a:srgbClr val="232D41"/>
                </a:solidFill>
                <a:latin typeface="Calibri"/>
                <a:cs typeface="Calibri"/>
              </a:rPr>
              <a:t> </a:t>
            </a:r>
            <a:r>
              <a:rPr sz="2150" dirty="0">
                <a:solidFill>
                  <a:srgbClr val="232D41"/>
                </a:solidFill>
                <a:latin typeface="Calibri"/>
                <a:cs typeface="Calibri"/>
              </a:rPr>
              <a:t>of</a:t>
            </a:r>
            <a:r>
              <a:rPr sz="2150" spc="45" dirty="0">
                <a:solidFill>
                  <a:srgbClr val="232D41"/>
                </a:solidFill>
                <a:latin typeface="Calibri"/>
                <a:cs typeface="Calibri"/>
              </a:rPr>
              <a:t> </a:t>
            </a:r>
            <a:r>
              <a:rPr sz="2150" dirty="0">
                <a:solidFill>
                  <a:srgbClr val="232D41"/>
                </a:solidFill>
                <a:latin typeface="Calibri"/>
                <a:cs typeface="Calibri"/>
              </a:rPr>
              <a:t>the</a:t>
            </a:r>
            <a:r>
              <a:rPr sz="2150" spc="75" dirty="0">
                <a:solidFill>
                  <a:srgbClr val="232D41"/>
                </a:solidFill>
                <a:latin typeface="Calibri"/>
                <a:cs typeface="Calibri"/>
              </a:rPr>
              <a:t> </a:t>
            </a:r>
            <a:r>
              <a:rPr sz="2150" dirty="0">
                <a:solidFill>
                  <a:srgbClr val="232D41"/>
                </a:solidFill>
                <a:latin typeface="Calibri"/>
                <a:cs typeface="Calibri"/>
              </a:rPr>
              <a:t>field</a:t>
            </a:r>
            <a:r>
              <a:rPr sz="2150" spc="20" dirty="0">
                <a:solidFill>
                  <a:srgbClr val="232D41"/>
                </a:solidFill>
                <a:latin typeface="Calibri"/>
                <a:cs typeface="Calibri"/>
              </a:rPr>
              <a:t> </a:t>
            </a:r>
            <a:r>
              <a:rPr sz="2150" dirty="0">
                <a:solidFill>
                  <a:srgbClr val="232D41"/>
                </a:solidFill>
                <a:latin typeface="Calibri"/>
                <a:cs typeface="Calibri"/>
              </a:rPr>
              <a:t>current</a:t>
            </a:r>
            <a:r>
              <a:rPr sz="2150" spc="135" dirty="0">
                <a:solidFill>
                  <a:srgbClr val="232D41"/>
                </a:solidFill>
                <a:latin typeface="Calibri"/>
                <a:cs typeface="Calibri"/>
              </a:rPr>
              <a:t> </a:t>
            </a:r>
            <a:r>
              <a:rPr sz="2150" spc="-20" dirty="0">
                <a:solidFill>
                  <a:srgbClr val="232D41"/>
                </a:solidFill>
                <a:latin typeface="Calibri"/>
                <a:cs typeface="Calibri"/>
              </a:rPr>
              <a:t>i.e.</a:t>
            </a:r>
            <a:endParaRPr sz="2150">
              <a:latin typeface="Calibri"/>
              <a:cs typeface="Calibri"/>
            </a:endParaRPr>
          </a:p>
          <a:p>
            <a:pPr marL="12700">
              <a:lnSpc>
                <a:spcPct val="100000"/>
              </a:lnSpc>
              <a:spcBef>
                <a:spcPts val="800"/>
              </a:spcBef>
              <a:tabLst>
                <a:tab pos="555625" algn="l"/>
              </a:tabLst>
            </a:pPr>
            <a:r>
              <a:rPr sz="2150" dirty="0">
                <a:solidFill>
                  <a:srgbClr val="232D41"/>
                </a:solidFill>
                <a:latin typeface="Calibri"/>
                <a:cs typeface="Calibri"/>
              </a:rPr>
              <a:t>Φ</a:t>
            </a:r>
            <a:r>
              <a:rPr sz="2150" spc="35" dirty="0">
                <a:solidFill>
                  <a:srgbClr val="232D41"/>
                </a:solidFill>
                <a:latin typeface="Calibri"/>
                <a:cs typeface="Calibri"/>
              </a:rPr>
              <a:t> </a:t>
            </a:r>
            <a:r>
              <a:rPr sz="2150" spc="-50" dirty="0">
                <a:solidFill>
                  <a:srgbClr val="232D41"/>
                </a:solidFill>
                <a:latin typeface="Calibri"/>
                <a:cs typeface="Calibri"/>
              </a:rPr>
              <a:t>=</a:t>
            </a:r>
            <a:r>
              <a:rPr sz="2150" dirty="0">
                <a:solidFill>
                  <a:srgbClr val="232D41"/>
                </a:solidFill>
                <a:latin typeface="Calibri"/>
                <a:cs typeface="Calibri"/>
              </a:rPr>
              <a:t>	</a:t>
            </a:r>
            <a:r>
              <a:rPr sz="2150" spc="-10" dirty="0">
                <a:solidFill>
                  <a:srgbClr val="232D41"/>
                </a:solidFill>
                <a:latin typeface="Calibri"/>
                <a:cs typeface="Calibri"/>
              </a:rPr>
              <a:t>Kf.If.........................(1)</a:t>
            </a:r>
            <a:endParaRPr sz="2150">
              <a:latin typeface="Calibri"/>
              <a:cs typeface="Calibri"/>
            </a:endParaRPr>
          </a:p>
          <a:p>
            <a:pPr marL="12700" marR="186690">
              <a:lnSpc>
                <a:spcPct val="131000"/>
              </a:lnSpc>
              <a:tabLst>
                <a:tab pos="3949065" algn="l"/>
              </a:tabLst>
            </a:pPr>
            <a:r>
              <a:rPr sz="2150" dirty="0">
                <a:solidFill>
                  <a:srgbClr val="232D41"/>
                </a:solidFill>
                <a:latin typeface="Calibri"/>
                <a:cs typeface="Calibri"/>
              </a:rPr>
              <a:t>The</a:t>
            </a:r>
            <a:r>
              <a:rPr sz="2150" spc="45" dirty="0">
                <a:solidFill>
                  <a:srgbClr val="232D41"/>
                </a:solidFill>
                <a:latin typeface="Calibri"/>
                <a:cs typeface="Calibri"/>
              </a:rPr>
              <a:t> </a:t>
            </a:r>
            <a:r>
              <a:rPr sz="2150" dirty="0">
                <a:solidFill>
                  <a:srgbClr val="232D41"/>
                </a:solidFill>
                <a:latin typeface="Calibri"/>
                <a:cs typeface="Calibri"/>
              </a:rPr>
              <a:t>torque</a:t>
            </a:r>
            <a:r>
              <a:rPr sz="2150" spc="45" dirty="0">
                <a:solidFill>
                  <a:srgbClr val="232D41"/>
                </a:solidFill>
                <a:latin typeface="Calibri"/>
                <a:cs typeface="Calibri"/>
              </a:rPr>
              <a:t> </a:t>
            </a:r>
            <a:r>
              <a:rPr sz="2150" dirty="0">
                <a:solidFill>
                  <a:srgbClr val="232D41"/>
                </a:solidFill>
                <a:latin typeface="Calibri"/>
                <a:cs typeface="Calibri"/>
              </a:rPr>
              <a:t>T</a:t>
            </a:r>
            <a:r>
              <a:rPr sz="2150" spc="-5" dirty="0">
                <a:solidFill>
                  <a:srgbClr val="232D41"/>
                </a:solidFill>
                <a:latin typeface="Calibri"/>
                <a:cs typeface="Calibri"/>
              </a:rPr>
              <a:t> </a:t>
            </a:r>
            <a:r>
              <a:rPr sz="2150" dirty="0">
                <a:solidFill>
                  <a:srgbClr val="232D41"/>
                </a:solidFill>
                <a:latin typeface="Calibri"/>
                <a:cs typeface="Calibri"/>
              </a:rPr>
              <a:t>developed</a:t>
            </a:r>
            <a:r>
              <a:rPr sz="2150" spc="135" dirty="0">
                <a:solidFill>
                  <a:srgbClr val="232D41"/>
                </a:solidFill>
                <a:latin typeface="Calibri"/>
                <a:cs typeface="Calibri"/>
              </a:rPr>
              <a:t> </a:t>
            </a:r>
            <a:r>
              <a:rPr sz="2150" dirty="0">
                <a:solidFill>
                  <a:srgbClr val="232D41"/>
                </a:solidFill>
                <a:latin typeface="Calibri"/>
                <a:cs typeface="Calibri"/>
              </a:rPr>
              <a:t>by</a:t>
            </a:r>
            <a:r>
              <a:rPr sz="2150" spc="65" dirty="0">
                <a:solidFill>
                  <a:srgbClr val="232D41"/>
                </a:solidFill>
                <a:latin typeface="Calibri"/>
                <a:cs typeface="Calibri"/>
              </a:rPr>
              <a:t> </a:t>
            </a:r>
            <a:r>
              <a:rPr sz="2150" spc="-10" dirty="0">
                <a:solidFill>
                  <a:srgbClr val="232D41"/>
                </a:solidFill>
                <a:latin typeface="Calibri"/>
                <a:cs typeface="Calibri"/>
              </a:rPr>
              <a:t>motor</a:t>
            </a:r>
            <a:r>
              <a:rPr sz="2150" dirty="0">
                <a:solidFill>
                  <a:srgbClr val="232D41"/>
                </a:solidFill>
                <a:latin typeface="Calibri"/>
                <a:cs typeface="Calibri"/>
              </a:rPr>
              <a:t>	is</a:t>
            </a:r>
            <a:r>
              <a:rPr sz="2150" spc="5" dirty="0">
                <a:solidFill>
                  <a:srgbClr val="232D41"/>
                </a:solidFill>
                <a:latin typeface="Calibri"/>
                <a:cs typeface="Calibri"/>
              </a:rPr>
              <a:t> </a:t>
            </a:r>
            <a:r>
              <a:rPr sz="2150" dirty="0">
                <a:solidFill>
                  <a:srgbClr val="232D41"/>
                </a:solidFill>
                <a:latin typeface="Calibri"/>
                <a:cs typeface="Calibri"/>
              </a:rPr>
              <a:t>proportional</a:t>
            </a:r>
            <a:r>
              <a:rPr sz="2150" spc="135" dirty="0">
                <a:solidFill>
                  <a:srgbClr val="232D41"/>
                </a:solidFill>
                <a:latin typeface="Calibri"/>
                <a:cs typeface="Calibri"/>
              </a:rPr>
              <a:t> </a:t>
            </a:r>
            <a:r>
              <a:rPr sz="2150" dirty="0">
                <a:solidFill>
                  <a:srgbClr val="232D41"/>
                </a:solidFill>
                <a:latin typeface="Calibri"/>
                <a:cs typeface="Calibri"/>
              </a:rPr>
              <a:t>to</a:t>
            </a:r>
            <a:r>
              <a:rPr sz="2150" spc="5" dirty="0">
                <a:solidFill>
                  <a:srgbClr val="232D41"/>
                </a:solidFill>
                <a:latin typeface="Calibri"/>
                <a:cs typeface="Calibri"/>
              </a:rPr>
              <a:t> </a:t>
            </a:r>
            <a:r>
              <a:rPr sz="2150" dirty="0">
                <a:solidFill>
                  <a:srgbClr val="232D41"/>
                </a:solidFill>
                <a:latin typeface="Calibri"/>
                <a:cs typeface="Calibri"/>
              </a:rPr>
              <a:t>the</a:t>
            </a:r>
            <a:r>
              <a:rPr sz="2150" spc="-5" dirty="0">
                <a:solidFill>
                  <a:srgbClr val="232D41"/>
                </a:solidFill>
                <a:latin typeface="Calibri"/>
                <a:cs typeface="Calibri"/>
              </a:rPr>
              <a:t> </a:t>
            </a:r>
            <a:r>
              <a:rPr sz="2150" dirty="0">
                <a:solidFill>
                  <a:srgbClr val="232D41"/>
                </a:solidFill>
                <a:latin typeface="Calibri"/>
                <a:cs typeface="Calibri"/>
              </a:rPr>
              <a:t>armature</a:t>
            </a:r>
            <a:r>
              <a:rPr sz="2150" spc="75" dirty="0">
                <a:solidFill>
                  <a:srgbClr val="232D41"/>
                </a:solidFill>
                <a:latin typeface="Calibri"/>
                <a:cs typeface="Calibri"/>
              </a:rPr>
              <a:t> </a:t>
            </a:r>
            <a:r>
              <a:rPr sz="2150" dirty="0">
                <a:solidFill>
                  <a:srgbClr val="232D41"/>
                </a:solidFill>
                <a:latin typeface="Calibri"/>
                <a:cs typeface="Calibri"/>
              </a:rPr>
              <a:t>current</a:t>
            </a:r>
            <a:r>
              <a:rPr sz="2150" spc="125" dirty="0">
                <a:solidFill>
                  <a:srgbClr val="232D41"/>
                </a:solidFill>
                <a:latin typeface="Calibri"/>
                <a:cs typeface="Calibri"/>
              </a:rPr>
              <a:t> </a:t>
            </a:r>
            <a:r>
              <a:rPr sz="2150" dirty="0">
                <a:solidFill>
                  <a:srgbClr val="232D41"/>
                </a:solidFill>
                <a:latin typeface="Calibri"/>
                <a:cs typeface="Calibri"/>
              </a:rPr>
              <a:t>and</a:t>
            </a:r>
            <a:r>
              <a:rPr sz="2150" spc="10" dirty="0">
                <a:solidFill>
                  <a:srgbClr val="232D41"/>
                </a:solidFill>
                <a:latin typeface="Calibri"/>
                <a:cs typeface="Calibri"/>
              </a:rPr>
              <a:t> </a:t>
            </a:r>
            <a:r>
              <a:rPr sz="2150" dirty="0">
                <a:solidFill>
                  <a:srgbClr val="232D41"/>
                </a:solidFill>
                <a:latin typeface="Calibri"/>
                <a:cs typeface="Calibri"/>
              </a:rPr>
              <a:t>air</a:t>
            </a:r>
            <a:r>
              <a:rPr sz="2150" spc="25" dirty="0">
                <a:solidFill>
                  <a:srgbClr val="232D41"/>
                </a:solidFill>
                <a:latin typeface="Calibri"/>
                <a:cs typeface="Calibri"/>
              </a:rPr>
              <a:t> </a:t>
            </a:r>
            <a:r>
              <a:rPr sz="2150" dirty="0">
                <a:solidFill>
                  <a:srgbClr val="232D41"/>
                </a:solidFill>
                <a:latin typeface="Calibri"/>
                <a:cs typeface="Calibri"/>
              </a:rPr>
              <a:t>gap</a:t>
            </a:r>
            <a:r>
              <a:rPr sz="2150" spc="10" dirty="0">
                <a:solidFill>
                  <a:srgbClr val="232D41"/>
                </a:solidFill>
                <a:latin typeface="Calibri"/>
                <a:cs typeface="Calibri"/>
              </a:rPr>
              <a:t> </a:t>
            </a:r>
            <a:r>
              <a:rPr sz="2150" spc="-20" dirty="0">
                <a:solidFill>
                  <a:srgbClr val="232D41"/>
                </a:solidFill>
                <a:latin typeface="Calibri"/>
                <a:cs typeface="Calibri"/>
              </a:rPr>
              <a:t>flux </a:t>
            </a:r>
            <a:r>
              <a:rPr sz="2150" dirty="0">
                <a:solidFill>
                  <a:srgbClr val="232D41"/>
                </a:solidFill>
                <a:latin typeface="Calibri"/>
                <a:cs typeface="Calibri"/>
              </a:rPr>
              <a:t>T</a:t>
            </a:r>
            <a:r>
              <a:rPr sz="2150" spc="30" dirty="0">
                <a:solidFill>
                  <a:srgbClr val="232D41"/>
                </a:solidFill>
                <a:latin typeface="Calibri"/>
                <a:cs typeface="Calibri"/>
              </a:rPr>
              <a:t> </a:t>
            </a:r>
            <a:r>
              <a:rPr sz="2150" dirty="0">
                <a:solidFill>
                  <a:srgbClr val="232D41"/>
                </a:solidFill>
                <a:latin typeface="Calibri"/>
                <a:cs typeface="Calibri"/>
              </a:rPr>
              <a:t>=</a:t>
            </a:r>
            <a:r>
              <a:rPr sz="2150" spc="10" dirty="0">
                <a:solidFill>
                  <a:srgbClr val="232D41"/>
                </a:solidFill>
                <a:latin typeface="Calibri"/>
                <a:cs typeface="Calibri"/>
              </a:rPr>
              <a:t> </a:t>
            </a:r>
            <a:r>
              <a:rPr sz="2150" spc="-10" dirty="0">
                <a:solidFill>
                  <a:srgbClr val="232D41"/>
                </a:solidFill>
                <a:latin typeface="Calibri"/>
                <a:cs typeface="Calibri"/>
              </a:rPr>
              <a:t>KIa..............................(2)</a:t>
            </a:r>
            <a:endParaRPr sz="2150">
              <a:latin typeface="Calibri"/>
              <a:cs typeface="Calibri"/>
            </a:endParaRPr>
          </a:p>
          <a:p>
            <a:pPr marL="12700">
              <a:lnSpc>
                <a:spcPct val="100000"/>
              </a:lnSpc>
              <a:spcBef>
                <a:spcPts val="800"/>
              </a:spcBef>
            </a:pPr>
            <a:r>
              <a:rPr sz="2150" dirty="0">
                <a:solidFill>
                  <a:srgbClr val="232D41"/>
                </a:solidFill>
                <a:latin typeface="Calibri"/>
                <a:cs typeface="Calibri"/>
              </a:rPr>
              <a:t>The</a:t>
            </a:r>
            <a:r>
              <a:rPr sz="2150" spc="50" dirty="0">
                <a:solidFill>
                  <a:srgbClr val="232D41"/>
                </a:solidFill>
                <a:latin typeface="Calibri"/>
                <a:cs typeface="Calibri"/>
              </a:rPr>
              <a:t> </a:t>
            </a:r>
            <a:r>
              <a:rPr sz="2150" dirty="0">
                <a:solidFill>
                  <a:srgbClr val="232D41"/>
                </a:solidFill>
                <a:latin typeface="Calibri"/>
                <a:cs typeface="Calibri"/>
              </a:rPr>
              <a:t>motor</a:t>
            </a:r>
            <a:r>
              <a:rPr sz="2150" spc="85" dirty="0">
                <a:solidFill>
                  <a:srgbClr val="232D41"/>
                </a:solidFill>
                <a:latin typeface="Calibri"/>
                <a:cs typeface="Calibri"/>
              </a:rPr>
              <a:t> </a:t>
            </a:r>
            <a:r>
              <a:rPr sz="2150" dirty="0">
                <a:solidFill>
                  <a:srgbClr val="232D41"/>
                </a:solidFill>
                <a:latin typeface="Calibri"/>
                <a:cs typeface="Calibri"/>
              </a:rPr>
              <a:t>back</a:t>
            </a:r>
            <a:r>
              <a:rPr sz="2150" spc="80" dirty="0">
                <a:solidFill>
                  <a:srgbClr val="232D41"/>
                </a:solidFill>
                <a:latin typeface="Calibri"/>
                <a:cs typeface="Calibri"/>
              </a:rPr>
              <a:t> </a:t>
            </a:r>
            <a:r>
              <a:rPr sz="2150" dirty="0">
                <a:solidFill>
                  <a:srgbClr val="232D41"/>
                </a:solidFill>
                <a:latin typeface="Calibri"/>
                <a:cs typeface="Calibri"/>
              </a:rPr>
              <a:t>emf</a:t>
            </a:r>
            <a:r>
              <a:rPr sz="2150" spc="25" dirty="0">
                <a:solidFill>
                  <a:srgbClr val="232D41"/>
                </a:solidFill>
                <a:latin typeface="Calibri"/>
                <a:cs typeface="Calibri"/>
              </a:rPr>
              <a:t> </a:t>
            </a:r>
            <a:r>
              <a:rPr sz="2150" dirty="0">
                <a:solidFill>
                  <a:srgbClr val="232D41"/>
                </a:solidFill>
                <a:latin typeface="Calibri"/>
                <a:cs typeface="Calibri"/>
              </a:rPr>
              <a:t>being</a:t>
            </a:r>
            <a:r>
              <a:rPr sz="2150" spc="120" dirty="0">
                <a:solidFill>
                  <a:srgbClr val="232D41"/>
                </a:solidFill>
                <a:latin typeface="Calibri"/>
                <a:cs typeface="Calibri"/>
              </a:rPr>
              <a:t> </a:t>
            </a:r>
            <a:r>
              <a:rPr sz="2150" dirty="0">
                <a:solidFill>
                  <a:srgbClr val="232D41"/>
                </a:solidFill>
                <a:latin typeface="Calibri"/>
                <a:cs typeface="Calibri"/>
              </a:rPr>
              <a:t>proportional</a:t>
            </a:r>
            <a:r>
              <a:rPr sz="2150" spc="120" dirty="0">
                <a:solidFill>
                  <a:srgbClr val="232D41"/>
                </a:solidFill>
                <a:latin typeface="Calibri"/>
                <a:cs typeface="Calibri"/>
              </a:rPr>
              <a:t> </a:t>
            </a:r>
            <a:r>
              <a:rPr sz="2150" dirty="0">
                <a:solidFill>
                  <a:srgbClr val="232D41"/>
                </a:solidFill>
                <a:latin typeface="Calibri"/>
                <a:cs typeface="Calibri"/>
              </a:rPr>
              <a:t>to</a:t>
            </a:r>
            <a:r>
              <a:rPr sz="2150" spc="-5" dirty="0">
                <a:solidFill>
                  <a:srgbClr val="232D41"/>
                </a:solidFill>
                <a:latin typeface="Calibri"/>
                <a:cs typeface="Calibri"/>
              </a:rPr>
              <a:t> </a:t>
            </a:r>
            <a:r>
              <a:rPr sz="2150" dirty="0">
                <a:solidFill>
                  <a:srgbClr val="232D41"/>
                </a:solidFill>
                <a:latin typeface="Calibri"/>
                <a:cs typeface="Calibri"/>
              </a:rPr>
              <a:t>speed</a:t>
            </a:r>
            <a:r>
              <a:rPr sz="2150" spc="150" dirty="0">
                <a:solidFill>
                  <a:srgbClr val="232D41"/>
                </a:solidFill>
                <a:latin typeface="Calibri"/>
                <a:cs typeface="Calibri"/>
              </a:rPr>
              <a:t> </a:t>
            </a:r>
            <a:r>
              <a:rPr sz="2150" dirty="0">
                <a:solidFill>
                  <a:srgbClr val="232D41"/>
                </a:solidFill>
                <a:latin typeface="Calibri"/>
                <a:cs typeface="Calibri"/>
              </a:rPr>
              <a:t>is</a:t>
            </a:r>
            <a:r>
              <a:rPr sz="2150" spc="-5" dirty="0">
                <a:solidFill>
                  <a:srgbClr val="232D41"/>
                </a:solidFill>
                <a:latin typeface="Calibri"/>
                <a:cs typeface="Calibri"/>
              </a:rPr>
              <a:t> </a:t>
            </a:r>
            <a:r>
              <a:rPr sz="2150" dirty="0">
                <a:solidFill>
                  <a:srgbClr val="232D41"/>
                </a:solidFill>
                <a:latin typeface="Calibri"/>
                <a:cs typeface="Calibri"/>
              </a:rPr>
              <a:t>given</a:t>
            </a:r>
            <a:r>
              <a:rPr sz="2150" spc="5" dirty="0">
                <a:solidFill>
                  <a:srgbClr val="232D41"/>
                </a:solidFill>
                <a:latin typeface="Calibri"/>
                <a:cs typeface="Calibri"/>
              </a:rPr>
              <a:t> </a:t>
            </a:r>
            <a:r>
              <a:rPr sz="2150" spc="-25" dirty="0">
                <a:solidFill>
                  <a:srgbClr val="232D41"/>
                </a:solidFill>
                <a:latin typeface="Calibri"/>
                <a:cs typeface="Calibri"/>
              </a:rPr>
              <a:t>as</a:t>
            </a:r>
            <a:endParaRPr sz="2150">
              <a:latin typeface="Calibri"/>
              <a:cs typeface="Calibri"/>
            </a:endParaRPr>
          </a:p>
          <a:p>
            <a:pPr marL="12700">
              <a:lnSpc>
                <a:spcPct val="100000"/>
              </a:lnSpc>
              <a:spcBef>
                <a:spcPts val="800"/>
              </a:spcBef>
            </a:pPr>
            <a:r>
              <a:rPr sz="2150" dirty="0">
                <a:solidFill>
                  <a:srgbClr val="232D41"/>
                </a:solidFill>
                <a:latin typeface="Calibri"/>
                <a:cs typeface="Calibri"/>
              </a:rPr>
              <a:t>Eb=</a:t>
            </a:r>
            <a:r>
              <a:rPr sz="2150" spc="55" dirty="0">
                <a:solidFill>
                  <a:srgbClr val="232D41"/>
                </a:solidFill>
                <a:latin typeface="Calibri"/>
                <a:cs typeface="Calibri"/>
              </a:rPr>
              <a:t> </a:t>
            </a:r>
            <a:r>
              <a:rPr sz="2150" spc="-10" dirty="0">
                <a:solidFill>
                  <a:srgbClr val="232D41"/>
                </a:solidFill>
                <a:latin typeface="Calibri"/>
                <a:cs typeface="Calibri"/>
              </a:rPr>
              <a:t>Kbw.............................(3)</a:t>
            </a:r>
            <a:endParaRPr sz="2150">
              <a:latin typeface="Calibri"/>
              <a:cs typeface="Calibri"/>
            </a:endParaRPr>
          </a:p>
          <a:p>
            <a:pPr marL="12700">
              <a:lnSpc>
                <a:spcPct val="100000"/>
              </a:lnSpc>
              <a:spcBef>
                <a:spcPts val="800"/>
              </a:spcBef>
            </a:pPr>
            <a:r>
              <a:rPr sz="2150" dirty="0">
                <a:solidFill>
                  <a:srgbClr val="232D41"/>
                </a:solidFill>
                <a:latin typeface="Calibri"/>
                <a:cs typeface="Calibri"/>
              </a:rPr>
              <a:t>Applying</a:t>
            </a:r>
            <a:r>
              <a:rPr sz="2150" spc="60" dirty="0">
                <a:solidFill>
                  <a:srgbClr val="232D41"/>
                </a:solidFill>
                <a:latin typeface="Calibri"/>
                <a:cs typeface="Calibri"/>
              </a:rPr>
              <a:t> </a:t>
            </a:r>
            <a:r>
              <a:rPr sz="2150" dirty="0">
                <a:solidFill>
                  <a:srgbClr val="232D41"/>
                </a:solidFill>
                <a:latin typeface="Calibri"/>
                <a:cs typeface="Calibri"/>
              </a:rPr>
              <a:t>KVL</a:t>
            </a:r>
            <a:r>
              <a:rPr sz="2150" spc="114" dirty="0">
                <a:solidFill>
                  <a:srgbClr val="232D41"/>
                </a:solidFill>
                <a:latin typeface="Calibri"/>
                <a:cs typeface="Calibri"/>
              </a:rPr>
              <a:t> </a:t>
            </a:r>
            <a:r>
              <a:rPr sz="2150" dirty="0">
                <a:solidFill>
                  <a:srgbClr val="232D41"/>
                </a:solidFill>
                <a:latin typeface="Calibri"/>
                <a:cs typeface="Calibri"/>
              </a:rPr>
              <a:t>in</a:t>
            </a:r>
            <a:r>
              <a:rPr sz="2150" spc="30" dirty="0">
                <a:solidFill>
                  <a:srgbClr val="232D41"/>
                </a:solidFill>
                <a:latin typeface="Calibri"/>
                <a:cs typeface="Calibri"/>
              </a:rPr>
              <a:t> </a:t>
            </a:r>
            <a:r>
              <a:rPr sz="2150" dirty="0">
                <a:solidFill>
                  <a:srgbClr val="232D41"/>
                </a:solidFill>
                <a:latin typeface="Calibri"/>
                <a:cs typeface="Calibri"/>
              </a:rPr>
              <a:t>the</a:t>
            </a:r>
            <a:r>
              <a:rPr sz="2150" spc="15" dirty="0">
                <a:solidFill>
                  <a:srgbClr val="232D41"/>
                </a:solidFill>
                <a:latin typeface="Calibri"/>
                <a:cs typeface="Calibri"/>
              </a:rPr>
              <a:t> </a:t>
            </a:r>
            <a:r>
              <a:rPr sz="2150" dirty="0">
                <a:solidFill>
                  <a:srgbClr val="232D41"/>
                </a:solidFill>
                <a:latin typeface="Calibri"/>
                <a:cs typeface="Calibri"/>
              </a:rPr>
              <a:t>armature</a:t>
            </a:r>
            <a:r>
              <a:rPr sz="2150" spc="90" dirty="0">
                <a:solidFill>
                  <a:srgbClr val="232D41"/>
                </a:solidFill>
                <a:latin typeface="Calibri"/>
                <a:cs typeface="Calibri"/>
              </a:rPr>
              <a:t> </a:t>
            </a:r>
            <a:r>
              <a:rPr sz="2150" spc="-10" dirty="0">
                <a:solidFill>
                  <a:srgbClr val="232D41"/>
                </a:solidFill>
                <a:latin typeface="Calibri"/>
                <a:cs typeface="Calibri"/>
              </a:rPr>
              <a:t>circuit</a:t>
            </a:r>
            <a:endParaRPr sz="2150">
              <a:latin typeface="Calibri"/>
              <a:cs typeface="Calibri"/>
            </a:endParaRPr>
          </a:p>
          <a:p>
            <a:pPr marL="12700">
              <a:lnSpc>
                <a:spcPct val="100000"/>
              </a:lnSpc>
              <a:spcBef>
                <a:spcPts val="800"/>
              </a:spcBef>
            </a:pPr>
            <a:r>
              <a:rPr sz="2150" dirty="0">
                <a:solidFill>
                  <a:srgbClr val="232D41"/>
                </a:solidFill>
                <a:latin typeface="Calibri"/>
                <a:cs typeface="Calibri"/>
              </a:rPr>
              <a:t>Va</a:t>
            </a:r>
            <a:r>
              <a:rPr sz="2150" spc="90" dirty="0">
                <a:solidFill>
                  <a:srgbClr val="232D41"/>
                </a:solidFill>
                <a:latin typeface="Calibri"/>
                <a:cs typeface="Calibri"/>
              </a:rPr>
              <a:t> </a:t>
            </a:r>
            <a:r>
              <a:rPr sz="2150" dirty="0">
                <a:solidFill>
                  <a:srgbClr val="232D41"/>
                </a:solidFill>
                <a:latin typeface="Calibri"/>
                <a:cs typeface="Calibri"/>
              </a:rPr>
              <a:t>=</a:t>
            </a:r>
            <a:r>
              <a:rPr sz="2150" spc="-15" dirty="0">
                <a:solidFill>
                  <a:srgbClr val="232D41"/>
                </a:solidFill>
                <a:latin typeface="Calibri"/>
                <a:cs typeface="Calibri"/>
              </a:rPr>
              <a:t> </a:t>
            </a:r>
            <a:r>
              <a:rPr sz="2150" dirty="0">
                <a:solidFill>
                  <a:srgbClr val="232D41"/>
                </a:solidFill>
                <a:latin typeface="Calibri"/>
                <a:cs typeface="Calibri"/>
              </a:rPr>
              <a:t>IaRa</a:t>
            </a:r>
            <a:r>
              <a:rPr sz="2150" spc="25" dirty="0">
                <a:solidFill>
                  <a:srgbClr val="232D41"/>
                </a:solidFill>
                <a:latin typeface="Calibri"/>
                <a:cs typeface="Calibri"/>
              </a:rPr>
              <a:t> </a:t>
            </a:r>
            <a:r>
              <a:rPr sz="2150" dirty="0">
                <a:solidFill>
                  <a:srgbClr val="232D41"/>
                </a:solidFill>
                <a:latin typeface="Calibri"/>
                <a:cs typeface="Calibri"/>
              </a:rPr>
              <a:t>+</a:t>
            </a:r>
            <a:r>
              <a:rPr sz="2150" spc="-25" dirty="0">
                <a:solidFill>
                  <a:srgbClr val="232D41"/>
                </a:solidFill>
                <a:latin typeface="Calibri"/>
                <a:cs typeface="Calibri"/>
              </a:rPr>
              <a:t> </a:t>
            </a:r>
            <a:r>
              <a:rPr sz="2150" dirty="0">
                <a:solidFill>
                  <a:srgbClr val="232D41"/>
                </a:solidFill>
                <a:latin typeface="Calibri"/>
                <a:cs typeface="Calibri"/>
              </a:rPr>
              <a:t>L .dIa/dt</a:t>
            </a:r>
            <a:r>
              <a:rPr sz="2150" spc="170" dirty="0">
                <a:solidFill>
                  <a:srgbClr val="232D41"/>
                </a:solidFill>
                <a:latin typeface="Calibri"/>
                <a:cs typeface="Calibri"/>
              </a:rPr>
              <a:t> </a:t>
            </a:r>
            <a:r>
              <a:rPr sz="2150" dirty="0">
                <a:solidFill>
                  <a:srgbClr val="232D41"/>
                </a:solidFill>
                <a:latin typeface="Calibri"/>
                <a:cs typeface="Calibri"/>
              </a:rPr>
              <a:t>+</a:t>
            </a:r>
            <a:r>
              <a:rPr sz="2150" spc="-25" dirty="0">
                <a:solidFill>
                  <a:srgbClr val="232D41"/>
                </a:solidFill>
                <a:latin typeface="Calibri"/>
                <a:cs typeface="Calibri"/>
              </a:rPr>
              <a:t> </a:t>
            </a:r>
            <a:r>
              <a:rPr sz="2150" spc="-10" dirty="0">
                <a:solidFill>
                  <a:srgbClr val="232D41"/>
                </a:solidFill>
                <a:latin typeface="Calibri"/>
                <a:cs typeface="Calibri"/>
              </a:rPr>
              <a:t>Eb...................(4)</a:t>
            </a:r>
            <a:endParaRPr sz="2150">
              <a:latin typeface="Calibri"/>
              <a:cs typeface="Calibri"/>
            </a:endParaRPr>
          </a:p>
          <a:p>
            <a:pPr marL="12700" marR="1163955">
              <a:lnSpc>
                <a:spcPct val="131000"/>
              </a:lnSpc>
            </a:pPr>
            <a:r>
              <a:rPr sz="2150" dirty="0">
                <a:solidFill>
                  <a:srgbClr val="232D41"/>
                </a:solidFill>
                <a:latin typeface="Calibri"/>
                <a:cs typeface="Calibri"/>
              </a:rPr>
              <a:t>And</a:t>
            </a:r>
            <a:r>
              <a:rPr sz="2150" spc="25" dirty="0">
                <a:solidFill>
                  <a:srgbClr val="232D41"/>
                </a:solidFill>
                <a:latin typeface="Calibri"/>
                <a:cs typeface="Calibri"/>
              </a:rPr>
              <a:t> </a:t>
            </a:r>
            <a:r>
              <a:rPr sz="2150" dirty="0">
                <a:solidFill>
                  <a:srgbClr val="232D41"/>
                </a:solidFill>
                <a:latin typeface="Calibri"/>
                <a:cs typeface="Calibri"/>
              </a:rPr>
              <a:t>the</a:t>
            </a:r>
            <a:r>
              <a:rPr sz="2150" spc="90" dirty="0">
                <a:solidFill>
                  <a:srgbClr val="232D41"/>
                </a:solidFill>
                <a:latin typeface="Calibri"/>
                <a:cs typeface="Calibri"/>
              </a:rPr>
              <a:t> </a:t>
            </a:r>
            <a:r>
              <a:rPr sz="2150" dirty="0">
                <a:solidFill>
                  <a:srgbClr val="232D41"/>
                </a:solidFill>
                <a:latin typeface="Calibri"/>
                <a:cs typeface="Calibri"/>
              </a:rPr>
              <a:t>dynamic</a:t>
            </a:r>
            <a:r>
              <a:rPr sz="2150" spc="125" dirty="0">
                <a:solidFill>
                  <a:srgbClr val="232D41"/>
                </a:solidFill>
                <a:latin typeface="Calibri"/>
                <a:cs typeface="Calibri"/>
              </a:rPr>
              <a:t> </a:t>
            </a:r>
            <a:r>
              <a:rPr sz="2150" dirty="0">
                <a:solidFill>
                  <a:srgbClr val="232D41"/>
                </a:solidFill>
                <a:latin typeface="Calibri"/>
                <a:cs typeface="Calibri"/>
              </a:rPr>
              <a:t>equation</a:t>
            </a:r>
            <a:r>
              <a:rPr sz="2150" spc="100" dirty="0">
                <a:solidFill>
                  <a:srgbClr val="232D41"/>
                </a:solidFill>
                <a:latin typeface="Calibri"/>
                <a:cs typeface="Calibri"/>
              </a:rPr>
              <a:t> </a:t>
            </a:r>
            <a:r>
              <a:rPr sz="2150" dirty="0">
                <a:solidFill>
                  <a:srgbClr val="232D41"/>
                </a:solidFill>
                <a:latin typeface="Calibri"/>
                <a:cs typeface="Calibri"/>
              </a:rPr>
              <a:t>with</a:t>
            </a:r>
            <a:r>
              <a:rPr sz="2150" spc="25" dirty="0">
                <a:solidFill>
                  <a:srgbClr val="232D41"/>
                </a:solidFill>
                <a:latin typeface="Calibri"/>
                <a:cs typeface="Calibri"/>
              </a:rPr>
              <a:t> </a:t>
            </a:r>
            <a:r>
              <a:rPr sz="2150" dirty="0">
                <a:solidFill>
                  <a:srgbClr val="232D41"/>
                </a:solidFill>
                <a:latin typeface="Calibri"/>
                <a:cs typeface="Calibri"/>
              </a:rPr>
              <a:t>moment</a:t>
            </a:r>
            <a:r>
              <a:rPr sz="2150" spc="145" dirty="0">
                <a:solidFill>
                  <a:srgbClr val="232D41"/>
                </a:solidFill>
                <a:latin typeface="Calibri"/>
                <a:cs typeface="Calibri"/>
              </a:rPr>
              <a:t> </a:t>
            </a:r>
            <a:r>
              <a:rPr sz="2150" dirty="0">
                <a:solidFill>
                  <a:srgbClr val="232D41"/>
                </a:solidFill>
                <a:latin typeface="Calibri"/>
                <a:cs typeface="Calibri"/>
              </a:rPr>
              <a:t>of</a:t>
            </a:r>
            <a:r>
              <a:rPr sz="2150" spc="55" dirty="0">
                <a:solidFill>
                  <a:srgbClr val="232D41"/>
                </a:solidFill>
                <a:latin typeface="Calibri"/>
                <a:cs typeface="Calibri"/>
              </a:rPr>
              <a:t> </a:t>
            </a:r>
            <a:r>
              <a:rPr sz="2150" dirty="0">
                <a:solidFill>
                  <a:srgbClr val="232D41"/>
                </a:solidFill>
                <a:latin typeface="Calibri"/>
                <a:cs typeface="Calibri"/>
              </a:rPr>
              <a:t>inertia</a:t>
            </a:r>
            <a:r>
              <a:rPr sz="2150" spc="50" dirty="0">
                <a:solidFill>
                  <a:srgbClr val="232D41"/>
                </a:solidFill>
                <a:latin typeface="Calibri"/>
                <a:cs typeface="Calibri"/>
              </a:rPr>
              <a:t> </a:t>
            </a:r>
            <a:r>
              <a:rPr sz="2150" dirty="0">
                <a:solidFill>
                  <a:srgbClr val="232D41"/>
                </a:solidFill>
                <a:latin typeface="Calibri"/>
                <a:cs typeface="Calibri"/>
              </a:rPr>
              <a:t>&amp;</a:t>
            </a:r>
            <a:r>
              <a:rPr sz="2150" spc="55" dirty="0">
                <a:solidFill>
                  <a:srgbClr val="232D41"/>
                </a:solidFill>
                <a:latin typeface="Calibri"/>
                <a:cs typeface="Calibri"/>
              </a:rPr>
              <a:t> </a:t>
            </a:r>
            <a:r>
              <a:rPr sz="2150" dirty="0">
                <a:solidFill>
                  <a:srgbClr val="232D41"/>
                </a:solidFill>
                <a:latin typeface="Calibri"/>
                <a:cs typeface="Calibri"/>
              </a:rPr>
              <a:t>coefficient</a:t>
            </a:r>
            <a:r>
              <a:rPr sz="2150" spc="145" dirty="0">
                <a:solidFill>
                  <a:srgbClr val="232D41"/>
                </a:solidFill>
                <a:latin typeface="Calibri"/>
                <a:cs typeface="Calibri"/>
              </a:rPr>
              <a:t> </a:t>
            </a:r>
            <a:r>
              <a:rPr sz="2150" dirty="0">
                <a:solidFill>
                  <a:srgbClr val="232D41"/>
                </a:solidFill>
                <a:latin typeface="Calibri"/>
                <a:cs typeface="Calibri"/>
              </a:rPr>
              <a:t>of</a:t>
            </a:r>
            <a:r>
              <a:rPr sz="2150" spc="55" dirty="0">
                <a:solidFill>
                  <a:srgbClr val="232D41"/>
                </a:solidFill>
                <a:latin typeface="Calibri"/>
                <a:cs typeface="Calibri"/>
              </a:rPr>
              <a:t> </a:t>
            </a:r>
            <a:r>
              <a:rPr sz="2150" dirty="0">
                <a:solidFill>
                  <a:srgbClr val="232D41"/>
                </a:solidFill>
                <a:latin typeface="Calibri"/>
                <a:cs typeface="Calibri"/>
              </a:rPr>
              <a:t>friction</a:t>
            </a:r>
            <a:r>
              <a:rPr sz="2150" spc="25" dirty="0">
                <a:solidFill>
                  <a:srgbClr val="232D41"/>
                </a:solidFill>
                <a:latin typeface="Calibri"/>
                <a:cs typeface="Calibri"/>
              </a:rPr>
              <a:t> </a:t>
            </a:r>
            <a:r>
              <a:rPr sz="2150" dirty="0">
                <a:solidFill>
                  <a:srgbClr val="232D41"/>
                </a:solidFill>
                <a:latin typeface="Calibri"/>
                <a:cs typeface="Calibri"/>
              </a:rPr>
              <a:t>will</a:t>
            </a:r>
            <a:r>
              <a:rPr sz="2150" spc="-5" dirty="0">
                <a:solidFill>
                  <a:srgbClr val="232D41"/>
                </a:solidFill>
                <a:latin typeface="Calibri"/>
                <a:cs typeface="Calibri"/>
              </a:rPr>
              <a:t> </a:t>
            </a:r>
            <a:r>
              <a:rPr sz="2150" spc="-25" dirty="0">
                <a:solidFill>
                  <a:srgbClr val="232D41"/>
                </a:solidFill>
                <a:latin typeface="Calibri"/>
                <a:cs typeface="Calibri"/>
              </a:rPr>
              <a:t>be </a:t>
            </a:r>
            <a:r>
              <a:rPr sz="2150" dirty="0">
                <a:solidFill>
                  <a:srgbClr val="232D41"/>
                </a:solidFill>
                <a:latin typeface="Calibri"/>
                <a:cs typeface="Calibri"/>
              </a:rPr>
              <a:t>T=</a:t>
            </a:r>
            <a:r>
              <a:rPr sz="2150" spc="75" dirty="0">
                <a:solidFill>
                  <a:srgbClr val="232D41"/>
                </a:solidFill>
                <a:latin typeface="Calibri"/>
                <a:cs typeface="Calibri"/>
              </a:rPr>
              <a:t> </a:t>
            </a:r>
            <a:r>
              <a:rPr sz="2150" dirty="0">
                <a:solidFill>
                  <a:srgbClr val="232D41"/>
                </a:solidFill>
                <a:latin typeface="Calibri"/>
                <a:cs typeface="Calibri"/>
              </a:rPr>
              <a:t>J.dw/dt</a:t>
            </a:r>
            <a:r>
              <a:rPr sz="2150" spc="130" dirty="0">
                <a:solidFill>
                  <a:srgbClr val="232D41"/>
                </a:solidFill>
                <a:latin typeface="Calibri"/>
                <a:cs typeface="Calibri"/>
              </a:rPr>
              <a:t> </a:t>
            </a:r>
            <a:r>
              <a:rPr sz="2150" dirty="0">
                <a:solidFill>
                  <a:srgbClr val="232D41"/>
                </a:solidFill>
                <a:latin typeface="Calibri"/>
                <a:cs typeface="Calibri"/>
              </a:rPr>
              <a:t>+</a:t>
            </a:r>
            <a:r>
              <a:rPr sz="2150" spc="10" dirty="0">
                <a:solidFill>
                  <a:srgbClr val="232D41"/>
                </a:solidFill>
                <a:latin typeface="Calibri"/>
                <a:cs typeface="Calibri"/>
              </a:rPr>
              <a:t> </a:t>
            </a:r>
            <a:r>
              <a:rPr sz="2150" dirty="0">
                <a:solidFill>
                  <a:srgbClr val="232D41"/>
                </a:solidFill>
                <a:latin typeface="Calibri"/>
                <a:cs typeface="Calibri"/>
              </a:rPr>
              <a:t>Bw</a:t>
            </a:r>
            <a:r>
              <a:rPr sz="2150" spc="60" dirty="0">
                <a:solidFill>
                  <a:srgbClr val="232D41"/>
                </a:solidFill>
                <a:latin typeface="Calibri"/>
                <a:cs typeface="Calibri"/>
              </a:rPr>
              <a:t> </a:t>
            </a:r>
            <a:r>
              <a:rPr sz="2150" dirty="0">
                <a:solidFill>
                  <a:srgbClr val="232D41"/>
                </a:solidFill>
                <a:latin typeface="Calibri"/>
                <a:cs typeface="Calibri"/>
              </a:rPr>
              <a:t>+ TL</a:t>
            </a:r>
            <a:r>
              <a:rPr sz="2150" spc="25" dirty="0">
                <a:solidFill>
                  <a:srgbClr val="232D41"/>
                </a:solidFill>
                <a:latin typeface="Calibri"/>
                <a:cs typeface="Calibri"/>
              </a:rPr>
              <a:t> </a:t>
            </a:r>
            <a:r>
              <a:rPr sz="2150" spc="-10" dirty="0">
                <a:solidFill>
                  <a:srgbClr val="232D41"/>
                </a:solidFill>
                <a:latin typeface="Calibri"/>
                <a:cs typeface="Calibri"/>
              </a:rPr>
              <a:t>…...........................(5)</a:t>
            </a:r>
            <a:endParaRPr sz="2150">
              <a:latin typeface="Calibri"/>
              <a:cs typeface="Calibri"/>
            </a:endParaRPr>
          </a:p>
          <a:p>
            <a:pPr marL="12700">
              <a:lnSpc>
                <a:spcPct val="100000"/>
              </a:lnSpc>
              <a:spcBef>
                <a:spcPts val="800"/>
              </a:spcBef>
            </a:pPr>
            <a:r>
              <a:rPr sz="2150" dirty="0">
                <a:solidFill>
                  <a:srgbClr val="232D41"/>
                </a:solidFill>
                <a:latin typeface="Calibri"/>
                <a:cs typeface="Calibri"/>
              </a:rPr>
              <a:t>Where</a:t>
            </a:r>
            <a:r>
              <a:rPr sz="2150" spc="60" dirty="0">
                <a:solidFill>
                  <a:srgbClr val="232D41"/>
                </a:solidFill>
                <a:latin typeface="Calibri"/>
                <a:cs typeface="Calibri"/>
              </a:rPr>
              <a:t> </a:t>
            </a:r>
            <a:r>
              <a:rPr sz="2150" dirty="0">
                <a:solidFill>
                  <a:srgbClr val="232D41"/>
                </a:solidFill>
                <a:latin typeface="Calibri"/>
                <a:cs typeface="Calibri"/>
              </a:rPr>
              <a:t>TL=</a:t>
            </a:r>
            <a:r>
              <a:rPr sz="2150" spc="70" dirty="0">
                <a:solidFill>
                  <a:srgbClr val="232D41"/>
                </a:solidFill>
                <a:latin typeface="Calibri"/>
                <a:cs typeface="Calibri"/>
              </a:rPr>
              <a:t> </a:t>
            </a:r>
            <a:r>
              <a:rPr sz="2150" dirty="0">
                <a:solidFill>
                  <a:srgbClr val="232D41"/>
                </a:solidFill>
                <a:latin typeface="Calibri"/>
                <a:cs typeface="Calibri"/>
              </a:rPr>
              <a:t>load</a:t>
            </a:r>
            <a:r>
              <a:rPr sz="2150" spc="15" dirty="0">
                <a:solidFill>
                  <a:srgbClr val="232D41"/>
                </a:solidFill>
                <a:latin typeface="Calibri"/>
                <a:cs typeface="Calibri"/>
              </a:rPr>
              <a:t> </a:t>
            </a:r>
            <a:r>
              <a:rPr sz="2150" spc="-10" dirty="0">
                <a:solidFill>
                  <a:srgbClr val="232D41"/>
                </a:solidFill>
                <a:latin typeface="Calibri"/>
                <a:cs typeface="Calibri"/>
              </a:rPr>
              <a:t>torque</a:t>
            </a:r>
            <a:endParaRPr sz="215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14471" y="319087"/>
            <a:ext cx="4986020" cy="2055178"/>
          </a:xfrm>
          <a:prstGeom prst="rect">
            <a:avLst/>
          </a:prstGeom>
        </p:spPr>
        <p:txBody>
          <a:bodyPr vert="horz" wrap="square" lIns="0" tIns="11430" rIns="0" bIns="0" rtlCol="0">
            <a:spAutoFit/>
          </a:bodyPr>
          <a:lstStyle/>
          <a:p>
            <a:pPr marL="12700" marR="5080">
              <a:lnSpc>
                <a:spcPct val="131500"/>
              </a:lnSpc>
              <a:spcBef>
                <a:spcPts val="90"/>
              </a:spcBef>
            </a:pPr>
            <a:r>
              <a:rPr sz="2000" spc="-20" dirty="0">
                <a:solidFill>
                  <a:srgbClr val="232D41"/>
                </a:solidFill>
                <a:latin typeface="Calibri"/>
                <a:cs typeface="Calibri"/>
              </a:rPr>
              <a:t>Taking</a:t>
            </a:r>
            <a:r>
              <a:rPr sz="2000" spc="-40" dirty="0">
                <a:solidFill>
                  <a:srgbClr val="232D41"/>
                </a:solidFill>
                <a:latin typeface="Calibri"/>
                <a:cs typeface="Calibri"/>
              </a:rPr>
              <a:t> </a:t>
            </a:r>
            <a:r>
              <a:rPr sz="2000" dirty="0">
                <a:solidFill>
                  <a:srgbClr val="232D41"/>
                </a:solidFill>
                <a:latin typeface="Calibri"/>
                <a:cs typeface="Calibri"/>
              </a:rPr>
              <a:t>the</a:t>
            </a:r>
            <a:r>
              <a:rPr sz="2000" spc="-90" dirty="0">
                <a:solidFill>
                  <a:srgbClr val="232D41"/>
                </a:solidFill>
                <a:latin typeface="Calibri"/>
                <a:cs typeface="Calibri"/>
              </a:rPr>
              <a:t> </a:t>
            </a:r>
            <a:r>
              <a:rPr sz="2000" dirty="0">
                <a:solidFill>
                  <a:srgbClr val="232D41"/>
                </a:solidFill>
                <a:latin typeface="Calibri"/>
                <a:cs typeface="Calibri"/>
              </a:rPr>
              <a:t>laplace</a:t>
            </a:r>
            <a:r>
              <a:rPr sz="2000" spc="-20" dirty="0">
                <a:solidFill>
                  <a:srgbClr val="232D41"/>
                </a:solidFill>
                <a:latin typeface="Calibri"/>
                <a:cs typeface="Calibri"/>
              </a:rPr>
              <a:t> </a:t>
            </a:r>
            <a:r>
              <a:rPr sz="2000" spc="-10" dirty="0">
                <a:solidFill>
                  <a:srgbClr val="232D41"/>
                </a:solidFill>
                <a:latin typeface="Calibri"/>
                <a:cs typeface="Calibri"/>
              </a:rPr>
              <a:t>transform</a:t>
            </a:r>
            <a:r>
              <a:rPr sz="2000" spc="-30" dirty="0">
                <a:solidFill>
                  <a:srgbClr val="232D41"/>
                </a:solidFill>
                <a:latin typeface="Calibri"/>
                <a:cs typeface="Calibri"/>
              </a:rPr>
              <a:t> </a:t>
            </a:r>
            <a:r>
              <a:rPr sz="2000" dirty="0">
                <a:solidFill>
                  <a:srgbClr val="232D41"/>
                </a:solidFill>
                <a:latin typeface="Calibri"/>
                <a:cs typeface="Calibri"/>
              </a:rPr>
              <a:t>of</a:t>
            </a:r>
            <a:r>
              <a:rPr sz="2000" spc="-75" dirty="0">
                <a:solidFill>
                  <a:srgbClr val="232D41"/>
                </a:solidFill>
                <a:latin typeface="Calibri"/>
                <a:cs typeface="Calibri"/>
              </a:rPr>
              <a:t> </a:t>
            </a:r>
            <a:r>
              <a:rPr sz="2000" dirty="0">
                <a:solidFill>
                  <a:srgbClr val="232D41"/>
                </a:solidFill>
                <a:latin typeface="Calibri"/>
                <a:cs typeface="Calibri"/>
              </a:rPr>
              <a:t>equation</a:t>
            </a:r>
            <a:r>
              <a:rPr sz="2000" spc="-70" dirty="0">
                <a:solidFill>
                  <a:srgbClr val="232D41"/>
                </a:solidFill>
                <a:latin typeface="Calibri"/>
                <a:cs typeface="Calibri"/>
              </a:rPr>
              <a:t> </a:t>
            </a:r>
            <a:r>
              <a:rPr sz="2000" spc="-10" dirty="0">
                <a:solidFill>
                  <a:srgbClr val="232D41"/>
                </a:solidFill>
                <a:latin typeface="Calibri"/>
                <a:cs typeface="Calibri"/>
              </a:rPr>
              <a:t>2,3,4,5 </a:t>
            </a:r>
            <a:r>
              <a:rPr sz="2000" dirty="0">
                <a:solidFill>
                  <a:srgbClr val="232D41"/>
                </a:solidFill>
                <a:latin typeface="Calibri"/>
                <a:cs typeface="Calibri"/>
              </a:rPr>
              <a:t>T(s)</a:t>
            </a:r>
            <a:r>
              <a:rPr sz="2000" spc="-15" dirty="0">
                <a:solidFill>
                  <a:srgbClr val="232D41"/>
                </a:solidFill>
                <a:latin typeface="Calibri"/>
                <a:cs typeface="Calibri"/>
              </a:rPr>
              <a:t> </a:t>
            </a:r>
            <a:r>
              <a:rPr sz="2000" dirty="0">
                <a:solidFill>
                  <a:srgbClr val="232D41"/>
                </a:solidFill>
                <a:latin typeface="Calibri"/>
                <a:cs typeface="Calibri"/>
              </a:rPr>
              <a:t>=</a:t>
            </a:r>
            <a:r>
              <a:rPr sz="2000" spc="-40" dirty="0">
                <a:solidFill>
                  <a:srgbClr val="232D41"/>
                </a:solidFill>
                <a:latin typeface="Calibri"/>
                <a:cs typeface="Calibri"/>
              </a:rPr>
              <a:t> </a:t>
            </a:r>
            <a:r>
              <a:rPr sz="2000" spc="-10" dirty="0">
                <a:solidFill>
                  <a:srgbClr val="232D41"/>
                </a:solidFill>
                <a:latin typeface="Calibri"/>
                <a:cs typeface="Calibri"/>
              </a:rPr>
              <a:t>KIa(s)…..........(6)</a:t>
            </a:r>
            <a:endParaRPr sz="2000" dirty="0">
              <a:latin typeface="Calibri"/>
              <a:cs typeface="Calibri"/>
            </a:endParaRPr>
          </a:p>
          <a:p>
            <a:pPr marL="12700">
              <a:lnSpc>
                <a:spcPct val="100000"/>
              </a:lnSpc>
              <a:spcBef>
                <a:spcPts val="760"/>
              </a:spcBef>
            </a:pPr>
            <a:r>
              <a:rPr sz="2000" dirty="0">
                <a:solidFill>
                  <a:srgbClr val="232D41"/>
                </a:solidFill>
                <a:latin typeface="Calibri"/>
                <a:cs typeface="Calibri"/>
              </a:rPr>
              <a:t>Eb(s)</a:t>
            </a:r>
            <a:r>
              <a:rPr sz="2000" spc="-20" dirty="0">
                <a:solidFill>
                  <a:srgbClr val="232D41"/>
                </a:solidFill>
                <a:latin typeface="Calibri"/>
                <a:cs typeface="Calibri"/>
              </a:rPr>
              <a:t> </a:t>
            </a:r>
            <a:r>
              <a:rPr sz="2000" dirty="0">
                <a:solidFill>
                  <a:srgbClr val="232D41"/>
                </a:solidFill>
                <a:latin typeface="Calibri"/>
                <a:cs typeface="Calibri"/>
              </a:rPr>
              <a:t>=</a:t>
            </a:r>
            <a:r>
              <a:rPr sz="2000" spc="-35" dirty="0">
                <a:solidFill>
                  <a:srgbClr val="232D41"/>
                </a:solidFill>
                <a:latin typeface="Calibri"/>
                <a:cs typeface="Calibri"/>
              </a:rPr>
              <a:t> </a:t>
            </a:r>
            <a:r>
              <a:rPr sz="2000" spc="-10" dirty="0">
                <a:solidFill>
                  <a:srgbClr val="232D41"/>
                </a:solidFill>
                <a:latin typeface="Calibri"/>
                <a:cs typeface="Calibri"/>
              </a:rPr>
              <a:t>Kb.W(s)…...........(7)</a:t>
            </a:r>
            <a:endParaRPr sz="2000" dirty="0">
              <a:latin typeface="Calibri"/>
              <a:cs typeface="Calibri"/>
            </a:endParaRPr>
          </a:p>
          <a:p>
            <a:pPr marL="12700">
              <a:lnSpc>
                <a:spcPct val="100000"/>
              </a:lnSpc>
              <a:spcBef>
                <a:spcPts val="750"/>
              </a:spcBef>
            </a:pPr>
            <a:r>
              <a:rPr sz="2000" spc="-30" dirty="0">
                <a:solidFill>
                  <a:srgbClr val="232D41"/>
                </a:solidFill>
                <a:latin typeface="Calibri"/>
                <a:cs typeface="Calibri"/>
              </a:rPr>
              <a:t>Va(s)-</a:t>
            </a:r>
            <a:r>
              <a:rPr sz="2000" dirty="0">
                <a:solidFill>
                  <a:srgbClr val="232D41"/>
                </a:solidFill>
                <a:latin typeface="Calibri"/>
                <a:cs typeface="Calibri"/>
              </a:rPr>
              <a:t>Eb(s)</a:t>
            </a:r>
            <a:r>
              <a:rPr sz="2000" spc="-75" dirty="0">
                <a:solidFill>
                  <a:srgbClr val="232D41"/>
                </a:solidFill>
                <a:latin typeface="Calibri"/>
                <a:cs typeface="Calibri"/>
              </a:rPr>
              <a:t> </a:t>
            </a:r>
            <a:r>
              <a:rPr sz="2000" dirty="0">
                <a:solidFill>
                  <a:srgbClr val="232D41"/>
                </a:solidFill>
                <a:latin typeface="Calibri"/>
                <a:cs typeface="Calibri"/>
              </a:rPr>
              <a:t>=</a:t>
            </a:r>
            <a:r>
              <a:rPr sz="2000" spc="60" dirty="0">
                <a:solidFill>
                  <a:srgbClr val="232D41"/>
                </a:solidFill>
                <a:latin typeface="Calibri"/>
                <a:cs typeface="Calibri"/>
              </a:rPr>
              <a:t> </a:t>
            </a:r>
            <a:r>
              <a:rPr sz="2000" dirty="0">
                <a:solidFill>
                  <a:srgbClr val="232D41"/>
                </a:solidFill>
                <a:latin typeface="Calibri"/>
                <a:cs typeface="Calibri"/>
              </a:rPr>
              <a:t>Ia(s)</a:t>
            </a:r>
            <a:r>
              <a:rPr sz="2000" spc="-75" dirty="0">
                <a:solidFill>
                  <a:srgbClr val="232D41"/>
                </a:solidFill>
                <a:latin typeface="Calibri"/>
                <a:cs typeface="Calibri"/>
              </a:rPr>
              <a:t> </a:t>
            </a:r>
            <a:r>
              <a:rPr sz="2000" dirty="0">
                <a:solidFill>
                  <a:srgbClr val="232D41"/>
                </a:solidFill>
                <a:latin typeface="Calibri"/>
                <a:cs typeface="Calibri"/>
              </a:rPr>
              <a:t>(Ra</a:t>
            </a:r>
            <a:r>
              <a:rPr sz="2000" spc="25" dirty="0">
                <a:solidFill>
                  <a:srgbClr val="232D41"/>
                </a:solidFill>
                <a:latin typeface="Calibri"/>
                <a:cs typeface="Calibri"/>
              </a:rPr>
              <a:t> </a:t>
            </a:r>
            <a:r>
              <a:rPr sz="2000" dirty="0">
                <a:solidFill>
                  <a:srgbClr val="232D41"/>
                </a:solidFill>
                <a:latin typeface="Calibri"/>
                <a:cs typeface="Calibri"/>
              </a:rPr>
              <a:t>+</a:t>
            </a:r>
            <a:r>
              <a:rPr sz="2000" spc="5" dirty="0">
                <a:solidFill>
                  <a:srgbClr val="232D41"/>
                </a:solidFill>
                <a:latin typeface="Calibri"/>
                <a:cs typeface="Calibri"/>
              </a:rPr>
              <a:t> </a:t>
            </a:r>
            <a:r>
              <a:rPr sz="2000" spc="-10" dirty="0">
                <a:solidFill>
                  <a:srgbClr val="232D41"/>
                </a:solidFill>
                <a:latin typeface="Calibri"/>
                <a:cs typeface="Calibri"/>
              </a:rPr>
              <a:t>sLa)…............(8)</a:t>
            </a:r>
            <a:endParaRPr sz="2000" dirty="0">
              <a:latin typeface="Calibri"/>
              <a:cs typeface="Calibri"/>
            </a:endParaRPr>
          </a:p>
          <a:p>
            <a:pPr marL="12700">
              <a:lnSpc>
                <a:spcPct val="100000"/>
              </a:lnSpc>
              <a:spcBef>
                <a:spcPts val="755"/>
              </a:spcBef>
            </a:pPr>
            <a:r>
              <a:rPr sz="2000" dirty="0">
                <a:solidFill>
                  <a:srgbClr val="232D41"/>
                </a:solidFill>
                <a:latin typeface="Calibri"/>
                <a:cs typeface="Calibri"/>
              </a:rPr>
              <a:t>T(s)</a:t>
            </a:r>
            <a:r>
              <a:rPr lang="en-US" sz="2000" dirty="0">
                <a:solidFill>
                  <a:srgbClr val="232D41"/>
                </a:solidFill>
                <a:latin typeface="Calibri"/>
                <a:cs typeface="Calibri"/>
              </a:rPr>
              <a:t>-TL(s)</a:t>
            </a:r>
            <a:r>
              <a:rPr sz="2000" dirty="0">
                <a:solidFill>
                  <a:srgbClr val="232D41"/>
                </a:solidFill>
                <a:latin typeface="Calibri"/>
                <a:cs typeface="Calibri"/>
              </a:rPr>
              <a:t>=(Js+B)</a:t>
            </a:r>
            <a:r>
              <a:rPr sz="2000" spc="-90" dirty="0">
                <a:solidFill>
                  <a:srgbClr val="232D41"/>
                </a:solidFill>
                <a:latin typeface="Calibri"/>
                <a:cs typeface="Calibri"/>
              </a:rPr>
              <a:t> </a:t>
            </a:r>
            <a:r>
              <a:rPr sz="2000" spc="-10" dirty="0">
                <a:solidFill>
                  <a:srgbClr val="232D41"/>
                </a:solidFill>
                <a:latin typeface="Calibri"/>
                <a:cs typeface="Calibri"/>
              </a:rPr>
              <a:t>W(s)…....................(9)</a:t>
            </a:r>
            <a:endParaRPr sz="2000" dirty="0">
              <a:latin typeface="Calibri"/>
              <a:cs typeface="Calibri"/>
            </a:endParaRPr>
          </a:p>
        </p:txBody>
      </p:sp>
      <p:pic>
        <p:nvPicPr>
          <p:cNvPr id="3" name="object 3"/>
          <p:cNvPicPr/>
          <p:nvPr/>
        </p:nvPicPr>
        <p:blipFill>
          <a:blip r:embed="rId2" cstate="print"/>
          <a:stretch>
            <a:fillRect/>
          </a:stretch>
        </p:blipFill>
        <p:spPr>
          <a:xfrm>
            <a:off x="495300" y="2533650"/>
            <a:ext cx="11201400" cy="3971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9610" y="318769"/>
            <a:ext cx="6582409" cy="449580"/>
          </a:xfrm>
          <a:prstGeom prst="rect">
            <a:avLst/>
          </a:prstGeom>
        </p:spPr>
        <p:txBody>
          <a:bodyPr vert="horz" wrap="square" lIns="0" tIns="16510" rIns="0" bIns="0" rtlCol="0">
            <a:spAutoFit/>
          </a:bodyPr>
          <a:lstStyle/>
          <a:p>
            <a:pPr marL="12700">
              <a:lnSpc>
                <a:spcPct val="100000"/>
              </a:lnSpc>
              <a:spcBef>
                <a:spcPts val="130"/>
              </a:spcBef>
              <a:tabLst>
                <a:tab pos="3963035" algn="l"/>
              </a:tabLst>
            </a:pPr>
            <a:r>
              <a:rPr sz="2750" u="sng" spc="340" dirty="0">
                <a:uFill>
                  <a:solidFill>
                    <a:srgbClr val="232D41"/>
                  </a:solidFill>
                </a:uFill>
              </a:rPr>
              <a:t>MATLAB</a:t>
            </a:r>
            <a:r>
              <a:rPr sz="2750" u="sng" spc="275" dirty="0">
                <a:uFill>
                  <a:solidFill>
                    <a:srgbClr val="232D41"/>
                  </a:solidFill>
                </a:uFill>
              </a:rPr>
              <a:t> </a:t>
            </a:r>
            <a:r>
              <a:rPr sz="2750" u="sng" spc="330" dirty="0">
                <a:uFill>
                  <a:solidFill>
                    <a:srgbClr val="232D41"/>
                  </a:solidFill>
                </a:uFill>
              </a:rPr>
              <a:t>MODELLING</a:t>
            </a:r>
            <a:r>
              <a:rPr sz="2750" u="sng" dirty="0">
                <a:uFill>
                  <a:solidFill>
                    <a:srgbClr val="232D41"/>
                  </a:solidFill>
                </a:uFill>
              </a:rPr>
              <a:t>	</a:t>
            </a:r>
            <a:r>
              <a:rPr sz="2750" u="sng" spc="370" dirty="0">
                <a:uFill>
                  <a:solidFill>
                    <a:srgbClr val="232D41"/>
                  </a:solidFill>
                </a:uFill>
              </a:rPr>
              <a:t>OF</a:t>
            </a:r>
            <a:r>
              <a:rPr sz="2750" u="sng" spc="204" dirty="0">
                <a:uFill>
                  <a:solidFill>
                    <a:srgbClr val="232D41"/>
                  </a:solidFill>
                </a:uFill>
              </a:rPr>
              <a:t> </a:t>
            </a:r>
            <a:r>
              <a:rPr sz="2750" u="sng" spc="500" dirty="0">
                <a:uFill>
                  <a:solidFill>
                    <a:srgbClr val="232D41"/>
                  </a:solidFill>
                </a:uFill>
              </a:rPr>
              <a:t>DC</a:t>
            </a:r>
            <a:r>
              <a:rPr sz="2750" u="sng" spc="270" dirty="0">
                <a:uFill>
                  <a:solidFill>
                    <a:srgbClr val="232D41"/>
                  </a:solidFill>
                </a:uFill>
              </a:rPr>
              <a:t> </a:t>
            </a:r>
            <a:r>
              <a:rPr sz="2750" u="sng" spc="295" dirty="0">
                <a:uFill>
                  <a:solidFill>
                    <a:srgbClr val="232D41"/>
                  </a:solidFill>
                </a:uFill>
              </a:rPr>
              <a:t>MOTOR</a:t>
            </a:r>
            <a:endParaRPr sz="2750"/>
          </a:p>
        </p:txBody>
      </p:sp>
      <p:pic>
        <p:nvPicPr>
          <p:cNvPr id="3" name="object 3"/>
          <p:cNvPicPr/>
          <p:nvPr/>
        </p:nvPicPr>
        <p:blipFill>
          <a:blip r:embed="rId2" cstate="print"/>
          <a:stretch>
            <a:fillRect/>
          </a:stretch>
        </p:blipFill>
        <p:spPr>
          <a:xfrm>
            <a:off x="485775" y="838200"/>
            <a:ext cx="11210925" cy="5705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4350" y="895348"/>
            <a:ext cx="11572875" cy="5895975"/>
          </a:xfrm>
          <a:prstGeom prst="rect">
            <a:avLst/>
          </a:prstGeom>
        </p:spPr>
      </p:pic>
      <p:sp>
        <p:nvSpPr>
          <p:cNvPr id="3" name="object 3"/>
          <p:cNvSpPr txBox="1">
            <a:spLocks noGrp="1"/>
          </p:cNvSpPr>
          <p:nvPr>
            <p:ph type="title"/>
          </p:nvPr>
        </p:nvSpPr>
        <p:spPr>
          <a:prstGeom prst="rect">
            <a:avLst/>
          </a:prstGeom>
        </p:spPr>
        <p:txBody>
          <a:bodyPr vert="horz" wrap="square" lIns="0" tIns="325646" rIns="0" bIns="0" rtlCol="0">
            <a:spAutoFit/>
          </a:bodyPr>
          <a:lstStyle/>
          <a:p>
            <a:pPr marL="3397885">
              <a:lnSpc>
                <a:spcPct val="100000"/>
              </a:lnSpc>
              <a:spcBef>
                <a:spcPts val="130"/>
              </a:spcBef>
            </a:pPr>
            <a:r>
              <a:rPr sz="2900" b="0" spc="210" dirty="0">
                <a:latin typeface="Calibri"/>
                <a:cs typeface="Calibri"/>
              </a:rPr>
              <a:t>Dc</a:t>
            </a:r>
            <a:r>
              <a:rPr sz="2900" b="0" spc="105" dirty="0">
                <a:latin typeface="Calibri"/>
                <a:cs typeface="Calibri"/>
              </a:rPr>
              <a:t> </a:t>
            </a:r>
            <a:r>
              <a:rPr sz="2900" b="0" spc="65" dirty="0">
                <a:latin typeface="Calibri"/>
                <a:cs typeface="Calibri"/>
              </a:rPr>
              <a:t>motor</a:t>
            </a:r>
            <a:r>
              <a:rPr sz="2900" b="0" spc="20" dirty="0">
                <a:latin typeface="Calibri"/>
                <a:cs typeface="Calibri"/>
              </a:rPr>
              <a:t> </a:t>
            </a:r>
            <a:r>
              <a:rPr sz="2900" b="0" spc="-10" dirty="0">
                <a:latin typeface="Calibri"/>
                <a:cs typeface="Calibri"/>
              </a:rPr>
              <a:t>characteristics</a:t>
            </a:r>
            <a:endParaRPr sz="29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1866" y="219646"/>
            <a:ext cx="5568315" cy="758190"/>
          </a:xfrm>
          <a:prstGeom prst="rect">
            <a:avLst/>
          </a:prstGeom>
        </p:spPr>
        <p:txBody>
          <a:bodyPr vert="horz" wrap="square" lIns="0" tIns="13335" rIns="0" bIns="0" rtlCol="0">
            <a:spAutoFit/>
          </a:bodyPr>
          <a:lstStyle/>
          <a:p>
            <a:pPr marL="12700">
              <a:lnSpc>
                <a:spcPct val="100000"/>
              </a:lnSpc>
              <a:spcBef>
                <a:spcPts val="105"/>
              </a:spcBef>
            </a:pPr>
            <a:r>
              <a:rPr sz="4800" u="sng" spc="495" dirty="0">
                <a:uFill>
                  <a:solidFill>
                    <a:srgbClr val="232D41"/>
                  </a:solidFill>
                </a:uFill>
              </a:rPr>
              <a:t>PID</a:t>
            </a:r>
            <a:r>
              <a:rPr sz="4800" u="sng" spc="365" dirty="0">
                <a:uFill>
                  <a:solidFill>
                    <a:srgbClr val="232D41"/>
                  </a:solidFill>
                </a:uFill>
              </a:rPr>
              <a:t> </a:t>
            </a:r>
            <a:r>
              <a:rPr sz="4800" u="sng" spc="720" dirty="0">
                <a:uFill>
                  <a:solidFill>
                    <a:srgbClr val="232D41"/>
                  </a:solidFill>
                </a:uFill>
              </a:rPr>
              <a:t>CONTROLLER</a:t>
            </a:r>
            <a:endParaRPr sz="4800"/>
          </a:p>
        </p:txBody>
      </p:sp>
      <p:sp>
        <p:nvSpPr>
          <p:cNvPr id="3" name="object 3"/>
          <p:cNvSpPr txBox="1"/>
          <p:nvPr/>
        </p:nvSpPr>
        <p:spPr>
          <a:xfrm>
            <a:off x="866775" y="1142047"/>
            <a:ext cx="10342880" cy="4283710"/>
          </a:xfrm>
          <a:prstGeom prst="rect">
            <a:avLst/>
          </a:prstGeom>
        </p:spPr>
        <p:txBody>
          <a:bodyPr vert="horz" wrap="square" lIns="0" tIns="46355" rIns="0" bIns="0" rtlCol="0">
            <a:spAutoFit/>
          </a:bodyPr>
          <a:lstStyle/>
          <a:p>
            <a:pPr marL="241300" marR="85725" indent="-229235">
              <a:lnSpc>
                <a:spcPct val="90000"/>
              </a:lnSpc>
              <a:spcBef>
                <a:spcPts val="365"/>
              </a:spcBef>
              <a:buClr>
                <a:srgbClr val="475D83"/>
              </a:buClr>
              <a:buFont typeface="Arial"/>
              <a:buChar char="•"/>
              <a:tabLst>
                <a:tab pos="241300" algn="l"/>
              </a:tabLst>
            </a:pPr>
            <a:r>
              <a:rPr sz="2000" dirty="0">
                <a:solidFill>
                  <a:srgbClr val="232D41"/>
                </a:solidFill>
                <a:latin typeface="Calibri"/>
                <a:cs typeface="Calibri"/>
              </a:rPr>
              <a:t>A</a:t>
            </a:r>
            <a:r>
              <a:rPr sz="2000" spc="-70" dirty="0">
                <a:solidFill>
                  <a:srgbClr val="232D41"/>
                </a:solidFill>
                <a:latin typeface="Calibri"/>
                <a:cs typeface="Calibri"/>
              </a:rPr>
              <a:t> </a:t>
            </a:r>
            <a:r>
              <a:rPr sz="2000" spc="-20" dirty="0">
                <a:solidFill>
                  <a:srgbClr val="232D41"/>
                </a:solidFill>
                <a:latin typeface="Calibri"/>
                <a:cs typeface="Calibri"/>
              </a:rPr>
              <a:t>proportional-</a:t>
            </a:r>
            <a:r>
              <a:rPr sz="2000" spc="-25" dirty="0">
                <a:solidFill>
                  <a:srgbClr val="232D41"/>
                </a:solidFill>
                <a:latin typeface="Calibri"/>
                <a:cs typeface="Calibri"/>
              </a:rPr>
              <a:t>integral-</a:t>
            </a:r>
            <a:r>
              <a:rPr sz="2000" dirty="0">
                <a:solidFill>
                  <a:srgbClr val="232D41"/>
                </a:solidFill>
                <a:latin typeface="Calibri"/>
                <a:cs typeface="Calibri"/>
              </a:rPr>
              <a:t>derivative</a:t>
            </a:r>
            <a:r>
              <a:rPr sz="2000" spc="90" dirty="0">
                <a:solidFill>
                  <a:srgbClr val="232D41"/>
                </a:solidFill>
                <a:latin typeface="Calibri"/>
                <a:cs typeface="Calibri"/>
              </a:rPr>
              <a:t> </a:t>
            </a:r>
            <a:r>
              <a:rPr sz="2000" dirty="0">
                <a:solidFill>
                  <a:srgbClr val="232D41"/>
                </a:solidFill>
                <a:latin typeface="Calibri"/>
                <a:cs typeface="Calibri"/>
              </a:rPr>
              <a:t>(PID)</a:t>
            </a:r>
            <a:r>
              <a:rPr sz="2000" spc="-110" dirty="0">
                <a:solidFill>
                  <a:srgbClr val="232D41"/>
                </a:solidFill>
                <a:latin typeface="Calibri"/>
                <a:cs typeface="Calibri"/>
              </a:rPr>
              <a:t> </a:t>
            </a:r>
            <a:r>
              <a:rPr sz="2000" spc="-10" dirty="0">
                <a:solidFill>
                  <a:srgbClr val="232D41"/>
                </a:solidFill>
                <a:latin typeface="Calibri"/>
                <a:cs typeface="Calibri"/>
              </a:rPr>
              <a:t>controller</a:t>
            </a:r>
            <a:r>
              <a:rPr sz="2000" spc="20" dirty="0">
                <a:solidFill>
                  <a:srgbClr val="232D41"/>
                </a:solidFill>
                <a:latin typeface="Calibri"/>
                <a:cs typeface="Calibri"/>
              </a:rPr>
              <a:t> </a:t>
            </a:r>
            <a:r>
              <a:rPr sz="2000" dirty="0">
                <a:solidFill>
                  <a:srgbClr val="232D41"/>
                </a:solidFill>
                <a:latin typeface="Calibri"/>
                <a:cs typeface="Calibri"/>
              </a:rPr>
              <a:t>is</a:t>
            </a:r>
            <a:r>
              <a:rPr sz="2000" spc="-65" dirty="0">
                <a:solidFill>
                  <a:srgbClr val="232D41"/>
                </a:solidFill>
                <a:latin typeface="Calibri"/>
                <a:cs typeface="Calibri"/>
              </a:rPr>
              <a:t> </a:t>
            </a:r>
            <a:r>
              <a:rPr sz="2000" dirty="0">
                <a:solidFill>
                  <a:srgbClr val="232D41"/>
                </a:solidFill>
                <a:latin typeface="Calibri"/>
                <a:cs typeface="Calibri"/>
              </a:rPr>
              <a:t>a</a:t>
            </a:r>
            <a:r>
              <a:rPr sz="2000" spc="-10" dirty="0">
                <a:solidFill>
                  <a:srgbClr val="232D41"/>
                </a:solidFill>
                <a:latin typeface="Calibri"/>
                <a:cs typeface="Calibri"/>
              </a:rPr>
              <a:t> control</a:t>
            </a:r>
            <a:r>
              <a:rPr sz="2000" spc="-35" dirty="0">
                <a:solidFill>
                  <a:srgbClr val="232D41"/>
                </a:solidFill>
                <a:latin typeface="Calibri"/>
                <a:cs typeface="Calibri"/>
              </a:rPr>
              <a:t> </a:t>
            </a:r>
            <a:r>
              <a:rPr sz="2000" dirty="0">
                <a:solidFill>
                  <a:srgbClr val="232D41"/>
                </a:solidFill>
                <a:latin typeface="Calibri"/>
                <a:cs typeface="Calibri"/>
              </a:rPr>
              <a:t>mechanism</a:t>
            </a:r>
            <a:r>
              <a:rPr sz="2000" spc="-60" dirty="0">
                <a:solidFill>
                  <a:srgbClr val="232D41"/>
                </a:solidFill>
                <a:latin typeface="Calibri"/>
                <a:cs typeface="Calibri"/>
              </a:rPr>
              <a:t> </a:t>
            </a:r>
            <a:r>
              <a:rPr sz="2000" dirty="0">
                <a:solidFill>
                  <a:srgbClr val="232D41"/>
                </a:solidFill>
                <a:latin typeface="Calibri"/>
                <a:cs typeface="Calibri"/>
              </a:rPr>
              <a:t>that</a:t>
            </a:r>
            <a:r>
              <a:rPr sz="2000" spc="-25" dirty="0">
                <a:solidFill>
                  <a:srgbClr val="232D41"/>
                </a:solidFill>
                <a:latin typeface="Calibri"/>
                <a:cs typeface="Calibri"/>
              </a:rPr>
              <a:t> </a:t>
            </a:r>
            <a:r>
              <a:rPr sz="2000" dirty="0">
                <a:solidFill>
                  <a:srgbClr val="232D41"/>
                </a:solidFill>
                <a:latin typeface="Calibri"/>
                <a:cs typeface="Calibri"/>
              </a:rPr>
              <a:t>is</a:t>
            </a:r>
            <a:r>
              <a:rPr sz="2000" spc="-60" dirty="0">
                <a:solidFill>
                  <a:srgbClr val="232D41"/>
                </a:solidFill>
                <a:latin typeface="Calibri"/>
                <a:cs typeface="Calibri"/>
              </a:rPr>
              <a:t> </a:t>
            </a:r>
            <a:r>
              <a:rPr sz="2000" dirty="0">
                <a:solidFill>
                  <a:srgbClr val="232D41"/>
                </a:solidFill>
                <a:latin typeface="Calibri"/>
                <a:cs typeface="Calibri"/>
              </a:rPr>
              <a:t>widely</a:t>
            </a:r>
            <a:r>
              <a:rPr sz="2000" spc="30" dirty="0">
                <a:solidFill>
                  <a:srgbClr val="232D41"/>
                </a:solidFill>
                <a:latin typeface="Calibri"/>
                <a:cs typeface="Calibri"/>
              </a:rPr>
              <a:t> </a:t>
            </a:r>
            <a:r>
              <a:rPr sz="2000" dirty="0">
                <a:solidFill>
                  <a:srgbClr val="232D41"/>
                </a:solidFill>
                <a:latin typeface="Calibri"/>
                <a:cs typeface="Calibri"/>
              </a:rPr>
              <a:t>used</a:t>
            </a:r>
            <a:r>
              <a:rPr sz="2000" spc="-35" dirty="0">
                <a:solidFill>
                  <a:srgbClr val="232D41"/>
                </a:solidFill>
                <a:latin typeface="Calibri"/>
                <a:cs typeface="Calibri"/>
              </a:rPr>
              <a:t> </a:t>
            </a:r>
            <a:r>
              <a:rPr sz="2000" spc="-25" dirty="0">
                <a:solidFill>
                  <a:srgbClr val="232D41"/>
                </a:solidFill>
                <a:latin typeface="Calibri"/>
                <a:cs typeface="Calibri"/>
              </a:rPr>
              <a:t>in </a:t>
            </a:r>
            <a:r>
              <a:rPr sz="2000" spc="-10" dirty="0">
                <a:solidFill>
                  <a:srgbClr val="232D41"/>
                </a:solidFill>
                <a:latin typeface="Calibri"/>
                <a:cs typeface="Calibri"/>
              </a:rPr>
              <a:t>various</a:t>
            </a:r>
            <a:r>
              <a:rPr sz="2000" spc="-100" dirty="0">
                <a:solidFill>
                  <a:srgbClr val="232D41"/>
                </a:solidFill>
                <a:latin typeface="Calibri"/>
                <a:cs typeface="Calibri"/>
              </a:rPr>
              <a:t> </a:t>
            </a:r>
            <a:r>
              <a:rPr sz="2000" dirty="0">
                <a:solidFill>
                  <a:srgbClr val="232D41"/>
                </a:solidFill>
                <a:latin typeface="Calibri"/>
                <a:cs typeface="Calibri"/>
              </a:rPr>
              <a:t>industrial</a:t>
            </a:r>
            <a:r>
              <a:rPr sz="2000" spc="-40" dirty="0">
                <a:solidFill>
                  <a:srgbClr val="232D41"/>
                </a:solidFill>
                <a:latin typeface="Calibri"/>
                <a:cs typeface="Calibri"/>
              </a:rPr>
              <a:t> </a:t>
            </a:r>
            <a:r>
              <a:rPr sz="2000" dirty="0">
                <a:solidFill>
                  <a:srgbClr val="232D41"/>
                </a:solidFill>
                <a:latin typeface="Calibri"/>
                <a:cs typeface="Calibri"/>
              </a:rPr>
              <a:t>applications.</a:t>
            </a:r>
            <a:r>
              <a:rPr sz="2000" spc="-15" dirty="0">
                <a:solidFill>
                  <a:srgbClr val="232D41"/>
                </a:solidFill>
                <a:latin typeface="Calibri"/>
                <a:cs typeface="Calibri"/>
              </a:rPr>
              <a:t> </a:t>
            </a:r>
            <a:r>
              <a:rPr sz="2000" dirty="0">
                <a:solidFill>
                  <a:srgbClr val="232D41"/>
                </a:solidFill>
                <a:latin typeface="Calibri"/>
                <a:cs typeface="Calibri"/>
              </a:rPr>
              <a:t>The</a:t>
            </a:r>
            <a:r>
              <a:rPr sz="2000" spc="-60" dirty="0">
                <a:solidFill>
                  <a:srgbClr val="232D41"/>
                </a:solidFill>
                <a:latin typeface="Calibri"/>
                <a:cs typeface="Calibri"/>
              </a:rPr>
              <a:t> </a:t>
            </a:r>
            <a:r>
              <a:rPr sz="2000" spc="-10" dirty="0">
                <a:solidFill>
                  <a:srgbClr val="232D41"/>
                </a:solidFill>
                <a:latin typeface="Calibri"/>
                <a:cs typeface="Calibri"/>
              </a:rPr>
              <a:t>controller's</a:t>
            </a:r>
            <a:r>
              <a:rPr sz="2000" spc="10" dirty="0">
                <a:solidFill>
                  <a:srgbClr val="232D41"/>
                </a:solidFill>
                <a:latin typeface="Calibri"/>
                <a:cs typeface="Calibri"/>
              </a:rPr>
              <a:t> </a:t>
            </a:r>
            <a:r>
              <a:rPr sz="2000" dirty="0">
                <a:solidFill>
                  <a:srgbClr val="232D41"/>
                </a:solidFill>
                <a:latin typeface="Calibri"/>
                <a:cs typeface="Calibri"/>
              </a:rPr>
              <a:t>purpose</a:t>
            </a:r>
            <a:r>
              <a:rPr sz="2000" spc="-60" dirty="0">
                <a:solidFill>
                  <a:srgbClr val="232D41"/>
                </a:solidFill>
                <a:latin typeface="Calibri"/>
                <a:cs typeface="Calibri"/>
              </a:rPr>
              <a:t> </a:t>
            </a:r>
            <a:r>
              <a:rPr sz="2000" dirty="0">
                <a:solidFill>
                  <a:srgbClr val="232D41"/>
                </a:solidFill>
                <a:latin typeface="Calibri"/>
                <a:cs typeface="Calibri"/>
              </a:rPr>
              <a:t>is</a:t>
            </a:r>
            <a:r>
              <a:rPr sz="2000" spc="5" dirty="0">
                <a:solidFill>
                  <a:srgbClr val="232D41"/>
                </a:solidFill>
                <a:latin typeface="Calibri"/>
                <a:cs typeface="Calibri"/>
              </a:rPr>
              <a:t> </a:t>
            </a:r>
            <a:r>
              <a:rPr sz="2000" dirty="0">
                <a:solidFill>
                  <a:srgbClr val="232D41"/>
                </a:solidFill>
                <a:latin typeface="Calibri"/>
                <a:cs typeface="Calibri"/>
              </a:rPr>
              <a:t>to</a:t>
            </a:r>
            <a:r>
              <a:rPr sz="2000" spc="-45" dirty="0">
                <a:solidFill>
                  <a:srgbClr val="232D41"/>
                </a:solidFill>
                <a:latin typeface="Calibri"/>
                <a:cs typeface="Calibri"/>
              </a:rPr>
              <a:t> </a:t>
            </a:r>
            <a:r>
              <a:rPr sz="2000" spc="-10" dirty="0">
                <a:solidFill>
                  <a:srgbClr val="232D41"/>
                </a:solidFill>
                <a:latin typeface="Calibri"/>
                <a:cs typeface="Calibri"/>
              </a:rPr>
              <a:t>regulate</a:t>
            </a:r>
            <a:r>
              <a:rPr sz="2000" spc="-114" dirty="0">
                <a:solidFill>
                  <a:srgbClr val="232D41"/>
                </a:solidFill>
                <a:latin typeface="Calibri"/>
                <a:cs typeface="Calibri"/>
              </a:rPr>
              <a:t> </a:t>
            </a:r>
            <a:r>
              <a:rPr sz="2000" dirty="0">
                <a:solidFill>
                  <a:srgbClr val="232D41"/>
                </a:solidFill>
                <a:latin typeface="Calibri"/>
                <a:cs typeface="Calibri"/>
              </a:rPr>
              <a:t>a</a:t>
            </a:r>
            <a:r>
              <a:rPr sz="2000" spc="-20" dirty="0">
                <a:solidFill>
                  <a:srgbClr val="232D41"/>
                </a:solidFill>
                <a:latin typeface="Calibri"/>
                <a:cs typeface="Calibri"/>
              </a:rPr>
              <a:t> </a:t>
            </a:r>
            <a:r>
              <a:rPr sz="2000" dirty="0">
                <a:solidFill>
                  <a:srgbClr val="232D41"/>
                </a:solidFill>
                <a:latin typeface="Calibri"/>
                <a:cs typeface="Calibri"/>
              </a:rPr>
              <a:t>system's</a:t>
            </a:r>
            <a:r>
              <a:rPr sz="2000" spc="-120" dirty="0">
                <a:solidFill>
                  <a:srgbClr val="232D41"/>
                </a:solidFill>
                <a:latin typeface="Calibri"/>
                <a:cs typeface="Calibri"/>
              </a:rPr>
              <a:t> </a:t>
            </a:r>
            <a:r>
              <a:rPr sz="2000" dirty="0">
                <a:solidFill>
                  <a:srgbClr val="232D41"/>
                </a:solidFill>
                <a:latin typeface="Calibri"/>
                <a:cs typeface="Calibri"/>
              </a:rPr>
              <a:t>output</a:t>
            </a:r>
            <a:r>
              <a:rPr sz="2000" spc="-100" dirty="0">
                <a:solidFill>
                  <a:srgbClr val="232D41"/>
                </a:solidFill>
                <a:latin typeface="Calibri"/>
                <a:cs typeface="Calibri"/>
              </a:rPr>
              <a:t> </a:t>
            </a:r>
            <a:r>
              <a:rPr sz="2000" spc="-25" dirty="0">
                <a:solidFill>
                  <a:srgbClr val="232D41"/>
                </a:solidFill>
                <a:latin typeface="Calibri"/>
                <a:cs typeface="Calibri"/>
              </a:rPr>
              <a:t>by </a:t>
            </a:r>
            <a:r>
              <a:rPr sz="2000" dirty="0">
                <a:solidFill>
                  <a:srgbClr val="232D41"/>
                </a:solidFill>
                <a:latin typeface="Calibri"/>
                <a:cs typeface="Calibri"/>
              </a:rPr>
              <a:t>adjusting</a:t>
            </a:r>
            <a:r>
              <a:rPr sz="2000" spc="-114" dirty="0">
                <a:solidFill>
                  <a:srgbClr val="232D41"/>
                </a:solidFill>
                <a:latin typeface="Calibri"/>
                <a:cs typeface="Calibri"/>
              </a:rPr>
              <a:t> </a:t>
            </a:r>
            <a:r>
              <a:rPr sz="2000" dirty="0">
                <a:solidFill>
                  <a:srgbClr val="232D41"/>
                </a:solidFill>
                <a:latin typeface="Calibri"/>
                <a:cs typeface="Calibri"/>
              </a:rPr>
              <a:t>its</a:t>
            </a:r>
            <a:r>
              <a:rPr sz="2000" spc="-15" dirty="0">
                <a:solidFill>
                  <a:srgbClr val="232D41"/>
                </a:solidFill>
                <a:latin typeface="Calibri"/>
                <a:cs typeface="Calibri"/>
              </a:rPr>
              <a:t> </a:t>
            </a:r>
            <a:r>
              <a:rPr sz="2000" dirty="0">
                <a:solidFill>
                  <a:srgbClr val="232D41"/>
                </a:solidFill>
                <a:latin typeface="Calibri"/>
                <a:cs typeface="Calibri"/>
              </a:rPr>
              <a:t>input,</a:t>
            </a:r>
            <a:r>
              <a:rPr sz="2000" spc="-20" dirty="0">
                <a:solidFill>
                  <a:srgbClr val="232D41"/>
                </a:solidFill>
                <a:latin typeface="Calibri"/>
                <a:cs typeface="Calibri"/>
              </a:rPr>
              <a:t> </a:t>
            </a:r>
            <a:r>
              <a:rPr sz="2000" dirty="0">
                <a:solidFill>
                  <a:srgbClr val="232D41"/>
                </a:solidFill>
                <a:latin typeface="Calibri"/>
                <a:cs typeface="Calibri"/>
              </a:rPr>
              <a:t>taking</a:t>
            </a:r>
            <a:r>
              <a:rPr sz="2000" spc="-80" dirty="0">
                <a:solidFill>
                  <a:srgbClr val="232D41"/>
                </a:solidFill>
                <a:latin typeface="Calibri"/>
                <a:cs typeface="Calibri"/>
              </a:rPr>
              <a:t> </a:t>
            </a:r>
            <a:r>
              <a:rPr sz="2000" dirty="0">
                <a:solidFill>
                  <a:srgbClr val="232D41"/>
                </a:solidFill>
                <a:latin typeface="Calibri"/>
                <a:cs typeface="Calibri"/>
              </a:rPr>
              <a:t>in</a:t>
            </a:r>
            <a:r>
              <a:rPr sz="2000" spc="-45" dirty="0">
                <a:solidFill>
                  <a:srgbClr val="232D41"/>
                </a:solidFill>
                <a:latin typeface="Calibri"/>
                <a:cs typeface="Calibri"/>
              </a:rPr>
              <a:t> </a:t>
            </a:r>
            <a:r>
              <a:rPr sz="2000" dirty="0">
                <a:solidFill>
                  <a:srgbClr val="232D41"/>
                </a:solidFill>
                <a:latin typeface="Calibri"/>
                <a:cs typeface="Calibri"/>
              </a:rPr>
              <a:t>to</a:t>
            </a:r>
            <a:r>
              <a:rPr sz="2000" spc="-50" dirty="0">
                <a:solidFill>
                  <a:srgbClr val="232D41"/>
                </a:solidFill>
                <a:latin typeface="Calibri"/>
                <a:cs typeface="Calibri"/>
              </a:rPr>
              <a:t> </a:t>
            </a:r>
            <a:r>
              <a:rPr sz="2000" dirty="0">
                <a:solidFill>
                  <a:srgbClr val="232D41"/>
                </a:solidFill>
                <a:latin typeface="Calibri"/>
                <a:cs typeface="Calibri"/>
              </a:rPr>
              <a:t>account</a:t>
            </a:r>
            <a:r>
              <a:rPr sz="2000" spc="-35" dirty="0">
                <a:solidFill>
                  <a:srgbClr val="232D41"/>
                </a:solidFill>
                <a:latin typeface="Calibri"/>
                <a:cs typeface="Calibri"/>
              </a:rPr>
              <a:t> </a:t>
            </a:r>
            <a:r>
              <a:rPr sz="2000" dirty="0">
                <a:solidFill>
                  <a:srgbClr val="232D41"/>
                </a:solidFill>
                <a:latin typeface="Calibri"/>
                <a:cs typeface="Calibri"/>
              </a:rPr>
              <a:t>the</a:t>
            </a:r>
            <a:r>
              <a:rPr sz="2000" spc="-65" dirty="0">
                <a:solidFill>
                  <a:srgbClr val="232D41"/>
                </a:solidFill>
                <a:latin typeface="Calibri"/>
                <a:cs typeface="Calibri"/>
              </a:rPr>
              <a:t> </a:t>
            </a:r>
            <a:r>
              <a:rPr sz="2000" dirty="0">
                <a:solidFill>
                  <a:srgbClr val="232D41"/>
                </a:solidFill>
                <a:latin typeface="Calibri"/>
                <a:cs typeface="Calibri"/>
              </a:rPr>
              <a:t>system's</a:t>
            </a:r>
            <a:r>
              <a:rPr sz="2000" spc="-120" dirty="0">
                <a:solidFill>
                  <a:srgbClr val="232D41"/>
                </a:solidFill>
                <a:latin typeface="Calibri"/>
                <a:cs typeface="Calibri"/>
              </a:rPr>
              <a:t> </a:t>
            </a:r>
            <a:r>
              <a:rPr sz="2000" spc="-50" dirty="0">
                <a:solidFill>
                  <a:srgbClr val="232D41"/>
                </a:solidFill>
                <a:latin typeface="Calibri"/>
                <a:cs typeface="Calibri"/>
              </a:rPr>
              <a:t>error,</a:t>
            </a:r>
            <a:r>
              <a:rPr sz="2000" spc="-60" dirty="0">
                <a:solidFill>
                  <a:srgbClr val="232D41"/>
                </a:solidFill>
                <a:latin typeface="Calibri"/>
                <a:cs typeface="Calibri"/>
              </a:rPr>
              <a:t> </a:t>
            </a:r>
            <a:r>
              <a:rPr sz="2000" dirty="0">
                <a:solidFill>
                  <a:srgbClr val="232D41"/>
                </a:solidFill>
                <a:latin typeface="Calibri"/>
                <a:cs typeface="Calibri"/>
              </a:rPr>
              <a:t>rate</a:t>
            </a:r>
            <a:r>
              <a:rPr sz="2000" spc="5" dirty="0">
                <a:solidFill>
                  <a:srgbClr val="232D41"/>
                </a:solidFill>
                <a:latin typeface="Calibri"/>
                <a:cs typeface="Calibri"/>
              </a:rPr>
              <a:t> </a:t>
            </a:r>
            <a:r>
              <a:rPr sz="2000" dirty="0">
                <a:solidFill>
                  <a:srgbClr val="232D41"/>
                </a:solidFill>
                <a:latin typeface="Calibri"/>
                <a:cs typeface="Calibri"/>
              </a:rPr>
              <a:t>of</a:t>
            </a:r>
            <a:r>
              <a:rPr sz="2000" spc="-50" dirty="0">
                <a:solidFill>
                  <a:srgbClr val="232D41"/>
                </a:solidFill>
                <a:latin typeface="Calibri"/>
                <a:cs typeface="Calibri"/>
              </a:rPr>
              <a:t> </a:t>
            </a:r>
            <a:r>
              <a:rPr sz="2000" dirty="0">
                <a:solidFill>
                  <a:srgbClr val="232D41"/>
                </a:solidFill>
                <a:latin typeface="Calibri"/>
                <a:cs typeface="Calibri"/>
              </a:rPr>
              <a:t>change,</a:t>
            </a:r>
            <a:r>
              <a:rPr sz="2000" spc="-80" dirty="0">
                <a:solidFill>
                  <a:srgbClr val="232D41"/>
                </a:solidFill>
                <a:latin typeface="Calibri"/>
                <a:cs typeface="Calibri"/>
              </a:rPr>
              <a:t> </a:t>
            </a:r>
            <a:r>
              <a:rPr sz="2000" dirty="0">
                <a:solidFill>
                  <a:srgbClr val="232D41"/>
                </a:solidFill>
                <a:latin typeface="Calibri"/>
                <a:cs typeface="Calibri"/>
              </a:rPr>
              <a:t>and</a:t>
            </a:r>
            <a:r>
              <a:rPr sz="2000" spc="-45" dirty="0">
                <a:solidFill>
                  <a:srgbClr val="232D41"/>
                </a:solidFill>
                <a:latin typeface="Calibri"/>
                <a:cs typeface="Calibri"/>
              </a:rPr>
              <a:t> </a:t>
            </a:r>
            <a:r>
              <a:rPr sz="2000" dirty="0">
                <a:solidFill>
                  <a:srgbClr val="232D41"/>
                </a:solidFill>
                <a:latin typeface="Calibri"/>
                <a:cs typeface="Calibri"/>
              </a:rPr>
              <a:t>accumulated</a:t>
            </a:r>
            <a:r>
              <a:rPr sz="2000" spc="-45" dirty="0">
                <a:solidFill>
                  <a:srgbClr val="232D41"/>
                </a:solidFill>
                <a:latin typeface="Calibri"/>
                <a:cs typeface="Calibri"/>
              </a:rPr>
              <a:t> </a:t>
            </a:r>
            <a:r>
              <a:rPr sz="2000" spc="-10" dirty="0">
                <a:solidFill>
                  <a:srgbClr val="232D41"/>
                </a:solidFill>
                <a:latin typeface="Calibri"/>
                <a:cs typeface="Calibri"/>
              </a:rPr>
              <a:t>error. </a:t>
            </a:r>
            <a:r>
              <a:rPr sz="2000" dirty="0">
                <a:solidFill>
                  <a:srgbClr val="232D41"/>
                </a:solidFill>
                <a:latin typeface="Calibri"/>
                <a:cs typeface="Calibri"/>
              </a:rPr>
              <a:t>The</a:t>
            </a:r>
            <a:r>
              <a:rPr sz="2000" spc="-90" dirty="0">
                <a:solidFill>
                  <a:srgbClr val="232D41"/>
                </a:solidFill>
                <a:latin typeface="Calibri"/>
                <a:cs typeface="Calibri"/>
              </a:rPr>
              <a:t> </a:t>
            </a:r>
            <a:r>
              <a:rPr sz="2000" dirty="0">
                <a:solidFill>
                  <a:srgbClr val="232D41"/>
                </a:solidFill>
                <a:latin typeface="Calibri"/>
                <a:cs typeface="Calibri"/>
              </a:rPr>
              <a:t>PID</a:t>
            </a:r>
            <a:r>
              <a:rPr sz="2000" spc="-85" dirty="0">
                <a:solidFill>
                  <a:srgbClr val="232D41"/>
                </a:solidFill>
                <a:latin typeface="Calibri"/>
                <a:cs typeface="Calibri"/>
              </a:rPr>
              <a:t> </a:t>
            </a:r>
            <a:r>
              <a:rPr sz="2000" spc="-10" dirty="0">
                <a:solidFill>
                  <a:srgbClr val="232D41"/>
                </a:solidFill>
                <a:latin typeface="Calibri"/>
                <a:cs typeface="Calibri"/>
              </a:rPr>
              <a:t>controller</a:t>
            </a:r>
            <a:r>
              <a:rPr sz="2000" dirty="0">
                <a:solidFill>
                  <a:srgbClr val="232D41"/>
                </a:solidFill>
                <a:latin typeface="Calibri"/>
                <a:cs typeface="Calibri"/>
              </a:rPr>
              <a:t> has</a:t>
            </a:r>
            <a:r>
              <a:rPr sz="2000" spc="-70" dirty="0">
                <a:solidFill>
                  <a:srgbClr val="232D41"/>
                </a:solidFill>
                <a:latin typeface="Calibri"/>
                <a:cs typeface="Calibri"/>
              </a:rPr>
              <a:t> </a:t>
            </a:r>
            <a:r>
              <a:rPr sz="2000" dirty="0">
                <a:solidFill>
                  <a:srgbClr val="232D41"/>
                </a:solidFill>
                <a:latin typeface="Calibri"/>
                <a:cs typeface="Calibri"/>
              </a:rPr>
              <a:t>become</a:t>
            </a:r>
            <a:r>
              <a:rPr sz="2000" spc="-70" dirty="0">
                <a:solidFill>
                  <a:srgbClr val="232D41"/>
                </a:solidFill>
                <a:latin typeface="Calibri"/>
                <a:cs typeface="Calibri"/>
              </a:rPr>
              <a:t> </a:t>
            </a:r>
            <a:r>
              <a:rPr sz="2000" dirty="0">
                <a:solidFill>
                  <a:srgbClr val="232D41"/>
                </a:solidFill>
                <a:latin typeface="Calibri"/>
                <a:cs typeface="Calibri"/>
              </a:rPr>
              <a:t>the standard</a:t>
            </a:r>
            <a:r>
              <a:rPr sz="2000" spc="-170" dirty="0">
                <a:solidFill>
                  <a:srgbClr val="232D41"/>
                </a:solidFill>
                <a:latin typeface="Calibri"/>
                <a:cs typeface="Calibri"/>
              </a:rPr>
              <a:t> </a:t>
            </a:r>
            <a:r>
              <a:rPr sz="2000" dirty="0">
                <a:solidFill>
                  <a:srgbClr val="232D41"/>
                </a:solidFill>
                <a:latin typeface="Calibri"/>
                <a:cs typeface="Calibri"/>
              </a:rPr>
              <a:t>for process</a:t>
            </a:r>
            <a:r>
              <a:rPr sz="2000" spc="-5" dirty="0">
                <a:solidFill>
                  <a:srgbClr val="232D41"/>
                </a:solidFill>
                <a:latin typeface="Calibri"/>
                <a:cs typeface="Calibri"/>
              </a:rPr>
              <a:t> </a:t>
            </a:r>
            <a:r>
              <a:rPr sz="2000" spc="-10" dirty="0">
                <a:solidFill>
                  <a:srgbClr val="232D41"/>
                </a:solidFill>
                <a:latin typeface="Calibri"/>
                <a:cs typeface="Calibri"/>
              </a:rPr>
              <a:t>control</a:t>
            </a:r>
            <a:r>
              <a:rPr sz="2000" spc="-50" dirty="0">
                <a:solidFill>
                  <a:srgbClr val="232D41"/>
                </a:solidFill>
                <a:latin typeface="Calibri"/>
                <a:cs typeface="Calibri"/>
              </a:rPr>
              <a:t> </a:t>
            </a:r>
            <a:r>
              <a:rPr sz="2000" spc="-10" dirty="0">
                <a:solidFill>
                  <a:srgbClr val="232D41"/>
                </a:solidFill>
                <a:latin typeface="Calibri"/>
                <a:cs typeface="Calibri"/>
              </a:rPr>
              <a:t>applications</a:t>
            </a:r>
            <a:r>
              <a:rPr sz="2000" spc="-80" dirty="0">
                <a:solidFill>
                  <a:srgbClr val="232D41"/>
                </a:solidFill>
                <a:latin typeface="Calibri"/>
                <a:cs typeface="Calibri"/>
              </a:rPr>
              <a:t> </a:t>
            </a:r>
            <a:r>
              <a:rPr sz="2000" dirty="0">
                <a:solidFill>
                  <a:srgbClr val="232D41"/>
                </a:solidFill>
                <a:latin typeface="Calibri"/>
                <a:cs typeface="Calibri"/>
              </a:rPr>
              <a:t>in</a:t>
            </a:r>
            <a:r>
              <a:rPr sz="2000" spc="-50" dirty="0">
                <a:solidFill>
                  <a:srgbClr val="232D41"/>
                </a:solidFill>
                <a:latin typeface="Calibri"/>
                <a:cs typeface="Calibri"/>
              </a:rPr>
              <a:t> </a:t>
            </a:r>
            <a:r>
              <a:rPr sz="2000" dirty="0">
                <a:solidFill>
                  <a:srgbClr val="232D41"/>
                </a:solidFill>
                <a:latin typeface="Calibri"/>
                <a:cs typeface="Calibri"/>
              </a:rPr>
              <a:t>various</a:t>
            </a:r>
            <a:r>
              <a:rPr sz="2000" spc="-10" dirty="0">
                <a:solidFill>
                  <a:srgbClr val="232D41"/>
                </a:solidFill>
                <a:latin typeface="Calibri"/>
                <a:cs typeface="Calibri"/>
              </a:rPr>
              <a:t> industries, </a:t>
            </a:r>
            <a:r>
              <a:rPr sz="2000" dirty="0">
                <a:solidFill>
                  <a:srgbClr val="232D41"/>
                </a:solidFill>
                <a:latin typeface="Calibri"/>
                <a:cs typeface="Calibri"/>
              </a:rPr>
              <a:t>including</a:t>
            </a:r>
            <a:r>
              <a:rPr sz="2000" spc="-70" dirty="0">
                <a:solidFill>
                  <a:srgbClr val="232D41"/>
                </a:solidFill>
                <a:latin typeface="Calibri"/>
                <a:cs typeface="Calibri"/>
              </a:rPr>
              <a:t> </a:t>
            </a:r>
            <a:r>
              <a:rPr sz="2000" dirty="0">
                <a:solidFill>
                  <a:srgbClr val="232D41"/>
                </a:solidFill>
                <a:latin typeface="Calibri"/>
                <a:cs typeface="Calibri"/>
              </a:rPr>
              <a:t>manufacturing,</a:t>
            </a:r>
            <a:r>
              <a:rPr sz="2000" spc="-60" dirty="0">
                <a:solidFill>
                  <a:srgbClr val="232D41"/>
                </a:solidFill>
                <a:latin typeface="Calibri"/>
                <a:cs typeface="Calibri"/>
              </a:rPr>
              <a:t> </a:t>
            </a:r>
            <a:r>
              <a:rPr sz="2000" dirty="0">
                <a:solidFill>
                  <a:srgbClr val="232D41"/>
                </a:solidFill>
                <a:latin typeface="Calibri"/>
                <a:cs typeface="Calibri"/>
              </a:rPr>
              <a:t>chemical,</a:t>
            </a:r>
            <a:r>
              <a:rPr sz="2000" spc="-60" dirty="0">
                <a:solidFill>
                  <a:srgbClr val="232D41"/>
                </a:solidFill>
                <a:latin typeface="Calibri"/>
                <a:cs typeface="Calibri"/>
              </a:rPr>
              <a:t> </a:t>
            </a:r>
            <a:r>
              <a:rPr sz="2000" dirty="0">
                <a:solidFill>
                  <a:srgbClr val="232D41"/>
                </a:solidFill>
                <a:latin typeface="Calibri"/>
                <a:cs typeface="Calibri"/>
              </a:rPr>
              <a:t>automotive,</a:t>
            </a:r>
            <a:r>
              <a:rPr sz="2000" spc="-114" dirty="0">
                <a:solidFill>
                  <a:srgbClr val="232D41"/>
                </a:solidFill>
                <a:latin typeface="Calibri"/>
                <a:cs typeface="Calibri"/>
              </a:rPr>
              <a:t> </a:t>
            </a:r>
            <a:r>
              <a:rPr sz="2000" dirty="0">
                <a:solidFill>
                  <a:srgbClr val="232D41"/>
                </a:solidFill>
                <a:latin typeface="Calibri"/>
                <a:cs typeface="Calibri"/>
              </a:rPr>
              <a:t>and</a:t>
            </a:r>
            <a:r>
              <a:rPr sz="2000" spc="-85" dirty="0">
                <a:solidFill>
                  <a:srgbClr val="232D41"/>
                </a:solidFill>
                <a:latin typeface="Calibri"/>
                <a:cs typeface="Calibri"/>
              </a:rPr>
              <a:t> </a:t>
            </a:r>
            <a:r>
              <a:rPr sz="2000" spc="-10" dirty="0">
                <a:solidFill>
                  <a:srgbClr val="232D41"/>
                </a:solidFill>
                <a:latin typeface="Calibri"/>
                <a:cs typeface="Calibri"/>
              </a:rPr>
              <a:t>aerospace.</a:t>
            </a:r>
            <a:endParaRPr sz="2000">
              <a:latin typeface="Calibri"/>
              <a:cs typeface="Calibri"/>
            </a:endParaRPr>
          </a:p>
          <a:p>
            <a:pPr marL="241300" marR="54610" indent="-229235">
              <a:lnSpc>
                <a:spcPct val="89700"/>
              </a:lnSpc>
              <a:spcBef>
                <a:spcPts val="1000"/>
              </a:spcBef>
              <a:buClr>
                <a:srgbClr val="475D83"/>
              </a:buClr>
              <a:buFont typeface="Arial"/>
              <a:buChar char="•"/>
              <a:tabLst>
                <a:tab pos="241300" algn="l"/>
              </a:tabLst>
            </a:pPr>
            <a:r>
              <a:rPr sz="2000" dirty="0">
                <a:solidFill>
                  <a:srgbClr val="232D41"/>
                </a:solidFill>
                <a:latin typeface="Calibri"/>
                <a:cs typeface="Calibri"/>
              </a:rPr>
              <a:t>A</a:t>
            </a:r>
            <a:r>
              <a:rPr sz="2000" spc="-105" dirty="0">
                <a:solidFill>
                  <a:srgbClr val="232D41"/>
                </a:solidFill>
                <a:latin typeface="Calibri"/>
                <a:cs typeface="Calibri"/>
              </a:rPr>
              <a:t> </a:t>
            </a:r>
            <a:r>
              <a:rPr sz="2000" dirty="0">
                <a:solidFill>
                  <a:srgbClr val="232D41"/>
                </a:solidFill>
                <a:latin typeface="Calibri"/>
                <a:cs typeface="Calibri"/>
              </a:rPr>
              <a:t>PID</a:t>
            </a:r>
            <a:r>
              <a:rPr sz="2000" spc="-65" dirty="0">
                <a:solidFill>
                  <a:srgbClr val="232D41"/>
                </a:solidFill>
                <a:latin typeface="Calibri"/>
                <a:cs typeface="Calibri"/>
              </a:rPr>
              <a:t> </a:t>
            </a:r>
            <a:r>
              <a:rPr sz="2000" spc="-10" dirty="0">
                <a:solidFill>
                  <a:srgbClr val="232D41"/>
                </a:solidFill>
                <a:latin typeface="Calibri"/>
                <a:cs typeface="Calibri"/>
              </a:rPr>
              <a:t>controller</a:t>
            </a:r>
            <a:r>
              <a:rPr sz="2000" spc="15" dirty="0">
                <a:solidFill>
                  <a:srgbClr val="232D41"/>
                </a:solidFill>
                <a:latin typeface="Calibri"/>
                <a:cs typeface="Calibri"/>
              </a:rPr>
              <a:t> </a:t>
            </a:r>
            <a:r>
              <a:rPr sz="2000" dirty="0">
                <a:solidFill>
                  <a:srgbClr val="232D41"/>
                </a:solidFill>
                <a:latin typeface="Calibri"/>
                <a:cs typeface="Calibri"/>
              </a:rPr>
              <a:t>is</a:t>
            </a:r>
            <a:r>
              <a:rPr sz="2000" spc="10" dirty="0">
                <a:solidFill>
                  <a:srgbClr val="232D41"/>
                </a:solidFill>
                <a:latin typeface="Calibri"/>
                <a:cs typeface="Calibri"/>
              </a:rPr>
              <a:t> </a:t>
            </a:r>
            <a:r>
              <a:rPr sz="2000" dirty="0">
                <a:solidFill>
                  <a:srgbClr val="232D41"/>
                </a:solidFill>
                <a:latin typeface="Calibri"/>
                <a:cs typeface="Calibri"/>
              </a:rPr>
              <a:t>a</a:t>
            </a:r>
            <a:r>
              <a:rPr sz="2000" spc="-10" dirty="0">
                <a:solidFill>
                  <a:srgbClr val="232D41"/>
                </a:solidFill>
                <a:latin typeface="Calibri"/>
                <a:cs typeface="Calibri"/>
              </a:rPr>
              <a:t> feedback</a:t>
            </a:r>
            <a:r>
              <a:rPr sz="2000" spc="30" dirty="0">
                <a:solidFill>
                  <a:srgbClr val="232D41"/>
                </a:solidFill>
                <a:latin typeface="Calibri"/>
                <a:cs typeface="Calibri"/>
              </a:rPr>
              <a:t> </a:t>
            </a:r>
            <a:r>
              <a:rPr sz="2000" spc="-10" dirty="0">
                <a:solidFill>
                  <a:srgbClr val="232D41"/>
                </a:solidFill>
                <a:latin typeface="Calibri"/>
                <a:cs typeface="Calibri"/>
              </a:rPr>
              <a:t>control</a:t>
            </a:r>
            <a:r>
              <a:rPr sz="2000" spc="-35" dirty="0">
                <a:solidFill>
                  <a:srgbClr val="232D41"/>
                </a:solidFill>
                <a:latin typeface="Calibri"/>
                <a:cs typeface="Calibri"/>
              </a:rPr>
              <a:t> </a:t>
            </a:r>
            <a:r>
              <a:rPr sz="2000" dirty="0">
                <a:solidFill>
                  <a:srgbClr val="232D41"/>
                </a:solidFill>
                <a:latin typeface="Calibri"/>
                <a:cs typeface="Calibri"/>
              </a:rPr>
              <a:t>system</a:t>
            </a:r>
            <a:r>
              <a:rPr sz="2000" spc="-125" dirty="0">
                <a:solidFill>
                  <a:srgbClr val="232D41"/>
                </a:solidFill>
                <a:latin typeface="Calibri"/>
                <a:cs typeface="Calibri"/>
              </a:rPr>
              <a:t> </a:t>
            </a:r>
            <a:r>
              <a:rPr sz="2000" dirty="0">
                <a:solidFill>
                  <a:srgbClr val="232D41"/>
                </a:solidFill>
                <a:latin typeface="Calibri"/>
                <a:cs typeface="Calibri"/>
              </a:rPr>
              <a:t>that</a:t>
            </a:r>
            <a:r>
              <a:rPr sz="2000" spc="-95" dirty="0">
                <a:solidFill>
                  <a:srgbClr val="232D41"/>
                </a:solidFill>
                <a:latin typeface="Calibri"/>
                <a:cs typeface="Calibri"/>
              </a:rPr>
              <a:t> </a:t>
            </a:r>
            <a:r>
              <a:rPr sz="2000" dirty="0">
                <a:solidFill>
                  <a:srgbClr val="232D41"/>
                </a:solidFill>
                <a:latin typeface="Calibri"/>
                <a:cs typeface="Calibri"/>
              </a:rPr>
              <a:t>continuously</a:t>
            </a:r>
            <a:r>
              <a:rPr sz="2000" spc="-35" dirty="0">
                <a:solidFill>
                  <a:srgbClr val="232D41"/>
                </a:solidFill>
                <a:latin typeface="Calibri"/>
                <a:cs typeface="Calibri"/>
              </a:rPr>
              <a:t> </a:t>
            </a:r>
            <a:r>
              <a:rPr sz="2000" spc="-10" dirty="0">
                <a:solidFill>
                  <a:srgbClr val="232D41"/>
                </a:solidFill>
                <a:latin typeface="Calibri"/>
                <a:cs typeface="Calibri"/>
              </a:rPr>
              <a:t>measures</a:t>
            </a:r>
            <a:r>
              <a:rPr sz="2000" spc="-125" dirty="0">
                <a:solidFill>
                  <a:srgbClr val="232D41"/>
                </a:solidFill>
                <a:latin typeface="Calibri"/>
                <a:cs typeface="Calibri"/>
              </a:rPr>
              <a:t> </a:t>
            </a:r>
            <a:r>
              <a:rPr sz="2000" dirty="0">
                <a:solidFill>
                  <a:srgbClr val="232D41"/>
                </a:solidFill>
                <a:latin typeface="Calibri"/>
                <a:cs typeface="Calibri"/>
              </a:rPr>
              <a:t>the</a:t>
            </a:r>
            <a:r>
              <a:rPr sz="2000" spc="20" dirty="0">
                <a:solidFill>
                  <a:srgbClr val="232D41"/>
                </a:solidFill>
                <a:latin typeface="Calibri"/>
                <a:cs typeface="Calibri"/>
              </a:rPr>
              <a:t> </a:t>
            </a:r>
            <a:r>
              <a:rPr sz="2000" dirty="0">
                <a:solidFill>
                  <a:srgbClr val="232D41"/>
                </a:solidFill>
                <a:latin typeface="Calibri"/>
                <a:cs typeface="Calibri"/>
              </a:rPr>
              <a:t>system's</a:t>
            </a:r>
            <a:r>
              <a:rPr sz="2000" spc="-120" dirty="0">
                <a:solidFill>
                  <a:srgbClr val="232D41"/>
                </a:solidFill>
                <a:latin typeface="Calibri"/>
                <a:cs typeface="Calibri"/>
              </a:rPr>
              <a:t> </a:t>
            </a:r>
            <a:r>
              <a:rPr sz="2000" dirty="0">
                <a:solidFill>
                  <a:srgbClr val="232D41"/>
                </a:solidFill>
                <a:latin typeface="Calibri"/>
                <a:cs typeface="Calibri"/>
              </a:rPr>
              <a:t>output</a:t>
            </a:r>
            <a:r>
              <a:rPr sz="2000" spc="-95" dirty="0">
                <a:solidFill>
                  <a:srgbClr val="232D41"/>
                </a:solidFill>
                <a:latin typeface="Calibri"/>
                <a:cs typeface="Calibri"/>
              </a:rPr>
              <a:t> </a:t>
            </a:r>
            <a:r>
              <a:rPr sz="2000" spc="-25" dirty="0">
                <a:solidFill>
                  <a:srgbClr val="232D41"/>
                </a:solidFill>
                <a:latin typeface="Calibri"/>
                <a:cs typeface="Calibri"/>
              </a:rPr>
              <a:t>and </a:t>
            </a:r>
            <a:r>
              <a:rPr sz="2000" spc="-10" dirty="0">
                <a:solidFill>
                  <a:srgbClr val="232D41"/>
                </a:solidFill>
                <a:latin typeface="Calibri"/>
                <a:cs typeface="Calibri"/>
              </a:rPr>
              <a:t>compares</a:t>
            </a:r>
            <a:r>
              <a:rPr sz="2000" spc="-80" dirty="0">
                <a:solidFill>
                  <a:srgbClr val="232D41"/>
                </a:solidFill>
                <a:latin typeface="Calibri"/>
                <a:cs typeface="Calibri"/>
              </a:rPr>
              <a:t> </a:t>
            </a:r>
            <a:r>
              <a:rPr sz="2000" dirty="0">
                <a:solidFill>
                  <a:srgbClr val="232D41"/>
                </a:solidFill>
                <a:latin typeface="Calibri"/>
                <a:cs typeface="Calibri"/>
              </a:rPr>
              <a:t>it</a:t>
            </a:r>
            <a:r>
              <a:rPr sz="2000" spc="-45" dirty="0">
                <a:solidFill>
                  <a:srgbClr val="232D41"/>
                </a:solidFill>
                <a:latin typeface="Calibri"/>
                <a:cs typeface="Calibri"/>
              </a:rPr>
              <a:t> </a:t>
            </a:r>
            <a:r>
              <a:rPr sz="2000" dirty="0">
                <a:solidFill>
                  <a:srgbClr val="232D41"/>
                </a:solidFill>
                <a:latin typeface="Calibri"/>
                <a:cs typeface="Calibri"/>
              </a:rPr>
              <a:t>to</a:t>
            </a:r>
            <a:r>
              <a:rPr sz="2000" spc="-55" dirty="0">
                <a:solidFill>
                  <a:srgbClr val="232D41"/>
                </a:solidFill>
                <a:latin typeface="Calibri"/>
                <a:cs typeface="Calibri"/>
              </a:rPr>
              <a:t> </a:t>
            </a:r>
            <a:r>
              <a:rPr sz="2000" dirty="0">
                <a:solidFill>
                  <a:srgbClr val="232D41"/>
                </a:solidFill>
                <a:latin typeface="Calibri"/>
                <a:cs typeface="Calibri"/>
              </a:rPr>
              <a:t>the</a:t>
            </a:r>
            <a:r>
              <a:rPr sz="2000" spc="-70" dirty="0">
                <a:solidFill>
                  <a:srgbClr val="232D41"/>
                </a:solidFill>
                <a:latin typeface="Calibri"/>
                <a:cs typeface="Calibri"/>
              </a:rPr>
              <a:t> </a:t>
            </a:r>
            <a:r>
              <a:rPr sz="2000" dirty="0">
                <a:solidFill>
                  <a:srgbClr val="232D41"/>
                </a:solidFill>
                <a:latin typeface="Calibri"/>
                <a:cs typeface="Calibri"/>
              </a:rPr>
              <a:t>desired</a:t>
            </a:r>
            <a:r>
              <a:rPr sz="2000" spc="20" dirty="0">
                <a:solidFill>
                  <a:srgbClr val="232D41"/>
                </a:solidFill>
                <a:latin typeface="Calibri"/>
                <a:cs typeface="Calibri"/>
              </a:rPr>
              <a:t> </a:t>
            </a:r>
            <a:r>
              <a:rPr sz="2000" dirty="0">
                <a:solidFill>
                  <a:srgbClr val="232D41"/>
                </a:solidFill>
                <a:latin typeface="Calibri"/>
                <a:cs typeface="Calibri"/>
              </a:rPr>
              <a:t>output.</a:t>
            </a:r>
            <a:r>
              <a:rPr sz="2000" spc="-100" dirty="0">
                <a:solidFill>
                  <a:srgbClr val="232D41"/>
                </a:solidFill>
                <a:latin typeface="Calibri"/>
                <a:cs typeface="Calibri"/>
              </a:rPr>
              <a:t> </a:t>
            </a:r>
            <a:r>
              <a:rPr sz="2000" dirty="0">
                <a:solidFill>
                  <a:srgbClr val="232D41"/>
                </a:solidFill>
                <a:latin typeface="Calibri"/>
                <a:cs typeface="Calibri"/>
              </a:rPr>
              <a:t>The </a:t>
            </a:r>
            <a:r>
              <a:rPr sz="2000" spc="-10" dirty="0">
                <a:solidFill>
                  <a:srgbClr val="232D41"/>
                </a:solidFill>
                <a:latin typeface="Calibri"/>
                <a:cs typeface="Calibri"/>
              </a:rPr>
              <a:t>difference</a:t>
            </a:r>
            <a:r>
              <a:rPr sz="2000" spc="70" dirty="0">
                <a:solidFill>
                  <a:srgbClr val="232D41"/>
                </a:solidFill>
                <a:latin typeface="Calibri"/>
                <a:cs typeface="Calibri"/>
              </a:rPr>
              <a:t> </a:t>
            </a:r>
            <a:r>
              <a:rPr sz="2000" spc="-10" dirty="0">
                <a:solidFill>
                  <a:srgbClr val="232D41"/>
                </a:solidFill>
                <a:latin typeface="Calibri"/>
                <a:cs typeface="Calibri"/>
              </a:rPr>
              <a:t>between</a:t>
            </a:r>
            <a:r>
              <a:rPr sz="2000" spc="-50" dirty="0">
                <a:solidFill>
                  <a:srgbClr val="232D41"/>
                </a:solidFill>
                <a:latin typeface="Calibri"/>
                <a:cs typeface="Calibri"/>
              </a:rPr>
              <a:t> </a:t>
            </a:r>
            <a:r>
              <a:rPr sz="2000" dirty="0">
                <a:solidFill>
                  <a:srgbClr val="232D41"/>
                </a:solidFill>
                <a:latin typeface="Calibri"/>
                <a:cs typeface="Calibri"/>
              </a:rPr>
              <a:t>the</a:t>
            </a:r>
            <a:r>
              <a:rPr sz="2000" spc="-70" dirty="0">
                <a:solidFill>
                  <a:srgbClr val="232D41"/>
                </a:solidFill>
                <a:latin typeface="Calibri"/>
                <a:cs typeface="Calibri"/>
              </a:rPr>
              <a:t> </a:t>
            </a:r>
            <a:r>
              <a:rPr sz="2000" dirty="0">
                <a:solidFill>
                  <a:srgbClr val="232D41"/>
                </a:solidFill>
                <a:latin typeface="Calibri"/>
                <a:cs typeface="Calibri"/>
              </a:rPr>
              <a:t>two</a:t>
            </a:r>
            <a:r>
              <a:rPr sz="2000" spc="-55" dirty="0">
                <a:solidFill>
                  <a:srgbClr val="232D41"/>
                </a:solidFill>
                <a:latin typeface="Calibri"/>
                <a:cs typeface="Calibri"/>
              </a:rPr>
              <a:t> </a:t>
            </a:r>
            <a:r>
              <a:rPr sz="2000" dirty="0">
                <a:solidFill>
                  <a:srgbClr val="232D41"/>
                </a:solidFill>
                <a:latin typeface="Calibri"/>
                <a:cs typeface="Calibri"/>
              </a:rPr>
              <a:t>is</a:t>
            </a:r>
            <a:r>
              <a:rPr sz="2000" spc="-10" dirty="0">
                <a:solidFill>
                  <a:srgbClr val="232D41"/>
                </a:solidFill>
                <a:latin typeface="Calibri"/>
                <a:cs typeface="Calibri"/>
              </a:rPr>
              <a:t> </a:t>
            </a:r>
            <a:r>
              <a:rPr sz="2000" dirty="0">
                <a:solidFill>
                  <a:srgbClr val="232D41"/>
                </a:solidFill>
                <a:latin typeface="Calibri"/>
                <a:cs typeface="Calibri"/>
              </a:rPr>
              <a:t>known</a:t>
            </a:r>
            <a:r>
              <a:rPr sz="2000" spc="-55" dirty="0">
                <a:solidFill>
                  <a:srgbClr val="232D41"/>
                </a:solidFill>
                <a:latin typeface="Calibri"/>
                <a:cs typeface="Calibri"/>
              </a:rPr>
              <a:t> </a:t>
            </a:r>
            <a:r>
              <a:rPr sz="2000" dirty="0">
                <a:solidFill>
                  <a:srgbClr val="232D41"/>
                </a:solidFill>
                <a:latin typeface="Calibri"/>
                <a:cs typeface="Calibri"/>
              </a:rPr>
              <a:t>as</a:t>
            </a:r>
            <a:r>
              <a:rPr sz="2000" spc="-70" dirty="0">
                <a:solidFill>
                  <a:srgbClr val="232D41"/>
                </a:solidFill>
                <a:latin typeface="Calibri"/>
                <a:cs typeface="Calibri"/>
              </a:rPr>
              <a:t> </a:t>
            </a:r>
            <a:r>
              <a:rPr sz="2000" dirty="0">
                <a:solidFill>
                  <a:srgbClr val="232D41"/>
                </a:solidFill>
                <a:latin typeface="Calibri"/>
                <a:cs typeface="Calibri"/>
              </a:rPr>
              <a:t>the error</a:t>
            </a:r>
            <a:r>
              <a:rPr sz="2000" spc="-5" dirty="0">
                <a:solidFill>
                  <a:srgbClr val="232D41"/>
                </a:solidFill>
                <a:latin typeface="Calibri"/>
                <a:cs typeface="Calibri"/>
              </a:rPr>
              <a:t> </a:t>
            </a:r>
            <a:r>
              <a:rPr sz="2000" spc="-10" dirty="0">
                <a:solidFill>
                  <a:srgbClr val="232D41"/>
                </a:solidFill>
                <a:latin typeface="Calibri"/>
                <a:cs typeface="Calibri"/>
              </a:rPr>
              <a:t>signal. </a:t>
            </a:r>
            <a:r>
              <a:rPr sz="2000" dirty="0">
                <a:solidFill>
                  <a:srgbClr val="232D41"/>
                </a:solidFill>
                <a:latin typeface="Calibri"/>
                <a:cs typeface="Calibri"/>
              </a:rPr>
              <a:t>The</a:t>
            </a:r>
            <a:r>
              <a:rPr sz="2000" spc="-65" dirty="0">
                <a:solidFill>
                  <a:srgbClr val="232D41"/>
                </a:solidFill>
                <a:latin typeface="Calibri"/>
                <a:cs typeface="Calibri"/>
              </a:rPr>
              <a:t> </a:t>
            </a:r>
            <a:r>
              <a:rPr sz="2000" spc="-10" dirty="0">
                <a:solidFill>
                  <a:srgbClr val="232D41"/>
                </a:solidFill>
                <a:latin typeface="Calibri"/>
                <a:cs typeface="Calibri"/>
              </a:rPr>
              <a:t>controller</a:t>
            </a:r>
            <a:r>
              <a:rPr sz="2000" spc="15" dirty="0">
                <a:solidFill>
                  <a:srgbClr val="232D41"/>
                </a:solidFill>
                <a:latin typeface="Calibri"/>
                <a:cs typeface="Calibri"/>
              </a:rPr>
              <a:t> </a:t>
            </a:r>
            <a:r>
              <a:rPr sz="2000" dirty="0">
                <a:solidFill>
                  <a:srgbClr val="232D41"/>
                </a:solidFill>
                <a:latin typeface="Calibri"/>
                <a:cs typeface="Calibri"/>
              </a:rPr>
              <a:t>uses</a:t>
            </a:r>
            <a:r>
              <a:rPr sz="2000" spc="-60" dirty="0">
                <a:solidFill>
                  <a:srgbClr val="232D41"/>
                </a:solidFill>
                <a:latin typeface="Calibri"/>
                <a:cs typeface="Calibri"/>
              </a:rPr>
              <a:t> </a:t>
            </a:r>
            <a:r>
              <a:rPr sz="2000" dirty="0">
                <a:solidFill>
                  <a:srgbClr val="232D41"/>
                </a:solidFill>
                <a:latin typeface="Calibri"/>
                <a:cs typeface="Calibri"/>
              </a:rPr>
              <a:t>the</a:t>
            </a:r>
            <a:r>
              <a:rPr sz="2000" spc="15" dirty="0">
                <a:solidFill>
                  <a:srgbClr val="232D41"/>
                </a:solidFill>
                <a:latin typeface="Calibri"/>
                <a:cs typeface="Calibri"/>
              </a:rPr>
              <a:t> </a:t>
            </a:r>
            <a:r>
              <a:rPr sz="2000" dirty="0">
                <a:solidFill>
                  <a:srgbClr val="232D41"/>
                </a:solidFill>
                <a:latin typeface="Calibri"/>
                <a:cs typeface="Calibri"/>
              </a:rPr>
              <a:t>error</a:t>
            </a:r>
            <a:r>
              <a:rPr sz="2000" spc="20" dirty="0">
                <a:solidFill>
                  <a:srgbClr val="232D41"/>
                </a:solidFill>
                <a:latin typeface="Calibri"/>
                <a:cs typeface="Calibri"/>
              </a:rPr>
              <a:t> </a:t>
            </a:r>
            <a:r>
              <a:rPr sz="2000" dirty="0">
                <a:solidFill>
                  <a:srgbClr val="232D41"/>
                </a:solidFill>
                <a:latin typeface="Calibri"/>
                <a:cs typeface="Calibri"/>
              </a:rPr>
              <a:t>signal</a:t>
            </a:r>
            <a:r>
              <a:rPr sz="2000" spc="-100" dirty="0">
                <a:solidFill>
                  <a:srgbClr val="232D41"/>
                </a:solidFill>
                <a:latin typeface="Calibri"/>
                <a:cs typeface="Calibri"/>
              </a:rPr>
              <a:t> </a:t>
            </a:r>
            <a:r>
              <a:rPr sz="2000" dirty="0">
                <a:solidFill>
                  <a:srgbClr val="232D41"/>
                </a:solidFill>
                <a:latin typeface="Calibri"/>
                <a:cs typeface="Calibri"/>
              </a:rPr>
              <a:t>to</a:t>
            </a:r>
            <a:r>
              <a:rPr sz="2000" spc="-40" dirty="0">
                <a:solidFill>
                  <a:srgbClr val="232D41"/>
                </a:solidFill>
                <a:latin typeface="Calibri"/>
                <a:cs typeface="Calibri"/>
              </a:rPr>
              <a:t> </a:t>
            </a:r>
            <a:r>
              <a:rPr sz="2000" dirty="0">
                <a:solidFill>
                  <a:srgbClr val="232D41"/>
                </a:solidFill>
                <a:latin typeface="Calibri"/>
                <a:cs typeface="Calibri"/>
              </a:rPr>
              <a:t>adjust</a:t>
            </a:r>
            <a:r>
              <a:rPr sz="2000" spc="-100" dirty="0">
                <a:solidFill>
                  <a:srgbClr val="232D41"/>
                </a:solidFill>
                <a:latin typeface="Calibri"/>
                <a:cs typeface="Calibri"/>
              </a:rPr>
              <a:t> </a:t>
            </a:r>
            <a:r>
              <a:rPr sz="2000" dirty="0">
                <a:solidFill>
                  <a:srgbClr val="232D41"/>
                </a:solidFill>
                <a:latin typeface="Calibri"/>
                <a:cs typeface="Calibri"/>
              </a:rPr>
              <a:t>the</a:t>
            </a:r>
            <a:r>
              <a:rPr sz="2000" spc="-50" dirty="0">
                <a:solidFill>
                  <a:srgbClr val="232D41"/>
                </a:solidFill>
                <a:latin typeface="Calibri"/>
                <a:cs typeface="Calibri"/>
              </a:rPr>
              <a:t> </a:t>
            </a:r>
            <a:r>
              <a:rPr sz="2000" dirty="0">
                <a:solidFill>
                  <a:srgbClr val="232D41"/>
                </a:solidFill>
                <a:latin typeface="Calibri"/>
                <a:cs typeface="Calibri"/>
              </a:rPr>
              <a:t>system's</a:t>
            </a:r>
            <a:r>
              <a:rPr sz="2000" spc="-120" dirty="0">
                <a:solidFill>
                  <a:srgbClr val="232D41"/>
                </a:solidFill>
                <a:latin typeface="Calibri"/>
                <a:cs typeface="Calibri"/>
              </a:rPr>
              <a:t> </a:t>
            </a:r>
            <a:r>
              <a:rPr sz="2000" spc="-10" dirty="0">
                <a:solidFill>
                  <a:srgbClr val="232D41"/>
                </a:solidFill>
                <a:latin typeface="Calibri"/>
                <a:cs typeface="Calibri"/>
              </a:rPr>
              <a:t>input</a:t>
            </a:r>
            <a:r>
              <a:rPr sz="2000" spc="-100" dirty="0">
                <a:solidFill>
                  <a:srgbClr val="232D41"/>
                </a:solidFill>
                <a:latin typeface="Calibri"/>
                <a:cs typeface="Calibri"/>
              </a:rPr>
              <a:t> </a:t>
            </a:r>
            <a:r>
              <a:rPr sz="2000" dirty="0">
                <a:solidFill>
                  <a:srgbClr val="232D41"/>
                </a:solidFill>
                <a:latin typeface="Calibri"/>
                <a:cs typeface="Calibri"/>
              </a:rPr>
              <a:t>to</a:t>
            </a:r>
            <a:r>
              <a:rPr sz="2000" spc="-40" dirty="0">
                <a:solidFill>
                  <a:srgbClr val="232D41"/>
                </a:solidFill>
                <a:latin typeface="Calibri"/>
                <a:cs typeface="Calibri"/>
              </a:rPr>
              <a:t> </a:t>
            </a:r>
            <a:r>
              <a:rPr sz="2000" dirty="0">
                <a:solidFill>
                  <a:srgbClr val="232D41"/>
                </a:solidFill>
                <a:latin typeface="Calibri"/>
                <a:cs typeface="Calibri"/>
              </a:rPr>
              <a:t>bring the</a:t>
            </a:r>
            <a:r>
              <a:rPr sz="2000" spc="-55" dirty="0">
                <a:solidFill>
                  <a:srgbClr val="232D41"/>
                </a:solidFill>
                <a:latin typeface="Calibri"/>
                <a:cs typeface="Calibri"/>
              </a:rPr>
              <a:t> </a:t>
            </a:r>
            <a:r>
              <a:rPr sz="2000" dirty="0">
                <a:solidFill>
                  <a:srgbClr val="232D41"/>
                </a:solidFill>
                <a:latin typeface="Calibri"/>
                <a:cs typeface="Calibri"/>
              </a:rPr>
              <a:t>output</a:t>
            </a:r>
            <a:r>
              <a:rPr sz="2000" spc="-20" dirty="0">
                <a:solidFill>
                  <a:srgbClr val="232D41"/>
                </a:solidFill>
                <a:latin typeface="Calibri"/>
                <a:cs typeface="Calibri"/>
              </a:rPr>
              <a:t> </a:t>
            </a:r>
            <a:r>
              <a:rPr sz="2000" dirty="0">
                <a:solidFill>
                  <a:srgbClr val="232D41"/>
                </a:solidFill>
                <a:latin typeface="Calibri"/>
                <a:cs typeface="Calibri"/>
              </a:rPr>
              <a:t>closer</a:t>
            </a:r>
            <a:r>
              <a:rPr sz="2000" spc="15" dirty="0">
                <a:solidFill>
                  <a:srgbClr val="232D41"/>
                </a:solidFill>
                <a:latin typeface="Calibri"/>
                <a:cs typeface="Calibri"/>
              </a:rPr>
              <a:t> </a:t>
            </a:r>
            <a:r>
              <a:rPr sz="2000" dirty="0">
                <a:solidFill>
                  <a:srgbClr val="232D41"/>
                </a:solidFill>
                <a:latin typeface="Calibri"/>
                <a:cs typeface="Calibri"/>
              </a:rPr>
              <a:t>to</a:t>
            </a:r>
            <a:r>
              <a:rPr sz="2000" spc="-40" dirty="0">
                <a:solidFill>
                  <a:srgbClr val="232D41"/>
                </a:solidFill>
                <a:latin typeface="Calibri"/>
                <a:cs typeface="Calibri"/>
              </a:rPr>
              <a:t> </a:t>
            </a:r>
            <a:r>
              <a:rPr sz="2000" spc="-25" dirty="0">
                <a:solidFill>
                  <a:srgbClr val="232D41"/>
                </a:solidFill>
                <a:latin typeface="Calibri"/>
                <a:cs typeface="Calibri"/>
              </a:rPr>
              <a:t>the </a:t>
            </a:r>
            <a:r>
              <a:rPr sz="2000" dirty="0">
                <a:solidFill>
                  <a:srgbClr val="232D41"/>
                </a:solidFill>
                <a:latin typeface="Calibri"/>
                <a:cs typeface="Calibri"/>
              </a:rPr>
              <a:t>desired</a:t>
            </a:r>
            <a:r>
              <a:rPr sz="2000" spc="-110" dirty="0">
                <a:solidFill>
                  <a:srgbClr val="232D41"/>
                </a:solidFill>
                <a:latin typeface="Calibri"/>
                <a:cs typeface="Calibri"/>
              </a:rPr>
              <a:t> </a:t>
            </a:r>
            <a:r>
              <a:rPr sz="2000" spc="-10" dirty="0">
                <a:solidFill>
                  <a:srgbClr val="232D41"/>
                </a:solidFill>
                <a:latin typeface="Calibri"/>
                <a:cs typeface="Calibri"/>
              </a:rPr>
              <a:t>output.</a:t>
            </a:r>
            <a:endParaRPr sz="2000">
              <a:latin typeface="Calibri"/>
              <a:cs typeface="Calibri"/>
            </a:endParaRPr>
          </a:p>
          <a:p>
            <a:pPr marL="241300" marR="5080" indent="-229235">
              <a:lnSpc>
                <a:spcPts val="2100"/>
              </a:lnSpc>
              <a:spcBef>
                <a:spcPts val="1150"/>
              </a:spcBef>
              <a:buClr>
                <a:srgbClr val="475D83"/>
              </a:buClr>
              <a:buFont typeface="Arial"/>
              <a:buChar char="•"/>
              <a:tabLst>
                <a:tab pos="241300" algn="l"/>
              </a:tabLst>
            </a:pPr>
            <a:r>
              <a:rPr sz="2000" dirty="0">
                <a:solidFill>
                  <a:srgbClr val="232D41"/>
                </a:solidFill>
                <a:latin typeface="Calibri"/>
                <a:cs typeface="Calibri"/>
              </a:rPr>
              <a:t>The</a:t>
            </a:r>
            <a:r>
              <a:rPr sz="2000" spc="-80" dirty="0">
                <a:solidFill>
                  <a:srgbClr val="232D41"/>
                </a:solidFill>
                <a:latin typeface="Calibri"/>
                <a:cs typeface="Calibri"/>
              </a:rPr>
              <a:t> </a:t>
            </a:r>
            <a:r>
              <a:rPr sz="2000" spc="-10" dirty="0">
                <a:solidFill>
                  <a:srgbClr val="232D41"/>
                </a:solidFill>
                <a:latin typeface="Calibri"/>
                <a:cs typeface="Calibri"/>
              </a:rPr>
              <a:t>controller's </a:t>
            </a:r>
            <a:r>
              <a:rPr sz="2000" dirty="0">
                <a:solidFill>
                  <a:srgbClr val="232D41"/>
                </a:solidFill>
                <a:latin typeface="Calibri"/>
                <a:cs typeface="Calibri"/>
              </a:rPr>
              <a:t>input</a:t>
            </a:r>
            <a:r>
              <a:rPr sz="2000" spc="20" dirty="0">
                <a:solidFill>
                  <a:srgbClr val="232D41"/>
                </a:solidFill>
                <a:latin typeface="Calibri"/>
                <a:cs typeface="Calibri"/>
              </a:rPr>
              <a:t> </a:t>
            </a:r>
            <a:r>
              <a:rPr sz="2000" dirty="0">
                <a:solidFill>
                  <a:srgbClr val="232D41"/>
                </a:solidFill>
                <a:latin typeface="Calibri"/>
                <a:cs typeface="Calibri"/>
              </a:rPr>
              <a:t>is</a:t>
            </a:r>
            <a:r>
              <a:rPr sz="2000" spc="-85" dirty="0">
                <a:solidFill>
                  <a:srgbClr val="232D41"/>
                </a:solidFill>
                <a:latin typeface="Calibri"/>
                <a:cs typeface="Calibri"/>
              </a:rPr>
              <a:t> </a:t>
            </a:r>
            <a:r>
              <a:rPr sz="2000" dirty="0">
                <a:solidFill>
                  <a:srgbClr val="232D41"/>
                </a:solidFill>
                <a:latin typeface="Calibri"/>
                <a:cs typeface="Calibri"/>
              </a:rPr>
              <a:t>adjusted</a:t>
            </a:r>
            <a:r>
              <a:rPr sz="2000" spc="-55" dirty="0">
                <a:solidFill>
                  <a:srgbClr val="232D41"/>
                </a:solidFill>
                <a:latin typeface="Calibri"/>
                <a:cs typeface="Calibri"/>
              </a:rPr>
              <a:t> </a:t>
            </a:r>
            <a:r>
              <a:rPr sz="2000" dirty="0">
                <a:solidFill>
                  <a:srgbClr val="232D41"/>
                </a:solidFill>
                <a:latin typeface="Calibri"/>
                <a:cs typeface="Calibri"/>
              </a:rPr>
              <a:t>by</a:t>
            </a:r>
            <a:r>
              <a:rPr sz="2000" spc="-60" dirty="0">
                <a:solidFill>
                  <a:srgbClr val="232D41"/>
                </a:solidFill>
                <a:latin typeface="Calibri"/>
                <a:cs typeface="Calibri"/>
              </a:rPr>
              <a:t> </a:t>
            </a:r>
            <a:r>
              <a:rPr sz="2000" dirty="0">
                <a:solidFill>
                  <a:srgbClr val="232D41"/>
                </a:solidFill>
                <a:latin typeface="Calibri"/>
                <a:cs typeface="Calibri"/>
              </a:rPr>
              <a:t>adding</a:t>
            </a:r>
            <a:r>
              <a:rPr sz="2000" spc="-95" dirty="0">
                <a:solidFill>
                  <a:srgbClr val="232D41"/>
                </a:solidFill>
                <a:latin typeface="Calibri"/>
                <a:cs typeface="Calibri"/>
              </a:rPr>
              <a:t> </a:t>
            </a:r>
            <a:r>
              <a:rPr sz="2000" dirty="0">
                <a:solidFill>
                  <a:srgbClr val="232D41"/>
                </a:solidFill>
                <a:latin typeface="Calibri"/>
                <a:cs typeface="Calibri"/>
              </a:rPr>
              <a:t>or</a:t>
            </a:r>
            <a:r>
              <a:rPr sz="2000" spc="-70" dirty="0">
                <a:solidFill>
                  <a:srgbClr val="232D41"/>
                </a:solidFill>
                <a:latin typeface="Calibri"/>
                <a:cs typeface="Calibri"/>
              </a:rPr>
              <a:t> </a:t>
            </a:r>
            <a:r>
              <a:rPr sz="2000" spc="-10" dirty="0">
                <a:solidFill>
                  <a:srgbClr val="232D41"/>
                </a:solidFill>
                <a:latin typeface="Calibri"/>
                <a:cs typeface="Calibri"/>
              </a:rPr>
              <a:t>subtracting</a:t>
            </a:r>
            <a:r>
              <a:rPr sz="2000" spc="-25" dirty="0">
                <a:solidFill>
                  <a:srgbClr val="232D41"/>
                </a:solidFill>
                <a:latin typeface="Calibri"/>
                <a:cs typeface="Calibri"/>
              </a:rPr>
              <a:t> </a:t>
            </a:r>
            <a:r>
              <a:rPr sz="2000" dirty="0">
                <a:solidFill>
                  <a:srgbClr val="232D41"/>
                </a:solidFill>
                <a:latin typeface="Calibri"/>
                <a:cs typeface="Calibri"/>
              </a:rPr>
              <a:t>a</a:t>
            </a:r>
            <a:r>
              <a:rPr sz="2000" spc="-35" dirty="0">
                <a:solidFill>
                  <a:srgbClr val="232D41"/>
                </a:solidFill>
                <a:latin typeface="Calibri"/>
                <a:cs typeface="Calibri"/>
              </a:rPr>
              <a:t> </a:t>
            </a:r>
            <a:r>
              <a:rPr sz="2000" spc="-10" dirty="0">
                <a:solidFill>
                  <a:srgbClr val="232D41"/>
                </a:solidFill>
                <a:latin typeface="Calibri"/>
                <a:cs typeface="Calibri"/>
              </a:rPr>
              <a:t>correction</a:t>
            </a:r>
            <a:r>
              <a:rPr sz="2000" spc="10" dirty="0">
                <a:solidFill>
                  <a:srgbClr val="232D41"/>
                </a:solidFill>
                <a:latin typeface="Calibri"/>
                <a:cs typeface="Calibri"/>
              </a:rPr>
              <a:t> </a:t>
            </a:r>
            <a:r>
              <a:rPr sz="2000" spc="-25" dirty="0">
                <a:solidFill>
                  <a:srgbClr val="232D41"/>
                </a:solidFill>
                <a:latin typeface="Calibri"/>
                <a:cs typeface="Calibri"/>
              </a:rPr>
              <a:t>factor,</a:t>
            </a:r>
            <a:r>
              <a:rPr sz="2000" spc="40" dirty="0">
                <a:solidFill>
                  <a:srgbClr val="232D41"/>
                </a:solidFill>
                <a:latin typeface="Calibri"/>
                <a:cs typeface="Calibri"/>
              </a:rPr>
              <a:t> </a:t>
            </a:r>
            <a:r>
              <a:rPr sz="2000" dirty="0">
                <a:solidFill>
                  <a:srgbClr val="232D41"/>
                </a:solidFill>
                <a:latin typeface="Calibri"/>
                <a:cs typeface="Calibri"/>
              </a:rPr>
              <a:t>which</a:t>
            </a:r>
            <a:r>
              <a:rPr sz="2000" spc="-60" dirty="0">
                <a:solidFill>
                  <a:srgbClr val="232D41"/>
                </a:solidFill>
                <a:latin typeface="Calibri"/>
                <a:cs typeface="Calibri"/>
              </a:rPr>
              <a:t> </a:t>
            </a:r>
            <a:r>
              <a:rPr sz="2000" dirty="0">
                <a:solidFill>
                  <a:srgbClr val="232D41"/>
                </a:solidFill>
                <a:latin typeface="Calibri"/>
                <a:cs typeface="Calibri"/>
              </a:rPr>
              <a:t>is</a:t>
            </a:r>
            <a:r>
              <a:rPr sz="2000" spc="-15" dirty="0">
                <a:solidFill>
                  <a:srgbClr val="232D41"/>
                </a:solidFill>
                <a:latin typeface="Calibri"/>
                <a:cs typeface="Calibri"/>
              </a:rPr>
              <a:t> </a:t>
            </a:r>
            <a:r>
              <a:rPr sz="2000" spc="-10" dirty="0">
                <a:solidFill>
                  <a:srgbClr val="232D41"/>
                </a:solidFill>
                <a:latin typeface="Calibri"/>
                <a:cs typeface="Calibri"/>
              </a:rPr>
              <a:t>determined </a:t>
            </a:r>
            <a:r>
              <a:rPr sz="2000" dirty="0">
                <a:solidFill>
                  <a:srgbClr val="232D41"/>
                </a:solidFill>
                <a:latin typeface="Calibri"/>
                <a:cs typeface="Calibri"/>
              </a:rPr>
              <a:t>by</a:t>
            </a:r>
            <a:r>
              <a:rPr sz="2000" spc="-55" dirty="0">
                <a:solidFill>
                  <a:srgbClr val="232D41"/>
                </a:solidFill>
                <a:latin typeface="Calibri"/>
                <a:cs typeface="Calibri"/>
              </a:rPr>
              <a:t> </a:t>
            </a:r>
            <a:r>
              <a:rPr sz="2000" dirty="0">
                <a:solidFill>
                  <a:srgbClr val="232D41"/>
                </a:solidFill>
                <a:latin typeface="Calibri"/>
                <a:cs typeface="Calibri"/>
              </a:rPr>
              <a:t>three</a:t>
            </a:r>
            <a:r>
              <a:rPr sz="2000" spc="-5" dirty="0">
                <a:solidFill>
                  <a:srgbClr val="232D41"/>
                </a:solidFill>
                <a:latin typeface="Calibri"/>
                <a:cs typeface="Calibri"/>
              </a:rPr>
              <a:t> </a:t>
            </a:r>
            <a:r>
              <a:rPr sz="2000" spc="-10" dirty="0">
                <a:solidFill>
                  <a:srgbClr val="232D41"/>
                </a:solidFill>
                <a:latin typeface="Calibri"/>
                <a:cs typeface="Calibri"/>
              </a:rPr>
              <a:t>terms:</a:t>
            </a:r>
            <a:endParaRPr sz="2000">
              <a:latin typeface="Calibri"/>
              <a:cs typeface="Calibri"/>
            </a:endParaRPr>
          </a:p>
          <a:p>
            <a:pPr marL="241300" marR="185420" indent="-229235">
              <a:lnSpc>
                <a:spcPct val="89200"/>
              </a:lnSpc>
              <a:spcBef>
                <a:spcPts val="1075"/>
              </a:spcBef>
              <a:buClr>
                <a:srgbClr val="475D83"/>
              </a:buClr>
              <a:buFont typeface="Arial"/>
              <a:buChar char="•"/>
              <a:tabLst>
                <a:tab pos="241300" algn="l"/>
              </a:tabLst>
            </a:pPr>
            <a:r>
              <a:rPr sz="2000" dirty="0">
                <a:solidFill>
                  <a:srgbClr val="232D41"/>
                </a:solidFill>
                <a:latin typeface="Calibri"/>
                <a:cs typeface="Calibri"/>
              </a:rPr>
              <a:t>1.</a:t>
            </a:r>
            <a:r>
              <a:rPr sz="2000" spc="-85" dirty="0">
                <a:solidFill>
                  <a:srgbClr val="232D41"/>
                </a:solidFill>
                <a:latin typeface="Calibri"/>
                <a:cs typeface="Calibri"/>
              </a:rPr>
              <a:t> </a:t>
            </a:r>
            <a:r>
              <a:rPr sz="2000" b="1" dirty="0">
                <a:solidFill>
                  <a:srgbClr val="232D41"/>
                </a:solidFill>
                <a:latin typeface="Calibri"/>
                <a:cs typeface="Calibri"/>
              </a:rPr>
              <a:t>Proportional</a:t>
            </a:r>
            <a:r>
              <a:rPr sz="2000" b="1" spc="-130" dirty="0">
                <a:solidFill>
                  <a:srgbClr val="232D41"/>
                </a:solidFill>
                <a:latin typeface="Calibri"/>
                <a:cs typeface="Calibri"/>
              </a:rPr>
              <a:t> </a:t>
            </a:r>
            <a:r>
              <a:rPr sz="2000" b="1" dirty="0">
                <a:solidFill>
                  <a:srgbClr val="232D41"/>
                </a:solidFill>
                <a:latin typeface="Calibri"/>
                <a:cs typeface="Calibri"/>
              </a:rPr>
              <a:t>term</a:t>
            </a:r>
            <a:r>
              <a:rPr sz="2000" b="1" spc="-150" dirty="0">
                <a:solidFill>
                  <a:srgbClr val="232D41"/>
                </a:solidFill>
                <a:latin typeface="Calibri"/>
                <a:cs typeface="Calibri"/>
              </a:rPr>
              <a:t> </a:t>
            </a:r>
            <a:r>
              <a:rPr sz="2000" b="1" dirty="0">
                <a:solidFill>
                  <a:srgbClr val="232D41"/>
                </a:solidFill>
                <a:latin typeface="Calibri"/>
                <a:cs typeface="Calibri"/>
              </a:rPr>
              <a:t>(P)</a:t>
            </a:r>
            <a:r>
              <a:rPr sz="2000" dirty="0">
                <a:solidFill>
                  <a:srgbClr val="232D41"/>
                </a:solidFill>
                <a:latin typeface="Calibri"/>
                <a:cs typeface="Calibri"/>
              </a:rPr>
              <a:t>:</a:t>
            </a:r>
            <a:r>
              <a:rPr sz="2000" spc="45" dirty="0">
                <a:solidFill>
                  <a:srgbClr val="232D41"/>
                </a:solidFill>
                <a:latin typeface="Calibri"/>
                <a:cs typeface="Calibri"/>
              </a:rPr>
              <a:t> </a:t>
            </a:r>
            <a:r>
              <a:rPr sz="2000" dirty="0">
                <a:solidFill>
                  <a:srgbClr val="232D41"/>
                </a:solidFill>
                <a:latin typeface="Calibri"/>
                <a:cs typeface="Calibri"/>
              </a:rPr>
              <a:t>This</a:t>
            </a:r>
            <a:r>
              <a:rPr sz="2000" spc="-55" dirty="0">
                <a:solidFill>
                  <a:srgbClr val="232D41"/>
                </a:solidFill>
                <a:latin typeface="Calibri"/>
                <a:cs typeface="Calibri"/>
              </a:rPr>
              <a:t> </a:t>
            </a:r>
            <a:r>
              <a:rPr sz="2000" dirty="0">
                <a:solidFill>
                  <a:srgbClr val="232D41"/>
                </a:solidFill>
                <a:latin typeface="Calibri"/>
                <a:cs typeface="Calibri"/>
              </a:rPr>
              <a:t>term</a:t>
            </a:r>
            <a:r>
              <a:rPr sz="2000" spc="15" dirty="0">
                <a:solidFill>
                  <a:srgbClr val="232D41"/>
                </a:solidFill>
                <a:latin typeface="Calibri"/>
                <a:cs typeface="Calibri"/>
              </a:rPr>
              <a:t> </a:t>
            </a:r>
            <a:r>
              <a:rPr sz="2000" dirty="0">
                <a:solidFill>
                  <a:srgbClr val="232D41"/>
                </a:solidFill>
                <a:latin typeface="Calibri"/>
                <a:cs typeface="Calibri"/>
              </a:rPr>
              <a:t>is</a:t>
            </a:r>
            <a:r>
              <a:rPr sz="2000" spc="20" dirty="0">
                <a:solidFill>
                  <a:srgbClr val="232D41"/>
                </a:solidFill>
                <a:latin typeface="Calibri"/>
                <a:cs typeface="Calibri"/>
              </a:rPr>
              <a:t> </a:t>
            </a:r>
            <a:r>
              <a:rPr sz="2000" spc="-10" dirty="0">
                <a:solidFill>
                  <a:srgbClr val="232D41"/>
                </a:solidFill>
                <a:latin typeface="Calibri"/>
                <a:cs typeface="Calibri"/>
              </a:rPr>
              <a:t>proportional</a:t>
            </a:r>
            <a:r>
              <a:rPr sz="2000" spc="-25" dirty="0">
                <a:solidFill>
                  <a:srgbClr val="232D41"/>
                </a:solidFill>
                <a:latin typeface="Calibri"/>
                <a:cs typeface="Calibri"/>
              </a:rPr>
              <a:t> </a:t>
            </a:r>
            <a:r>
              <a:rPr sz="2000" dirty="0">
                <a:solidFill>
                  <a:srgbClr val="232D41"/>
                </a:solidFill>
                <a:latin typeface="Calibri"/>
                <a:cs typeface="Calibri"/>
              </a:rPr>
              <a:t>to</a:t>
            </a:r>
            <a:r>
              <a:rPr sz="2000" spc="-30" dirty="0">
                <a:solidFill>
                  <a:srgbClr val="232D41"/>
                </a:solidFill>
                <a:latin typeface="Calibri"/>
                <a:cs typeface="Calibri"/>
              </a:rPr>
              <a:t> </a:t>
            </a:r>
            <a:r>
              <a:rPr sz="2000" dirty="0">
                <a:solidFill>
                  <a:srgbClr val="232D41"/>
                </a:solidFill>
                <a:latin typeface="Calibri"/>
                <a:cs typeface="Calibri"/>
              </a:rPr>
              <a:t>the</a:t>
            </a:r>
            <a:r>
              <a:rPr sz="2000" spc="-45" dirty="0">
                <a:solidFill>
                  <a:srgbClr val="232D41"/>
                </a:solidFill>
                <a:latin typeface="Calibri"/>
                <a:cs typeface="Calibri"/>
              </a:rPr>
              <a:t> </a:t>
            </a:r>
            <a:r>
              <a:rPr sz="2000" dirty="0">
                <a:solidFill>
                  <a:srgbClr val="232D41"/>
                </a:solidFill>
                <a:latin typeface="Calibri"/>
                <a:cs typeface="Calibri"/>
              </a:rPr>
              <a:t>error</a:t>
            </a:r>
            <a:r>
              <a:rPr sz="2000" spc="25" dirty="0">
                <a:solidFill>
                  <a:srgbClr val="232D41"/>
                </a:solidFill>
                <a:latin typeface="Calibri"/>
                <a:cs typeface="Calibri"/>
              </a:rPr>
              <a:t> </a:t>
            </a:r>
            <a:r>
              <a:rPr sz="2000" dirty="0">
                <a:solidFill>
                  <a:srgbClr val="232D41"/>
                </a:solidFill>
                <a:latin typeface="Calibri"/>
                <a:cs typeface="Calibri"/>
              </a:rPr>
              <a:t>signal</a:t>
            </a:r>
            <a:r>
              <a:rPr sz="2000" spc="-95" dirty="0">
                <a:solidFill>
                  <a:srgbClr val="232D41"/>
                </a:solidFill>
                <a:latin typeface="Calibri"/>
                <a:cs typeface="Calibri"/>
              </a:rPr>
              <a:t> </a:t>
            </a:r>
            <a:r>
              <a:rPr sz="2000" dirty="0">
                <a:solidFill>
                  <a:srgbClr val="232D41"/>
                </a:solidFill>
                <a:latin typeface="Calibri"/>
                <a:cs typeface="Calibri"/>
              </a:rPr>
              <a:t>and</a:t>
            </a:r>
            <a:r>
              <a:rPr sz="2000" spc="-25" dirty="0">
                <a:solidFill>
                  <a:srgbClr val="232D41"/>
                </a:solidFill>
                <a:latin typeface="Calibri"/>
                <a:cs typeface="Calibri"/>
              </a:rPr>
              <a:t> </a:t>
            </a:r>
            <a:r>
              <a:rPr sz="2000" spc="-10" dirty="0">
                <a:solidFill>
                  <a:srgbClr val="232D41"/>
                </a:solidFill>
                <a:latin typeface="Calibri"/>
                <a:cs typeface="Calibri"/>
              </a:rPr>
              <a:t>represents</a:t>
            </a:r>
            <a:r>
              <a:rPr sz="2000" spc="10" dirty="0">
                <a:solidFill>
                  <a:srgbClr val="232D41"/>
                </a:solidFill>
                <a:latin typeface="Calibri"/>
                <a:cs typeface="Calibri"/>
              </a:rPr>
              <a:t> </a:t>
            </a:r>
            <a:r>
              <a:rPr sz="2000" spc="-25" dirty="0">
                <a:solidFill>
                  <a:srgbClr val="232D41"/>
                </a:solidFill>
                <a:latin typeface="Calibri"/>
                <a:cs typeface="Calibri"/>
              </a:rPr>
              <a:t>the </a:t>
            </a:r>
            <a:r>
              <a:rPr sz="2000" dirty="0">
                <a:solidFill>
                  <a:srgbClr val="232D41"/>
                </a:solidFill>
                <a:latin typeface="Calibri"/>
                <a:cs typeface="Calibri"/>
              </a:rPr>
              <a:t>immediate</a:t>
            </a:r>
            <a:r>
              <a:rPr sz="2000" spc="-114" dirty="0">
                <a:solidFill>
                  <a:srgbClr val="232D41"/>
                </a:solidFill>
                <a:latin typeface="Calibri"/>
                <a:cs typeface="Calibri"/>
              </a:rPr>
              <a:t> </a:t>
            </a:r>
            <a:r>
              <a:rPr sz="2000" dirty="0">
                <a:solidFill>
                  <a:srgbClr val="232D41"/>
                </a:solidFill>
                <a:latin typeface="Calibri"/>
                <a:cs typeface="Calibri"/>
              </a:rPr>
              <a:t>response</a:t>
            </a:r>
            <a:r>
              <a:rPr sz="2000" spc="-110" dirty="0">
                <a:solidFill>
                  <a:srgbClr val="232D41"/>
                </a:solidFill>
                <a:latin typeface="Calibri"/>
                <a:cs typeface="Calibri"/>
              </a:rPr>
              <a:t> </a:t>
            </a:r>
            <a:r>
              <a:rPr sz="2000" dirty="0">
                <a:solidFill>
                  <a:srgbClr val="232D41"/>
                </a:solidFill>
                <a:latin typeface="Calibri"/>
                <a:cs typeface="Calibri"/>
              </a:rPr>
              <a:t>of</a:t>
            </a:r>
            <a:r>
              <a:rPr sz="2000" spc="-60" dirty="0">
                <a:solidFill>
                  <a:srgbClr val="232D41"/>
                </a:solidFill>
                <a:latin typeface="Calibri"/>
                <a:cs typeface="Calibri"/>
              </a:rPr>
              <a:t> </a:t>
            </a:r>
            <a:r>
              <a:rPr sz="2000" dirty="0">
                <a:solidFill>
                  <a:srgbClr val="232D41"/>
                </a:solidFill>
                <a:latin typeface="Calibri"/>
                <a:cs typeface="Calibri"/>
              </a:rPr>
              <a:t>the</a:t>
            </a:r>
            <a:r>
              <a:rPr sz="2000" spc="-70" dirty="0">
                <a:solidFill>
                  <a:srgbClr val="232D41"/>
                </a:solidFill>
                <a:latin typeface="Calibri"/>
                <a:cs typeface="Calibri"/>
              </a:rPr>
              <a:t> </a:t>
            </a:r>
            <a:r>
              <a:rPr sz="2000" spc="-30" dirty="0">
                <a:solidFill>
                  <a:srgbClr val="232D41"/>
                </a:solidFill>
                <a:latin typeface="Calibri"/>
                <a:cs typeface="Calibri"/>
              </a:rPr>
              <a:t>controller.</a:t>
            </a:r>
            <a:r>
              <a:rPr sz="2000" spc="40" dirty="0">
                <a:solidFill>
                  <a:srgbClr val="232D41"/>
                </a:solidFill>
                <a:latin typeface="Calibri"/>
                <a:cs typeface="Calibri"/>
              </a:rPr>
              <a:t> </a:t>
            </a:r>
            <a:r>
              <a:rPr sz="2000" dirty="0">
                <a:solidFill>
                  <a:srgbClr val="232D41"/>
                </a:solidFill>
                <a:latin typeface="Calibri"/>
                <a:cs typeface="Calibri"/>
              </a:rPr>
              <a:t>The</a:t>
            </a:r>
            <a:r>
              <a:rPr sz="2000" spc="-75" dirty="0">
                <a:solidFill>
                  <a:srgbClr val="232D41"/>
                </a:solidFill>
                <a:latin typeface="Calibri"/>
                <a:cs typeface="Calibri"/>
              </a:rPr>
              <a:t> </a:t>
            </a:r>
            <a:r>
              <a:rPr sz="2000" dirty="0">
                <a:solidFill>
                  <a:srgbClr val="232D41"/>
                </a:solidFill>
                <a:latin typeface="Calibri"/>
                <a:cs typeface="Calibri"/>
              </a:rPr>
              <a:t>proportional</a:t>
            </a:r>
            <a:r>
              <a:rPr sz="2000" spc="15" dirty="0">
                <a:solidFill>
                  <a:srgbClr val="232D41"/>
                </a:solidFill>
                <a:latin typeface="Calibri"/>
                <a:cs typeface="Calibri"/>
              </a:rPr>
              <a:t> </a:t>
            </a:r>
            <a:r>
              <a:rPr sz="2000" dirty="0">
                <a:solidFill>
                  <a:srgbClr val="232D41"/>
                </a:solidFill>
                <a:latin typeface="Calibri"/>
                <a:cs typeface="Calibri"/>
              </a:rPr>
              <a:t>term</a:t>
            </a:r>
            <a:r>
              <a:rPr sz="2000" spc="-80" dirty="0">
                <a:solidFill>
                  <a:srgbClr val="232D41"/>
                </a:solidFill>
                <a:latin typeface="Calibri"/>
                <a:cs typeface="Calibri"/>
              </a:rPr>
              <a:t> </a:t>
            </a:r>
            <a:r>
              <a:rPr sz="2000" dirty="0">
                <a:solidFill>
                  <a:srgbClr val="232D41"/>
                </a:solidFill>
                <a:latin typeface="Calibri"/>
                <a:cs typeface="Calibri"/>
              </a:rPr>
              <a:t>is</a:t>
            </a:r>
            <a:r>
              <a:rPr sz="2000" spc="-10" dirty="0">
                <a:solidFill>
                  <a:srgbClr val="232D41"/>
                </a:solidFill>
                <a:latin typeface="Calibri"/>
                <a:cs typeface="Calibri"/>
              </a:rPr>
              <a:t> </a:t>
            </a:r>
            <a:r>
              <a:rPr sz="2000" dirty="0">
                <a:solidFill>
                  <a:srgbClr val="232D41"/>
                </a:solidFill>
                <a:latin typeface="Calibri"/>
                <a:cs typeface="Calibri"/>
              </a:rPr>
              <a:t>multiplied</a:t>
            </a:r>
            <a:r>
              <a:rPr sz="2000" spc="-55" dirty="0">
                <a:solidFill>
                  <a:srgbClr val="232D41"/>
                </a:solidFill>
                <a:latin typeface="Calibri"/>
                <a:cs typeface="Calibri"/>
              </a:rPr>
              <a:t> </a:t>
            </a:r>
            <a:r>
              <a:rPr sz="2000" dirty="0">
                <a:solidFill>
                  <a:srgbClr val="232D41"/>
                </a:solidFill>
                <a:latin typeface="Calibri"/>
                <a:cs typeface="Calibri"/>
              </a:rPr>
              <a:t>by</a:t>
            </a:r>
            <a:r>
              <a:rPr sz="2000" spc="-55" dirty="0">
                <a:solidFill>
                  <a:srgbClr val="232D41"/>
                </a:solidFill>
                <a:latin typeface="Calibri"/>
                <a:cs typeface="Calibri"/>
              </a:rPr>
              <a:t> </a:t>
            </a:r>
            <a:r>
              <a:rPr sz="2000" dirty="0">
                <a:solidFill>
                  <a:srgbClr val="232D41"/>
                </a:solidFill>
                <a:latin typeface="Calibri"/>
                <a:cs typeface="Calibri"/>
              </a:rPr>
              <a:t>a</a:t>
            </a:r>
            <a:r>
              <a:rPr sz="2000" spc="-30" dirty="0">
                <a:solidFill>
                  <a:srgbClr val="232D41"/>
                </a:solidFill>
                <a:latin typeface="Calibri"/>
                <a:cs typeface="Calibri"/>
              </a:rPr>
              <a:t> </a:t>
            </a:r>
            <a:r>
              <a:rPr sz="2000" dirty="0">
                <a:solidFill>
                  <a:srgbClr val="232D41"/>
                </a:solidFill>
                <a:latin typeface="Calibri"/>
                <a:cs typeface="Calibri"/>
              </a:rPr>
              <a:t>gain</a:t>
            </a:r>
            <a:r>
              <a:rPr sz="2000" spc="-110" dirty="0">
                <a:solidFill>
                  <a:srgbClr val="232D41"/>
                </a:solidFill>
                <a:latin typeface="Calibri"/>
                <a:cs typeface="Calibri"/>
              </a:rPr>
              <a:t> </a:t>
            </a:r>
            <a:r>
              <a:rPr sz="2000" spc="-35" dirty="0">
                <a:solidFill>
                  <a:srgbClr val="232D41"/>
                </a:solidFill>
                <a:latin typeface="Calibri"/>
                <a:cs typeface="Calibri"/>
              </a:rPr>
              <a:t>factor,</a:t>
            </a:r>
            <a:r>
              <a:rPr sz="2000" spc="-25" dirty="0">
                <a:solidFill>
                  <a:srgbClr val="232D41"/>
                </a:solidFill>
                <a:latin typeface="Calibri"/>
                <a:cs typeface="Calibri"/>
              </a:rPr>
              <a:t> </a:t>
            </a:r>
            <a:r>
              <a:rPr sz="2000" spc="-10" dirty="0">
                <a:solidFill>
                  <a:srgbClr val="232D41"/>
                </a:solidFill>
                <a:latin typeface="Calibri"/>
                <a:cs typeface="Calibri"/>
              </a:rPr>
              <a:t>which </a:t>
            </a:r>
            <a:r>
              <a:rPr sz="2000" dirty="0">
                <a:solidFill>
                  <a:srgbClr val="232D41"/>
                </a:solidFill>
                <a:latin typeface="Calibri"/>
                <a:cs typeface="Calibri"/>
              </a:rPr>
              <a:t>determines</a:t>
            </a:r>
            <a:r>
              <a:rPr sz="2000" spc="-35" dirty="0">
                <a:solidFill>
                  <a:srgbClr val="232D41"/>
                </a:solidFill>
                <a:latin typeface="Calibri"/>
                <a:cs typeface="Calibri"/>
              </a:rPr>
              <a:t> </a:t>
            </a:r>
            <a:r>
              <a:rPr sz="2000" dirty="0">
                <a:solidFill>
                  <a:srgbClr val="232D41"/>
                </a:solidFill>
                <a:latin typeface="Calibri"/>
                <a:cs typeface="Calibri"/>
              </a:rPr>
              <a:t>the</a:t>
            </a:r>
            <a:r>
              <a:rPr sz="2000" spc="-85" dirty="0">
                <a:solidFill>
                  <a:srgbClr val="232D41"/>
                </a:solidFill>
                <a:latin typeface="Calibri"/>
                <a:cs typeface="Calibri"/>
              </a:rPr>
              <a:t> </a:t>
            </a:r>
            <a:r>
              <a:rPr sz="2000" spc="-10" dirty="0">
                <a:solidFill>
                  <a:srgbClr val="232D41"/>
                </a:solidFill>
                <a:latin typeface="Calibri"/>
                <a:cs typeface="Calibri"/>
              </a:rPr>
              <a:t>controller's</a:t>
            </a:r>
            <a:r>
              <a:rPr sz="2000" spc="-30" dirty="0">
                <a:solidFill>
                  <a:srgbClr val="232D41"/>
                </a:solidFill>
                <a:latin typeface="Calibri"/>
                <a:cs typeface="Calibri"/>
              </a:rPr>
              <a:t> </a:t>
            </a:r>
            <a:r>
              <a:rPr sz="2000" dirty="0">
                <a:solidFill>
                  <a:srgbClr val="232D41"/>
                </a:solidFill>
                <a:latin typeface="Calibri"/>
                <a:cs typeface="Calibri"/>
              </a:rPr>
              <a:t>sensitivity</a:t>
            </a:r>
            <a:r>
              <a:rPr sz="2000" spc="-75" dirty="0">
                <a:solidFill>
                  <a:srgbClr val="232D41"/>
                </a:solidFill>
                <a:latin typeface="Calibri"/>
                <a:cs typeface="Calibri"/>
              </a:rPr>
              <a:t> </a:t>
            </a:r>
            <a:r>
              <a:rPr sz="2000" dirty="0">
                <a:solidFill>
                  <a:srgbClr val="232D41"/>
                </a:solidFill>
                <a:latin typeface="Calibri"/>
                <a:cs typeface="Calibri"/>
              </a:rPr>
              <a:t>to</a:t>
            </a:r>
            <a:r>
              <a:rPr sz="2000" spc="-75" dirty="0">
                <a:solidFill>
                  <a:srgbClr val="232D41"/>
                </a:solidFill>
                <a:latin typeface="Calibri"/>
                <a:cs typeface="Calibri"/>
              </a:rPr>
              <a:t> </a:t>
            </a:r>
            <a:r>
              <a:rPr sz="2000" dirty="0">
                <a:solidFill>
                  <a:srgbClr val="232D41"/>
                </a:solidFill>
                <a:latin typeface="Calibri"/>
                <a:cs typeface="Calibri"/>
              </a:rPr>
              <a:t>the</a:t>
            </a:r>
            <a:r>
              <a:rPr sz="2000" spc="-85" dirty="0">
                <a:solidFill>
                  <a:srgbClr val="232D41"/>
                </a:solidFill>
                <a:latin typeface="Calibri"/>
                <a:cs typeface="Calibri"/>
              </a:rPr>
              <a:t> </a:t>
            </a:r>
            <a:r>
              <a:rPr sz="2000" dirty="0">
                <a:solidFill>
                  <a:srgbClr val="232D41"/>
                </a:solidFill>
                <a:latin typeface="Calibri"/>
                <a:cs typeface="Calibri"/>
              </a:rPr>
              <a:t>error</a:t>
            </a:r>
            <a:r>
              <a:rPr sz="2000" spc="-25" dirty="0">
                <a:solidFill>
                  <a:srgbClr val="232D41"/>
                </a:solidFill>
                <a:latin typeface="Calibri"/>
                <a:cs typeface="Calibri"/>
              </a:rPr>
              <a:t> </a:t>
            </a:r>
            <a:r>
              <a:rPr sz="2000" spc="-10" dirty="0">
                <a:solidFill>
                  <a:srgbClr val="232D41"/>
                </a:solidFill>
                <a:latin typeface="Calibri"/>
                <a:cs typeface="Calibri"/>
              </a:rPr>
              <a:t>signal.</a:t>
            </a:r>
            <a:endParaRPr sz="20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671</TotalTime>
  <Words>1739</Words>
  <Application>Microsoft Office PowerPoint</Application>
  <PresentationFormat>Widescreen</PresentationFormat>
  <Paragraphs>141</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Design and Simulation of PID Controllers for Motor Speed Control</vt:lpstr>
      <vt:lpstr>EXECUTIVE SUMMARY</vt:lpstr>
      <vt:lpstr>DC MOTOR SPEED CONTROL</vt:lpstr>
      <vt:lpstr>MATHEMATICAL MODEL OF DC MOTOR The electric circuit of the armature and the free body diagram of the rotor are shown in the following fig:</vt:lpstr>
      <vt:lpstr>PowerPoint Presentation</vt:lpstr>
      <vt:lpstr>PowerPoint Presentation</vt:lpstr>
      <vt:lpstr>MATLAB MODELLING OF DC MOTOR</vt:lpstr>
      <vt:lpstr>Dc motor characteristics</vt:lpstr>
      <vt:lpstr>PID CONTROLLER</vt:lpstr>
      <vt:lpstr>PowerPoint Presentation</vt:lpstr>
      <vt:lpstr>PowerPoint Presentation</vt:lpstr>
      <vt:lpstr>PowerPoint Presentation</vt:lpstr>
      <vt:lpstr>We can clearly see there is large error between reference and actual response. To reduce this response, PID controller is used. First, Proportional controller is provided to the plant to reduce the error.</vt:lpstr>
      <vt:lpstr>Proportional Controlled response of plant</vt:lpstr>
      <vt:lpstr>PowerPoint Presentation</vt:lpstr>
      <vt:lpstr>PI controlled response of plant</vt:lpstr>
      <vt:lpstr>Plant with Proportional, Integral and Derivative controller</vt:lpstr>
      <vt:lpstr>PID controlled response of Plant</vt:lpstr>
      <vt:lpstr>Summary of PID Controller</vt:lpstr>
      <vt:lpstr>DC MOTOR SPEED CONTROL BY PID CONTROLLER</vt:lpstr>
      <vt:lpstr>PowerPoint Presentation</vt:lpstr>
      <vt:lpstr>Block diagram of armature controlled DC motor with PID controller</vt:lpstr>
      <vt:lpstr>Controlled DC motor speed control.</vt:lpstr>
      <vt:lpstr>The task of tuning is find the value of Ki, kp, and kd . If they are not properly tuned, then the system can become unstable.</vt:lpstr>
      <vt:lpstr>PowerPoint Presentation</vt:lpstr>
      <vt:lpstr>PowerPoint Presentation</vt:lpstr>
      <vt:lpstr>Response after PID tuning</vt:lpstr>
      <vt:lpstr>Response to Disturbances First, we will see the response when load disturbance is provided to an uncontrolled system.</vt:lpstr>
      <vt:lpstr>Uncontrolled speed response of DC motor under load disturbance.</vt:lpstr>
      <vt:lpstr>Tuned PID controlled speed response of DC motor under load disturbance</vt:lpstr>
      <vt:lpstr>Uncontrolled DC motor speed response with Unloading condition</vt:lpstr>
      <vt:lpstr>Tuned PID controlled DC motor speed response with Unloading condition.</vt:lpstr>
      <vt:lpstr>Applications of PID Controller :</vt:lpstr>
      <vt:lpstr>PID TUNING METHODS :</vt:lpstr>
      <vt:lpstr>MOTOR  WITHOUT GAIN OR PID</vt:lpstr>
      <vt:lpstr>RESPONSE WITHOUT GAIN OR PID</vt:lpstr>
      <vt:lpstr>MOTOR WITH GAIN (Kp = Kcr)</vt:lpstr>
      <vt:lpstr>RESPONSE WITH GAIN= Kcr</vt:lpstr>
      <vt:lpstr>PARAMETERS CALCULATION</vt:lpstr>
      <vt:lpstr>  MOTOR WITH PID CONTROLLER</vt:lpstr>
      <vt:lpstr>RESPONSE WITH  TUNED PID</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Simulation of PID Controllers for Motor Speed Control</dc:title>
  <dc:creator>Md Faizan</dc:creator>
  <cp:lastModifiedBy>Md Faizan</cp:lastModifiedBy>
  <cp:revision>8</cp:revision>
  <dcterms:created xsi:type="dcterms:W3CDTF">2024-03-17T17:24:14Z</dcterms:created>
  <dcterms:modified xsi:type="dcterms:W3CDTF">2024-03-18T05:15:02Z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2024-03-17T00:00:00Z</vt:filetime>
  </property>
  <property fmtid="{D5CDD505-2E9C-101B-9397-08002B2CF9AE}" pid="3" name="LastSaved">
    <vt:filetime>2024-03-17T00:00:00Z</vt:filetime>
  </property>
</Properties>
</file>