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6"/>
  </p:notesMasterIdLst>
  <p:sldIdLst>
    <p:sldId id="256" r:id="rId2"/>
    <p:sldId id="257" r:id="rId3"/>
    <p:sldId id="258" r:id="rId4"/>
    <p:sldId id="281" r:id="rId5"/>
    <p:sldId id="259" r:id="rId6"/>
    <p:sldId id="260" r:id="rId7"/>
    <p:sldId id="261" r:id="rId8"/>
    <p:sldId id="279" r:id="rId9"/>
    <p:sldId id="262" r:id="rId10"/>
    <p:sldId id="263" r:id="rId11"/>
    <p:sldId id="264" r:id="rId12"/>
    <p:sldId id="265" r:id="rId13"/>
    <p:sldId id="266" r:id="rId14"/>
    <p:sldId id="280" r:id="rId15"/>
    <p:sldId id="267" r:id="rId16"/>
    <p:sldId id="268" r:id="rId17"/>
    <p:sldId id="269" r:id="rId18"/>
    <p:sldId id="271" r:id="rId19"/>
    <p:sldId id="270" r:id="rId20"/>
    <p:sldId id="273" r:id="rId21"/>
    <p:sldId id="274" r:id="rId22"/>
    <p:sldId id="276" r:id="rId23"/>
    <p:sldId id="277" r:id="rId24"/>
    <p:sldId id="27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A64BFD-9B4D-464A-B21A-021BE6924B6B}" v="312" dt="2019-08-05T21:21:09.087"/>
    <p1510:client id="{B7E63725-FC62-4C50-9541-579A3F823F59}" v="58" dt="2019-08-05T21:28:52.359"/>
    <p1510:client id="{CEE72E20-AC70-444B-8897-5205E2594C93}" v="77" dt="2019-08-05T21:12:18.576"/>
    <p1510:client id="{D329F61B-BAB8-4620-B159-911CCDDDA6C0}" v="30" dt="2019-08-05T21:14:02.6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7A61E5-5521-4421-B29C-FC13D5254A17}" type="datetimeFigureOut">
              <a:rPr lang="en-US" smtClean="0"/>
              <a:t>8/7/2019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920D70-BCD5-424E-BD27-50B1BCC24CA0}" type="slidenum">
              <a:rPr lang="en-US" smtClean="0"/>
              <a:t>‹#›</a:t>
            </a:fld>
            <a:endParaRPr lang="en-US"/>
          </a:p>
        </p:txBody>
      </p:sp>
    </p:spTree>
    <p:extLst>
      <p:ext uri="{BB962C8B-B14F-4D97-AF65-F5344CB8AC3E}">
        <p14:creationId xmlns:p14="http://schemas.microsoft.com/office/powerpoint/2010/main" val="283598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SQOOP - </a:t>
            </a:r>
            <a:r>
              <a:rPr lang="en-US">
                <a:ea typeface="+mn-lt"/>
                <a:cs typeface="+mn-lt"/>
              </a:rPr>
              <a:t>a tool to interact with the relational database servers for importing and exporting the Big Data residing in them. It is provided by the Apache Software Foundation and allows two data transference. </a:t>
            </a:r>
          </a:p>
          <a:p>
            <a:r>
              <a:rPr lang="en-US">
                <a:ea typeface="+mn-lt"/>
                <a:cs typeface="+mn-lt"/>
              </a:rPr>
              <a:t>HDFS - </a:t>
            </a:r>
          </a:p>
          <a:p>
            <a:endParaRPr lang="en-US"/>
          </a:p>
        </p:txBody>
      </p:sp>
      <p:sp>
        <p:nvSpPr>
          <p:cNvPr id="4" name="Slide Number Placeholder 3"/>
          <p:cNvSpPr>
            <a:spLocks noGrp="1"/>
          </p:cNvSpPr>
          <p:nvPr>
            <p:ph type="sldNum" sz="quarter" idx="5"/>
          </p:nvPr>
        </p:nvSpPr>
        <p:spPr/>
        <p:txBody>
          <a:bodyPr/>
          <a:lstStyle/>
          <a:p>
            <a:fld id="{C7920D70-BCD5-424E-BD27-50B1BCC24CA0}" type="slidenum">
              <a:rPr lang="en-US" smtClean="0"/>
              <a:t>5</a:t>
            </a:fld>
            <a:endParaRPr lang="en-US"/>
          </a:p>
        </p:txBody>
      </p:sp>
    </p:spTree>
    <p:extLst>
      <p:ext uri="{BB962C8B-B14F-4D97-AF65-F5344CB8AC3E}">
        <p14:creationId xmlns:p14="http://schemas.microsoft.com/office/powerpoint/2010/main" val="1124353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8/7/2019</a:t>
            </a:fld>
            <a:endParaRPr lang="en-US"/>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42587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8/7/2019</a:t>
            </a:fld>
            <a:endParaRPr lang="en-US"/>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464517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8/7/2019</a:t>
            </a:fld>
            <a:endParaRPr lang="en-US"/>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03468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8/7/2019</a:t>
            </a:fld>
            <a:endParaRPr lang="en-US"/>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7223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8/7/2019</a:t>
            </a:fld>
            <a:endParaRPr lang="en-US"/>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152013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8/7/2019</a:t>
            </a:fld>
            <a:endParaRPr lang="en-US"/>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03880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8/7/2019</a:t>
            </a:fld>
            <a:endParaRPr lang="en-US"/>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370636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8/7/2019</a:t>
            </a:fld>
            <a:endParaRPr lang="en-US"/>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742399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8/7/2019</a:t>
            </a:fld>
            <a:endParaRPr lang="en-US"/>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8779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8/7/2019</a:t>
            </a:fld>
            <a:endParaRPr lang="en-US"/>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a:p>
        </p:txBody>
      </p:sp>
    </p:spTree>
    <p:extLst>
      <p:ext uri="{BB962C8B-B14F-4D97-AF65-F5344CB8AC3E}">
        <p14:creationId xmlns:p14="http://schemas.microsoft.com/office/powerpoint/2010/main" val="1509062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8/7/2019</a:t>
            </a:fld>
            <a:endParaRPr lang="en-US"/>
          </a:p>
        </p:txBody>
      </p:sp>
      <p:sp>
        <p:nvSpPr>
          <p:cNvPr id="6" name="Footer Placeholder 5"/>
          <p:cNvSpPr>
            <a:spLocks noGrp="1"/>
          </p:cNvSpPr>
          <p:nvPr>
            <p:ph type="ftr" sz="quarter" idx="11"/>
          </p:nvPr>
        </p:nvSpPr>
        <p:spPr>
          <a:xfrm>
            <a:off x="1097279" y="6446838"/>
            <a:ext cx="6818262" cy="365125"/>
          </a:xfr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994734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8/7/2019</a:t>
            </a:fld>
            <a:endParaRPr lang="en-US"/>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smtClean="0"/>
              <a:t>‹#›</a:t>
            </a:fld>
            <a:endParaRPr lang="en-US"/>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873915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72" r:id="rId5"/>
    <p:sldLayoutId id="2147483666" r:id="rId6"/>
    <p:sldLayoutId id="2147483667" r:id="rId7"/>
    <p:sldLayoutId id="2147483668" r:id="rId8"/>
    <p:sldLayoutId id="2147483671" r:id="rId9"/>
    <p:sldLayoutId id="2147483669" r:id="rId10"/>
    <p:sldLayoutId id="2147483670" r:id="rId11"/>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4" name="Straight Connector 23">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pic>
        <p:nvPicPr>
          <p:cNvPr id="4" name="Picture 3" descr="A picture containing object&#10;&#10;Description automatically generated">
            <a:extLst>
              <a:ext uri="{FF2B5EF4-FFF2-40B4-BE49-F238E27FC236}">
                <a16:creationId xmlns:a16="http://schemas.microsoft.com/office/drawing/2014/main" id="{396DE709-309D-4DD6-9451-EFFBD8AF061B}"/>
              </a:ext>
            </a:extLst>
          </p:cNvPr>
          <p:cNvPicPr>
            <a:picLocks noChangeAspect="1"/>
          </p:cNvPicPr>
          <p:nvPr/>
        </p:nvPicPr>
        <p:blipFill rotWithShape="1">
          <a:blip r:embed="rId2"/>
          <a:srcRect t="1396" r="1" b="14296"/>
          <a:stretch/>
        </p:blipFill>
        <p:spPr>
          <a:xfrm>
            <a:off x="2843" y="10"/>
            <a:ext cx="12186315" cy="6857990"/>
          </a:xfrm>
          <a:prstGeom prst="rect">
            <a:avLst/>
          </a:prstGeom>
        </p:spPr>
      </p:pic>
      <p:sp>
        <p:nvSpPr>
          <p:cNvPr id="28" name="Rectangle 27">
            <a:extLst>
              <a:ext uri="{FF2B5EF4-FFF2-40B4-BE49-F238E27FC236}">
                <a16:creationId xmlns:a16="http://schemas.microsoft.com/office/drawing/2014/main" id="{95B38FD6-641F-41BF-B466-C1C6366420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474" y="1238442"/>
            <a:ext cx="3635926" cy="4355751"/>
          </a:xfrm>
          <a:prstGeom prst="rect">
            <a:avLst/>
          </a:prstGeom>
          <a:solidFill>
            <a:srgbClr val="000000">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298117-872E-4AC1-A90D-12798D09DD4D}"/>
              </a:ext>
            </a:extLst>
          </p:cNvPr>
          <p:cNvSpPr>
            <a:spLocks noGrp="1"/>
          </p:cNvSpPr>
          <p:nvPr>
            <p:ph type="ctrTitle"/>
          </p:nvPr>
        </p:nvSpPr>
        <p:spPr>
          <a:xfrm>
            <a:off x="948648" y="1419273"/>
            <a:ext cx="3153580" cy="1358188"/>
          </a:xfrm>
        </p:spPr>
        <p:txBody>
          <a:bodyPr vert="horz" lIns="91440" tIns="45720" rIns="91440" bIns="45720" rtlCol="0" anchor="b">
            <a:normAutofit/>
          </a:bodyPr>
          <a:lstStyle/>
          <a:p>
            <a:r>
              <a:rPr lang="en-US" sz="3600">
                <a:solidFill>
                  <a:srgbClr val="FFFFFF"/>
                </a:solidFill>
              </a:rPr>
              <a:t>Stock Market Data Analysis</a:t>
            </a:r>
          </a:p>
        </p:txBody>
      </p:sp>
      <p:cxnSp>
        <p:nvCxnSpPr>
          <p:cNvPr id="30" name="Straight Connector 29">
            <a:extLst>
              <a:ext uri="{FF2B5EF4-FFF2-40B4-BE49-F238E27FC236}">
                <a16:creationId xmlns:a16="http://schemas.microsoft.com/office/drawing/2014/main" id="{6BF9119E-766E-4526-AAE5-639F577C04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38277" y="2865016"/>
            <a:ext cx="29260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3120EBCF-C2CF-4C52-8352-0CACBB8897C6}"/>
              </a:ext>
            </a:extLst>
          </p:cNvPr>
          <p:cNvSpPr>
            <a:spLocks noGrp="1"/>
          </p:cNvSpPr>
          <p:nvPr>
            <p:ph type="subTitle" idx="1"/>
          </p:nvPr>
        </p:nvSpPr>
        <p:spPr>
          <a:xfrm>
            <a:off x="948648" y="2978254"/>
            <a:ext cx="3153580" cy="2444238"/>
          </a:xfrm>
        </p:spPr>
        <p:txBody>
          <a:bodyPr vert="horz" lIns="0" tIns="45720" rIns="0" bIns="45720" rtlCol="0">
            <a:normAutofit/>
          </a:bodyPr>
          <a:lstStyle/>
          <a:p>
            <a:pPr>
              <a:lnSpc>
                <a:spcPct val="90000"/>
              </a:lnSpc>
            </a:pPr>
            <a:r>
              <a:rPr lang="en-US" sz="1200">
                <a:solidFill>
                  <a:srgbClr val="FFFFFF"/>
                </a:solidFill>
              </a:rPr>
              <a:t>TEAM</a:t>
            </a:r>
          </a:p>
          <a:p>
            <a:pPr>
              <a:lnSpc>
                <a:spcPct val="90000"/>
              </a:lnSpc>
            </a:pPr>
            <a:r>
              <a:rPr lang="en-US" sz="1200">
                <a:solidFill>
                  <a:srgbClr val="FFFFFF"/>
                </a:solidFill>
              </a:rPr>
              <a:t>Shubham Chumber (A00433094)</a:t>
            </a:r>
          </a:p>
          <a:p>
            <a:pPr>
              <a:lnSpc>
                <a:spcPct val="90000"/>
              </a:lnSpc>
            </a:pPr>
            <a:r>
              <a:rPr lang="en-US" sz="1200">
                <a:solidFill>
                  <a:srgbClr val="FFFFFF"/>
                </a:solidFill>
              </a:rPr>
              <a:t>Sachit Jain (A00432721) 	</a:t>
            </a:r>
          </a:p>
          <a:p>
            <a:pPr>
              <a:lnSpc>
                <a:spcPct val="90000"/>
              </a:lnSpc>
            </a:pPr>
            <a:r>
              <a:rPr lang="en-US" sz="1200">
                <a:solidFill>
                  <a:srgbClr val="FFFFFF"/>
                </a:solidFill>
              </a:rPr>
              <a:t>Gyaneshwar Rao Nampally (A00433014 )	</a:t>
            </a:r>
          </a:p>
          <a:p>
            <a:pPr>
              <a:lnSpc>
                <a:spcPct val="90000"/>
              </a:lnSpc>
            </a:pPr>
            <a:r>
              <a:rPr lang="en-US" sz="1200">
                <a:solidFill>
                  <a:srgbClr val="FFFFFF"/>
                </a:solidFill>
              </a:rPr>
              <a:t>Vamsi Manda (A00433234) 	</a:t>
            </a:r>
          </a:p>
          <a:p>
            <a:pPr>
              <a:lnSpc>
                <a:spcPct val="90000"/>
              </a:lnSpc>
            </a:pPr>
            <a:r>
              <a:rPr lang="en-US" sz="1200">
                <a:solidFill>
                  <a:srgbClr val="FFFFFF"/>
                </a:solidFill>
              </a:rPr>
              <a:t>Kshitij Parashar (A00430628)</a:t>
            </a:r>
          </a:p>
          <a:p>
            <a:pPr>
              <a:lnSpc>
                <a:spcPct val="90000"/>
              </a:lnSpc>
            </a:pPr>
            <a:endParaRPr lang="en-US" sz="1200">
              <a:solidFill>
                <a:srgbClr val="FFFFFF"/>
              </a:solidFill>
            </a:endParaRPr>
          </a:p>
        </p:txBody>
      </p:sp>
      <p:sp>
        <p:nvSpPr>
          <p:cNvPr id="32" name="Rectangle 31">
            <a:extLst>
              <a:ext uri="{FF2B5EF4-FFF2-40B4-BE49-F238E27FC236}">
                <a16:creationId xmlns:a16="http://schemas.microsoft.com/office/drawing/2014/main" id="{1FE461C7-FF45-427F-83D7-18DFBD4818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7799875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34461041-8413-4023-ABA7-9E499B0AD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8E69F0-FB97-46D0-8187-3ED71E3E13F8}"/>
              </a:ext>
            </a:extLst>
          </p:cNvPr>
          <p:cNvSpPr>
            <a:spLocks noGrp="1"/>
          </p:cNvSpPr>
          <p:nvPr>
            <p:ph type="title"/>
          </p:nvPr>
        </p:nvSpPr>
        <p:spPr>
          <a:xfrm>
            <a:off x="1187355" y="4374204"/>
            <a:ext cx="9818390" cy="1029308"/>
          </a:xfrm>
        </p:spPr>
        <p:txBody>
          <a:bodyPr vert="horz" lIns="91440" tIns="45720" rIns="91440" bIns="45720" rtlCol="0" anchor="b">
            <a:normAutofit/>
          </a:bodyPr>
          <a:lstStyle/>
          <a:p>
            <a:r>
              <a:rPr lang="en-US" sz="5600">
                <a:solidFill>
                  <a:schemeClr val="tx1">
                    <a:lumMod val="85000"/>
                    <a:lumOff val="15000"/>
                  </a:schemeClr>
                </a:solidFill>
              </a:rPr>
              <a:t>Calculating average closing price</a:t>
            </a:r>
          </a:p>
        </p:txBody>
      </p:sp>
      <p:pic>
        <p:nvPicPr>
          <p:cNvPr id="4" name="Content Placeholder 3" descr="A picture containing indoor&#10;&#10;Description automatically generated">
            <a:extLst>
              <a:ext uri="{FF2B5EF4-FFF2-40B4-BE49-F238E27FC236}">
                <a16:creationId xmlns:a16="http://schemas.microsoft.com/office/drawing/2014/main" id="{F6BEBE78-D41D-4AD0-ACE5-A0EEA4090F97}"/>
              </a:ext>
            </a:extLst>
          </p:cNvPr>
          <p:cNvPicPr>
            <a:picLocks noGrp="1" noChangeAspect="1"/>
          </p:cNvPicPr>
          <p:nvPr>
            <p:ph idx="1"/>
          </p:nvPr>
        </p:nvPicPr>
        <p:blipFill>
          <a:blip r:embed="rId2"/>
          <a:stretch>
            <a:fillRect/>
          </a:stretch>
        </p:blipFill>
        <p:spPr>
          <a:xfrm>
            <a:off x="1181633" y="1392602"/>
            <a:ext cx="9824112" cy="1989383"/>
          </a:xfrm>
          <a:prstGeom prst="rect">
            <a:avLst/>
          </a:prstGeom>
        </p:spPr>
      </p:pic>
      <p:cxnSp>
        <p:nvCxnSpPr>
          <p:cNvPr id="15" name="Straight Connector 14">
            <a:extLst>
              <a:ext uri="{FF2B5EF4-FFF2-40B4-BE49-F238E27FC236}">
                <a16:creationId xmlns:a16="http://schemas.microsoft.com/office/drawing/2014/main" id="{F05BCF04-4702-43D0-BE8F-DBF6C2F651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5400" y="5569068"/>
            <a:ext cx="96012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7FC9E1B0-1575-4658-AD6E-43DF73FC33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12593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4" name="Straight Connector 23">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2779F603-B669-4AD6-82F9-E09F76165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9C3AC0-07F2-4E5E-B5EE-26C123A14C3A}"/>
              </a:ext>
            </a:extLst>
          </p:cNvPr>
          <p:cNvSpPr>
            <a:spLocks noGrp="1"/>
          </p:cNvSpPr>
          <p:nvPr>
            <p:ph type="title"/>
          </p:nvPr>
        </p:nvSpPr>
        <p:spPr>
          <a:xfrm>
            <a:off x="5396248" y="620720"/>
            <a:ext cx="5759431" cy="2808122"/>
          </a:xfrm>
        </p:spPr>
        <p:txBody>
          <a:bodyPr vert="horz" lIns="91440" tIns="45720" rIns="91440" bIns="45720" rtlCol="0" anchor="b">
            <a:normAutofit/>
          </a:bodyPr>
          <a:lstStyle/>
          <a:p>
            <a:r>
              <a:rPr lang="en-US" sz="4400">
                <a:solidFill>
                  <a:schemeClr val="tx1">
                    <a:lumMod val="85000"/>
                    <a:lumOff val="15000"/>
                  </a:schemeClr>
                </a:solidFill>
              </a:rPr>
              <a:t>Average Closing Price.</a:t>
            </a:r>
          </a:p>
        </p:txBody>
      </p:sp>
      <p:pic>
        <p:nvPicPr>
          <p:cNvPr id="4" name="Content Placeholder 3">
            <a:extLst>
              <a:ext uri="{FF2B5EF4-FFF2-40B4-BE49-F238E27FC236}">
                <a16:creationId xmlns:a16="http://schemas.microsoft.com/office/drawing/2014/main" id="{E2B13F58-7CA9-4E5B-B2D7-F6957AA7F504}"/>
              </a:ext>
            </a:extLst>
          </p:cNvPr>
          <p:cNvPicPr>
            <a:picLocks noGrp="1" noChangeAspect="1"/>
          </p:cNvPicPr>
          <p:nvPr>
            <p:ph idx="1"/>
          </p:nvPr>
        </p:nvPicPr>
        <p:blipFill>
          <a:blip r:embed="rId2"/>
          <a:stretch>
            <a:fillRect/>
          </a:stretch>
        </p:blipFill>
        <p:spPr>
          <a:xfrm>
            <a:off x="1294968" y="620720"/>
            <a:ext cx="2679376" cy="5086933"/>
          </a:xfrm>
          <a:prstGeom prst="rect">
            <a:avLst/>
          </a:prstGeom>
        </p:spPr>
      </p:pic>
      <p:cxnSp>
        <p:nvCxnSpPr>
          <p:cNvPr id="28" name="Straight Connector 27">
            <a:extLst>
              <a:ext uri="{FF2B5EF4-FFF2-40B4-BE49-F238E27FC236}">
                <a16:creationId xmlns:a16="http://schemas.microsoft.com/office/drawing/2014/main" id="{7ABFD994-C2DC-4E7D-9411-C7FF7813EF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01663" y="3588862"/>
            <a:ext cx="5486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CA73A59D-C719-4F24-9F6B-AF7CE8F3BE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72667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4">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3" name="Straight Connector 36">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34" name="Rectangle 38">
            <a:extLst>
              <a:ext uri="{FF2B5EF4-FFF2-40B4-BE49-F238E27FC236}">
                <a16:creationId xmlns:a16="http://schemas.microsoft.com/office/drawing/2014/main" id="{548B4202-DCD5-4F8C-B481-743A989A9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344CBB-5F3A-48E2-8A1E-01EF8716E591}"/>
              </a:ext>
            </a:extLst>
          </p:cNvPr>
          <p:cNvSpPr>
            <a:spLocks noGrp="1"/>
          </p:cNvSpPr>
          <p:nvPr>
            <p:ph type="title"/>
          </p:nvPr>
        </p:nvSpPr>
        <p:spPr>
          <a:xfrm>
            <a:off x="633999" y="4550230"/>
            <a:ext cx="10909073" cy="957902"/>
          </a:xfrm>
        </p:spPr>
        <p:txBody>
          <a:bodyPr vert="horz" lIns="91440" tIns="45720" rIns="91440" bIns="45720" rtlCol="0" anchor="b">
            <a:normAutofit/>
          </a:bodyPr>
          <a:lstStyle/>
          <a:p>
            <a:r>
              <a:rPr lang="en-US" sz="6000">
                <a:solidFill>
                  <a:schemeClr val="tx1">
                    <a:lumMod val="85000"/>
                    <a:lumOff val="15000"/>
                  </a:schemeClr>
                </a:solidFill>
              </a:rPr>
              <a:t>Amazon Stock</a:t>
            </a:r>
          </a:p>
        </p:txBody>
      </p:sp>
      <p:pic>
        <p:nvPicPr>
          <p:cNvPr id="5" name="Picture 4" descr="A screenshot of a cell phone&#10;&#10;Description automatically generated">
            <a:extLst>
              <a:ext uri="{FF2B5EF4-FFF2-40B4-BE49-F238E27FC236}">
                <a16:creationId xmlns:a16="http://schemas.microsoft.com/office/drawing/2014/main" id="{B4F725E9-0A47-4B56-A322-BAB5E5E938B5}"/>
              </a:ext>
            </a:extLst>
          </p:cNvPr>
          <p:cNvPicPr>
            <a:picLocks noChangeAspect="1"/>
          </p:cNvPicPr>
          <p:nvPr/>
        </p:nvPicPr>
        <p:blipFill>
          <a:blip r:embed="rId2"/>
          <a:stretch>
            <a:fillRect/>
          </a:stretch>
        </p:blipFill>
        <p:spPr>
          <a:xfrm>
            <a:off x="635459" y="1123154"/>
            <a:ext cx="5299675" cy="2636588"/>
          </a:xfrm>
          <a:prstGeom prst="rect">
            <a:avLst/>
          </a:prstGeom>
        </p:spPr>
      </p:pic>
      <p:pic>
        <p:nvPicPr>
          <p:cNvPr id="4" name="Content Placeholder 3">
            <a:extLst>
              <a:ext uri="{FF2B5EF4-FFF2-40B4-BE49-F238E27FC236}">
                <a16:creationId xmlns:a16="http://schemas.microsoft.com/office/drawing/2014/main" id="{4FBA7E9C-0170-41C4-BABC-C276317A2B28}"/>
              </a:ext>
            </a:extLst>
          </p:cNvPr>
          <p:cNvPicPr>
            <a:picLocks noGrp="1" noChangeAspect="1"/>
          </p:cNvPicPr>
          <p:nvPr>
            <p:ph idx="1"/>
          </p:nvPr>
        </p:nvPicPr>
        <p:blipFill>
          <a:blip r:embed="rId3"/>
          <a:stretch>
            <a:fillRect/>
          </a:stretch>
        </p:blipFill>
        <p:spPr>
          <a:xfrm>
            <a:off x="6256867" y="1738901"/>
            <a:ext cx="5302232" cy="1405091"/>
          </a:xfrm>
          <a:prstGeom prst="rect">
            <a:avLst/>
          </a:prstGeom>
        </p:spPr>
      </p:pic>
      <p:cxnSp>
        <p:nvCxnSpPr>
          <p:cNvPr id="36" name="Straight Connector 40">
            <a:extLst>
              <a:ext uri="{FF2B5EF4-FFF2-40B4-BE49-F238E27FC236}">
                <a16:creationId xmlns:a16="http://schemas.microsoft.com/office/drawing/2014/main" id="{F7F57F6B-E621-4E40-A34D-2FE12902A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45296"/>
            <a:ext cx="10515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8" name="Rectangle 42">
            <a:extLst>
              <a:ext uri="{FF2B5EF4-FFF2-40B4-BE49-F238E27FC236}">
                <a16:creationId xmlns:a16="http://schemas.microsoft.com/office/drawing/2014/main" id="{8EE702CF-91CE-4661-ACBF-3C8160D1B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48225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1"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2" name="Rectangle 13">
            <a:extLst>
              <a:ext uri="{FF2B5EF4-FFF2-40B4-BE49-F238E27FC236}">
                <a16:creationId xmlns:a16="http://schemas.microsoft.com/office/drawing/2014/main" id="{548B4202-DCD5-4F8C-B481-743A989A9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B098AB-BBAA-4C82-8D92-FAE3B22B037B}"/>
              </a:ext>
            </a:extLst>
          </p:cNvPr>
          <p:cNvSpPr>
            <a:spLocks noGrp="1"/>
          </p:cNvSpPr>
          <p:nvPr>
            <p:ph type="title"/>
          </p:nvPr>
        </p:nvSpPr>
        <p:spPr>
          <a:xfrm>
            <a:off x="633999" y="4550230"/>
            <a:ext cx="10909073" cy="957902"/>
          </a:xfrm>
        </p:spPr>
        <p:txBody>
          <a:bodyPr vert="horz" lIns="91440" tIns="45720" rIns="91440" bIns="45720" rtlCol="0" anchor="b">
            <a:normAutofit/>
          </a:bodyPr>
          <a:lstStyle/>
          <a:p>
            <a:r>
              <a:rPr lang="en-US" sz="6000">
                <a:solidFill>
                  <a:schemeClr val="tx1">
                    <a:lumMod val="85000"/>
                    <a:lumOff val="15000"/>
                  </a:schemeClr>
                </a:solidFill>
              </a:rPr>
              <a:t>Traded Volume</a:t>
            </a:r>
          </a:p>
        </p:txBody>
      </p:sp>
      <p:pic>
        <p:nvPicPr>
          <p:cNvPr id="4" name="Content Placeholder 3" descr="A screenshot of a cell phone&#10;&#10;Description automatically generated">
            <a:extLst>
              <a:ext uri="{FF2B5EF4-FFF2-40B4-BE49-F238E27FC236}">
                <a16:creationId xmlns:a16="http://schemas.microsoft.com/office/drawing/2014/main" id="{8B54CD27-35F1-4592-B690-5EF4DCE83690}"/>
              </a:ext>
            </a:extLst>
          </p:cNvPr>
          <p:cNvPicPr>
            <a:picLocks noGrp="1" noChangeAspect="1"/>
          </p:cNvPicPr>
          <p:nvPr>
            <p:ph idx="1"/>
          </p:nvPr>
        </p:nvPicPr>
        <p:blipFill>
          <a:blip r:embed="rId2"/>
          <a:stretch>
            <a:fillRect/>
          </a:stretch>
        </p:blipFill>
        <p:spPr>
          <a:xfrm>
            <a:off x="635459" y="1215898"/>
            <a:ext cx="5299675" cy="2451099"/>
          </a:xfrm>
          <a:prstGeom prst="rect">
            <a:avLst/>
          </a:prstGeom>
        </p:spPr>
      </p:pic>
      <p:pic>
        <p:nvPicPr>
          <p:cNvPr id="5" name="Picture 4" descr="A picture containing clock, wall, indoor&#10;&#10;Description automatically generated">
            <a:extLst>
              <a:ext uri="{FF2B5EF4-FFF2-40B4-BE49-F238E27FC236}">
                <a16:creationId xmlns:a16="http://schemas.microsoft.com/office/drawing/2014/main" id="{A5BA72C6-6C3A-4EDB-BB9F-6A12B673A1FA}"/>
              </a:ext>
            </a:extLst>
          </p:cNvPr>
          <p:cNvPicPr>
            <a:picLocks noChangeAspect="1"/>
          </p:cNvPicPr>
          <p:nvPr/>
        </p:nvPicPr>
        <p:blipFill>
          <a:blip r:embed="rId3"/>
          <a:stretch>
            <a:fillRect/>
          </a:stretch>
        </p:blipFill>
        <p:spPr>
          <a:xfrm>
            <a:off x="6256867" y="1911224"/>
            <a:ext cx="5302232" cy="1060445"/>
          </a:xfrm>
          <a:prstGeom prst="rect">
            <a:avLst/>
          </a:prstGeom>
        </p:spPr>
      </p:pic>
      <p:cxnSp>
        <p:nvCxnSpPr>
          <p:cNvPr id="23" name="Straight Connector 15">
            <a:extLst>
              <a:ext uri="{FF2B5EF4-FFF2-40B4-BE49-F238E27FC236}">
                <a16:creationId xmlns:a16="http://schemas.microsoft.com/office/drawing/2014/main" id="{F7F57F6B-E621-4E40-A34D-2FE12902A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45296"/>
            <a:ext cx="10515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Rectangle 17">
            <a:extLst>
              <a:ext uri="{FF2B5EF4-FFF2-40B4-BE49-F238E27FC236}">
                <a16:creationId xmlns:a16="http://schemas.microsoft.com/office/drawing/2014/main" id="{8EE702CF-91CE-4661-ACBF-3C8160D1B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91344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 name="Straight Connector 8">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92C9EB-94A7-4AC2-A7D6-5B0AC9C3A2FF}"/>
              </a:ext>
            </a:extLst>
          </p:cNvPr>
          <p:cNvSpPr>
            <a:spLocks noGrp="1"/>
          </p:cNvSpPr>
          <p:nvPr>
            <p:ph type="title"/>
          </p:nvPr>
        </p:nvSpPr>
        <p:spPr>
          <a:xfrm>
            <a:off x="965201" y="643467"/>
            <a:ext cx="6255026" cy="5054008"/>
          </a:xfrm>
        </p:spPr>
        <p:txBody>
          <a:bodyPr vert="horz" lIns="91440" tIns="45720" rIns="91440" bIns="45720" rtlCol="0" anchor="ctr">
            <a:normAutofit/>
          </a:bodyPr>
          <a:lstStyle/>
          <a:p>
            <a:pPr algn="r"/>
            <a:r>
              <a:rPr lang="en-US" sz="8000">
                <a:solidFill>
                  <a:schemeClr val="tx1">
                    <a:lumMod val="85000"/>
                    <a:lumOff val="15000"/>
                  </a:schemeClr>
                </a:solidFill>
              </a:rPr>
              <a:t>Linear Regression</a:t>
            </a:r>
          </a:p>
        </p:txBody>
      </p:sp>
      <p:cxnSp>
        <p:nvCxnSpPr>
          <p:cNvPr id="13" name="Straight Connector 12">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B624C8D3-B9AD-4F4F-8554-4EAF3724D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2329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2" name="Straight Connector 3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34" name="Rectangle 3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D3031A-BC92-4F71-A2CD-2BC41DD98D19}"/>
              </a:ext>
            </a:extLst>
          </p:cNvPr>
          <p:cNvSpPr>
            <a:spLocks noGrp="1"/>
          </p:cNvSpPr>
          <p:nvPr>
            <p:ph type="title"/>
          </p:nvPr>
        </p:nvSpPr>
        <p:spPr>
          <a:xfrm>
            <a:off x="6730000" y="639097"/>
            <a:ext cx="4813072" cy="3494791"/>
          </a:xfrm>
        </p:spPr>
        <p:txBody>
          <a:bodyPr vert="horz" lIns="91440" tIns="45720" rIns="91440" bIns="45720" rtlCol="0" anchor="b">
            <a:normAutofit/>
          </a:bodyPr>
          <a:lstStyle/>
          <a:p>
            <a:r>
              <a:rPr lang="en-US" sz="8000">
                <a:solidFill>
                  <a:schemeClr val="tx1">
                    <a:lumMod val="85000"/>
                    <a:lumOff val="15000"/>
                  </a:schemeClr>
                </a:solidFill>
              </a:rPr>
              <a:t>Creating Features to Train</a:t>
            </a:r>
          </a:p>
        </p:txBody>
      </p:sp>
      <p:pic>
        <p:nvPicPr>
          <p:cNvPr id="9" name="Picture 8" descr="A circuit board&#10;&#10;Description automatically generated">
            <a:extLst>
              <a:ext uri="{FF2B5EF4-FFF2-40B4-BE49-F238E27FC236}">
                <a16:creationId xmlns:a16="http://schemas.microsoft.com/office/drawing/2014/main" id="{4759F45F-8663-45FF-8E13-3B1FFAF0579E}"/>
              </a:ext>
            </a:extLst>
          </p:cNvPr>
          <p:cNvPicPr>
            <a:picLocks noChangeAspect="1"/>
          </p:cNvPicPr>
          <p:nvPr/>
        </p:nvPicPr>
        <p:blipFill>
          <a:blip r:embed="rId2"/>
          <a:stretch>
            <a:fillRect/>
          </a:stretch>
        </p:blipFill>
        <p:spPr>
          <a:xfrm>
            <a:off x="643467" y="886605"/>
            <a:ext cx="5452532" cy="2249168"/>
          </a:xfrm>
          <a:prstGeom prst="rect">
            <a:avLst/>
          </a:prstGeom>
        </p:spPr>
      </p:pic>
      <p:pic>
        <p:nvPicPr>
          <p:cNvPr id="13" name="Content Placeholder 12">
            <a:extLst>
              <a:ext uri="{FF2B5EF4-FFF2-40B4-BE49-F238E27FC236}">
                <a16:creationId xmlns:a16="http://schemas.microsoft.com/office/drawing/2014/main" id="{D696BA50-8974-4A73-B44E-D133E40B6A80}"/>
              </a:ext>
            </a:extLst>
          </p:cNvPr>
          <p:cNvPicPr>
            <a:picLocks noGrp="1" noChangeAspect="1"/>
          </p:cNvPicPr>
          <p:nvPr>
            <p:ph idx="1"/>
          </p:nvPr>
        </p:nvPicPr>
        <p:blipFill>
          <a:blip r:embed="rId3"/>
          <a:stretch>
            <a:fillRect/>
          </a:stretch>
        </p:blipFill>
        <p:spPr>
          <a:xfrm>
            <a:off x="643467" y="4319819"/>
            <a:ext cx="5452534" cy="1049612"/>
          </a:xfrm>
          <a:prstGeom prst="rect">
            <a:avLst/>
          </a:prstGeom>
        </p:spPr>
      </p:pic>
      <p:cxnSp>
        <p:nvCxnSpPr>
          <p:cNvPr id="36" name="Straight Connector 3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1672A3B1-8EDA-4659-B988-1CE1EBCB0D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6369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5" name="Straight Connector 24">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7" name="Rectangle 26">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DB0A1A-FD62-4837-92EB-F04EC8344AF9}"/>
              </a:ext>
            </a:extLst>
          </p:cNvPr>
          <p:cNvSpPr>
            <a:spLocks noGrp="1"/>
          </p:cNvSpPr>
          <p:nvPr>
            <p:ph type="title"/>
          </p:nvPr>
        </p:nvSpPr>
        <p:spPr>
          <a:xfrm>
            <a:off x="8141110" y="639098"/>
            <a:ext cx="3401961" cy="3494790"/>
          </a:xfrm>
        </p:spPr>
        <p:txBody>
          <a:bodyPr vert="horz" lIns="91440" tIns="45720" rIns="91440" bIns="45720" rtlCol="0" anchor="b">
            <a:normAutofit/>
          </a:bodyPr>
          <a:lstStyle/>
          <a:p>
            <a:r>
              <a:rPr lang="en-US" sz="5400">
                <a:solidFill>
                  <a:schemeClr val="tx1">
                    <a:lumMod val="85000"/>
                    <a:lumOff val="15000"/>
                  </a:schemeClr>
                </a:solidFill>
              </a:rPr>
              <a:t>Linear Regression</a:t>
            </a:r>
          </a:p>
        </p:txBody>
      </p:sp>
      <p:pic>
        <p:nvPicPr>
          <p:cNvPr id="4" name="Content Placeholder 3">
            <a:extLst>
              <a:ext uri="{FF2B5EF4-FFF2-40B4-BE49-F238E27FC236}">
                <a16:creationId xmlns:a16="http://schemas.microsoft.com/office/drawing/2014/main" id="{9C11F0C2-11AC-4CA9-A8FC-9C4947A33BA0}"/>
              </a:ext>
            </a:extLst>
          </p:cNvPr>
          <p:cNvPicPr>
            <a:picLocks noGrp="1" noChangeAspect="1"/>
          </p:cNvPicPr>
          <p:nvPr>
            <p:ph idx="1"/>
          </p:nvPr>
        </p:nvPicPr>
        <p:blipFill>
          <a:blip r:embed="rId2"/>
          <a:stretch>
            <a:fillRect/>
          </a:stretch>
        </p:blipFill>
        <p:spPr>
          <a:xfrm>
            <a:off x="633999" y="1776075"/>
            <a:ext cx="6912217" cy="2782167"/>
          </a:xfrm>
          <a:prstGeom prst="rect">
            <a:avLst/>
          </a:prstGeom>
        </p:spPr>
      </p:pic>
      <p:cxnSp>
        <p:nvCxnSpPr>
          <p:cNvPr id="29" name="Straight Connector 28">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2FA54FBA-21C0-44C9-AD0D-565DB1ACAC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5">
            <a:extLst>
              <a:ext uri="{FF2B5EF4-FFF2-40B4-BE49-F238E27FC236}">
                <a16:creationId xmlns:a16="http://schemas.microsoft.com/office/drawing/2014/main" id="{BA363EB5-D6AD-419B-B70A-964D86F9860B}"/>
              </a:ext>
            </a:extLst>
          </p:cNvPr>
          <p:cNvPicPr>
            <a:picLocks noChangeAspect="1"/>
          </p:cNvPicPr>
          <p:nvPr/>
        </p:nvPicPr>
        <p:blipFill>
          <a:blip r:embed="rId3"/>
          <a:stretch>
            <a:fillRect/>
          </a:stretch>
        </p:blipFill>
        <p:spPr>
          <a:xfrm>
            <a:off x="7546565" y="4555596"/>
            <a:ext cx="2295525" cy="923925"/>
          </a:xfrm>
          <a:prstGeom prst="rect">
            <a:avLst/>
          </a:prstGeom>
        </p:spPr>
      </p:pic>
      <p:sp>
        <p:nvSpPr>
          <p:cNvPr id="7" name="TextBox 6">
            <a:extLst>
              <a:ext uri="{FF2B5EF4-FFF2-40B4-BE49-F238E27FC236}">
                <a16:creationId xmlns:a16="http://schemas.microsoft.com/office/drawing/2014/main" id="{938F75D4-CBA3-46F9-A9FD-9B5DC9EE194A}"/>
              </a:ext>
            </a:extLst>
          </p:cNvPr>
          <p:cNvSpPr txBox="1"/>
          <p:nvPr/>
        </p:nvSpPr>
        <p:spPr>
          <a:xfrm>
            <a:off x="6891870" y="4656327"/>
            <a:ext cx="721672" cy="830997"/>
          </a:xfrm>
          <a:prstGeom prst="rect">
            <a:avLst/>
          </a:prstGeom>
          <a:noFill/>
        </p:spPr>
        <p:txBody>
          <a:bodyPr wrap="none" rtlCol="0">
            <a:spAutoFit/>
          </a:bodyPr>
          <a:lstStyle/>
          <a:p>
            <a:r>
              <a:rPr lang="en-US" sz="1600"/>
              <a:t>MAE:</a:t>
            </a:r>
          </a:p>
          <a:p>
            <a:r>
              <a:rPr lang="en-US" sz="1600"/>
              <a:t>RMSE:</a:t>
            </a:r>
          </a:p>
          <a:p>
            <a:r>
              <a:rPr lang="en-US" sz="1600"/>
              <a:t>R2:</a:t>
            </a:r>
          </a:p>
        </p:txBody>
      </p:sp>
    </p:spTree>
    <p:extLst>
      <p:ext uri="{BB962C8B-B14F-4D97-AF65-F5344CB8AC3E}">
        <p14:creationId xmlns:p14="http://schemas.microsoft.com/office/powerpoint/2010/main" val="3387080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62898B-A252-4C95-814E-512B3A4FA9F0}"/>
              </a:ext>
            </a:extLst>
          </p:cNvPr>
          <p:cNvSpPr>
            <a:spLocks noGrp="1"/>
          </p:cNvSpPr>
          <p:nvPr>
            <p:ph type="title"/>
          </p:nvPr>
        </p:nvSpPr>
        <p:spPr>
          <a:xfrm>
            <a:off x="8141110" y="639098"/>
            <a:ext cx="3401961" cy="3494790"/>
          </a:xfrm>
        </p:spPr>
        <p:txBody>
          <a:bodyPr vert="horz" lIns="91440" tIns="45720" rIns="91440" bIns="45720" rtlCol="0" anchor="b">
            <a:normAutofit/>
          </a:bodyPr>
          <a:lstStyle/>
          <a:p>
            <a:r>
              <a:rPr lang="en-US" sz="5400">
                <a:solidFill>
                  <a:schemeClr val="tx1">
                    <a:lumMod val="85000"/>
                    <a:lumOff val="15000"/>
                  </a:schemeClr>
                </a:solidFill>
              </a:rPr>
              <a:t>Plot between Actual and prediction</a:t>
            </a:r>
          </a:p>
        </p:txBody>
      </p:sp>
      <p:pic>
        <p:nvPicPr>
          <p:cNvPr id="7" name="Content Placeholder 3" descr="A screenshot of a cell phone&#10;&#10;Description automatically generated">
            <a:extLst>
              <a:ext uri="{FF2B5EF4-FFF2-40B4-BE49-F238E27FC236}">
                <a16:creationId xmlns:a16="http://schemas.microsoft.com/office/drawing/2014/main" id="{68C26CEF-2A2B-4291-9B1F-437A900351DE}"/>
              </a:ext>
            </a:extLst>
          </p:cNvPr>
          <p:cNvPicPr>
            <a:picLocks noGrp="1" noChangeAspect="1"/>
          </p:cNvPicPr>
          <p:nvPr>
            <p:ph idx="1"/>
          </p:nvPr>
        </p:nvPicPr>
        <p:blipFill>
          <a:blip r:embed="rId2"/>
          <a:stretch>
            <a:fillRect/>
          </a:stretch>
        </p:blipFill>
        <p:spPr>
          <a:xfrm>
            <a:off x="633999" y="834286"/>
            <a:ext cx="6912217" cy="4665746"/>
          </a:xfrm>
          <a:prstGeom prst="rect">
            <a:avLst/>
          </a:prstGeom>
        </p:spPr>
      </p:pic>
      <p:cxnSp>
        <p:nvCxnSpPr>
          <p:cNvPr id="16" name="Straight Connector 15">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2FA54FBA-21C0-44C9-AD0D-565DB1ACAC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363039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 name="Straight Connector 8">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E3EB4F-7BD8-4E0A-B998-BDD735F7EAE3}"/>
              </a:ext>
            </a:extLst>
          </p:cNvPr>
          <p:cNvSpPr>
            <a:spLocks noGrp="1"/>
          </p:cNvSpPr>
          <p:nvPr>
            <p:ph type="title"/>
          </p:nvPr>
        </p:nvSpPr>
        <p:spPr>
          <a:xfrm>
            <a:off x="1097280" y="758952"/>
            <a:ext cx="10058400" cy="3892168"/>
          </a:xfrm>
        </p:spPr>
        <p:txBody>
          <a:bodyPr vert="horz" lIns="91440" tIns="45720" rIns="91440" bIns="45720" rtlCol="0" anchor="b">
            <a:normAutofit/>
          </a:bodyPr>
          <a:lstStyle/>
          <a:p>
            <a:r>
              <a:rPr lang="en-US" sz="9600">
                <a:solidFill>
                  <a:schemeClr val="tx1">
                    <a:lumMod val="85000"/>
                    <a:lumOff val="15000"/>
                  </a:schemeClr>
                </a:solidFill>
              </a:rPr>
              <a:t>CLUSTERING</a:t>
            </a:r>
          </a:p>
        </p:txBody>
      </p:sp>
      <p:sp>
        <p:nvSpPr>
          <p:cNvPr id="13" name="Rectangle 12">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0187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548B4202-DCD5-4F8C-B481-743A989A9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1B129F-458E-44B1-98D1-8D3629DFFE02}"/>
              </a:ext>
            </a:extLst>
          </p:cNvPr>
          <p:cNvSpPr>
            <a:spLocks noGrp="1"/>
          </p:cNvSpPr>
          <p:nvPr>
            <p:ph type="title"/>
          </p:nvPr>
        </p:nvSpPr>
        <p:spPr>
          <a:xfrm>
            <a:off x="633999" y="4550230"/>
            <a:ext cx="10909073" cy="957902"/>
          </a:xfrm>
        </p:spPr>
        <p:txBody>
          <a:bodyPr vert="horz" lIns="91440" tIns="45720" rIns="91440" bIns="45720" rtlCol="0" anchor="b">
            <a:normAutofit/>
          </a:bodyPr>
          <a:lstStyle/>
          <a:p>
            <a:r>
              <a:rPr lang="en-US" sz="6000">
                <a:solidFill>
                  <a:schemeClr val="tx1">
                    <a:lumMod val="85000"/>
                    <a:lumOff val="15000"/>
                  </a:schemeClr>
                </a:solidFill>
              </a:rPr>
              <a:t>Data Preparation</a:t>
            </a:r>
          </a:p>
        </p:txBody>
      </p:sp>
      <p:pic>
        <p:nvPicPr>
          <p:cNvPr id="4" name="Picture 3">
            <a:extLst>
              <a:ext uri="{FF2B5EF4-FFF2-40B4-BE49-F238E27FC236}">
                <a16:creationId xmlns:a16="http://schemas.microsoft.com/office/drawing/2014/main" id="{9569EE08-9546-49BA-A06C-0628DCEA00C8}"/>
              </a:ext>
            </a:extLst>
          </p:cNvPr>
          <p:cNvPicPr>
            <a:picLocks noChangeAspect="1"/>
          </p:cNvPicPr>
          <p:nvPr/>
        </p:nvPicPr>
        <p:blipFill>
          <a:blip r:embed="rId2"/>
          <a:stretch>
            <a:fillRect/>
          </a:stretch>
        </p:blipFill>
        <p:spPr>
          <a:xfrm>
            <a:off x="635459" y="1421260"/>
            <a:ext cx="5299675" cy="2040375"/>
          </a:xfrm>
          <a:prstGeom prst="rect">
            <a:avLst/>
          </a:prstGeom>
        </p:spPr>
      </p:pic>
      <p:pic>
        <p:nvPicPr>
          <p:cNvPr id="5" name="Picture 4">
            <a:extLst>
              <a:ext uri="{FF2B5EF4-FFF2-40B4-BE49-F238E27FC236}">
                <a16:creationId xmlns:a16="http://schemas.microsoft.com/office/drawing/2014/main" id="{19D24A72-7A8A-4AD1-8916-ECBD00D637B3}"/>
              </a:ext>
            </a:extLst>
          </p:cNvPr>
          <p:cNvPicPr>
            <a:picLocks noChangeAspect="1"/>
          </p:cNvPicPr>
          <p:nvPr/>
        </p:nvPicPr>
        <p:blipFill>
          <a:blip r:embed="rId3"/>
          <a:stretch>
            <a:fillRect/>
          </a:stretch>
        </p:blipFill>
        <p:spPr>
          <a:xfrm>
            <a:off x="6256867" y="1851574"/>
            <a:ext cx="5302232" cy="1179746"/>
          </a:xfrm>
          <a:prstGeom prst="rect">
            <a:avLst/>
          </a:prstGeom>
        </p:spPr>
      </p:pic>
      <p:cxnSp>
        <p:nvCxnSpPr>
          <p:cNvPr id="16" name="Straight Connector 15">
            <a:extLst>
              <a:ext uri="{FF2B5EF4-FFF2-40B4-BE49-F238E27FC236}">
                <a16:creationId xmlns:a16="http://schemas.microsoft.com/office/drawing/2014/main" id="{F7F57F6B-E621-4E40-A34D-2FE12902A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45296"/>
            <a:ext cx="10515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8EE702CF-91CE-4661-ACBF-3C8160D1B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76625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145FB9-91A4-442E-B426-4B67FF141AC1}"/>
              </a:ext>
            </a:extLst>
          </p:cNvPr>
          <p:cNvSpPr>
            <a:spLocks noGrp="1"/>
          </p:cNvSpPr>
          <p:nvPr>
            <p:ph type="title"/>
          </p:nvPr>
        </p:nvSpPr>
        <p:spPr>
          <a:xfrm>
            <a:off x="643468" y="643467"/>
            <a:ext cx="3073550" cy="5126203"/>
          </a:xfrm>
        </p:spPr>
        <p:txBody>
          <a:bodyPr anchor="ctr">
            <a:normAutofit/>
          </a:bodyPr>
          <a:lstStyle/>
          <a:p>
            <a:pPr algn="r"/>
            <a:r>
              <a:rPr lang="en-US"/>
              <a:t>Project Resource</a:t>
            </a:r>
          </a:p>
        </p:txBody>
      </p:sp>
      <p:cxnSp>
        <p:nvCxnSpPr>
          <p:cNvPr id="19" name="Straight Connector 18">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2"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30A3173-82AF-4041-8535-9BC0C2A7147B}"/>
              </a:ext>
            </a:extLst>
          </p:cNvPr>
          <p:cNvSpPr>
            <a:spLocks noGrp="1"/>
          </p:cNvSpPr>
          <p:nvPr>
            <p:ph idx="1"/>
          </p:nvPr>
        </p:nvSpPr>
        <p:spPr>
          <a:xfrm>
            <a:off x="4363786" y="621697"/>
            <a:ext cx="6791894" cy="5147973"/>
          </a:xfrm>
        </p:spPr>
        <p:txBody>
          <a:bodyPr anchor="ctr">
            <a:normAutofit/>
          </a:bodyPr>
          <a:lstStyle/>
          <a:p>
            <a:r>
              <a:rPr lang="en-US"/>
              <a:t>The aim of the project is to take large chunks of aggregated Big data collected over multiple years, process these datasets to extract market knowledge and thereby leverage these insights gained to make predictions and analyze trends. The Big data application works with companies financial stock data as warehoused by the S&amp;P 500 indexing to understand the future trends in the pricing of the stocks for various companies subject to various external constraints.</a:t>
            </a:r>
          </a:p>
        </p:txBody>
      </p:sp>
      <p:sp>
        <p:nvSpPr>
          <p:cNvPr id="21" name="Rectangle 20">
            <a:extLst>
              <a:ext uri="{FF2B5EF4-FFF2-40B4-BE49-F238E27FC236}">
                <a16:creationId xmlns:a16="http://schemas.microsoft.com/office/drawing/2014/main" id="{A14E4FB9-9BBF-47B3-A09F-01A3868E96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64727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5" name="Straight Connector 34">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37" name="Rectangle 36">
            <a:extLst>
              <a:ext uri="{FF2B5EF4-FFF2-40B4-BE49-F238E27FC236}">
                <a16:creationId xmlns:a16="http://schemas.microsoft.com/office/drawing/2014/main" id="{548B4202-DCD5-4F8C-B481-743A989A9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B885DEC-5FE3-4AC3-9A78-9249089122E1}"/>
              </a:ext>
            </a:extLst>
          </p:cNvPr>
          <p:cNvSpPr txBox="1"/>
          <p:nvPr/>
        </p:nvSpPr>
        <p:spPr>
          <a:xfrm>
            <a:off x="633999" y="4550230"/>
            <a:ext cx="10909073" cy="95790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000" spc="-50">
                <a:solidFill>
                  <a:schemeClr val="tx1">
                    <a:lumMod val="85000"/>
                    <a:lumOff val="15000"/>
                  </a:schemeClr>
                </a:solidFill>
                <a:latin typeface="+mj-lt"/>
                <a:ea typeface="+mj-ea"/>
                <a:cs typeface="+mj-cs"/>
              </a:rPr>
              <a:t>Feature Extraction</a:t>
            </a:r>
          </a:p>
        </p:txBody>
      </p:sp>
      <p:pic>
        <p:nvPicPr>
          <p:cNvPr id="19" name="Content Placeholder 3" descr="A screenshot of a cell phone&#10;&#10;Description automatically generated">
            <a:extLst>
              <a:ext uri="{FF2B5EF4-FFF2-40B4-BE49-F238E27FC236}">
                <a16:creationId xmlns:a16="http://schemas.microsoft.com/office/drawing/2014/main" id="{2341BA83-9D50-4DD2-9790-2F8438A27B7A}"/>
              </a:ext>
            </a:extLst>
          </p:cNvPr>
          <p:cNvPicPr>
            <a:picLocks noGrp="1" noChangeAspect="1"/>
          </p:cNvPicPr>
          <p:nvPr>
            <p:ph idx="1"/>
          </p:nvPr>
        </p:nvPicPr>
        <p:blipFill>
          <a:blip r:embed="rId2"/>
          <a:stretch>
            <a:fillRect/>
          </a:stretch>
        </p:blipFill>
        <p:spPr>
          <a:xfrm>
            <a:off x="635459" y="1017160"/>
            <a:ext cx="5299675" cy="2848575"/>
          </a:xfrm>
          <a:prstGeom prst="rect">
            <a:avLst/>
          </a:prstGeom>
        </p:spPr>
      </p:pic>
      <p:pic>
        <p:nvPicPr>
          <p:cNvPr id="5" name="Picture 4" descr="A screen shot of a person&#10;&#10;Description automatically generated">
            <a:extLst>
              <a:ext uri="{FF2B5EF4-FFF2-40B4-BE49-F238E27FC236}">
                <a16:creationId xmlns:a16="http://schemas.microsoft.com/office/drawing/2014/main" id="{16434812-FC48-4630-BB49-6E3AC1B4090D}"/>
              </a:ext>
            </a:extLst>
          </p:cNvPr>
          <p:cNvPicPr>
            <a:picLocks noChangeAspect="1"/>
          </p:cNvPicPr>
          <p:nvPr/>
        </p:nvPicPr>
        <p:blipFill>
          <a:blip r:embed="rId3"/>
          <a:stretch>
            <a:fillRect/>
          </a:stretch>
        </p:blipFill>
        <p:spPr>
          <a:xfrm>
            <a:off x="6256867" y="1124706"/>
            <a:ext cx="5302232" cy="2633481"/>
          </a:xfrm>
          <a:prstGeom prst="rect">
            <a:avLst/>
          </a:prstGeom>
        </p:spPr>
      </p:pic>
      <p:cxnSp>
        <p:nvCxnSpPr>
          <p:cNvPr id="39" name="Straight Connector 38">
            <a:extLst>
              <a:ext uri="{FF2B5EF4-FFF2-40B4-BE49-F238E27FC236}">
                <a16:creationId xmlns:a16="http://schemas.microsoft.com/office/drawing/2014/main" id="{F7F57F6B-E621-4E40-A34D-2FE12902A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45296"/>
            <a:ext cx="10515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8EE702CF-91CE-4661-ACBF-3C8160D1B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024972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8F2814-8EF5-42AE-91AD-2EFFD530D48A}"/>
              </a:ext>
            </a:extLst>
          </p:cNvPr>
          <p:cNvSpPr>
            <a:spLocks noGrp="1"/>
          </p:cNvSpPr>
          <p:nvPr>
            <p:ph type="title"/>
          </p:nvPr>
        </p:nvSpPr>
        <p:spPr>
          <a:xfrm>
            <a:off x="6730000" y="639097"/>
            <a:ext cx="4813072" cy="3494791"/>
          </a:xfrm>
        </p:spPr>
        <p:txBody>
          <a:bodyPr vert="horz" lIns="91440" tIns="45720" rIns="91440" bIns="45720" rtlCol="0" anchor="b">
            <a:normAutofit/>
          </a:bodyPr>
          <a:lstStyle/>
          <a:p>
            <a:r>
              <a:rPr lang="en-US" sz="8000">
                <a:solidFill>
                  <a:schemeClr val="tx1">
                    <a:lumMod val="85000"/>
                    <a:lumOff val="15000"/>
                  </a:schemeClr>
                </a:solidFill>
              </a:rPr>
              <a:t>Features</a:t>
            </a:r>
          </a:p>
        </p:txBody>
      </p:sp>
      <p:pic>
        <p:nvPicPr>
          <p:cNvPr id="5" name="Picture 4">
            <a:extLst>
              <a:ext uri="{FF2B5EF4-FFF2-40B4-BE49-F238E27FC236}">
                <a16:creationId xmlns:a16="http://schemas.microsoft.com/office/drawing/2014/main" id="{1AB26740-A09C-452E-927F-06BDD32D8FCD}"/>
              </a:ext>
            </a:extLst>
          </p:cNvPr>
          <p:cNvPicPr>
            <a:picLocks noChangeAspect="1"/>
          </p:cNvPicPr>
          <p:nvPr/>
        </p:nvPicPr>
        <p:blipFill>
          <a:blip r:embed="rId2"/>
          <a:stretch>
            <a:fillRect/>
          </a:stretch>
        </p:blipFill>
        <p:spPr>
          <a:xfrm>
            <a:off x="643467" y="1275097"/>
            <a:ext cx="5452532" cy="1472184"/>
          </a:xfrm>
          <a:prstGeom prst="rect">
            <a:avLst/>
          </a:prstGeom>
        </p:spPr>
      </p:pic>
      <p:pic>
        <p:nvPicPr>
          <p:cNvPr id="4" name="Content Placeholder 3">
            <a:extLst>
              <a:ext uri="{FF2B5EF4-FFF2-40B4-BE49-F238E27FC236}">
                <a16:creationId xmlns:a16="http://schemas.microsoft.com/office/drawing/2014/main" id="{CB9D37A6-8575-4A02-8865-16697BAB8D4B}"/>
              </a:ext>
            </a:extLst>
          </p:cNvPr>
          <p:cNvPicPr>
            <a:picLocks noGrp="1" noChangeAspect="1"/>
          </p:cNvPicPr>
          <p:nvPr>
            <p:ph idx="1"/>
          </p:nvPr>
        </p:nvPicPr>
        <p:blipFill>
          <a:blip r:embed="rId3"/>
          <a:stretch>
            <a:fillRect/>
          </a:stretch>
        </p:blipFill>
        <p:spPr>
          <a:xfrm>
            <a:off x="643467" y="4210768"/>
            <a:ext cx="5452534" cy="1267714"/>
          </a:xfrm>
          <a:prstGeom prst="rect">
            <a:avLst/>
          </a:prstGeom>
        </p:spPr>
      </p:pic>
      <p:cxnSp>
        <p:nvCxnSpPr>
          <p:cNvPr id="16" name="Straight Connector 1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672A3B1-8EDA-4659-B988-1CE1EBCB0D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333553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44A37DD3-1B84-4776-94E1-C0AAA5C0F6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B4FB531-34DA-4777-9BD5-5B885DC38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15076"/>
            <a:ext cx="12188952" cy="194292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36B5F7E-E24A-4FAA-AED2-3510BD7C365E}"/>
              </a:ext>
            </a:extLst>
          </p:cNvPr>
          <p:cNvSpPr>
            <a:spLocks noGrp="1"/>
          </p:cNvSpPr>
          <p:nvPr>
            <p:ph type="title"/>
          </p:nvPr>
        </p:nvSpPr>
        <p:spPr>
          <a:xfrm>
            <a:off x="828675" y="5120639"/>
            <a:ext cx="7137263" cy="1280161"/>
          </a:xfrm>
        </p:spPr>
        <p:txBody>
          <a:bodyPr vert="horz" lIns="91440" tIns="45720" rIns="91440" bIns="45720" rtlCol="0" anchor="ctr">
            <a:normAutofit/>
          </a:bodyPr>
          <a:lstStyle/>
          <a:p>
            <a:pPr algn="r"/>
            <a:r>
              <a:rPr lang="en-US">
                <a:solidFill>
                  <a:srgbClr val="FFFFFF"/>
                </a:solidFill>
              </a:rPr>
              <a:t>K-means</a:t>
            </a:r>
          </a:p>
        </p:txBody>
      </p:sp>
      <p:pic>
        <p:nvPicPr>
          <p:cNvPr id="4" name="Content Placeholder 3">
            <a:extLst>
              <a:ext uri="{FF2B5EF4-FFF2-40B4-BE49-F238E27FC236}">
                <a16:creationId xmlns:a16="http://schemas.microsoft.com/office/drawing/2014/main" id="{F437D03E-F4ED-4584-904B-C8DE681B1A87}"/>
              </a:ext>
            </a:extLst>
          </p:cNvPr>
          <p:cNvPicPr>
            <a:picLocks noGrp="1" noChangeAspect="1"/>
          </p:cNvPicPr>
          <p:nvPr>
            <p:ph idx="1"/>
          </p:nvPr>
        </p:nvPicPr>
        <p:blipFill>
          <a:blip r:embed="rId2"/>
          <a:stretch>
            <a:fillRect/>
          </a:stretch>
        </p:blipFill>
        <p:spPr>
          <a:xfrm>
            <a:off x="108896" y="1228364"/>
            <a:ext cx="5983676" cy="2049408"/>
          </a:xfrm>
          <a:prstGeom prst="rect">
            <a:avLst/>
          </a:prstGeom>
        </p:spPr>
      </p:pic>
      <p:pic>
        <p:nvPicPr>
          <p:cNvPr id="5" name="Picture 4">
            <a:extLst>
              <a:ext uri="{FF2B5EF4-FFF2-40B4-BE49-F238E27FC236}">
                <a16:creationId xmlns:a16="http://schemas.microsoft.com/office/drawing/2014/main" id="{4893774D-81F1-4DF8-BAC4-3EA9B258AF01}"/>
              </a:ext>
            </a:extLst>
          </p:cNvPr>
          <p:cNvPicPr>
            <a:picLocks noChangeAspect="1"/>
          </p:cNvPicPr>
          <p:nvPr/>
        </p:nvPicPr>
        <p:blipFill>
          <a:blip r:embed="rId3"/>
          <a:stretch>
            <a:fillRect/>
          </a:stretch>
        </p:blipFill>
        <p:spPr>
          <a:xfrm>
            <a:off x="6417716" y="1180281"/>
            <a:ext cx="5130778" cy="2552562"/>
          </a:xfrm>
          <a:prstGeom prst="rect">
            <a:avLst/>
          </a:prstGeom>
        </p:spPr>
      </p:pic>
      <p:cxnSp>
        <p:nvCxnSpPr>
          <p:cNvPr id="18" name="Straight Connector 17">
            <a:extLst>
              <a:ext uri="{FF2B5EF4-FFF2-40B4-BE49-F238E27FC236}">
                <a16:creationId xmlns:a16="http://schemas.microsoft.com/office/drawing/2014/main" id="{D5B557D3-D7B4-404B-84A1-9BD182BE5B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13" y="5760720"/>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96401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4" name="Straight Connector 33">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20" name="Content Placeholder 3" descr="A screenshot of a cell phone&#10;&#10;Description automatically generated">
            <a:extLst>
              <a:ext uri="{FF2B5EF4-FFF2-40B4-BE49-F238E27FC236}">
                <a16:creationId xmlns:a16="http://schemas.microsoft.com/office/drawing/2014/main" id="{02480465-4503-4D12-BCD7-8B118217EBBB}"/>
              </a:ext>
            </a:extLst>
          </p:cNvPr>
          <p:cNvPicPr>
            <a:picLocks noChangeAspect="1"/>
          </p:cNvPicPr>
          <p:nvPr/>
        </p:nvPicPr>
        <p:blipFill rotWithShape="1">
          <a:blip r:embed="rId2"/>
          <a:srcRect l="1922" r="2489" b="2"/>
          <a:stretch/>
        </p:blipFill>
        <p:spPr>
          <a:xfrm>
            <a:off x="16" y="10"/>
            <a:ext cx="7556889" cy="6857990"/>
          </a:xfrm>
          <a:prstGeom prst="rect">
            <a:avLst/>
          </a:prstGeom>
        </p:spPr>
      </p:pic>
      <p:sp>
        <p:nvSpPr>
          <p:cNvPr id="36" name="Rectangle 35">
            <a:extLst>
              <a:ext uri="{FF2B5EF4-FFF2-40B4-BE49-F238E27FC236}">
                <a16:creationId xmlns:a16="http://schemas.microsoft.com/office/drawing/2014/main" id="{6482F060-A4AF-4E0B-B364-7C6BA4A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556905" y="0"/>
            <a:ext cx="464131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3C86396-FBD5-49AC-BA4C-3F86891CD0A0}"/>
              </a:ext>
            </a:extLst>
          </p:cNvPr>
          <p:cNvSpPr>
            <a:spLocks noGrp="1"/>
          </p:cNvSpPr>
          <p:nvPr>
            <p:ph type="title"/>
          </p:nvPr>
        </p:nvSpPr>
        <p:spPr>
          <a:xfrm>
            <a:off x="8047939" y="640080"/>
            <a:ext cx="3659246" cy="2850320"/>
          </a:xfrm>
        </p:spPr>
        <p:txBody>
          <a:bodyPr vert="horz" lIns="91440" tIns="45720" rIns="91440" bIns="45720" rtlCol="0" anchor="b">
            <a:normAutofit/>
          </a:bodyPr>
          <a:lstStyle/>
          <a:p>
            <a:r>
              <a:rPr lang="en-US" sz="5400">
                <a:solidFill>
                  <a:srgbClr val="FFFFFF"/>
                </a:solidFill>
              </a:rPr>
              <a:t>Clusters</a:t>
            </a:r>
          </a:p>
        </p:txBody>
      </p:sp>
      <p:cxnSp>
        <p:nvCxnSpPr>
          <p:cNvPr id="38" name="Straight Connector 37">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85922" y="3651268"/>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9683012"/>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6">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8">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8" name="Rectangle 10">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DBEB0D-3769-4DA5-9BC8-32441AEE8DBA}"/>
              </a:ext>
            </a:extLst>
          </p:cNvPr>
          <p:cNvSpPr>
            <a:spLocks noGrp="1"/>
          </p:cNvSpPr>
          <p:nvPr>
            <p:ph type="title"/>
          </p:nvPr>
        </p:nvSpPr>
        <p:spPr>
          <a:xfrm>
            <a:off x="965201" y="643467"/>
            <a:ext cx="6255026" cy="5054008"/>
          </a:xfrm>
        </p:spPr>
        <p:txBody>
          <a:bodyPr vert="horz" lIns="91440" tIns="45720" rIns="91440" bIns="45720" rtlCol="0" anchor="ctr">
            <a:normAutofit/>
          </a:bodyPr>
          <a:lstStyle/>
          <a:p>
            <a:pPr algn="r"/>
            <a:r>
              <a:rPr lang="en-US" sz="8000">
                <a:solidFill>
                  <a:schemeClr val="tx1">
                    <a:lumMod val="85000"/>
                    <a:lumOff val="15000"/>
                  </a:schemeClr>
                </a:solidFill>
              </a:rPr>
              <a:t>THANK YOU</a:t>
            </a:r>
          </a:p>
        </p:txBody>
      </p:sp>
      <p:cxnSp>
        <p:nvCxnSpPr>
          <p:cNvPr id="19" name="Straight Connector 12">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B624C8D3-B9AD-4F4F-8554-4EAF3724D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09498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3E8EB15-5624-4FD5-830F-D5C36E21AFCF}"/>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About the Data</a:t>
            </a:r>
          </a:p>
        </p:txBody>
      </p:sp>
      <p:sp>
        <p:nvSpPr>
          <p:cNvPr id="23" name="Content Placeholder 2">
            <a:extLst>
              <a:ext uri="{FF2B5EF4-FFF2-40B4-BE49-F238E27FC236}">
                <a16:creationId xmlns:a16="http://schemas.microsoft.com/office/drawing/2014/main" id="{FE22E227-477A-4C38-B55C-5C70106D1D50}"/>
              </a:ext>
            </a:extLst>
          </p:cNvPr>
          <p:cNvSpPr>
            <a:spLocks noGrp="1"/>
          </p:cNvSpPr>
          <p:nvPr>
            <p:ph idx="1"/>
          </p:nvPr>
        </p:nvSpPr>
        <p:spPr>
          <a:xfrm>
            <a:off x="5231958" y="605896"/>
            <a:ext cx="5923721" cy="5646208"/>
          </a:xfrm>
        </p:spPr>
        <p:txBody>
          <a:bodyPr anchor="ctr">
            <a:normAutofit/>
          </a:bodyPr>
          <a:lstStyle/>
          <a:p>
            <a:r>
              <a:rPr lang="en-US" sz="2400"/>
              <a:t>• Date - in format: yy-mm-dd </a:t>
            </a:r>
          </a:p>
          <a:p>
            <a:r>
              <a:rPr lang="en-US" sz="2400"/>
              <a:t>• Open - price of the stock at market open (this is NYSE data so all in USD) </a:t>
            </a:r>
          </a:p>
          <a:p>
            <a:r>
              <a:rPr lang="en-US" sz="2400"/>
              <a:t>• High - Highest price reached in the day </a:t>
            </a:r>
          </a:p>
          <a:p>
            <a:r>
              <a:rPr lang="en-US" sz="2400"/>
              <a:t>• Low Close - Lowest price reached in the day </a:t>
            </a:r>
          </a:p>
          <a:p>
            <a:r>
              <a:rPr lang="en-US" sz="2400"/>
              <a:t>• Volume - Number of shares traded </a:t>
            </a:r>
          </a:p>
          <a:p>
            <a:r>
              <a:rPr lang="en-US" sz="2400"/>
              <a:t>• Name - the stock's ticker name </a:t>
            </a:r>
          </a:p>
          <a:p>
            <a:endParaRPr lang="en-US" sz="2400"/>
          </a:p>
        </p:txBody>
      </p:sp>
    </p:spTree>
    <p:extLst>
      <p:ext uri="{BB962C8B-B14F-4D97-AF65-F5344CB8AC3E}">
        <p14:creationId xmlns:p14="http://schemas.microsoft.com/office/powerpoint/2010/main" val="2966884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04CF9-A58D-45DD-9DD1-9FA6840E4CD1}"/>
              </a:ext>
            </a:extLst>
          </p:cNvPr>
          <p:cNvSpPr>
            <a:spLocks noGrp="1"/>
          </p:cNvSpPr>
          <p:nvPr>
            <p:ph type="title"/>
          </p:nvPr>
        </p:nvSpPr>
        <p:spPr/>
        <p:txBody>
          <a:bodyPr/>
          <a:lstStyle/>
          <a:p>
            <a:r>
              <a:rPr lang="en-US" b="1">
                <a:cs typeface="Calibri Light"/>
              </a:rPr>
              <a:t>Technologies Used</a:t>
            </a:r>
            <a:endParaRPr lang="en-US" b="1"/>
          </a:p>
        </p:txBody>
      </p:sp>
      <p:pic>
        <p:nvPicPr>
          <p:cNvPr id="17" name="Picture 6" descr="A close up of a logo&#10;&#10;Description generated with high confidence">
            <a:extLst>
              <a:ext uri="{FF2B5EF4-FFF2-40B4-BE49-F238E27FC236}">
                <a16:creationId xmlns:a16="http://schemas.microsoft.com/office/drawing/2014/main" id="{AD8C07DD-66FA-4516-BDC5-47715974E4F1}"/>
              </a:ext>
            </a:extLst>
          </p:cNvPr>
          <p:cNvPicPr>
            <a:picLocks noChangeAspect="1"/>
          </p:cNvPicPr>
          <p:nvPr/>
        </p:nvPicPr>
        <p:blipFill>
          <a:blip r:embed="rId2"/>
          <a:stretch>
            <a:fillRect/>
          </a:stretch>
        </p:blipFill>
        <p:spPr>
          <a:xfrm>
            <a:off x="332981" y="2001815"/>
            <a:ext cx="2239258" cy="2014229"/>
          </a:xfrm>
          <a:prstGeom prst="rect">
            <a:avLst/>
          </a:prstGeom>
        </p:spPr>
      </p:pic>
      <p:pic>
        <p:nvPicPr>
          <p:cNvPr id="19" name="Picture 12" descr="A close up of a logo&#10;&#10;Description generated with very high confidence">
            <a:extLst>
              <a:ext uri="{FF2B5EF4-FFF2-40B4-BE49-F238E27FC236}">
                <a16:creationId xmlns:a16="http://schemas.microsoft.com/office/drawing/2014/main" id="{A57B0508-F574-4CC8-8F97-8DA77A48BA92}"/>
              </a:ext>
            </a:extLst>
          </p:cNvPr>
          <p:cNvPicPr>
            <a:picLocks noChangeAspect="1"/>
          </p:cNvPicPr>
          <p:nvPr/>
        </p:nvPicPr>
        <p:blipFill>
          <a:blip r:embed="rId3"/>
          <a:stretch>
            <a:fillRect/>
          </a:stretch>
        </p:blipFill>
        <p:spPr>
          <a:xfrm>
            <a:off x="6348726" y="1614834"/>
            <a:ext cx="3583439" cy="2401666"/>
          </a:xfrm>
          <a:prstGeom prst="rect">
            <a:avLst/>
          </a:prstGeom>
        </p:spPr>
      </p:pic>
      <p:pic>
        <p:nvPicPr>
          <p:cNvPr id="21" name="Picture 4" descr="A close up of a logo&#10;&#10;Description generated with very high confidence">
            <a:extLst>
              <a:ext uri="{FF2B5EF4-FFF2-40B4-BE49-F238E27FC236}">
                <a16:creationId xmlns:a16="http://schemas.microsoft.com/office/drawing/2014/main" id="{72FF27C0-2B2F-410E-B9D3-2507A2C5558B}"/>
              </a:ext>
            </a:extLst>
          </p:cNvPr>
          <p:cNvPicPr>
            <a:picLocks noChangeAspect="1"/>
          </p:cNvPicPr>
          <p:nvPr/>
        </p:nvPicPr>
        <p:blipFill>
          <a:blip r:embed="rId4"/>
          <a:stretch>
            <a:fillRect/>
          </a:stretch>
        </p:blipFill>
        <p:spPr>
          <a:xfrm>
            <a:off x="437005" y="4027480"/>
            <a:ext cx="2621620" cy="2621620"/>
          </a:xfrm>
          <a:prstGeom prst="rect">
            <a:avLst/>
          </a:prstGeom>
        </p:spPr>
      </p:pic>
      <p:pic>
        <p:nvPicPr>
          <p:cNvPr id="23" name="Picture 10">
            <a:extLst>
              <a:ext uri="{FF2B5EF4-FFF2-40B4-BE49-F238E27FC236}">
                <a16:creationId xmlns:a16="http://schemas.microsoft.com/office/drawing/2014/main" id="{FDC93043-531F-4207-9BA3-3D39458A71CF}"/>
              </a:ext>
            </a:extLst>
          </p:cNvPr>
          <p:cNvPicPr>
            <a:picLocks noChangeAspect="1"/>
          </p:cNvPicPr>
          <p:nvPr/>
        </p:nvPicPr>
        <p:blipFill>
          <a:blip r:embed="rId5"/>
          <a:stretch>
            <a:fillRect/>
          </a:stretch>
        </p:blipFill>
        <p:spPr>
          <a:xfrm>
            <a:off x="3245899" y="3110077"/>
            <a:ext cx="2556007" cy="660767"/>
          </a:xfrm>
          <a:prstGeom prst="rect">
            <a:avLst/>
          </a:prstGeom>
        </p:spPr>
      </p:pic>
      <p:pic>
        <p:nvPicPr>
          <p:cNvPr id="25" name="Picture 6">
            <a:extLst>
              <a:ext uri="{FF2B5EF4-FFF2-40B4-BE49-F238E27FC236}">
                <a16:creationId xmlns:a16="http://schemas.microsoft.com/office/drawing/2014/main" id="{03977555-8197-44B8-A6DF-E28355C4E745}"/>
              </a:ext>
            </a:extLst>
          </p:cNvPr>
          <p:cNvPicPr>
            <a:picLocks noChangeAspect="1"/>
          </p:cNvPicPr>
          <p:nvPr/>
        </p:nvPicPr>
        <p:blipFill>
          <a:blip r:embed="rId6"/>
          <a:stretch>
            <a:fillRect/>
          </a:stretch>
        </p:blipFill>
        <p:spPr>
          <a:xfrm>
            <a:off x="6767443" y="4111487"/>
            <a:ext cx="2743200" cy="2743200"/>
          </a:xfrm>
          <a:prstGeom prst="rect">
            <a:avLst/>
          </a:prstGeom>
        </p:spPr>
      </p:pic>
      <p:pic>
        <p:nvPicPr>
          <p:cNvPr id="27" name="Picture 9" descr="A close up of a sign&#10;&#10;Description generated with very high confidence">
            <a:extLst>
              <a:ext uri="{FF2B5EF4-FFF2-40B4-BE49-F238E27FC236}">
                <a16:creationId xmlns:a16="http://schemas.microsoft.com/office/drawing/2014/main" id="{4703A2AC-61A9-4807-A7DB-66505FF96738}"/>
              </a:ext>
            </a:extLst>
          </p:cNvPr>
          <p:cNvPicPr>
            <a:picLocks noChangeAspect="1"/>
          </p:cNvPicPr>
          <p:nvPr/>
        </p:nvPicPr>
        <p:blipFill>
          <a:blip r:embed="rId7"/>
          <a:stretch>
            <a:fillRect/>
          </a:stretch>
        </p:blipFill>
        <p:spPr>
          <a:xfrm>
            <a:off x="3056834" y="4352708"/>
            <a:ext cx="2743200" cy="979714"/>
          </a:xfrm>
          <a:prstGeom prst="rect">
            <a:avLst/>
          </a:prstGeom>
        </p:spPr>
      </p:pic>
      <p:pic>
        <p:nvPicPr>
          <p:cNvPr id="28" name="Picture 28">
            <a:extLst>
              <a:ext uri="{FF2B5EF4-FFF2-40B4-BE49-F238E27FC236}">
                <a16:creationId xmlns:a16="http://schemas.microsoft.com/office/drawing/2014/main" id="{3050AD5A-7997-4E8C-9806-F5CD3B197E16}"/>
              </a:ext>
            </a:extLst>
          </p:cNvPr>
          <p:cNvPicPr>
            <a:picLocks noChangeAspect="1"/>
          </p:cNvPicPr>
          <p:nvPr/>
        </p:nvPicPr>
        <p:blipFill>
          <a:blip r:embed="rId8"/>
          <a:stretch>
            <a:fillRect/>
          </a:stretch>
        </p:blipFill>
        <p:spPr>
          <a:xfrm>
            <a:off x="9197009" y="3760109"/>
            <a:ext cx="2743200" cy="1546479"/>
          </a:xfrm>
          <a:prstGeom prst="rect">
            <a:avLst/>
          </a:prstGeom>
        </p:spPr>
      </p:pic>
      <p:pic>
        <p:nvPicPr>
          <p:cNvPr id="30" name="Picture 30">
            <a:extLst>
              <a:ext uri="{FF2B5EF4-FFF2-40B4-BE49-F238E27FC236}">
                <a16:creationId xmlns:a16="http://schemas.microsoft.com/office/drawing/2014/main" id="{3C22EC16-1C8D-47C5-81A1-F39B5101CB7B}"/>
              </a:ext>
            </a:extLst>
          </p:cNvPr>
          <p:cNvPicPr>
            <a:picLocks noChangeAspect="1"/>
          </p:cNvPicPr>
          <p:nvPr/>
        </p:nvPicPr>
        <p:blipFill>
          <a:blip r:embed="rId9"/>
          <a:stretch>
            <a:fillRect/>
          </a:stretch>
        </p:blipFill>
        <p:spPr>
          <a:xfrm>
            <a:off x="6226313" y="3759570"/>
            <a:ext cx="2025374" cy="1039556"/>
          </a:xfrm>
          <a:prstGeom prst="rect">
            <a:avLst/>
          </a:prstGeom>
        </p:spPr>
      </p:pic>
    </p:spTree>
    <p:extLst>
      <p:ext uri="{BB962C8B-B14F-4D97-AF65-F5344CB8AC3E}">
        <p14:creationId xmlns:p14="http://schemas.microsoft.com/office/powerpoint/2010/main" val="3232928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3DC755C-C4E4-4A3C-B5F9-E42B41A7638D}"/>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a:solidFill>
                  <a:srgbClr val="FFFFFF"/>
                </a:solidFill>
              </a:rPr>
              <a:t>Architecture</a:t>
            </a:r>
          </a:p>
        </p:txBody>
      </p:sp>
      <p:cxnSp>
        <p:nvCxnSpPr>
          <p:cNvPr id="17" name="Straight Connector 16">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F0D219DA-96C6-4AD1-AA60-B92AAF56867B}"/>
              </a:ext>
            </a:extLst>
          </p:cNvPr>
          <p:cNvPicPr>
            <a:picLocks noGrp="1" noChangeAspect="1"/>
          </p:cNvPicPr>
          <p:nvPr>
            <p:ph idx="1"/>
          </p:nvPr>
        </p:nvPicPr>
        <p:blipFill>
          <a:blip r:embed="rId3"/>
          <a:stretch>
            <a:fillRect/>
          </a:stretch>
        </p:blipFill>
        <p:spPr>
          <a:xfrm>
            <a:off x="5282335" y="777531"/>
            <a:ext cx="6275667" cy="5302937"/>
          </a:xfrm>
          <a:prstGeom prst="rect">
            <a:avLst/>
          </a:prstGeom>
        </p:spPr>
      </p:pic>
    </p:spTree>
    <p:extLst>
      <p:ext uri="{BB962C8B-B14F-4D97-AF65-F5344CB8AC3E}">
        <p14:creationId xmlns:p14="http://schemas.microsoft.com/office/powerpoint/2010/main" val="3935720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8" name="Straight Connector 17">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4C869C3B-5565-4AAC-86A8-9EB0AB1C6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454C63-C015-4EB3-A25C-A5289E9BA374}"/>
              </a:ext>
            </a:extLst>
          </p:cNvPr>
          <p:cNvSpPr>
            <a:spLocks noGrp="1"/>
          </p:cNvSpPr>
          <p:nvPr>
            <p:ph type="title"/>
          </p:nvPr>
        </p:nvSpPr>
        <p:spPr>
          <a:xfrm>
            <a:off x="638423" y="3807725"/>
            <a:ext cx="10909073" cy="1447062"/>
          </a:xfrm>
        </p:spPr>
        <p:txBody>
          <a:bodyPr vert="horz" lIns="91440" tIns="45720" rIns="91440" bIns="45720" rtlCol="0" anchor="b">
            <a:normAutofit/>
          </a:bodyPr>
          <a:lstStyle/>
          <a:p>
            <a:pPr algn="ctr"/>
            <a:r>
              <a:rPr lang="en-US" sz="6000">
                <a:solidFill>
                  <a:schemeClr val="tx1">
                    <a:lumMod val="85000"/>
                    <a:lumOff val="15000"/>
                  </a:schemeClr>
                </a:solidFill>
              </a:rPr>
              <a:t>CSV to mySQL</a:t>
            </a:r>
          </a:p>
        </p:txBody>
      </p:sp>
      <p:pic>
        <p:nvPicPr>
          <p:cNvPr id="13" name="Content Placeholder 3" descr="A screenshot of a cell phone&#10;&#10;Description automatically generated">
            <a:extLst>
              <a:ext uri="{FF2B5EF4-FFF2-40B4-BE49-F238E27FC236}">
                <a16:creationId xmlns:a16="http://schemas.microsoft.com/office/drawing/2014/main" id="{657BC2CD-4E8E-455F-9EA5-ADDCF1F8D439}"/>
              </a:ext>
            </a:extLst>
          </p:cNvPr>
          <p:cNvPicPr>
            <a:picLocks noGrp="1" noChangeAspect="1"/>
          </p:cNvPicPr>
          <p:nvPr>
            <p:ph idx="1"/>
          </p:nvPr>
        </p:nvPicPr>
        <p:blipFill>
          <a:blip r:embed="rId2"/>
          <a:stretch>
            <a:fillRect/>
          </a:stretch>
        </p:blipFill>
        <p:spPr>
          <a:xfrm>
            <a:off x="947650" y="1721416"/>
            <a:ext cx="10284036" cy="1799706"/>
          </a:xfrm>
          <a:prstGeom prst="rect">
            <a:avLst/>
          </a:prstGeom>
        </p:spPr>
      </p:pic>
      <p:cxnSp>
        <p:nvCxnSpPr>
          <p:cNvPr id="22" name="Straight Connector 21">
            <a:extLst>
              <a:ext uri="{FF2B5EF4-FFF2-40B4-BE49-F238E27FC236}">
                <a16:creationId xmlns:a16="http://schemas.microsoft.com/office/drawing/2014/main" id="{F41136EC-EC34-4D08-B5AB-8CE5870B1C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600" y="5415653"/>
            <a:ext cx="86868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56940A0B-2DC7-4628-92CA-BFFB4C4596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42792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4C869C3B-5565-4AAC-86A8-9EB0AB1C6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37EBCA-216E-465F-BE6A-BBA8A2BC3410}"/>
              </a:ext>
            </a:extLst>
          </p:cNvPr>
          <p:cNvSpPr>
            <a:spLocks noGrp="1"/>
          </p:cNvSpPr>
          <p:nvPr>
            <p:ph type="title"/>
          </p:nvPr>
        </p:nvSpPr>
        <p:spPr>
          <a:xfrm>
            <a:off x="638423" y="3807725"/>
            <a:ext cx="10909073" cy="1447062"/>
          </a:xfrm>
        </p:spPr>
        <p:txBody>
          <a:bodyPr vert="horz" lIns="91440" tIns="45720" rIns="91440" bIns="45720" rtlCol="0" anchor="b">
            <a:normAutofit/>
          </a:bodyPr>
          <a:lstStyle/>
          <a:p>
            <a:pPr algn="ctr"/>
            <a:r>
              <a:rPr lang="en-US" sz="6000">
                <a:solidFill>
                  <a:schemeClr val="tx1">
                    <a:lumMod val="85000"/>
                    <a:lumOff val="15000"/>
                  </a:schemeClr>
                </a:solidFill>
              </a:rPr>
              <a:t>SQL to HADOOP using SQOOP</a:t>
            </a:r>
          </a:p>
        </p:txBody>
      </p:sp>
      <p:pic>
        <p:nvPicPr>
          <p:cNvPr id="4" name="Content Placeholder 3" descr="A screenshot of a cell phone&#10;&#10;Description automatically generated">
            <a:extLst>
              <a:ext uri="{FF2B5EF4-FFF2-40B4-BE49-F238E27FC236}">
                <a16:creationId xmlns:a16="http://schemas.microsoft.com/office/drawing/2014/main" id="{C7768252-E239-49C8-92C9-B27C0726E1A7}"/>
              </a:ext>
            </a:extLst>
          </p:cNvPr>
          <p:cNvPicPr>
            <a:picLocks noGrp="1" noChangeAspect="1"/>
          </p:cNvPicPr>
          <p:nvPr>
            <p:ph idx="1"/>
          </p:nvPr>
        </p:nvPicPr>
        <p:blipFill>
          <a:blip r:embed="rId2"/>
          <a:stretch>
            <a:fillRect/>
          </a:stretch>
        </p:blipFill>
        <p:spPr>
          <a:xfrm>
            <a:off x="947650" y="1438604"/>
            <a:ext cx="10284036" cy="2082518"/>
          </a:xfrm>
          <a:prstGeom prst="rect">
            <a:avLst/>
          </a:prstGeom>
        </p:spPr>
      </p:pic>
      <p:cxnSp>
        <p:nvCxnSpPr>
          <p:cNvPr id="15" name="Straight Connector 14">
            <a:extLst>
              <a:ext uri="{FF2B5EF4-FFF2-40B4-BE49-F238E27FC236}">
                <a16:creationId xmlns:a16="http://schemas.microsoft.com/office/drawing/2014/main" id="{F41136EC-EC34-4D08-B5AB-8CE5870B1C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600" y="5415653"/>
            <a:ext cx="86868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56940A0B-2DC7-4628-92CA-BFFB4C4596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21295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 name="Straight Connector 8">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7C618E-2614-46C7-96B0-C3FB7A548BA7}"/>
              </a:ext>
            </a:extLst>
          </p:cNvPr>
          <p:cNvSpPr>
            <a:spLocks noGrp="1"/>
          </p:cNvSpPr>
          <p:nvPr>
            <p:ph type="title"/>
          </p:nvPr>
        </p:nvSpPr>
        <p:spPr>
          <a:xfrm>
            <a:off x="965201" y="643467"/>
            <a:ext cx="6255026" cy="5054008"/>
          </a:xfrm>
        </p:spPr>
        <p:txBody>
          <a:bodyPr vert="horz" lIns="91440" tIns="45720" rIns="91440" bIns="45720" rtlCol="0" anchor="ctr">
            <a:normAutofit/>
          </a:bodyPr>
          <a:lstStyle/>
          <a:p>
            <a:pPr algn="r"/>
            <a:r>
              <a:rPr lang="en-US" sz="8000">
                <a:solidFill>
                  <a:schemeClr val="tx1">
                    <a:lumMod val="85000"/>
                    <a:lumOff val="15000"/>
                  </a:schemeClr>
                </a:solidFill>
              </a:rPr>
              <a:t>Data Analysis</a:t>
            </a:r>
          </a:p>
        </p:txBody>
      </p:sp>
      <p:cxnSp>
        <p:nvCxnSpPr>
          <p:cNvPr id="13" name="Straight Connector 12">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B624C8D3-B9AD-4F4F-8554-4EAF3724D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00245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34461041-8413-4023-ABA7-9E499B0AD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C2082D-DFFB-46A7-B708-5CF0D502CA0F}"/>
              </a:ext>
            </a:extLst>
          </p:cNvPr>
          <p:cNvSpPr>
            <a:spLocks noGrp="1"/>
          </p:cNvSpPr>
          <p:nvPr>
            <p:ph type="title"/>
          </p:nvPr>
        </p:nvSpPr>
        <p:spPr>
          <a:xfrm>
            <a:off x="1187355" y="4374204"/>
            <a:ext cx="9818390" cy="1029308"/>
          </a:xfrm>
        </p:spPr>
        <p:txBody>
          <a:bodyPr vert="horz" lIns="91440" tIns="45720" rIns="91440" bIns="45720" rtlCol="0" anchor="b">
            <a:normAutofit/>
          </a:bodyPr>
          <a:lstStyle/>
          <a:p>
            <a:r>
              <a:rPr lang="en-US" sz="6000">
                <a:solidFill>
                  <a:schemeClr val="tx1">
                    <a:lumMod val="85000"/>
                    <a:lumOff val="15000"/>
                  </a:schemeClr>
                </a:solidFill>
              </a:rPr>
              <a:t>Stock Data in spark</a:t>
            </a:r>
          </a:p>
        </p:txBody>
      </p:sp>
      <p:pic>
        <p:nvPicPr>
          <p:cNvPr id="4" name="Content Placeholder 3" descr="A picture containing indoor, wall&#10;&#10;Description automatically generated">
            <a:extLst>
              <a:ext uri="{FF2B5EF4-FFF2-40B4-BE49-F238E27FC236}">
                <a16:creationId xmlns:a16="http://schemas.microsoft.com/office/drawing/2014/main" id="{25B6182B-0646-4D50-9F70-5A3ECFA2F2D9}"/>
              </a:ext>
            </a:extLst>
          </p:cNvPr>
          <p:cNvPicPr>
            <a:picLocks noGrp="1" noChangeAspect="1"/>
          </p:cNvPicPr>
          <p:nvPr>
            <p:ph idx="1"/>
          </p:nvPr>
        </p:nvPicPr>
        <p:blipFill>
          <a:blip r:embed="rId2"/>
          <a:stretch>
            <a:fillRect/>
          </a:stretch>
        </p:blipFill>
        <p:spPr>
          <a:xfrm>
            <a:off x="1181633" y="640080"/>
            <a:ext cx="8743975" cy="3494428"/>
          </a:xfrm>
          <a:prstGeom prst="rect">
            <a:avLst/>
          </a:prstGeom>
        </p:spPr>
      </p:pic>
      <p:cxnSp>
        <p:nvCxnSpPr>
          <p:cNvPr id="15" name="Straight Connector 14">
            <a:extLst>
              <a:ext uri="{FF2B5EF4-FFF2-40B4-BE49-F238E27FC236}">
                <a16:creationId xmlns:a16="http://schemas.microsoft.com/office/drawing/2014/main" id="{F05BCF04-4702-43D0-BE8F-DBF6C2F651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5400" y="5569068"/>
            <a:ext cx="96012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7FC9E1B0-1575-4658-AD6E-43DF73FC33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56376214"/>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341"/>
      </a:dk2>
      <a:lt2>
        <a:srgbClr val="E2E8E3"/>
      </a:lt2>
      <a:accent1>
        <a:srgbClr val="C34DB4"/>
      </a:accent1>
      <a:accent2>
        <a:srgbClr val="903BB1"/>
      </a:accent2>
      <a:accent3>
        <a:srgbClr val="704DC3"/>
      </a:accent3>
      <a:accent4>
        <a:srgbClr val="4A57B7"/>
      </a:accent4>
      <a:accent5>
        <a:srgbClr val="4D8CC3"/>
      </a:accent5>
      <a:accent6>
        <a:srgbClr val="3BACB1"/>
      </a:accent6>
      <a:hlink>
        <a:srgbClr val="507BC4"/>
      </a:hlink>
      <a:folHlink>
        <a:srgbClr val="7F7F7F"/>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219</Words>
  <Application>Microsoft Office PowerPoint</Application>
  <PresentationFormat>Widescreen</PresentationFormat>
  <Paragraphs>43</Paragraphs>
  <Slides>24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Calibri</vt:lpstr>
      <vt:lpstr>Calibri Light</vt:lpstr>
      <vt:lpstr>RetrospectVTI</vt:lpstr>
      <vt:lpstr>Stock Market Data Analysis</vt:lpstr>
      <vt:lpstr>Project Resource</vt:lpstr>
      <vt:lpstr>About the Data</vt:lpstr>
      <vt:lpstr>Technologies Used</vt:lpstr>
      <vt:lpstr>Architecture</vt:lpstr>
      <vt:lpstr>CSV to mySQL</vt:lpstr>
      <vt:lpstr>SQL to HADOOP using SQOOP</vt:lpstr>
      <vt:lpstr>Data Analysis</vt:lpstr>
      <vt:lpstr>Stock Data in spark</vt:lpstr>
      <vt:lpstr>Calculating average closing price</vt:lpstr>
      <vt:lpstr>Average Closing Price.</vt:lpstr>
      <vt:lpstr>Amazon Stock</vt:lpstr>
      <vt:lpstr>Traded Volume</vt:lpstr>
      <vt:lpstr>Linear Regression</vt:lpstr>
      <vt:lpstr>Creating Features to Train</vt:lpstr>
      <vt:lpstr>Linear Regression</vt:lpstr>
      <vt:lpstr>Plot between Actual and prediction</vt:lpstr>
      <vt:lpstr>CLUSTERING</vt:lpstr>
      <vt:lpstr>Data Preparation</vt:lpstr>
      <vt:lpstr>PowerPoint Presentation</vt:lpstr>
      <vt:lpstr>Features</vt:lpstr>
      <vt:lpstr>K-means</vt:lpstr>
      <vt:lpstr>Clusters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Data Analysis</dc:title>
  <dc:creator>gyaneshwar rao n</dc:creator>
  <cp:lastModifiedBy>gyaneshwar rao n</cp:lastModifiedBy>
  <cp:revision>1</cp:revision>
  <dcterms:created xsi:type="dcterms:W3CDTF">2019-08-05T21:18:46Z</dcterms:created>
  <dcterms:modified xsi:type="dcterms:W3CDTF">2019-08-07T21:55:46Z</dcterms:modified>
</cp:coreProperties>
</file>