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7"/>
  </p:notes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7" r:id="rId11"/>
    <p:sldId id="268" r:id="rId12"/>
    <p:sldId id="270" r:id="rId13"/>
    <p:sldId id="291" r:id="rId14"/>
    <p:sldId id="269" r:id="rId15"/>
    <p:sldId id="271" r:id="rId16"/>
    <p:sldId id="274" r:id="rId17"/>
    <p:sldId id="275" r:id="rId18"/>
    <p:sldId id="276" r:id="rId19"/>
    <p:sldId id="314" r:id="rId20"/>
    <p:sldId id="272" r:id="rId21"/>
    <p:sldId id="277" r:id="rId22"/>
    <p:sldId id="278" r:id="rId23"/>
    <p:sldId id="279" r:id="rId24"/>
    <p:sldId id="280" r:id="rId25"/>
    <p:sldId id="273" r:id="rId26"/>
    <p:sldId id="281" r:id="rId27"/>
    <p:sldId id="282" r:id="rId28"/>
    <p:sldId id="283" r:id="rId29"/>
    <p:sldId id="284" r:id="rId30"/>
    <p:sldId id="292" r:id="rId31"/>
    <p:sldId id="285" r:id="rId32"/>
    <p:sldId id="286" r:id="rId33"/>
    <p:sldId id="293" r:id="rId34"/>
    <p:sldId id="294" r:id="rId35"/>
    <p:sldId id="287" r:id="rId36"/>
    <p:sldId id="288" r:id="rId37"/>
    <p:sldId id="289" r:id="rId38"/>
    <p:sldId id="290" r:id="rId39"/>
    <p:sldId id="296" r:id="rId40"/>
    <p:sldId id="295" r:id="rId41"/>
    <p:sldId id="312" r:id="rId42"/>
    <p:sldId id="313" r:id="rId43"/>
    <p:sldId id="315" r:id="rId44"/>
    <p:sldId id="316" r:id="rId45"/>
    <p:sldId id="301" r:id="rId46"/>
    <p:sldId id="302" r:id="rId47"/>
    <p:sldId id="303" r:id="rId48"/>
    <p:sldId id="304" r:id="rId49"/>
    <p:sldId id="306" r:id="rId50"/>
    <p:sldId id="307" r:id="rId51"/>
    <p:sldId id="308" r:id="rId52"/>
    <p:sldId id="309" r:id="rId53"/>
    <p:sldId id="266" r:id="rId54"/>
    <p:sldId id="311" r:id="rId55"/>
    <p:sldId id="317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2" autoAdjust="0"/>
    <p:restoredTop sz="94643"/>
  </p:normalViewPr>
  <p:slideViewPr>
    <p:cSldViewPr>
      <p:cViewPr varScale="1">
        <p:scale>
          <a:sx n="81" d="100"/>
          <a:sy n="81" d="100"/>
        </p:scale>
        <p:origin x="1517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99A758B5-11E4-43A3-8C15-5B5322D7294C}"/>
    <pc:docChg chg="delSld">
      <pc:chgData name="" userId="" providerId="" clId="Web-{99A758B5-11E4-43A3-8C15-5B5322D7294C}" dt="2018-05-13T16:57:49.361" v="1"/>
      <pc:docMkLst>
        <pc:docMk/>
      </pc:docMkLst>
      <pc:sldChg chg="del">
        <pc:chgData name="" userId="" providerId="" clId="Web-{99A758B5-11E4-43A3-8C15-5B5322D7294C}" dt="2018-05-13T16:57:46.548" v="0"/>
        <pc:sldMkLst>
          <pc:docMk/>
          <pc:sldMk cId="2404831756" sldId="310"/>
        </pc:sldMkLst>
      </pc:sldChg>
      <pc:sldChg chg="del">
        <pc:chgData name="" userId="" providerId="" clId="Web-{99A758B5-11E4-43A3-8C15-5B5322D7294C}" dt="2018-05-13T16:57:49.361" v="1"/>
        <pc:sldMkLst>
          <pc:docMk/>
          <pc:sldMk cId="3898762076" sldId="31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8C767-44B3-4D4B-9F88-DB0B86C0BF41}" type="datetimeFigureOut">
              <a:rPr lang="en-CA" smtClean="0"/>
              <a:t>2019-06-08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BF796-D3D6-4C47-AD0E-EAC585FBF5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054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F10C7-6EDD-4637-8415-07D75E0C7A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56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BF796-D3D6-4C47-AD0E-EAC585FBF579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1459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5244-C7A0-44DA-BD3E-F493BA671199}" type="datetimeFigureOut">
              <a:rPr lang="en-CA" smtClean="0"/>
              <a:t>2019-06-08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C7BF-DA47-4C5B-AB11-F5DF27A8CE9A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46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5244-C7A0-44DA-BD3E-F493BA671199}" type="datetimeFigureOut">
              <a:rPr lang="en-CA" smtClean="0"/>
              <a:t>2019-06-08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C7BF-DA47-4C5B-AB11-F5DF27A8CE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475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5244-C7A0-44DA-BD3E-F493BA671199}" type="datetimeFigureOut">
              <a:rPr lang="en-CA" smtClean="0"/>
              <a:t>2019-06-08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C7BF-DA47-4C5B-AB11-F5DF27A8CE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377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5244-C7A0-44DA-BD3E-F493BA671199}" type="datetimeFigureOut">
              <a:rPr lang="en-CA" smtClean="0"/>
              <a:t>2019-06-08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C7BF-DA47-4C5B-AB11-F5DF27A8CE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833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5244-C7A0-44DA-BD3E-F493BA671199}" type="datetimeFigureOut">
              <a:rPr lang="en-CA" smtClean="0"/>
              <a:t>2019-06-08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C7BF-DA47-4C5B-AB11-F5DF27A8CE9A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82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5244-C7A0-44DA-BD3E-F493BA671199}" type="datetimeFigureOut">
              <a:rPr lang="en-CA" smtClean="0"/>
              <a:t>2019-06-08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C7BF-DA47-4C5B-AB11-F5DF27A8CE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604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5244-C7A0-44DA-BD3E-F493BA671199}" type="datetimeFigureOut">
              <a:rPr lang="en-CA" smtClean="0"/>
              <a:t>2019-06-08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C7BF-DA47-4C5B-AB11-F5DF27A8CE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340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5244-C7A0-44DA-BD3E-F493BA671199}" type="datetimeFigureOut">
              <a:rPr lang="en-CA" smtClean="0"/>
              <a:t>2019-06-08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C7BF-DA47-4C5B-AB11-F5DF27A8CE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732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5244-C7A0-44DA-BD3E-F493BA671199}" type="datetimeFigureOut">
              <a:rPr lang="en-CA" smtClean="0"/>
              <a:t>2019-06-08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C7BF-DA47-4C5B-AB11-F5DF27A8CE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01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F0F5244-C7A0-44DA-BD3E-F493BA671199}" type="datetimeFigureOut">
              <a:rPr lang="en-CA" smtClean="0"/>
              <a:t>2019-06-08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EBC7BF-DA47-4C5B-AB11-F5DF27A8CE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21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5244-C7A0-44DA-BD3E-F493BA671199}" type="datetimeFigureOut">
              <a:rPr lang="en-CA" smtClean="0"/>
              <a:t>2019-06-08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BC7BF-DA47-4C5B-AB11-F5DF27A8CE9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457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0F5244-C7A0-44DA-BD3E-F493BA671199}" type="datetimeFigureOut">
              <a:rPr lang="en-CA" smtClean="0"/>
              <a:t>2019-06-08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EBC7BF-DA47-4C5B-AB11-F5DF27A8CE9A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96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graph.net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1295400"/>
            <a:ext cx="6972300" cy="2651760"/>
          </a:xfrm>
        </p:spPr>
        <p:txBody>
          <a:bodyPr>
            <a:noAutofit/>
          </a:bodyPr>
          <a:lstStyle/>
          <a:p>
            <a:r>
              <a:rPr lang="en-US" sz="3200" dirty="0"/>
              <a:t>MCDA 5550 - Web App Development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Chapter 7. Graphics on HTML5 Canvas</a:t>
            </a:r>
            <a:endParaRPr lang="en-CA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5410200"/>
            <a:ext cx="5562600" cy="838200"/>
          </a:xfrm>
        </p:spPr>
        <p:txBody>
          <a:bodyPr>
            <a:normAutofit/>
          </a:bodyPr>
          <a:lstStyle/>
          <a:p>
            <a:r>
              <a:rPr lang="en-US" sz="2800" dirty="0"/>
              <a:t>Instructor: Dinesh kg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329196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(linear)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981200"/>
            <a:ext cx="7543801" cy="4023360"/>
          </a:xfrm>
        </p:spPr>
        <p:txBody>
          <a:bodyPr>
            <a:noAutofit/>
          </a:bodyPr>
          <a:lstStyle/>
          <a:p>
            <a:r>
              <a:rPr lang="en-US" dirty="0" err="1"/>
              <a:t>createLinearGradient</a:t>
            </a:r>
            <a:r>
              <a:rPr lang="en-US" dirty="0"/>
              <a:t>(x0,y0,x1,y1)</a:t>
            </a:r>
          </a:p>
          <a:p>
            <a:pPr lvl="1"/>
            <a:r>
              <a:rPr lang="en-US" sz="2400" i="1" dirty="0"/>
              <a:t>x0: The x-coordinate of the start point of the gradient</a:t>
            </a:r>
          </a:p>
          <a:p>
            <a:pPr lvl="1"/>
            <a:r>
              <a:rPr lang="en-US" sz="2400" i="1" dirty="0"/>
              <a:t>y0 : The y-coordinate of the start point of the gradient</a:t>
            </a:r>
          </a:p>
          <a:p>
            <a:pPr lvl="1"/>
            <a:r>
              <a:rPr lang="en-US" sz="2400" i="1" dirty="0"/>
              <a:t>x1 : The x-coordinate of the end point of the gradient</a:t>
            </a:r>
          </a:p>
          <a:p>
            <a:pPr lvl="1"/>
            <a:r>
              <a:rPr lang="en-US" sz="2400" i="1" dirty="0"/>
              <a:t>y1 : The y-coordinate of the end point of the gradient</a:t>
            </a:r>
          </a:p>
          <a:p>
            <a:pPr lvl="1"/>
            <a:endParaRPr lang="en-US" sz="2400" dirty="0"/>
          </a:p>
          <a:p>
            <a:r>
              <a:rPr lang="en-US" dirty="0" err="1"/>
              <a:t>addColorStop</a:t>
            </a:r>
            <a:r>
              <a:rPr lang="en-US" dirty="0"/>
              <a:t>(</a:t>
            </a:r>
            <a:r>
              <a:rPr lang="en-US" i="1" dirty="0"/>
              <a:t>stop, color</a:t>
            </a:r>
            <a:r>
              <a:rPr lang="en-US" dirty="0"/>
              <a:t>)</a:t>
            </a:r>
          </a:p>
          <a:p>
            <a:pPr lvl="1"/>
            <a:r>
              <a:rPr lang="en-US" sz="2400" dirty="0"/>
              <a:t>Adds colors for key stop locations</a:t>
            </a:r>
          </a:p>
          <a:p>
            <a:pPr lvl="2"/>
            <a:r>
              <a:rPr lang="en-US" sz="1600" i="1" dirty="0"/>
              <a:t>stop: A value between 0.0 and 1.0 that represents the position between start and end in a gradient</a:t>
            </a:r>
          </a:p>
          <a:p>
            <a:pPr lvl="2"/>
            <a:r>
              <a:rPr lang="en-US" sz="1600" i="1" dirty="0"/>
              <a:t>color: A CSS color value to display at the stop position</a:t>
            </a:r>
            <a:endParaRPr lang="en-CA" sz="1600" i="1" dirty="0"/>
          </a:p>
        </p:txBody>
      </p:sp>
    </p:spTree>
    <p:extLst>
      <p:ext uri="{BB962C8B-B14F-4D97-AF65-F5344CB8AC3E}">
        <p14:creationId xmlns:p14="http://schemas.microsoft.com/office/powerpoint/2010/main" val="2232894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(linear)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777240" y="2010954"/>
            <a:ext cx="7772400" cy="206210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600" dirty="0" err="1">
                <a:solidFill>
                  <a:schemeClr val="bg1"/>
                </a:solidFill>
              </a:rPr>
              <a:t>var</a:t>
            </a:r>
            <a:r>
              <a:rPr lang="en-CA" sz="1600" dirty="0">
                <a:solidFill>
                  <a:schemeClr val="bg1"/>
                </a:solidFill>
              </a:rPr>
              <a:t> gradient=</a:t>
            </a:r>
            <a:r>
              <a:rPr lang="en-CA" sz="1600" dirty="0" err="1">
                <a:solidFill>
                  <a:schemeClr val="bg1"/>
                </a:solidFill>
              </a:rPr>
              <a:t>canvasContext.createLinearGradient</a:t>
            </a:r>
            <a:r>
              <a:rPr lang="en-CA" sz="1600" dirty="0">
                <a:solidFill>
                  <a:schemeClr val="bg1"/>
                </a:solidFill>
              </a:rPr>
              <a:t>(0,0,170,0);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gradient.addColorStop</a:t>
            </a:r>
            <a:r>
              <a:rPr lang="en-CA" sz="1600" dirty="0">
                <a:solidFill>
                  <a:schemeClr val="bg1"/>
                </a:solidFill>
              </a:rPr>
              <a:t>("0","magenta");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gradient.addColorStop</a:t>
            </a:r>
            <a:r>
              <a:rPr lang="en-CA" sz="1600" dirty="0">
                <a:solidFill>
                  <a:schemeClr val="bg1"/>
                </a:solidFill>
              </a:rPr>
              <a:t>("0.5","blue");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gradient.addColorStop</a:t>
            </a:r>
            <a:r>
              <a:rPr lang="en-CA" sz="1600" dirty="0">
                <a:solidFill>
                  <a:schemeClr val="bg1"/>
                </a:solidFill>
              </a:rPr>
              <a:t>("1.0","red");</a:t>
            </a:r>
          </a:p>
          <a:p>
            <a:endParaRPr lang="en-CA" sz="1600" dirty="0">
              <a:solidFill>
                <a:schemeClr val="bg1"/>
              </a:solidFill>
            </a:endParaRPr>
          </a:p>
          <a:p>
            <a:r>
              <a:rPr lang="en-CA" sz="1600" dirty="0">
                <a:solidFill>
                  <a:schemeClr val="bg1"/>
                </a:solidFill>
              </a:rPr>
              <a:t>// Fill with gradient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canvasContext.fillStyle</a:t>
            </a:r>
            <a:r>
              <a:rPr lang="en-CA" sz="1600" dirty="0">
                <a:solidFill>
                  <a:schemeClr val="bg1"/>
                </a:solidFill>
              </a:rPr>
              <a:t>=gradient;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canvasContext.fillRect</a:t>
            </a:r>
            <a:r>
              <a:rPr lang="en-CA" sz="1600" dirty="0">
                <a:solidFill>
                  <a:schemeClr val="bg1"/>
                </a:solidFill>
              </a:rPr>
              <a:t>(20,20,150,100);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238277"/>
            <a:ext cx="2819400" cy="1988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7595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(radial)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209800"/>
            <a:ext cx="7543801" cy="4023360"/>
          </a:xfrm>
        </p:spPr>
        <p:txBody>
          <a:bodyPr>
            <a:normAutofit/>
          </a:bodyPr>
          <a:lstStyle/>
          <a:p>
            <a:r>
              <a:rPr lang="en-US" dirty="0" err="1"/>
              <a:t>createRadialGradient</a:t>
            </a:r>
            <a:r>
              <a:rPr lang="en-US" dirty="0"/>
              <a:t>(</a:t>
            </a:r>
            <a:r>
              <a:rPr lang="en-US" i="1" dirty="0"/>
              <a:t>x0,x1,r0,x1,y1,r1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lvl="1"/>
            <a:r>
              <a:rPr lang="en-US" sz="2000" dirty="0"/>
              <a:t>x0	The x-coordinate of the starting circle of the gradient</a:t>
            </a:r>
          </a:p>
          <a:p>
            <a:pPr lvl="1"/>
            <a:r>
              <a:rPr lang="en-US" sz="2000" dirty="0"/>
              <a:t>y0	The y-coordinate of the starting circle of the gradient</a:t>
            </a:r>
          </a:p>
          <a:p>
            <a:pPr lvl="1"/>
            <a:r>
              <a:rPr lang="en-US" sz="2000" dirty="0"/>
              <a:t>r0	The radius of the starting circle</a:t>
            </a:r>
          </a:p>
          <a:p>
            <a:pPr lvl="1"/>
            <a:r>
              <a:rPr lang="en-US" sz="2000" dirty="0"/>
              <a:t>x1	The x-coordinate of the ending circle of the gradient</a:t>
            </a:r>
          </a:p>
          <a:p>
            <a:pPr lvl="1"/>
            <a:r>
              <a:rPr lang="en-US" sz="2000" dirty="0"/>
              <a:t>y1	The y-coordinate of the ending circle of the gradient</a:t>
            </a:r>
          </a:p>
          <a:p>
            <a:pPr lvl="1"/>
            <a:r>
              <a:rPr lang="en-US" sz="2000" dirty="0"/>
              <a:t>r1	The radius of the ending circle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160226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(radial)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31444" y="1879513"/>
            <a:ext cx="6738839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400" dirty="0" err="1">
                <a:solidFill>
                  <a:schemeClr val="bg1"/>
                </a:solidFill>
              </a:rPr>
              <a:t>var</a:t>
            </a:r>
            <a:r>
              <a:rPr lang="en-CA" sz="1400" dirty="0">
                <a:solidFill>
                  <a:schemeClr val="bg1"/>
                </a:solidFill>
              </a:rPr>
              <a:t> </a:t>
            </a:r>
            <a:r>
              <a:rPr lang="en-CA" sz="1400" dirty="0" err="1">
                <a:solidFill>
                  <a:schemeClr val="bg1"/>
                </a:solidFill>
              </a:rPr>
              <a:t>rGradient</a:t>
            </a:r>
            <a:r>
              <a:rPr lang="en-CA" sz="1400" dirty="0">
                <a:solidFill>
                  <a:schemeClr val="bg1"/>
                </a:solidFill>
              </a:rPr>
              <a:t>=</a:t>
            </a:r>
            <a:r>
              <a:rPr lang="en-CA" sz="1400" dirty="0" err="1">
                <a:solidFill>
                  <a:schemeClr val="bg1"/>
                </a:solidFill>
              </a:rPr>
              <a:t>ctx.createRadialGradient</a:t>
            </a:r>
            <a:r>
              <a:rPr lang="en-CA" sz="1400" dirty="0">
                <a:solidFill>
                  <a:schemeClr val="bg1"/>
                </a:solidFill>
              </a:rPr>
              <a:t>(185,155,10,185,155,500);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rGradient.addColorStop</a:t>
            </a:r>
            <a:r>
              <a:rPr lang="en-CA" sz="1400" dirty="0">
                <a:solidFill>
                  <a:schemeClr val="bg1"/>
                </a:solidFill>
              </a:rPr>
              <a:t>("0","blue");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rGradient.addColorStop</a:t>
            </a:r>
            <a:r>
              <a:rPr lang="en-CA" sz="1400" dirty="0">
                <a:solidFill>
                  <a:schemeClr val="bg1"/>
                </a:solidFill>
              </a:rPr>
              <a:t>("0.4","purple");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rGradient.addColorStop</a:t>
            </a:r>
            <a:r>
              <a:rPr lang="en-CA" sz="1400" dirty="0">
                <a:solidFill>
                  <a:schemeClr val="bg1"/>
                </a:solidFill>
              </a:rPr>
              <a:t>("1.0","red");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ctx.fillStyle</a:t>
            </a:r>
            <a:r>
              <a:rPr lang="en-CA" sz="1400" dirty="0">
                <a:solidFill>
                  <a:schemeClr val="bg1"/>
                </a:solidFill>
              </a:rPr>
              <a:t> = </a:t>
            </a:r>
            <a:r>
              <a:rPr lang="en-CA" sz="1400" dirty="0" err="1">
                <a:solidFill>
                  <a:schemeClr val="bg1"/>
                </a:solidFill>
              </a:rPr>
              <a:t>rGradient</a:t>
            </a:r>
            <a:r>
              <a:rPr lang="en-CA" sz="1400" dirty="0">
                <a:solidFill>
                  <a:schemeClr val="bg1"/>
                </a:solidFill>
              </a:rPr>
              <a:t>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ctx.fillRect</a:t>
            </a:r>
            <a:r>
              <a:rPr lang="en-CA" sz="1400" dirty="0">
                <a:solidFill>
                  <a:schemeClr val="bg1"/>
                </a:solidFill>
              </a:rPr>
              <a:t>(0,0,600,600);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879513"/>
            <a:ext cx="3267075" cy="4430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2855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shadowBlur</a:t>
            </a:r>
            <a:r>
              <a:rPr lang="en-US" dirty="0"/>
              <a:t>: blur level</a:t>
            </a:r>
          </a:p>
          <a:p>
            <a:r>
              <a:rPr lang="en-US" dirty="0" err="1"/>
              <a:t>shadowColor</a:t>
            </a:r>
            <a:r>
              <a:rPr lang="en-US" dirty="0"/>
              <a:t>: color spec, can use #</a:t>
            </a:r>
            <a:r>
              <a:rPr lang="en-US" dirty="0" err="1"/>
              <a:t>rrggff</a:t>
            </a:r>
            <a:endParaRPr lang="en-US" dirty="0"/>
          </a:p>
          <a:p>
            <a:r>
              <a:rPr lang="en-US" dirty="0" err="1"/>
              <a:t>shadowOffsetX</a:t>
            </a:r>
            <a:r>
              <a:rPr lang="en-US" dirty="0"/>
              <a:t>/</a:t>
            </a:r>
            <a:r>
              <a:rPr lang="en-US" dirty="0" err="1"/>
              <a:t>shadowOffsetY</a:t>
            </a:r>
            <a:endParaRPr lang="en-US" dirty="0"/>
          </a:p>
          <a:p>
            <a:pPr lvl="1"/>
            <a:r>
              <a:rPr lang="en-US" dirty="0"/>
              <a:t>default is no offset (0, 0)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899160" y="3778026"/>
            <a:ext cx="3733800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bg1"/>
                </a:solidFill>
              </a:rPr>
              <a:t>ctx.shadowBlur</a:t>
            </a:r>
            <a:r>
              <a:rPr lang="en-CA" dirty="0">
                <a:solidFill>
                  <a:schemeClr val="bg1"/>
                </a:solidFill>
              </a:rPr>
              <a:t>=30;</a:t>
            </a:r>
          </a:p>
          <a:p>
            <a:r>
              <a:rPr lang="en-CA" dirty="0" err="1">
                <a:solidFill>
                  <a:schemeClr val="bg1"/>
                </a:solidFill>
              </a:rPr>
              <a:t>ctx.shadowColor</a:t>
            </a:r>
            <a:r>
              <a:rPr lang="en-CA" dirty="0">
                <a:solidFill>
                  <a:schemeClr val="bg1"/>
                </a:solidFill>
              </a:rPr>
              <a:t>="red";</a:t>
            </a:r>
          </a:p>
          <a:p>
            <a:r>
              <a:rPr lang="en-CA" dirty="0" err="1">
                <a:solidFill>
                  <a:schemeClr val="bg1"/>
                </a:solidFill>
              </a:rPr>
              <a:t>ctx.shadowOffsetX</a:t>
            </a:r>
            <a:r>
              <a:rPr lang="en-CA" dirty="0">
                <a:solidFill>
                  <a:schemeClr val="bg1"/>
                </a:solidFill>
              </a:rPr>
              <a:t> = 10;</a:t>
            </a:r>
          </a:p>
          <a:p>
            <a:r>
              <a:rPr lang="en-CA" dirty="0" err="1">
                <a:solidFill>
                  <a:schemeClr val="bg1"/>
                </a:solidFill>
              </a:rPr>
              <a:t>ctx.shadowOffsetY</a:t>
            </a:r>
            <a:r>
              <a:rPr lang="en-CA" dirty="0">
                <a:solidFill>
                  <a:schemeClr val="bg1"/>
                </a:solidFill>
              </a:rPr>
              <a:t> = 30;</a:t>
            </a:r>
          </a:p>
          <a:p>
            <a:r>
              <a:rPr lang="en-CA" dirty="0" err="1">
                <a:solidFill>
                  <a:schemeClr val="bg1"/>
                </a:solidFill>
              </a:rPr>
              <a:t>ctx.fillRect</a:t>
            </a:r>
            <a:r>
              <a:rPr lang="en-CA" dirty="0">
                <a:solidFill>
                  <a:schemeClr val="bg1"/>
                </a:solidFill>
              </a:rPr>
              <a:t>(20,20,150,100);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124200"/>
            <a:ext cx="3733800" cy="3076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2288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Scales (anchored at the origin)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928381" y="5257800"/>
            <a:ext cx="739140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ctx.strokeRect(0, 0, 25, 15);</a:t>
            </a:r>
          </a:p>
          <a:p>
            <a:r>
              <a:rPr lang="nl-NL" dirty="0">
                <a:solidFill>
                  <a:schemeClr val="bg1"/>
                </a:solidFill>
              </a:rPr>
              <a:t>ctx.scale(2, 2);</a:t>
            </a:r>
          </a:p>
          <a:p>
            <a:r>
              <a:rPr lang="nl-NL" dirty="0">
                <a:solidFill>
                  <a:schemeClr val="bg1"/>
                </a:solidFill>
              </a:rPr>
              <a:t>ctx.strokeRect(0, 0, 25, 15);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" y="2298437"/>
            <a:ext cx="5327399" cy="2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1595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Scales (not anchored at the origin)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929641" y="5257800"/>
            <a:ext cx="739140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ctx.strokeRect(5, 5, 25, 15);</a:t>
            </a:r>
          </a:p>
          <a:p>
            <a:r>
              <a:rPr lang="nl-NL" dirty="0">
                <a:solidFill>
                  <a:schemeClr val="bg1"/>
                </a:solidFill>
              </a:rPr>
              <a:t>ctx.scale(2, 2);</a:t>
            </a:r>
          </a:p>
          <a:p>
            <a:r>
              <a:rPr lang="nl-NL" dirty="0">
                <a:solidFill>
                  <a:schemeClr val="bg1"/>
                </a:solidFill>
              </a:rPr>
              <a:t>ctx.strokeRect(5, 5, 25, 15);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53340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831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it’s applied, all future drawings will also be affected.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159" y="5029200"/>
            <a:ext cx="739140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ctx.strokeRect(5, 5, 25, 15);</a:t>
            </a:r>
          </a:p>
          <a:p>
            <a:r>
              <a:rPr lang="nl-NL" dirty="0">
                <a:solidFill>
                  <a:schemeClr val="bg1"/>
                </a:solidFill>
              </a:rPr>
              <a:t>ctx.scale(2, 2);</a:t>
            </a:r>
          </a:p>
          <a:p>
            <a:r>
              <a:rPr lang="nl-NL" dirty="0">
                <a:solidFill>
                  <a:schemeClr val="bg1"/>
                </a:solidFill>
              </a:rPr>
              <a:t>ctx.strokeRect(5, 5, 25, 15);</a:t>
            </a:r>
          </a:p>
          <a:p>
            <a:r>
              <a:rPr lang="nl-NL" dirty="0">
                <a:solidFill>
                  <a:schemeClr val="bg1"/>
                </a:solidFill>
              </a:rPr>
              <a:t>ctx.strokeRect(10, 10, 30, 20);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39" y="2346916"/>
            <a:ext cx="4876800" cy="248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7490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scale a specific shape, then you’ll need to scale it back: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876300" y="4648200"/>
            <a:ext cx="7391400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bg1"/>
                </a:solidFill>
              </a:rPr>
              <a:t>ctx.strokeRect(5, 5, 25, 15);</a:t>
            </a:r>
          </a:p>
          <a:p>
            <a:r>
              <a:rPr lang="nl-NL" sz="1600" dirty="0">
                <a:solidFill>
                  <a:schemeClr val="bg1"/>
                </a:solidFill>
              </a:rPr>
              <a:t>ctx.scale(2, 2);</a:t>
            </a:r>
          </a:p>
          <a:p>
            <a:r>
              <a:rPr lang="nl-NL" sz="1600" dirty="0">
                <a:solidFill>
                  <a:schemeClr val="bg1"/>
                </a:solidFill>
              </a:rPr>
              <a:t>ctx.strokeRect(5, 5, 25, 15);</a:t>
            </a:r>
          </a:p>
          <a:p>
            <a:r>
              <a:rPr lang="nl-NL" sz="1600" dirty="0">
                <a:solidFill>
                  <a:schemeClr val="bg1"/>
                </a:solidFill>
              </a:rPr>
              <a:t>ctx.scale(0.5, 0.5);</a:t>
            </a:r>
          </a:p>
          <a:p>
            <a:r>
              <a:rPr lang="nl-NL" sz="1600" dirty="0">
                <a:solidFill>
                  <a:schemeClr val="bg1"/>
                </a:solidFill>
              </a:rPr>
              <a:t>ctx.strokeStyle = "red";</a:t>
            </a:r>
          </a:p>
          <a:p>
            <a:r>
              <a:rPr lang="nl-NL" sz="1600" dirty="0">
                <a:solidFill>
                  <a:schemeClr val="bg1"/>
                </a:solidFill>
              </a:rPr>
              <a:t>ctx.strokeRect(10, 10, 30, 20);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38" y="2330986"/>
            <a:ext cx="4224207" cy="2196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2461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use save() and restore()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822959" y="4419600"/>
            <a:ext cx="6017400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chemeClr val="bg1"/>
                </a:solidFill>
              </a:rPr>
              <a:t>ctx.strokeRect</a:t>
            </a:r>
            <a:r>
              <a:rPr lang="en-US" sz="1600" dirty="0">
                <a:solidFill>
                  <a:schemeClr val="bg1"/>
                </a:solidFill>
              </a:rPr>
              <a:t>(5,5,25,15);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chemeClr val="bg1"/>
                </a:solidFill>
              </a:rPr>
              <a:t>ctx.save</a:t>
            </a:r>
            <a:r>
              <a:rPr lang="en-US" sz="1600" dirty="0">
                <a:solidFill>
                  <a:schemeClr val="bg1"/>
                </a:solidFill>
              </a:rPr>
              <a:t>(); //save the current state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chemeClr val="bg1"/>
                </a:solidFill>
              </a:rPr>
              <a:t>ctx.scale</a:t>
            </a:r>
            <a:r>
              <a:rPr lang="en-US" sz="1600" dirty="0">
                <a:solidFill>
                  <a:schemeClr val="bg1"/>
                </a:solidFill>
              </a:rPr>
              <a:t>(2,2);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chemeClr val="bg1"/>
                </a:solidFill>
              </a:rPr>
              <a:t>ctx.strokeRect</a:t>
            </a:r>
            <a:r>
              <a:rPr lang="en-US" sz="1600" dirty="0">
                <a:solidFill>
                  <a:schemeClr val="bg1"/>
                </a:solidFill>
              </a:rPr>
              <a:t>(5,5,25,15);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chemeClr val="bg1"/>
                </a:solidFill>
              </a:rPr>
              <a:t>ctx.restore</a:t>
            </a:r>
            <a:r>
              <a:rPr lang="en-US" sz="1600" dirty="0">
                <a:solidFill>
                  <a:schemeClr val="bg1"/>
                </a:solidFill>
              </a:rPr>
              <a:t>();//restore the saved state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chemeClr val="bg1"/>
                </a:solidFill>
              </a:rPr>
              <a:t>ctx.strokeStyle</a:t>
            </a:r>
            <a:r>
              <a:rPr lang="en-US" sz="1600" dirty="0">
                <a:solidFill>
                  <a:schemeClr val="bg1"/>
                </a:solidFill>
              </a:rPr>
              <a:t> = "red";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chemeClr val="bg1"/>
                </a:solidFill>
              </a:rPr>
              <a:t>ctx.strokeRect</a:t>
            </a:r>
            <a:r>
              <a:rPr lang="en-US" sz="1600" dirty="0">
                <a:solidFill>
                  <a:schemeClr val="bg1"/>
                </a:solidFill>
              </a:rPr>
              <a:t>(10,10,30,20);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74014"/>
            <a:ext cx="4648200" cy="2416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828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HTML5 &lt;canvas&gt;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33600"/>
            <a:ext cx="754380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New to HTML5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&lt;canvas&gt; used to draw graphics on the fly using JavaScript</a:t>
            </a:r>
          </a:p>
          <a:p>
            <a:pPr lvl="1"/>
            <a:r>
              <a:rPr lang="en-US" dirty="0"/>
              <a:t>Only a container for graphics – need to use a script to draw the graphics.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Canvas is associated with several functions for drawing paths, boxes, circles, text, and adding images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7083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rotate(</a:t>
            </a:r>
            <a:r>
              <a:rPr lang="en-US" i="1" dirty="0"/>
              <a:t>angle</a:t>
            </a:r>
            <a:r>
              <a:rPr lang="en-US" dirty="0"/>
              <a:t>) rotates </a:t>
            </a:r>
            <a:r>
              <a:rPr lang="en-US" b="1" u="sng" dirty="0"/>
              <a:t>the coordinate system (i.e., axes)</a:t>
            </a:r>
            <a:r>
              <a:rPr lang="en-US" dirty="0"/>
              <a:t> around the origin by </a:t>
            </a:r>
            <a:r>
              <a:rPr lang="en-US" i="1" dirty="0"/>
              <a:t>angle </a:t>
            </a:r>
            <a:r>
              <a:rPr lang="en-US" dirty="0"/>
              <a:t>(in radians ) 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66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rotation: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919113" y="4724400"/>
            <a:ext cx="6393260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bg1"/>
                </a:solidFill>
              </a:rPr>
              <a:t>ctx.fillStyle</a:t>
            </a:r>
            <a:r>
              <a:rPr lang="en-CA" dirty="0">
                <a:solidFill>
                  <a:schemeClr val="bg1"/>
                </a:solidFill>
              </a:rPr>
              <a:t> = "red";</a:t>
            </a:r>
          </a:p>
          <a:p>
            <a:r>
              <a:rPr lang="en-CA" dirty="0" err="1">
                <a:solidFill>
                  <a:schemeClr val="bg1"/>
                </a:solidFill>
              </a:rPr>
              <a:t>ctx.fillRect</a:t>
            </a:r>
            <a:r>
              <a:rPr lang="en-CA" dirty="0">
                <a:solidFill>
                  <a:schemeClr val="bg1"/>
                </a:solidFill>
              </a:rPr>
              <a:t>(0,0,200,5); //x-axis</a:t>
            </a:r>
          </a:p>
          <a:p>
            <a:r>
              <a:rPr lang="en-CA" dirty="0" err="1">
                <a:solidFill>
                  <a:schemeClr val="bg1"/>
                </a:solidFill>
              </a:rPr>
              <a:t>ctx.fillRect</a:t>
            </a:r>
            <a:r>
              <a:rPr lang="en-CA" dirty="0">
                <a:solidFill>
                  <a:schemeClr val="bg1"/>
                </a:solidFill>
              </a:rPr>
              <a:t>(0,0,5,200); //y-axis</a:t>
            </a:r>
          </a:p>
          <a:p>
            <a:r>
              <a:rPr lang="en-CA" dirty="0" err="1">
                <a:solidFill>
                  <a:schemeClr val="bg1"/>
                </a:solidFill>
              </a:rPr>
              <a:t>ctx.fillStyle</a:t>
            </a:r>
            <a:r>
              <a:rPr lang="en-CA" dirty="0">
                <a:solidFill>
                  <a:schemeClr val="bg1"/>
                </a:solidFill>
              </a:rPr>
              <a:t> = "black";</a:t>
            </a:r>
          </a:p>
          <a:p>
            <a:r>
              <a:rPr lang="en-CA" dirty="0" err="1">
                <a:solidFill>
                  <a:schemeClr val="bg1"/>
                </a:solidFill>
              </a:rPr>
              <a:t>ctx.fillRect</a:t>
            </a:r>
            <a:r>
              <a:rPr lang="en-CA" dirty="0">
                <a:solidFill>
                  <a:schemeClr val="bg1"/>
                </a:solidFill>
              </a:rPr>
              <a:t>(50, 20, 100, 50);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4191000" cy="2239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006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79584"/>
            <a:ext cx="4038600" cy="2078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rotation: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4572000"/>
            <a:ext cx="6934200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600" dirty="0" err="1">
                <a:solidFill>
                  <a:schemeClr val="bg1"/>
                </a:solidFill>
              </a:rPr>
              <a:t>ctx.rotate</a:t>
            </a:r>
            <a:r>
              <a:rPr lang="en-CA" sz="1600" dirty="0">
                <a:solidFill>
                  <a:schemeClr val="bg1"/>
                </a:solidFill>
              </a:rPr>
              <a:t>(20 * </a:t>
            </a:r>
            <a:r>
              <a:rPr lang="en-CA" sz="1600" dirty="0" err="1">
                <a:solidFill>
                  <a:schemeClr val="bg1"/>
                </a:solidFill>
              </a:rPr>
              <a:t>Math.PI</a:t>
            </a:r>
            <a:r>
              <a:rPr lang="en-CA" sz="1600" dirty="0">
                <a:solidFill>
                  <a:schemeClr val="bg1"/>
                </a:solidFill>
              </a:rPr>
              <a:t> / 180);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ctx.fillStyle</a:t>
            </a:r>
            <a:r>
              <a:rPr lang="en-CA" sz="1600" dirty="0">
                <a:solidFill>
                  <a:schemeClr val="bg1"/>
                </a:solidFill>
              </a:rPr>
              <a:t> = "red";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ctx.fillRect</a:t>
            </a:r>
            <a:r>
              <a:rPr lang="en-CA" sz="1600" dirty="0">
                <a:solidFill>
                  <a:schemeClr val="bg1"/>
                </a:solidFill>
              </a:rPr>
              <a:t>(0,0,200,5); //x-axis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ctx.fillRect</a:t>
            </a:r>
            <a:r>
              <a:rPr lang="en-CA" sz="1600" dirty="0">
                <a:solidFill>
                  <a:schemeClr val="bg1"/>
                </a:solidFill>
              </a:rPr>
              <a:t>(0,0,5,200); //y-axis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ctx.fillStyle</a:t>
            </a:r>
            <a:r>
              <a:rPr lang="en-CA" sz="1600" dirty="0">
                <a:solidFill>
                  <a:schemeClr val="bg1"/>
                </a:solidFill>
              </a:rPr>
              <a:t> = "black";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ctx.fillRect</a:t>
            </a:r>
            <a:r>
              <a:rPr lang="en-CA" sz="1600" dirty="0">
                <a:solidFill>
                  <a:schemeClr val="bg1"/>
                </a:solidFill>
              </a:rPr>
              <a:t>(50, 20, 100, 50);</a:t>
            </a:r>
          </a:p>
        </p:txBody>
      </p:sp>
    </p:spTree>
    <p:extLst>
      <p:ext uri="{BB962C8B-B14F-4D97-AF65-F5344CB8AC3E}">
        <p14:creationId xmlns:p14="http://schemas.microsoft.com/office/powerpoint/2010/main" val="1528422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" y="2355915"/>
            <a:ext cx="3886200" cy="2012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drawings AFTER rotate() are affected</a:t>
            </a:r>
            <a:endParaRPr lang="en-CA" dirty="0"/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822959" y="4418526"/>
            <a:ext cx="6934200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400" dirty="0" err="1">
                <a:solidFill>
                  <a:schemeClr val="bg1"/>
                </a:solidFill>
              </a:rPr>
              <a:t>ctx.rotate</a:t>
            </a:r>
            <a:r>
              <a:rPr lang="en-CA" sz="1400" dirty="0">
                <a:solidFill>
                  <a:schemeClr val="bg1"/>
                </a:solidFill>
              </a:rPr>
              <a:t>(20 * </a:t>
            </a:r>
            <a:r>
              <a:rPr lang="en-CA" sz="1400" dirty="0" err="1">
                <a:solidFill>
                  <a:schemeClr val="bg1"/>
                </a:solidFill>
              </a:rPr>
              <a:t>Math.PI</a:t>
            </a:r>
            <a:r>
              <a:rPr lang="en-CA" sz="1400" dirty="0">
                <a:solidFill>
                  <a:schemeClr val="bg1"/>
                </a:solidFill>
              </a:rPr>
              <a:t> / 180);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ctx.fillStyle</a:t>
            </a:r>
            <a:r>
              <a:rPr lang="en-CA" sz="1400" dirty="0">
                <a:solidFill>
                  <a:schemeClr val="bg1"/>
                </a:solidFill>
              </a:rPr>
              <a:t> = "red";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ctx.fillRect</a:t>
            </a:r>
            <a:r>
              <a:rPr lang="en-CA" sz="1400" dirty="0">
                <a:solidFill>
                  <a:schemeClr val="bg1"/>
                </a:solidFill>
              </a:rPr>
              <a:t>(0,0,200,5); //x-axis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ctx.fillRect</a:t>
            </a:r>
            <a:r>
              <a:rPr lang="en-CA" sz="1400" dirty="0">
                <a:solidFill>
                  <a:schemeClr val="bg1"/>
                </a:solidFill>
              </a:rPr>
              <a:t>(0,0,5,200); //y-axis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ctx.fillStyle</a:t>
            </a:r>
            <a:r>
              <a:rPr lang="en-CA" sz="1400" dirty="0">
                <a:solidFill>
                  <a:schemeClr val="bg1"/>
                </a:solidFill>
              </a:rPr>
              <a:t> = "black";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ctx.fillRect</a:t>
            </a:r>
            <a:r>
              <a:rPr lang="en-CA" sz="1400" dirty="0">
                <a:solidFill>
                  <a:schemeClr val="bg1"/>
                </a:solidFill>
              </a:rPr>
              <a:t>(50, 20, 100, 50);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ctx.fillStyle</a:t>
            </a:r>
            <a:r>
              <a:rPr lang="en-CA" sz="1400" dirty="0">
                <a:solidFill>
                  <a:schemeClr val="bg1"/>
                </a:solidFill>
              </a:rPr>
              <a:t> = "green";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ctx.fillRect</a:t>
            </a:r>
            <a:r>
              <a:rPr lang="en-CA" sz="1400" dirty="0">
                <a:solidFill>
                  <a:schemeClr val="bg1"/>
                </a:solidFill>
              </a:rPr>
              <a:t>(0, 0, 50, 30);</a:t>
            </a:r>
          </a:p>
        </p:txBody>
      </p:sp>
    </p:spTree>
    <p:extLst>
      <p:ext uri="{BB962C8B-B14F-4D97-AF65-F5344CB8AC3E}">
        <p14:creationId xmlns:p14="http://schemas.microsoft.com/office/powerpoint/2010/main" val="1086328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rotate only a specific drawing, rotate back (or save and restore) before another one!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2743200"/>
            <a:ext cx="5029200" cy="33547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600" dirty="0" err="1">
                <a:solidFill>
                  <a:schemeClr val="bg1"/>
                </a:solidFill>
              </a:rPr>
              <a:t>ctx.rotate</a:t>
            </a:r>
            <a:r>
              <a:rPr lang="en-CA" sz="1600" dirty="0">
                <a:solidFill>
                  <a:schemeClr val="bg1"/>
                </a:solidFill>
              </a:rPr>
              <a:t>(20 * </a:t>
            </a:r>
            <a:r>
              <a:rPr lang="en-CA" sz="1600" dirty="0" err="1">
                <a:solidFill>
                  <a:schemeClr val="bg1"/>
                </a:solidFill>
              </a:rPr>
              <a:t>Math.PI</a:t>
            </a:r>
            <a:r>
              <a:rPr lang="en-CA" sz="1600" dirty="0">
                <a:solidFill>
                  <a:schemeClr val="bg1"/>
                </a:solidFill>
              </a:rPr>
              <a:t> / 180);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ctx.fillStyle</a:t>
            </a:r>
            <a:r>
              <a:rPr lang="en-CA" sz="1600" dirty="0">
                <a:solidFill>
                  <a:schemeClr val="bg1"/>
                </a:solidFill>
              </a:rPr>
              <a:t> = "red";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ctx.fillRect</a:t>
            </a:r>
            <a:r>
              <a:rPr lang="en-CA" sz="1600" dirty="0">
                <a:solidFill>
                  <a:schemeClr val="bg1"/>
                </a:solidFill>
              </a:rPr>
              <a:t>(0,0,200,5);//x-axis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ctx.fillRect</a:t>
            </a:r>
            <a:r>
              <a:rPr lang="en-CA" sz="1600" dirty="0">
                <a:solidFill>
                  <a:schemeClr val="bg1"/>
                </a:solidFill>
              </a:rPr>
              <a:t>(0,0,5,200);//y-axis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ctx.fillStyle</a:t>
            </a:r>
            <a:r>
              <a:rPr lang="en-CA" sz="1600" dirty="0">
                <a:solidFill>
                  <a:schemeClr val="bg1"/>
                </a:solidFill>
              </a:rPr>
              <a:t> = "black";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ctx.fillRect</a:t>
            </a:r>
            <a:r>
              <a:rPr lang="en-CA" sz="1600" dirty="0">
                <a:solidFill>
                  <a:schemeClr val="bg1"/>
                </a:solidFill>
              </a:rPr>
              <a:t>(50, 20, 100, 50);</a:t>
            </a:r>
          </a:p>
          <a:p>
            <a:endParaRPr lang="en-CA" sz="1600" dirty="0">
              <a:solidFill>
                <a:schemeClr val="bg1"/>
              </a:solidFill>
            </a:endParaRPr>
          </a:p>
          <a:p>
            <a:r>
              <a:rPr lang="en-CA" sz="1600" dirty="0" err="1">
                <a:solidFill>
                  <a:schemeClr val="bg1"/>
                </a:solidFill>
              </a:rPr>
              <a:t>ctx.rotate</a:t>
            </a:r>
            <a:r>
              <a:rPr lang="en-CA" sz="1600" dirty="0">
                <a:solidFill>
                  <a:schemeClr val="bg1"/>
                </a:solidFill>
              </a:rPr>
              <a:t>(-20 * </a:t>
            </a:r>
            <a:r>
              <a:rPr lang="en-CA" sz="1600" dirty="0" err="1">
                <a:solidFill>
                  <a:schemeClr val="bg1"/>
                </a:solidFill>
              </a:rPr>
              <a:t>Math.PI</a:t>
            </a:r>
            <a:r>
              <a:rPr lang="en-CA" sz="1600" dirty="0">
                <a:solidFill>
                  <a:schemeClr val="bg1"/>
                </a:solidFill>
              </a:rPr>
              <a:t> / 180);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ctx.fillStyle</a:t>
            </a:r>
            <a:r>
              <a:rPr lang="en-CA" sz="1600" dirty="0">
                <a:solidFill>
                  <a:schemeClr val="bg1"/>
                </a:solidFill>
              </a:rPr>
              <a:t> = "pink";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ctx.fillRect</a:t>
            </a:r>
            <a:r>
              <a:rPr lang="en-CA" sz="1600" dirty="0">
                <a:solidFill>
                  <a:schemeClr val="bg1"/>
                </a:solidFill>
              </a:rPr>
              <a:t>(0,0,200,5);//x-axis, rotated back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ctx.fillRect</a:t>
            </a:r>
            <a:r>
              <a:rPr lang="en-CA" sz="1600" dirty="0">
                <a:solidFill>
                  <a:schemeClr val="bg1"/>
                </a:solidFill>
              </a:rPr>
              <a:t>(0,0,5,200);//y-axis, rotated back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ctx.fillStyle</a:t>
            </a:r>
            <a:r>
              <a:rPr lang="en-CA" sz="1600" dirty="0">
                <a:solidFill>
                  <a:schemeClr val="bg1"/>
                </a:solidFill>
              </a:rPr>
              <a:t> = "green";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ctx.fillRect</a:t>
            </a:r>
            <a:r>
              <a:rPr lang="en-CA" sz="1600" dirty="0">
                <a:solidFill>
                  <a:schemeClr val="bg1"/>
                </a:solidFill>
              </a:rPr>
              <a:t>(0, 0, 50, 30);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3802427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7595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81200"/>
            <a:ext cx="7543801" cy="4023360"/>
          </a:xfrm>
        </p:spPr>
        <p:txBody>
          <a:bodyPr/>
          <a:lstStyle/>
          <a:p>
            <a:r>
              <a:rPr lang="en-US" dirty="0"/>
              <a:t>translate(</a:t>
            </a:r>
            <a:r>
              <a:rPr lang="en-US" i="1" dirty="0" err="1"/>
              <a:t>x,y</a:t>
            </a:r>
            <a:r>
              <a:rPr lang="en-US" dirty="0"/>
              <a:t>) moves the coordinate system by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All the drawings AFTER translate() are affected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6767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4534436" y="2057400"/>
            <a:ext cx="4495800" cy="418576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400" dirty="0" err="1">
                <a:solidFill>
                  <a:schemeClr val="bg1"/>
                </a:solidFill>
              </a:rPr>
              <a:t>ctx.fillStyle</a:t>
            </a:r>
            <a:r>
              <a:rPr lang="en-CA" sz="1400" dirty="0">
                <a:solidFill>
                  <a:schemeClr val="bg1"/>
                </a:solidFill>
              </a:rPr>
              <a:t> = "red";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ctx.fillRect</a:t>
            </a:r>
            <a:r>
              <a:rPr lang="en-CA" sz="1400" dirty="0">
                <a:solidFill>
                  <a:schemeClr val="bg1"/>
                </a:solidFill>
              </a:rPr>
              <a:t>(0,0,200,5);//original x-axis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ctx.fillRect</a:t>
            </a:r>
            <a:r>
              <a:rPr lang="en-CA" sz="1400" dirty="0">
                <a:solidFill>
                  <a:schemeClr val="bg1"/>
                </a:solidFill>
              </a:rPr>
              <a:t>(0,0,5,200);//original y-axis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ctx.fillStyle</a:t>
            </a:r>
            <a:r>
              <a:rPr lang="en-CA" sz="1400" dirty="0">
                <a:solidFill>
                  <a:schemeClr val="bg1"/>
                </a:solidFill>
              </a:rPr>
              <a:t> = "black";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ctx.fillRect</a:t>
            </a:r>
            <a:r>
              <a:rPr lang="en-CA" sz="1400" dirty="0">
                <a:solidFill>
                  <a:schemeClr val="bg1"/>
                </a:solidFill>
              </a:rPr>
              <a:t>(10, 10, 100, 50);</a:t>
            </a:r>
          </a:p>
          <a:p>
            <a:endParaRPr lang="en-CA" sz="1400" dirty="0">
              <a:solidFill>
                <a:schemeClr val="bg1"/>
              </a:solidFill>
            </a:endParaRPr>
          </a:p>
          <a:p>
            <a:r>
              <a:rPr lang="en-CA" sz="1400" dirty="0">
                <a:solidFill>
                  <a:schemeClr val="bg1"/>
                </a:solidFill>
              </a:rPr>
              <a:t>//translated </a:t>
            </a:r>
            <a:r>
              <a:rPr lang="en-CA" sz="1400" dirty="0" err="1">
                <a:solidFill>
                  <a:schemeClr val="bg1"/>
                </a:solidFill>
              </a:rPr>
              <a:t>rect</a:t>
            </a:r>
            <a:endParaRPr lang="en-CA" sz="1400" dirty="0">
              <a:solidFill>
                <a:schemeClr val="bg1"/>
              </a:solidFill>
            </a:endParaRPr>
          </a:p>
          <a:p>
            <a:r>
              <a:rPr lang="en-CA" sz="1400" dirty="0" err="1">
                <a:solidFill>
                  <a:schemeClr val="bg1"/>
                </a:solidFill>
              </a:rPr>
              <a:t>ctx.translate</a:t>
            </a:r>
            <a:r>
              <a:rPr lang="en-CA" sz="1400" dirty="0">
                <a:solidFill>
                  <a:schemeClr val="bg1"/>
                </a:solidFill>
              </a:rPr>
              <a:t>(70, 70);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ctx.fillStyle</a:t>
            </a:r>
            <a:r>
              <a:rPr lang="en-CA" sz="1400" dirty="0">
                <a:solidFill>
                  <a:schemeClr val="bg1"/>
                </a:solidFill>
              </a:rPr>
              <a:t> = "pink";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ctx.fillRect</a:t>
            </a:r>
            <a:r>
              <a:rPr lang="en-CA" sz="1400" dirty="0">
                <a:solidFill>
                  <a:schemeClr val="bg1"/>
                </a:solidFill>
              </a:rPr>
              <a:t>(0,0,200,5);//translated x-axis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ctx.fillRect</a:t>
            </a:r>
            <a:r>
              <a:rPr lang="en-CA" sz="1400" dirty="0">
                <a:solidFill>
                  <a:schemeClr val="bg1"/>
                </a:solidFill>
              </a:rPr>
              <a:t>(0,0,5,200);//translated y-axis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ctx.fillStyle</a:t>
            </a:r>
            <a:r>
              <a:rPr lang="en-CA" sz="1400" dirty="0">
                <a:solidFill>
                  <a:schemeClr val="bg1"/>
                </a:solidFill>
              </a:rPr>
              <a:t> = "green";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ctx.fillRect</a:t>
            </a:r>
            <a:r>
              <a:rPr lang="en-CA" sz="1400" dirty="0">
                <a:solidFill>
                  <a:schemeClr val="bg1"/>
                </a:solidFill>
              </a:rPr>
              <a:t>(10, 10, 100, 50);</a:t>
            </a:r>
          </a:p>
          <a:p>
            <a:r>
              <a:rPr lang="en-CA" sz="1400" dirty="0">
                <a:solidFill>
                  <a:schemeClr val="bg1"/>
                </a:solidFill>
              </a:rPr>
              <a:t>//bring it back</a:t>
            </a:r>
          </a:p>
          <a:p>
            <a:endParaRPr lang="en-CA" sz="1400" dirty="0">
              <a:solidFill>
                <a:schemeClr val="bg1"/>
              </a:solidFill>
            </a:endParaRPr>
          </a:p>
          <a:p>
            <a:r>
              <a:rPr lang="en-CA" sz="1400" dirty="0" err="1">
                <a:solidFill>
                  <a:schemeClr val="bg1"/>
                </a:solidFill>
              </a:rPr>
              <a:t>ctx.translate</a:t>
            </a:r>
            <a:r>
              <a:rPr lang="en-CA" sz="1400" dirty="0">
                <a:solidFill>
                  <a:schemeClr val="bg1"/>
                </a:solidFill>
              </a:rPr>
              <a:t>(-70, -70); 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ctx.globalAlpha</a:t>
            </a:r>
            <a:r>
              <a:rPr lang="en-CA" sz="1400" dirty="0">
                <a:solidFill>
                  <a:schemeClr val="bg1"/>
                </a:solidFill>
              </a:rPr>
              <a:t>=0.4;//transparency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ctx.fillStyle</a:t>
            </a:r>
            <a:r>
              <a:rPr lang="en-CA" sz="1400" dirty="0">
                <a:solidFill>
                  <a:schemeClr val="bg1"/>
                </a:solidFill>
              </a:rPr>
              <a:t> = "blue";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ctx.fillRect</a:t>
            </a:r>
            <a:r>
              <a:rPr lang="en-CA" sz="1400" dirty="0">
                <a:solidFill>
                  <a:schemeClr val="bg1"/>
                </a:solidFill>
              </a:rPr>
              <a:t>(30, 0, 100, 50);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5" y="1981200"/>
            <a:ext cx="4306467" cy="2215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8161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combined…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1905000"/>
            <a:ext cx="5410200" cy="4526280"/>
          </a:xfrm>
        </p:spPr>
        <p:txBody>
          <a:bodyPr/>
          <a:lstStyle/>
          <a:p>
            <a:r>
              <a:rPr lang="en-US" dirty="0"/>
              <a:t>Can you draw the output of the code?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090160" y="1981200"/>
            <a:ext cx="3276600" cy="418576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400" dirty="0" err="1">
                <a:solidFill>
                  <a:schemeClr val="bg1"/>
                </a:solidFill>
              </a:rPr>
              <a:t>ctx.globalAlpha</a:t>
            </a:r>
            <a:r>
              <a:rPr lang="en-CA" sz="1400" dirty="0">
                <a:solidFill>
                  <a:schemeClr val="bg1"/>
                </a:solidFill>
              </a:rPr>
              <a:t>=0.9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ctx.translate</a:t>
            </a:r>
            <a:r>
              <a:rPr lang="en-CA" sz="1400" dirty="0">
                <a:solidFill>
                  <a:schemeClr val="bg1"/>
                </a:solidFill>
              </a:rPr>
              <a:t>(100,20);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ctx.rotate</a:t>
            </a:r>
            <a:r>
              <a:rPr lang="en-CA" sz="1400" dirty="0">
                <a:solidFill>
                  <a:schemeClr val="bg1"/>
                </a:solidFill>
              </a:rPr>
              <a:t>(45 *</a:t>
            </a:r>
            <a:r>
              <a:rPr lang="en-CA" sz="1400" dirty="0" err="1">
                <a:solidFill>
                  <a:schemeClr val="bg1"/>
                </a:solidFill>
              </a:rPr>
              <a:t>Math.PI</a:t>
            </a:r>
            <a:r>
              <a:rPr lang="en-CA" sz="1400" dirty="0">
                <a:solidFill>
                  <a:schemeClr val="bg1"/>
                </a:solidFill>
              </a:rPr>
              <a:t>/ 180);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ctx.scale</a:t>
            </a:r>
            <a:r>
              <a:rPr lang="en-CA" sz="1400" dirty="0">
                <a:solidFill>
                  <a:schemeClr val="bg1"/>
                </a:solidFill>
              </a:rPr>
              <a:t>(2,2);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ctx.fillStyle</a:t>
            </a:r>
            <a:r>
              <a:rPr lang="en-CA" sz="1400" dirty="0">
                <a:solidFill>
                  <a:schemeClr val="bg1"/>
                </a:solidFill>
              </a:rPr>
              <a:t> = "black";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ctx.fillRect</a:t>
            </a:r>
            <a:r>
              <a:rPr lang="en-CA" sz="1400" dirty="0">
                <a:solidFill>
                  <a:schemeClr val="bg1"/>
                </a:solidFill>
              </a:rPr>
              <a:t>(0,0,200,30);</a:t>
            </a:r>
          </a:p>
          <a:p>
            <a:endParaRPr lang="en-CA" sz="1400" dirty="0">
              <a:solidFill>
                <a:schemeClr val="bg1"/>
              </a:solidFill>
            </a:endParaRPr>
          </a:p>
          <a:p>
            <a:r>
              <a:rPr lang="en-CA" sz="1400" dirty="0" err="1">
                <a:solidFill>
                  <a:schemeClr val="bg1"/>
                </a:solidFill>
              </a:rPr>
              <a:t>ctx.scale</a:t>
            </a:r>
            <a:r>
              <a:rPr lang="en-CA" sz="1400" dirty="0">
                <a:solidFill>
                  <a:schemeClr val="bg1"/>
                </a:solidFill>
              </a:rPr>
              <a:t>(0.5,0.5);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ctx.fillStyle</a:t>
            </a:r>
            <a:r>
              <a:rPr lang="en-CA" sz="1400" dirty="0">
                <a:solidFill>
                  <a:schemeClr val="bg1"/>
                </a:solidFill>
              </a:rPr>
              <a:t> = "red";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ctx.fillRect</a:t>
            </a:r>
            <a:r>
              <a:rPr lang="en-CA" sz="1400" dirty="0">
                <a:solidFill>
                  <a:schemeClr val="bg1"/>
                </a:solidFill>
              </a:rPr>
              <a:t>(80,80,200,30);</a:t>
            </a:r>
          </a:p>
          <a:p>
            <a:endParaRPr lang="en-CA" sz="1400" dirty="0">
              <a:solidFill>
                <a:schemeClr val="bg1"/>
              </a:solidFill>
            </a:endParaRPr>
          </a:p>
          <a:p>
            <a:r>
              <a:rPr lang="en-CA" sz="1400" dirty="0" err="1">
                <a:solidFill>
                  <a:schemeClr val="bg1"/>
                </a:solidFill>
              </a:rPr>
              <a:t>ctx.rotate</a:t>
            </a:r>
            <a:r>
              <a:rPr lang="en-CA" sz="1400" dirty="0">
                <a:solidFill>
                  <a:schemeClr val="bg1"/>
                </a:solidFill>
              </a:rPr>
              <a:t>(-25 *</a:t>
            </a:r>
            <a:r>
              <a:rPr lang="en-CA" sz="1400" dirty="0" err="1">
                <a:solidFill>
                  <a:schemeClr val="bg1"/>
                </a:solidFill>
              </a:rPr>
              <a:t>Math.PI</a:t>
            </a:r>
            <a:r>
              <a:rPr lang="en-CA" sz="1400" dirty="0">
                <a:solidFill>
                  <a:schemeClr val="bg1"/>
                </a:solidFill>
              </a:rPr>
              <a:t>/ 180);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ctx.fillStyle</a:t>
            </a:r>
            <a:r>
              <a:rPr lang="en-CA" sz="1400" dirty="0">
                <a:solidFill>
                  <a:schemeClr val="bg1"/>
                </a:solidFill>
              </a:rPr>
              <a:t> = "green";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ctx.fillRect</a:t>
            </a:r>
            <a:r>
              <a:rPr lang="en-CA" sz="1400" dirty="0">
                <a:solidFill>
                  <a:schemeClr val="bg1"/>
                </a:solidFill>
              </a:rPr>
              <a:t>(0,0,200,30);</a:t>
            </a:r>
          </a:p>
          <a:p>
            <a:endParaRPr lang="en-CA" sz="1400" dirty="0">
              <a:solidFill>
                <a:schemeClr val="bg1"/>
              </a:solidFill>
            </a:endParaRPr>
          </a:p>
          <a:p>
            <a:r>
              <a:rPr lang="en-CA" sz="1400" dirty="0" err="1">
                <a:solidFill>
                  <a:schemeClr val="bg1"/>
                </a:solidFill>
              </a:rPr>
              <a:t>ctx.rotate</a:t>
            </a:r>
            <a:r>
              <a:rPr lang="en-CA" sz="1400" dirty="0">
                <a:solidFill>
                  <a:schemeClr val="bg1"/>
                </a:solidFill>
              </a:rPr>
              <a:t>(-20 *</a:t>
            </a:r>
            <a:r>
              <a:rPr lang="en-CA" sz="1400" dirty="0" err="1">
                <a:solidFill>
                  <a:schemeClr val="bg1"/>
                </a:solidFill>
              </a:rPr>
              <a:t>Math.PI</a:t>
            </a:r>
            <a:r>
              <a:rPr lang="en-CA" sz="1400" dirty="0">
                <a:solidFill>
                  <a:schemeClr val="bg1"/>
                </a:solidFill>
              </a:rPr>
              <a:t>/ 180);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ctx.translate</a:t>
            </a:r>
            <a:r>
              <a:rPr lang="en-CA" sz="1400" dirty="0">
                <a:solidFill>
                  <a:schemeClr val="bg1"/>
                </a:solidFill>
              </a:rPr>
              <a:t>(-100,-20);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ctx.fillStyle</a:t>
            </a:r>
            <a:r>
              <a:rPr lang="en-CA" sz="1400" dirty="0">
                <a:solidFill>
                  <a:schemeClr val="bg1"/>
                </a:solidFill>
              </a:rPr>
              <a:t> = "pink";</a:t>
            </a:r>
          </a:p>
          <a:p>
            <a:r>
              <a:rPr lang="en-CA" sz="1400" dirty="0" err="1">
                <a:solidFill>
                  <a:schemeClr val="bg1"/>
                </a:solidFill>
              </a:rPr>
              <a:t>ctx.fillRect</a:t>
            </a:r>
            <a:r>
              <a:rPr lang="en-CA" sz="1400" dirty="0">
                <a:solidFill>
                  <a:schemeClr val="bg1"/>
                </a:solidFill>
              </a:rPr>
              <a:t>(0,0,200,30);</a:t>
            </a:r>
          </a:p>
        </p:txBody>
      </p:sp>
    </p:spTree>
    <p:extLst>
      <p:ext uri="{BB962C8B-B14F-4D97-AF65-F5344CB8AC3E}">
        <p14:creationId xmlns:p14="http://schemas.microsoft.com/office/powerpoint/2010/main" val="532738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6200"/>
            <a:ext cx="6781800" cy="599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0920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Class Activity - 1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543801" cy="4023360"/>
          </a:xfrm>
        </p:spPr>
        <p:txBody>
          <a:bodyPr/>
          <a:lstStyle/>
          <a:p>
            <a:pPr marL="411480" lvl="1" indent="0">
              <a:buNone/>
            </a:pPr>
            <a:r>
              <a:rPr lang="en-US" dirty="0"/>
              <a:t>Write a function that draws x-y axes with labels</a:t>
            </a:r>
            <a:endParaRPr lang="en-CA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6324600" cy="3908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266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905000"/>
            <a:ext cx="7543801" cy="4023360"/>
          </a:xfrm>
        </p:spPr>
        <p:txBody>
          <a:bodyPr/>
          <a:lstStyle/>
          <a:p>
            <a:r>
              <a:rPr lang="en-US" dirty="0"/>
              <a:t>Always specify an id, and a width and height attribute to define the size of the canvas.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9881" y="3200400"/>
            <a:ext cx="7620000" cy="261610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&lt;!DOCTYPE html&gt;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&lt;html&gt;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&lt;head&gt;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&lt;script src="scripts/canvasIntro.js" type="text/</a:t>
            </a:r>
            <a:r>
              <a:rPr lang="en-US" sz="1600" dirty="0" err="1">
                <a:solidFill>
                  <a:schemeClr val="bg1"/>
                </a:solidFill>
              </a:rPr>
              <a:t>javascript</a:t>
            </a:r>
            <a:r>
              <a:rPr lang="en-US" sz="1600" dirty="0">
                <a:solidFill>
                  <a:schemeClr val="bg1"/>
                </a:solidFill>
              </a:rPr>
              <a:t>“ &gt;&lt;/script&gt;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&lt;/script&gt;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&lt;/head&gt;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&lt;body </a:t>
            </a:r>
            <a:r>
              <a:rPr lang="en-US" sz="1600" dirty="0" err="1">
                <a:solidFill>
                  <a:schemeClr val="bg1"/>
                </a:solidFill>
              </a:rPr>
              <a:t>onload</a:t>
            </a:r>
            <a:r>
              <a:rPr lang="en-US" sz="1600" dirty="0">
                <a:solidFill>
                  <a:schemeClr val="bg1"/>
                </a:solidFill>
              </a:rPr>
              <a:t>="draw();"&gt;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&lt;canvas id="</a:t>
            </a:r>
            <a:r>
              <a:rPr lang="en-US" sz="1600" dirty="0" err="1">
                <a:solidFill>
                  <a:schemeClr val="bg1"/>
                </a:solidFill>
              </a:rPr>
              <a:t>canvasElement</a:t>
            </a:r>
            <a:r>
              <a:rPr lang="en-US" sz="1600" dirty="0">
                <a:solidFill>
                  <a:schemeClr val="bg1"/>
                </a:solidFill>
              </a:rPr>
              <a:t>" height="250" width="250"&gt;&lt;/canvas&gt;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&lt;/body&gt;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77297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drawAxes</a:t>
            </a:r>
            <a:r>
              <a:rPr lang="en-US" dirty="0"/>
              <a:t>() function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981200"/>
            <a:ext cx="7543801" cy="4023360"/>
          </a:xfrm>
        </p:spPr>
        <p:txBody>
          <a:bodyPr>
            <a:normAutofit/>
          </a:bodyPr>
          <a:lstStyle/>
          <a:p>
            <a:r>
              <a:rPr lang="en-US" dirty="0"/>
              <a:t>A common technique we use in computer graphics</a:t>
            </a:r>
          </a:p>
          <a:p>
            <a:endParaRPr lang="en-US" dirty="0"/>
          </a:p>
          <a:p>
            <a:r>
              <a:rPr lang="en-US" dirty="0"/>
              <a:t>When we apply a sequence of transformations (rotate, scale, translate), easy to get disoriented (especially in 3D, but in 2D as well)</a:t>
            </a:r>
          </a:p>
          <a:p>
            <a:endParaRPr lang="en-US" dirty="0"/>
          </a:p>
          <a:p>
            <a:r>
              <a:rPr lang="en-US" dirty="0"/>
              <a:t>Displaying axes</a:t>
            </a:r>
          </a:p>
          <a:p>
            <a:pPr lvl="1"/>
            <a:r>
              <a:rPr lang="en-US" dirty="0"/>
              <a:t>i.e., where the origin is currently at in the viewport, and indicates directions of x and y axes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9563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drawAxes</a:t>
            </a:r>
            <a:r>
              <a:rPr lang="en-US" dirty="0"/>
              <a:t>() function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it to confirm the transformation of the coordinate system!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Before any transformation: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263321" y="3200400"/>
            <a:ext cx="4038600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600" b="1" dirty="0" err="1">
                <a:solidFill>
                  <a:schemeClr val="bg1"/>
                </a:solidFill>
              </a:rPr>
              <a:t>drawAxes</a:t>
            </a:r>
            <a:r>
              <a:rPr lang="en-CA" sz="1600" b="1" dirty="0">
                <a:solidFill>
                  <a:schemeClr val="bg1"/>
                </a:solidFill>
              </a:rPr>
              <a:t>(ctx,"black","black",500,300,100);    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ctx.globalAlpha</a:t>
            </a:r>
            <a:r>
              <a:rPr lang="en-CA" sz="1600" dirty="0">
                <a:solidFill>
                  <a:schemeClr val="bg1"/>
                </a:solidFill>
              </a:rPr>
              <a:t>=0.9;//opacity 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ctx.translate</a:t>
            </a:r>
            <a:r>
              <a:rPr lang="en-CA" sz="1600" dirty="0">
                <a:solidFill>
                  <a:schemeClr val="bg1"/>
                </a:solidFill>
              </a:rPr>
              <a:t>(100,20);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ctx.rotate</a:t>
            </a:r>
            <a:r>
              <a:rPr lang="en-CA" sz="1600" dirty="0">
                <a:solidFill>
                  <a:schemeClr val="bg1"/>
                </a:solidFill>
              </a:rPr>
              <a:t>(45 *</a:t>
            </a:r>
            <a:r>
              <a:rPr lang="en-CA" sz="1600" dirty="0" err="1">
                <a:solidFill>
                  <a:schemeClr val="bg1"/>
                </a:solidFill>
              </a:rPr>
              <a:t>Math.PI</a:t>
            </a:r>
            <a:r>
              <a:rPr lang="en-CA" sz="1600" dirty="0">
                <a:solidFill>
                  <a:schemeClr val="bg1"/>
                </a:solidFill>
              </a:rPr>
              <a:t>/ 180);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ctx.scale</a:t>
            </a:r>
            <a:r>
              <a:rPr lang="en-CA" sz="1600" dirty="0">
                <a:solidFill>
                  <a:schemeClr val="bg1"/>
                </a:solidFill>
              </a:rPr>
              <a:t>(2,2);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ctx.fillStyle</a:t>
            </a:r>
            <a:r>
              <a:rPr lang="en-CA" sz="1600" dirty="0">
                <a:solidFill>
                  <a:schemeClr val="bg1"/>
                </a:solidFill>
              </a:rPr>
              <a:t> = "black";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ctx.fillRect</a:t>
            </a:r>
            <a:r>
              <a:rPr lang="en-CA" sz="1600" dirty="0">
                <a:solidFill>
                  <a:schemeClr val="bg1"/>
                </a:solidFill>
              </a:rPr>
              <a:t>(0,0,200,30);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…..</a:t>
            </a:r>
          </a:p>
          <a:p>
            <a:endParaRPr lang="en-CA" sz="16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01971"/>
            <a:ext cx="3793282" cy="253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3699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drawAxes</a:t>
            </a:r>
            <a:r>
              <a:rPr lang="en-US" dirty="0"/>
              <a:t>() function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the 1</a:t>
            </a:r>
            <a:r>
              <a:rPr lang="en-US" baseline="30000" dirty="0"/>
              <a:t>st</a:t>
            </a:r>
            <a:r>
              <a:rPr lang="en-US" dirty="0"/>
              <a:t> translation: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36214" y="2951089"/>
            <a:ext cx="4572000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bg1"/>
                </a:solidFill>
              </a:rPr>
              <a:t>ctx.globalAlpha</a:t>
            </a:r>
            <a:r>
              <a:rPr lang="en-CA" dirty="0">
                <a:solidFill>
                  <a:schemeClr val="bg1"/>
                </a:solidFill>
              </a:rPr>
              <a:t>=0.9;// opacity </a:t>
            </a:r>
          </a:p>
          <a:p>
            <a:r>
              <a:rPr lang="en-CA" dirty="0" err="1">
                <a:solidFill>
                  <a:schemeClr val="bg1"/>
                </a:solidFill>
              </a:rPr>
              <a:t>ctx.translate</a:t>
            </a:r>
            <a:r>
              <a:rPr lang="en-CA" dirty="0">
                <a:solidFill>
                  <a:schemeClr val="bg1"/>
                </a:solidFill>
              </a:rPr>
              <a:t>(100,20);</a:t>
            </a:r>
          </a:p>
          <a:p>
            <a:r>
              <a:rPr lang="en-CA" b="1" dirty="0" err="1">
                <a:solidFill>
                  <a:schemeClr val="bg1"/>
                </a:solidFill>
              </a:rPr>
              <a:t>drawAxes</a:t>
            </a:r>
            <a:r>
              <a:rPr lang="en-CA" b="1" dirty="0">
                <a:solidFill>
                  <a:schemeClr val="bg1"/>
                </a:solidFill>
              </a:rPr>
              <a:t>(ctx,"black","black",500,300,100);    </a:t>
            </a:r>
          </a:p>
          <a:p>
            <a:r>
              <a:rPr lang="en-CA" dirty="0" err="1">
                <a:solidFill>
                  <a:schemeClr val="bg1"/>
                </a:solidFill>
              </a:rPr>
              <a:t>ctx.rotate</a:t>
            </a:r>
            <a:r>
              <a:rPr lang="en-CA" dirty="0">
                <a:solidFill>
                  <a:schemeClr val="bg1"/>
                </a:solidFill>
              </a:rPr>
              <a:t>(45 *</a:t>
            </a:r>
            <a:r>
              <a:rPr lang="en-CA" dirty="0" err="1">
                <a:solidFill>
                  <a:schemeClr val="bg1"/>
                </a:solidFill>
              </a:rPr>
              <a:t>Math.PI</a:t>
            </a:r>
            <a:r>
              <a:rPr lang="en-CA" dirty="0">
                <a:solidFill>
                  <a:schemeClr val="bg1"/>
                </a:solidFill>
              </a:rPr>
              <a:t>/ 180);</a:t>
            </a:r>
          </a:p>
          <a:p>
            <a:r>
              <a:rPr lang="en-CA" dirty="0" err="1">
                <a:solidFill>
                  <a:schemeClr val="bg1"/>
                </a:solidFill>
              </a:rPr>
              <a:t>ctx.scale</a:t>
            </a:r>
            <a:r>
              <a:rPr lang="en-CA" dirty="0">
                <a:solidFill>
                  <a:schemeClr val="bg1"/>
                </a:solidFill>
              </a:rPr>
              <a:t>(2,2);</a:t>
            </a:r>
          </a:p>
          <a:p>
            <a:r>
              <a:rPr lang="en-CA" dirty="0" err="1">
                <a:solidFill>
                  <a:schemeClr val="bg1"/>
                </a:solidFill>
              </a:rPr>
              <a:t>ctx.fillStyle</a:t>
            </a:r>
            <a:r>
              <a:rPr lang="en-CA" dirty="0">
                <a:solidFill>
                  <a:schemeClr val="bg1"/>
                </a:solidFill>
              </a:rPr>
              <a:t> = "black";</a:t>
            </a:r>
          </a:p>
          <a:p>
            <a:r>
              <a:rPr lang="en-CA" dirty="0" err="1">
                <a:solidFill>
                  <a:schemeClr val="bg1"/>
                </a:solidFill>
              </a:rPr>
              <a:t>ctx.fillRect</a:t>
            </a:r>
            <a:r>
              <a:rPr lang="en-CA" dirty="0">
                <a:solidFill>
                  <a:schemeClr val="bg1"/>
                </a:solidFill>
              </a:rPr>
              <a:t>(0,0,200,30);</a:t>
            </a:r>
          </a:p>
          <a:p>
            <a:r>
              <a:rPr lang="en-US" dirty="0">
                <a:solidFill>
                  <a:schemeClr val="bg1"/>
                </a:solidFill>
              </a:rPr>
              <a:t>…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214" y="2951089"/>
            <a:ext cx="4343241" cy="236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449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57200"/>
            <a:ext cx="7086600" cy="517064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bg1"/>
                </a:solidFill>
              </a:rPr>
              <a:t>function </a:t>
            </a:r>
            <a:r>
              <a:rPr lang="en-CA" sz="1600" dirty="0" err="1">
                <a:solidFill>
                  <a:schemeClr val="bg1"/>
                </a:solidFill>
              </a:rPr>
              <a:t>drawAxes</a:t>
            </a:r>
            <a:r>
              <a:rPr lang="en-CA" sz="1600" dirty="0">
                <a:solidFill>
                  <a:schemeClr val="bg1"/>
                </a:solidFill>
              </a:rPr>
              <a:t>(</a:t>
            </a:r>
            <a:r>
              <a:rPr lang="en-CA" sz="1600" dirty="0" err="1">
                <a:solidFill>
                  <a:schemeClr val="bg1"/>
                </a:solidFill>
              </a:rPr>
              <a:t>ctx</a:t>
            </a:r>
            <a:r>
              <a:rPr lang="en-CA" sz="1600" dirty="0">
                <a:solidFill>
                  <a:schemeClr val="bg1"/>
                </a:solidFill>
              </a:rPr>
              <a:t>, </a:t>
            </a:r>
            <a:r>
              <a:rPr lang="en-CA" sz="1600" dirty="0" err="1">
                <a:solidFill>
                  <a:schemeClr val="bg1"/>
                </a:solidFill>
              </a:rPr>
              <a:t>xColor</a:t>
            </a:r>
            <a:r>
              <a:rPr lang="en-CA" sz="1600" dirty="0">
                <a:solidFill>
                  <a:schemeClr val="bg1"/>
                </a:solidFill>
              </a:rPr>
              <a:t>, </a:t>
            </a:r>
            <a:r>
              <a:rPr lang="en-CA" sz="1600" dirty="0" err="1">
                <a:solidFill>
                  <a:schemeClr val="bg1"/>
                </a:solidFill>
              </a:rPr>
              <a:t>yColor</a:t>
            </a:r>
            <a:r>
              <a:rPr lang="en-CA" sz="1600" dirty="0">
                <a:solidFill>
                  <a:schemeClr val="bg1"/>
                </a:solidFill>
              </a:rPr>
              <a:t>, </a:t>
            </a:r>
            <a:r>
              <a:rPr lang="en-CA" sz="1600" dirty="0" err="1">
                <a:solidFill>
                  <a:schemeClr val="bg1"/>
                </a:solidFill>
              </a:rPr>
              <a:t>maxX</a:t>
            </a:r>
            <a:r>
              <a:rPr lang="en-CA" sz="1600" dirty="0">
                <a:solidFill>
                  <a:schemeClr val="bg1"/>
                </a:solidFill>
              </a:rPr>
              <a:t>, </a:t>
            </a:r>
            <a:r>
              <a:rPr lang="en-CA" sz="1600" dirty="0" err="1">
                <a:solidFill>
                  <a:schemeClr val="bg1"/>
                </a:solidFill>
              </a:rPr>
              <a:t>maxY</a:t>
            </a:r>
            <a:r>
              <a:rPr lang="en-CA" sz="1600" dirty="0">
                <a:solidFill>
                  <a:schemeClr val="bg1"/>
                </a:solidFill>
              </a:rPr>
              <a:t>, </a:t>
            </a:r>
            <a:r>
              <a:rPr lang="en-CA" sz="1600" dirty="0" err="1">
                <a:solidFill>
                  <a:schemeClr val="bg1"/>
                </a:solidFill>
              </a:rPr>
              <a:t>labelStep</a:t>
            </a:r>
            <a:r>
              <a:rPr lang="en-CA" sz="1600" dirty="0">
                <a:solidFill>
                  <a:schemeClr val="bg1"/>
                </a:solidFill>
              </a:rPr>
              <a:t>){</a:t>
            </a:r>
          </a:p>
          <a:p>
            <a:endParaRPr lang="en-CA" sz="1600" dirty="0">
              <a:solidFill>
                <a:schemeClr val="bg1"/>
              </a:solidFill>
            </a:endParaRPr>
          </a:p>
          <a:p>
            <a:r>
              <a:rPr lang="en-CA" sz="1600" dirty="0">
                <a:solidFill>
                  <a:schemeClr val="bg1"/>
                </a:solidFill>
              </a:rPr>
              <a:t>//x-axis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ctx.fillStyle</a:t>
            </a:r>
            <a:r>
              <a:rPr lang="en-CA" sz="1600" dirty="0">
                <a:solidFill>
                  <a:schemeClr val="bg1"/>
                </a:solidFill>
              </a:rPr>
              <a:t> = </a:t>
            </a:r>
            <a:r>
              <a:rPr lang="en-CA" sz="1600" dirty="0" err="1">
                <a:solidFill>
                  <a:schemeClr val="bg1"/>
                </a:solidFill>
              </a:rPr>
              <a:t>xColor</a:t>
            </a:r>
            <a:r>
              <a:rPr lang="en-CA" sz="1600" dirty="0">
                <a:solidFill>
                  <a:schemeClr val="bg1"/>
                </a:solidFill>
              </a:rPr>
              <a:t>;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ctx.fillRect</a:t>
            </a:r>
            <a:r>
              <a:rPr lang="en-CA" sz="1600" dirty="0">
                <a:solidFill>
                  <a:schemeClr val="bg1"/>
                </a:solidFill>
              </a:rPr>
              <a:t>(0,0,maxX,2);</a:t>
            </a:r>
          </a:p>
          <a:p>
            <a:endParaRPr lang="en-CA" sz="1600" dirty="0">
              <a:solidFill>
                <a:schemeClr val="bg1"/>
              </a:solidFill>
            </a:endParaRPr>
          </a:p>
          <a:p>
            <a:r>
              <a:rPr lang="en-CA" sz="1600" dirty="0">
                <a:solidFill>
                  <a:schemeClr val="bg1"/>
                </a:solidFill>
              </a:rPr>
              <a:t>//arrow head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ctx.beginPath</a:t>
            </a:r>
            <a:r>
              <a:rPr lang="en-CA" sz="1600" dirty="0">
                <a:solidFill>
                  <a:schemeClr val="bg1"/>
                </a:solidFill>
              </a:rPr>
              <a:t>();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ctx.moveTo</a:t>
            </a:r>
            <a:r>
              <a:rPr lang="en-CA" sz="1600" dirty="0">
                <a:solidFill>
                  <a:schemeClr val="bg1"/>
                </a:solidFill>
              </a:rPr>
              <a:t>(maxX+5,0);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ctx.lineTo</a:t>
            </a:r>
            <a:r>
              <a:rPr lang="en-CA" sz="1600" dirty="0">
                <a:solidFill>
                  <a:schemeClr val="bg1"/>
                </a:solidFill>
              </a:rPr>
              <a:t>(maxX-10,10);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ctx.lineTo</a:t>
            </a:r>
            <a:r>
              <a:rPr lang="en-CA" sz="1600" dirty="0">
                <a:solidFill>
                  <a:schemeClr val="bg1"/>
                </a:solidFill>
              </a:rPr>
              <a:t>(maxX-10,0);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ctx.closePath</a:t>
            </a:r>
            <a:r>
              <a:rPr lang="en-CA" sz="1600" dirty="0">
                <a:solidFill>
                  <a:schemeClr val="bg1"/>
                </a:solidFill>
              </a:rPr>
              <a:t>();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ctx.fill</a:t>
            </a:r>
            <a:r>
              <a:rPr lang="en-CA" sz="1600" dirty="0">
                <a:solidFill>
                  <a:schemeClr val="bg1"/>
                </a:solidFill>
              </a:rPr>
              <a:t>();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ctx.fillText</a:t>
            </a:r>
            <a:r>
              <a:rPr lang="en-CA" sz="1600" dirty="0">
                <a:solidFill>
                  <a:schemeClr val="bg1"/>
                </a:solidFill>
              </a:rPr>
              <a:t>("X",maxX+20,10);</a:t>
            </a:r>
          </a:p>
          <a:p>
            <a:endParaRPr lang="en-CA" sz="1600" dirty="0">
              <a:solidFill>
                <a:schemeClr val="bg1"/>
              </a:solidFill>
            </a:endParaRPr>
          </a:p>
          <a:p>
            <a:r>
              <a:rPr lang="en-CA" sz="1600" dirty="0">
                <a:solidFill>
                  <a:schemeClr val="bg1"/>
                </a:solidFill>
              </a:rPr>
              <a:t>//labels</a:t>
            </a:r>
          </a:p>
          <a:p>
            <a:r>
              <a:rPr lang="en-CA" sz="1600" dirty="0">
                <a:solidFill>
                  <a:schemeClr val="bg1"/>
                </a:solidFill>
              </a:rPr>
              <a:t>for(</a:t>
            </a:r>
            <a:r>
              <a:rPr lang="en-CA" sz="1600" dirty="0" err="1">
                <a:solidFill>
                  <a:schemeClr val="bg1"/>
                </a:solidFill>
              </a:rPr>
              <a:t>var</a:t>
            </a:r>
            <a:r>
              <a:rPr lang="en-CA" sz="1600" dirty="0">
                <a:solidFill>
                  <a:schemeClr val="bg1"/>
                </a:solidFill>
              </a:rPr>
              <a:t> stop=</a:t>
            </a:r>
            <a:r>
              <a:rPr lang="en-CA" sz="1600" dirty="0" err="1">
                <a:solidFill>
                  <a:schemeClr val="bg1"/>
                </a:solidFill>
              </a:rPr>
              <a:t>labelStep;stop</a:t>
            </a:r>
            <a:r>
              <a:rPr lang="en-CA" sz="1600" dirty="0">
                <a:solidFill>
                  <a:schemeClr val="bg1"/>
                </a:solidFill>
              </a:rPr>
              <a:t>&lt;=</a:t>
            </a:r>
            <a:r>
              <a:rPr lang="en-CA" sz="1600" dirty="0" err="1">
                <a:solidFill>
                  <a:schemeClr val="bg1"/>
                </a:solidFill>
              </a:rPr>
              <a:t>maxX;stop</a:t>
            </a:r>
            <a:r>
              <a:rPr lang="en-CA" sz="1600" dirty="0">
                <a:solidFill>
                  <a:schemeClr val="bg1"/>
                </a:solidFill>
              </a:rPr>
              <a:t>+=</a:t>
            </a:r>
            <a:r>
              <a:rPr lang="en-CA" sz="1600" dirty="0" err="1">
                <a:solidFill>
                  <a:schemeClr val="bg1"/>
                </a:solidFill>
              </a:rPr>
              <a:t>labelStep</a:t>
            </a:r>
            <a:r>
              <a:rPr lang="en-CA" sz="1600" dirty="0">
                <a:solidFill>
                  <a:schemeClr val="bg1"/>
                </a:solidFill>
              </a:rPr>
              <a:t>){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</a:t>
            </a:r>
            <a:r>
              <a:rPr lang="en-CA" sz="1600" dirty="0" err="1">
                <a:solidFill>
                  <a:schemeClr val="bg1"/>
                </a:solidFill>
              </a:rPr>
              <a:t>ctx.fillRect</a:t>
            </a:r>
            <a:r>
              <a:rPr lang="en-CA" sz="1600" dirty="0">
                <a:solidFill>
                  <a:schemeClr val="bg1"/>
                </a:solidFill>
              </a:rPr>
              <a:t>(stop,0,2,5);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</a:t>
            </a:r>
            <a:r>
              <a:rPr lang="en-CA" sz="1600" dirty="0" err="1">
                <a:solidFill>
                  <a:schemeClr val="bg1"/>
                </a:solidFill>
              </a:rPr>
              <a:t>ctx.fillText</a:t>
            </a:r>
            <a:r>
              <a:rPr lang="en-CA" sz="1600" dirty="0">
                <a:solidFill>
                  <a:schemeClr val="bg1"/>
                </a:solidFill>
              </a:rPr>
              <a:t>(stop,stop-5,20);</a:t>
            </a:r>
          </a:p>
          <a:p>
            <a:r>
              <a:rPr lang="en-CA" sz="1600" dirty="0">
                <a:solidFill>
                  <a:schemeClr val="bg1"/>
                </a:solidFill>
              </a:rPr>
              <a:t>}//end for</a:t>
            </a:r>
          </a:p>
        </p:txBody>
      </p:sp>
    </p:spTree>
    <p:extLst>
      <p:ext uri="{BB962C8B-B14F-4D97-AF65-F5344CB8AC3E}">
        <p14:creationId xmlns:p14="http://schemas.microsoft.com/office/powerpoint/2010/main" val="42396272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7086600" cy="50783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//y-axis</a:t>
            </a:r>
          </a:p>
          <a:p>
            <a:r>
              <a:rPr lang="en-CA" dirty="0" err="1">
                <a:solidFill>
                  <a:schemeClr val="bg1"/>
                </a:solidFill>
              </a:rPr>
              <a:t>ctx.fillStyle</a:t>
            </a:r>
            <a:r>
              <a:rPr lang="en-CA" dirty="0">
                <a:solidFill>
                  <a:schemeClr val="bg1"/>
                </a:solidFill>
              </a:rPr>
              <a:t> = </a:t>
            </a:r>
            <a:r>
              <a:rPr lang="en-CA" dirty="0" err="1">
                <a:solidFill>
                  <a:schemeClr val="bg1"/>
                </a:solidFill>
              </a:rPr>
              <a:t>yColor</a:t>
            </a:r>
            <a:r>
              <a:rPr lang="en-CA" dirty="0">
                <a:solidFill>
                  <a:schemeClr val="bg1"/>
                </a:solidFill>
              </a:rPr>
              <a:t>;</a:t>
            </a:r>
          </a:p>
          <a:p>
            <a:r>
              <a:rPr lang="en-CA" dirty="0" err="1">
                <a:solidFill>
                  <a:schemeClr val="bg1"/>
                </a:solidFill>
              </a:rPr>
              <a:t>ctx.fillRect</a:t>
            </a:r>
            <a:r>
              <a:rPr lang="en-CA" dirty="0">
                <a:solidFill>
                  <a:schemeClr val="bg1"/>
                </a:solidFill>
              </a:rPr>
              <a:t>(0,0,2,maxY);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//arrow head</a:t>
            </a:r>
          </a:p>
          <a:p>
            <a:r>
              <a:rPr lang="en-CA" dirty="0" err="1">
                <a:solidFill>
                  <a:schemeClr val="bg1"/>
                </a:solidFill>
              </a:rPr>
              <a:t>ctx.beginPath</a:t>
            </a:r>
            <a:r>
              <a:rPr lang="en-CA" dirty="0">
                <a:solidFill>
                  <a:schemeClr val="bg1"/>
                </a:solidFill>
              </a:rPr>
              <a:t>();</a:t>
            </a:r>
          </a:p>
          <a:p>
            <a:r>
              <a:rPr lang="en-CA" dirty="0" err="1">
                <a:solidFill>
                  <a:schemeClr val="bg1"/>
                </a:solidFill>
              </a:rPr>
              <a:t>ctx.moveTo</a:t>
            </a:r>
            <a:r>
              <a:rPr lang="en-CA" dirty="0">
                <a:solidFill>
                  <a:schemeClr val="bg1"/>
                </a:solidFill>
              </a:rPr>
              <a:t>(0,maxY+5);</a:t>
            </a:r>
          </a:p>
          <a:p>
            <a:r>
              <a:rPr lang="en-CA" dirty="0" err="1">
                <a:solidFill>
                  <a:schemeClr val="bg1"/>
                </a:solidFill>
              </a:rPr>
              <a:t>ctx.lineTo</a:t>
            </a:r>
            <a:r>
              <a:rPr lang="en-CA" dirty="0">
                <a:solidFill>
                  <a:schemeClr val="bg1"/>
                </a:solidFill>
              </a:rPr>
              <a:t>(10,maxY-10);</a:t>
            </a:r>
          </a:p>
          <a:p>
            <a:r>
              <a:rPr lang="en-CA" dirty="0" err="1">
                <a:solidFill>
                  <a:schemeClr val="bg1"/>
                </a:solidFill>
              </a:rPr>
              <a:t>ctx.lineTo</a:t>
            </a:r>
            <a:r>
              <a:rPr lang="en-CA" dirty="0">
                <a:solidFill>
                  <a:schemeClr val="bg1"/>
                </a:solidFill>
              </a:rPr>
              <a:t>(0,maxY-10);</a:t>
            </a:r>
          </a:p>
          <a:p>
            <a:r>
              <a:rPr lang="en-CA" dirty="0" err="1">
                <a:solidFill>
                  <a:schemeClr val="bg1"/>
                </a:solidFill>
              </a:rPr>
              <a:t>ctx.closePath</a:t>
            </a:r>
            <a:r>
              <a:rPr lang="en-CA" dirty="0">
                <a:solidFill>
                  <a:schemeClr val="bg1"/>
                </a:solidFill>
              </a:rPr>
              <a:t>();</a:t>
            </a:r>
          </a:p>
          <a:p>
            <a:r>
              <a:rPr lang="en-CA" dirty="0" err="1">
                <a:solidFill>
                  <a:schemeClr val="bg1"/>
                </a:solidFill>
              </a:rPr>
              <a:t>ctx.fill</a:t>
            </a:r>
            <a:r>
              <a:rPr lang="en-CA" dirty="0">
                <a:solidFill>
                  <a:schemeClr val="bg1"/>
                </a:solidFill>
              </a:rPr>
              <a:t>();</a:t>
            </a:r>
          </a:p>
          <a:p>
            <a:r>
              <a:rPr lang="en-CA" dirty="0" err="1">
                <a:solidFill>
                  <a:schemeClr val="bg1"/>
                </a:solidFill>
              </a:rPr>
              <a:t>ctx.fillText</a:t>
            </a:r>
            <a:r>
              <a:rPr lang="en-CA" dirty="0">
                <a:solidFill>
                  <a:schemeClr val="bg1"/>
                </a:solidFill>
              </a:rPr>
              <a:t>("Y",10,maxY+20);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//labels</a:t>
            </a:r>
          </a:p>
          <a:p>
            <a:r>
              <a:rPr lang="en-CA" dirty="0">
                <a:solidFill>
                  <a:schemeClr val="bg1"/>
                </a:solidFill>
              </a:rPr>
              <a:t>for(</a:t>
            </a:r>
            <a:r>
              <a:rPr lang="en-CA" dirty="0" err="1">
                <a:solidFill>
                  <a:schemeClr val="bg1"/>
                </a:solidFill>
              </a:rPr>
              <a:t>var</a:t>
            </a:r>
            <a:r>
              <a:rPr lang="en-CA" dirty="0">
                <a:solidFill>
                  <a:schemeClr val="bg1"/>
                </a:solidFill>
              </a:rPr>
              <a:t> stop=</a:t>
            </a:r>
            <a:r>
              <a:rPr lang="en-CA" dirty="0" err="1">
                <a:solidFill>
                  <a:schemeClr val="bg1"/>
                </a:solidFill>
              </a:rPr>
              <a:t>labelStep;stop</a:t>
            </a:r>
            <a:r>
              <a:rPr lang="en-CA" dirty="0">
                <a:solidFill>
                  <a:schemeClr val="bg1"/>
                </a:solidFill>
              </a:rPr>
              <a:t>&lt;=</a:t>
            </a:r>
            <a:r>
              <a:rPr lang="en-CA" dirty="0" err="1">
                <a:solidFill>
                  <a:schemeClr val="bg1"/>
                </a:solidFill>
              </a:rPr>
              <a:t>maxY;stop</a:t>
            </a:r>
            <a:r>
              <a:rPr lang="en-CA" dirty="0">
                <a:solidFill>
                  <a:schemeClr val="bg1"/>
                </a:solidFill>
              </a:rPr>
              <a:t>+=</a:t>
            </a:r>
            <a:r>
              <a:rPr lang="en-CA" dirty="0" err="1">
                <a:solidFill>
                  <a:schemeClr val="bg1"/>
                </a:solidFill>
              </a:rPr>
              <a:t>labelStep</a:t>
            </a:r>
            <a:r>
              <a:rPr lang="en-CA" dirty="0">
                <a:solidFill>
                  <a:schemeClr val="bg1"/>
                </a:solidFill>
              </a:rPr>
              <a:t>){</a:t>
            </a:r>
          </a:p>
          <a:p>
            <a:r>
              <a:rPr lang="en-CA" dirty="0">
                <a:solidFill>
                  <a:schemeClr val="bg1"/>
                </a:solidFill>
              </a:rPr>
              <a:t>    </a:t>
            </a:r>
            <a:r>
              <a:rPr lang="en-CA" dirty="0" err="1">
                <a:solidFill>
                  <a:schemeClr val="bg1"/>
                </a:solidFill>
              </a:rPr>
              <a:t>ctx.fillRect</a:t>
            </a:r>
            <a:r>
              <a:rPr lang="en-CA" dirty="0">
                <a:solidFill>
                  <a:schemeClr val="bg1"/>
                </a:solidFill>
              </a:rPr>
              <a:t>(0,stop,5,2);</a:t>
            </a:r>
          </a:p>
          <a:p>
            <a:r>
              <a:rPr lang="en-CA" dirty="0">
                <a:solidFill>
                  <a:schemeClr val="bg1"/>
                </a:solidFill>
              </a:rPr>
              <a:t>    </a:t>
            </a:r>
            <a:r>
              <a:rPr lang="en-CA" dirty="0" err="1">
                <a:solidFill>
                  <a:schemeClr val="bg1"/>
                </a:solidFill>
              </a:rPr>
              <a:t>ctx.fillText</a:t>
            </a:r>
            <a:r>
              <a:rPr lang="en-CA" dirty="0">
                <a:solidFill>
                  <a:schemeClr val="bg1"/>
                </a:solidFill>
              </a:rPr>
              <a:t>(stop,10,stop+5);</a:t>
            </a:r>
          </a:p>
          <a:p>
            <a:r>
              <a:rPr lang="en-CA" dirty="0">
                <a:solidFill>
                  <a:schemeClr val="bg1"/>
                </a:solidFill>
              </a:rPr>
              <a:t>}//end for</a:t>
            </a:r>
          </a:p>
        </p:txBody>
      </p:sp>
    </p:spTree>
    <p:extLst>
      <p:ext uri="{BB962C8B-B14F-4D97-AF65-F5344CB8AC3E}">
        <p14:creationId xmlns:p14="http://schemas.microsoft.com/office/powerpoint/2010/main" val="36755642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-2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6571"/>
            <a:ext cx="4577028" cy="3214069"/>
          </a:xfrm>
        </p:spPr>
        <p:txBody>
          <a:bodyPr>
            <a:normAutofit/>
          </a:bodyPr>
          <a:lstStyle/>
          <a:p>
            <a:r>
              <a:rPr lang="en-US" sz="1200" dirty="0"/>
              <a:t>Create an app that interactively draws shapes selected by the user, with the specified colors</a:t>
            </a:r>
            <a:endParaRPr lang="en-CA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588EA6-A8CF-4E00-8C9E-17618739E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561" y="1905000"/>
            <a:ext cx="3599361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139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RGB range input fields</a:t>
            </a:r>
          </a:p>
          <a:p>
            <a:pPr lvl="1"/>
            <a:r>
              <a:rPr lang="en-US" sz="1600" dirty="0"/>
              <a:t>Color is represented by the combo of red, green, blue</a:t>
            </a:r>
          </a:p>
          <a:p>
            <a:pPr lvl="1"/>
            <a:r>
              <a:rPr lang="en-US" sz="1600" dirty="0"/>
              <a:t>Ranging from 0 to 255 (2</a:t>
            </a:r>
            <a:r>
              <a:rPr lang="en-US" sz="1600" baseline="30000" dirty="0"/>
              <a:t>8</a:t>
            </a:r>
            <a:r>
              <a:rPr lang="en-US" sz="1600" dirty="0"/>
              <a:t>-1)</a:t>
            </a:r>
          </a:p>
          <a:p>
            <a:r>
              <a:rPr lang="en-US" sz="1600" dirty="0"/>
              <a:t>Select with 3 shape options (circle, rectangle, triangle)</a:t>
            </a:r>
          </a:p>
          <a:p>
            <a:r>
              <a:rPr lang="en-US" sz="1600" dirty="0"/>
              <a:t>Button to render the shape</a:t>
            </a:r>
            <a:endParaRPr lang="en-CA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3581400"/>
            <a:ext cx="6477000" cy="26776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</a:rPr>
              <a:t>&lt;label&gt;Red:&lt;/label&gt;&lt;input type="range" min="0" max="255" step="1" value="0" id="red"&gt;</a:t>
            </a:r>
          </a:p>
          <a:p>
            <a:r>
              <a:rPr lang="en-CA" sz="1200" dirty="0">
                <a:solidFill>
                  <a:schemeClr val="bg1"/>
                </a:solidFill>
              </a:rPr>
              <a:t>&lt;label&gt;Green:&lt;/label&gt;&lt;input type="range" min="0" max="255" step="1" value="0" id="green"&gt;</a:t>
            </a:r>
          </a:p>
          <a:p>
            <a:r>
              <a:rPr lang="en-CA" sz="1200" dirty="0">
                <a:solidFill>
                  <a:schemeClr val="bg1"/>
                </a:solidFill>
              </a:rPr>
              <a:t>&lt;label&gt;Blue:&lt;/label&gt;&lt;input type="range" min="0" max="255" step="1" value="0" id="blue"&gt;</a:t>
            </a:r>
          </a:p>
          <a:p>
            <a:r>
              <a:rPr lang="en-CA" sz="1200" dirty="0">
                <a:solidFill>
                  <a:schemeClr val="bg1"/>
                </a:solidFill>
              </a:rPr>
              <a:t>&lt;select id="shape" data-native-menu="false"&gt;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&lt;option value="circle"&gt;Circle&lt;/option&gt;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&lt;option value="rectangle"&gt;Rectangle&lt;/option&gt;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&lt;option value="triangle"&gt;Triangle&lt;/option&gt;</a:t>
            </a:r>
          </a:p>
          <a:p>
            <a:r>
              <a:rPr lang="en-CA" sz="1200" dirty="0">
                <a:solidFill>
                  <a:schemeClr val="bg1"/>
                </a:solidFill>
              </a:rPr>
              <a:t>&lt;/select&gt;</a:t>
            </a:r>
          </a:p>
          <a:p>
            <a:r>
              <a:rPr lang="en-CA" sz="1200" dirty="0">
                <a:solidFill>
                  <a:schemeClr val="bg1"/>
                </a:solidFill>
              </a:rPr>
              <a:t>&lt;input type="button" value="draw" id="</a:t>
            </a:r>
            <a:r>
              <a:rPr lang="en-CA" sz="1200" dirty="0" err="1">
                <a:solidFill>
                  <a:schemeClr val="bg1"/>
                </a:solidFill>
              </a:rPr>
              <a:t>drawButton</a:t>
            </a:r>
            <a:r>
              <a:rPr lang="en-CA" sz="1200" dirty="0">
                <a:solidFill>
                  <a:schemeClr val="bg1"/>
                </a:solidFill>
              </a:rPr>
              <a:t>"&gt;</a:t>
            </a:r>
          </a:p>
          <a:p>
            <a:endParaRPr lang="en-CA" sz="1200" dirty="0">
              <a:solidFill>
                <a:schemeClr val="bg1"/>
              </a:solidFill>
            </a:endParaRPr>
          </a:p>
          <a:p>
            <a:r>
              <a:rPr lang="en-CA" sz="1200" dirty="0">
                <a:solidFill>
                  <a:schemeClr val="bg1"/>
                </a:solidFill>
              </a:rPr>
              <a:t>&lt;canvas id="</a:t>
            </a:r>
            <a:r>
              <a:rPr lang="en-CA" sz="1200" dirty="0" err="1">
                <a:solidFill>
                  <a:schemeClr val="bg1"/>
                </a:solidFill>
              </a:rPr>
              <a:t>canvasElement</a:t>
            </a:r>
            <a:r>
              <a:rPr lang="en-CA" sz="1200" dirty="0">
                <a:solidFill>
                  <a:schemeClr val="bg1"/>
                </a:solidFill>
              </a:rPr>
              <a:t>" height="300" width="300"&gt;</a:t>
            </a:r>
          </a:p>
          <a:p>
            <a:endParaRPr lang="en-CA" sz="1200" dirty="0">
              <a:solidFill>
                <a:schemeClr val="bg1"/>
              </a:solidFill>
            </a:endParaRPr>
          </a:p>
          <a:p>
            <a:r>
              <a:rPr lang="en-CA" sz="1200" dirty="0">
                <a:solidFill>
                  <a:schemeClr val="bg1"/>
                </a:solidFill>
              </a:rPr>
              <a:t>&lt;/canvas&gt;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&lt;script type="text/</a:t>
            </a:r>
            <a:r>
              <a:rPr lang="en-CA" sz="1200" dirty="0" err="1">
                <a:solidFill>
                  <a:schemeClr val="bg1"/>
                </a:solidFill>
              </a:rPr>
              <a:t>javascript</a:t>
            </a:r>
            <a:r>
              <a:rPr lang="en-CA" sz="1200" dirty="0">
                <a:solidFill>
                  <a:schemeClr val="bg1"/>
                </a:solidFill>
              </a:rPr>
              <a:t>“ src="scripts/interactiveDrawing.js"&gt;&lt;/script&gt;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376043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values from the elements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687863"/>
            <a:ext cx="6629400" cy="233910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600" dirty="0" err="1">
                <a:solidFill>
                  <a:schemeClr val="bg1"/>
                </a:solidFill>
              </a:rPr>
              <a:t>var</a:t>
            </a:r>
            <a:r>
              <a:rPr lang="en-CA" sz="1600" dirty="0">
                <a:solidFill>
                  <a:schemeClr val="bg1"/>
                </a:solidFill>
              </a:rPr>
              <a:t> canvas = </a:t>
            </a:r>
            <a:r>
              <a:rPr lang="en-CA" sz="1600" dirty="0" err="1">
                <a:solidFill>
                  <a:schemeClr val="bg1"/>
                </a:solidFill>
              </a:rPr>
              <a:t>document.getElementById</a:t>
            </a:r>
            <a:r>
              <a:rPr lang="en-CA" sz="1600" dirty="0">
                <a:solidFill>
                  <a:schemeClr val="bg1"/>
                </a:solidFill>
              </a:rPr>
              <a:t>("</a:t>
            </a:r>
            <a:r>
              <a:rPr lang="en-CA" sz="1600" dirty="0" err="1">
                <a:solidFill>
                  <a:schemeClr val="bg1"/>
                </a:solidFill>
              </a:rPr>
              <a:t>canvasElement</a:t>
            </a:r>
            <a:r>
              <a:rPr lang="en-CA" sz="1600" dirty="0">
                <a:solidFill>
                  <a:schemeClr val="bg1"/>
                </a:solidFill>
              </a:rPr>
              <a:t>");//get the element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var</a:t>
            </a:r>
            <a:r>
              <a:rPr lang="en-CA" sz="1600" dirty="0">
                <a:solidFill>
                  <a:schemeClr val="bg1"/>
                </a:solidFill>
              </a:rPr>
              <a:t> </a:t>
            </a:r>
            <a:r>
              <a:rPr lang="en-CA" sz="1600" dirty="0" err="1">
                <a:solidFill>
                  <a:schemeClr val="bg1"/>
                </a:solidFill>
              </a:rPr>
              <a:t>ctx</a:t>
            </a:r>
            <a:r>
              <a:rPr lang="en-CA" sz="1600" dirty="0">
                <a:solidFill>
                  <a:schemeClr val="bg1"/>
                </a:solidFill>
              </a:rPr>
              <a:t> = </a:t>
            </a:r>
            <a:r>
              <a:rPr lang="en-CA" sz="1600" dirty="0" err="1">
                <a:solidFill>
                  <a:schemeClr val="bg1"/>
                </a:solidFill>
              </a:rPr>
              <a:t>canvas.getContext</a:t>
            </a:r>
            <a:r>
              <a:rPr lang="en-CA" sz="1600" dirty="0">
                <a:solidFill>
                  <a:schemeClr val="bg1"/>
                </a:solidFill>
              </a:rPr>
              <a:t>("2d");//get the context</a:t>
            </a:r>
          </a:p>
          <a:p>
            <a:endParaRPr lang="en-CA" sz="1600" dirty="0">
              <a:solidFill>
                <a:schemeClr val="bg1"/>
              </a:solidFill>
            </a:endParaRPr>
          </a:p>
          <a:p>
            <a:r>
              <a:rPr lang="en-CA" sz="1600" dirty="0" err="1">
                <a:solidFill>
                  <a:schemeClr val="bg1"/>
                </a:solidFill>
              </a:rPr>
              <a:t>var</a:t>
            </a:r>
            <a:r>
              <a:rPr lang="en-CA" sz="1600" dirty="0">
                <a:solidFill>
                  <a:schemeClr val="bg1"/>
                </a:solidFill>
              </a:rPr>
              <a:t> r = </a:t>
            </a:r>
            <a:r>
              <a:rPr lang="en-CA" sz="1600" dirty="0" err="1">
                <a:solidFill>
                  <a:schemeClr val="bg1"/>
                </a:solidFill>
              </a:rPr>
              <a:t>parseInt</a:t>
            </a:r>
            <a:r>
              <a:rPr lang="en-CA" sz="1600" dirty="0">
                <a:solidFill>
                  <a:schemeClr val="bg1"/>
                </a:solidFill>
              </a:rPr>
              <a:t>($('#red').</a:t>
            </a:r>
            <a:r>
              <a:rPr lang="en-CA" sz="1600" dirty="0" err="1">
                <a:solidFill>
                  <a:schemeClr val="bg1"/>
                </a:solidFill>
              </a:rPr>
              <a:t>val</a:t>
            </a:r>
            <a:r>
              <a:rPr lang="en-CA" sz="1600" dirty="0">
                <a:solidFill>
                  <a:schemeClr val="bg1"/>
                </a:solidFill>
              </a:rPr>
              <a:t>());//red value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var</a:t>
            </a:r>
            <a:r>
              <a:rPr lang="en-CA" sz="1600" dirty="0">
                <a:solidFill>
                  <a:schemeClr val="bg1"/>
                </a:solidFill>
              </a:rPr>
              <a:t> g = </a:t>
            </a:r>
            <a:r>
              <a:rPr lang="en-CA" sz="1600" dirty="0" err="1">
                <a:solidFill>
                  <a:schemeClr val="bg1"/>
                </a:solidFill>
              </a:rPr>
              <a:t>parseInt</a:t>
            </a:r>
            <a:r>
              <a:rPr lang="en-CA" sz="1600" dirty="0">
                <a:solidFill>
                  <a:schemeClr val="bg1"/>
                </a:solidFill>
              </a:rPr>
              <a:t>($('#green').</a:t>
            </a:r>
            <a:r>
              <a:rPr lang="en-CA" sz="1600" dirty="0" err="1">
                <a:solidFill>
                  <a:schemeClr val="bg1"/>
                </a:solidFill>
              </a:rPr>
              <a:t>val</a:t>
            </a:r>
            <a:r>
              <a:rPr lang="en-CA" sz="1600" dirty="0">
                <a:solidFill>
                  <a:schemeClr val="bg1"/>
                </a:solidFill>
              </a:rPr>
              <a:t>()); //green value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var</a:t>
            </a:r>
            <a:r>
              <a:rPr lang="en-CA" sz="1600" dirty="0">
                <a:solidFill>
                  <a:schemeClr val="bg1"/>
                </a:solidFill>
              </a:rPr>
              <a:t> b = </a:t>
            </a:r>
            <a:r>
              <a:rPr lang="en-CA" sz="1600" dirty="0" err="1">
                <a:solidFill>
                  <a:schemeClr val="bg1"/>
                </a:solidFill>
              </a:rPr>
              <a:t>parseInt</a:t>
            </a:r>
            <a:r>
              <a:rPr lang="en-CA" sz="1600" dirty="0">
                <a:solidFill>
                  <a:schemeClr val="bg1"/>
                </a:solidFill>
              </a:rPr>
              <a:t>($('#blue').</a:t>
            </a:r>
            <a:r>
              <a:rPr lang="en-CA" sz="1600" dirty="0" err="1">
                <a:solidFill>
                  <a:schemeClr val="bg1"/>
                </a:solidFill>
              </a:rPr>
              <a:t>val</a:t>
            </a:r>
            <a:r>
              <a:rPr lang="en-CA" sz="1600" dirty="0">
                <a:solidFill>
                  <a:schemeClr val="bg1"/>
                </a:solidFill>
              </a:rPr>
              <a:t>());// blue value</a:t>
            </a:r>
          </a:p>
          <a:p>
            <a:endParaRPr lang="en-CA" sz="1600" dirty="0">
              <a:solidFill>
                <a:schemeClr val="bg1"/>
              </a:solidFill>
            </a:endParaRPr>
          </a:p>
          <a:p>
            <a:r>
              <a:rPr lang="en-CA" sz="1600" dirty="0" err="1">
                <a:solidFill>
                  <a:schemeClr val="bg1"/>
                </a:solidFill>
              </a:rPr>
              <a:t>var</a:t>
            </a:r>
            <a:r>
              <a:rPr lang="en-CA" sz="1600" dirty="0">
                <a:solidFill>
                  <a:schemeClr val="bg1"/>
                </a:solidFill>
              </a:rPr>
              <a:t> w = $('#</a:t>
            </a:r>
            <a:r>
              <a:rPr lang="en-CA" sz="1600" dirty="0" err="1">
                <a:solidFill>
                  <a:schemeClr val="bg1"/>
                </a:solidFill>
              </a:rPr>
              <a:t>canvasElement</a:t>
            </a:r>
            <a:r>
              <a:rPr lang="en-CA" sz="1600" dirty="0">
                <a:solidFill>
                  <a:schemeClr val="bg1"/>
                </a:solidFill>
              </a:rPr>
              <a:t>').width();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var</a:t>
            </a:r>
            <a:r>
              <a:rPr lang="en-CA" sz="1600" dirty="0">
                <a:solidFill>
                  <a:schemeClr val="bg1"/>
                </a:solidFill>
              </a:rPr>
              <a:t> h = $('#</a:t>
            </a:r>
            <a:r>
              <a:rPr lang="en-CA" sz="1600" dirty="0" err="1">
                <a:solidFill>
                  <a:schemeClr val="bg1"/>
                </a:solidFill>
              </a:rPr>
              <a:t>canvasElement</a:t>
            </a:r>
            <a:r>
              <a:rPr lang="en-CA" sz="1600" dirty="0">
                <a:solidFill>
                  <a:schemeClr val="bg1"/>
                </a:solidFill>
              </a:rPr>
              <a:t>').height();</a:t>
            </a:r>
          </a:p>
        </p:txBody>
      </p:sp>
    </p:spTree>
    <p:extLst>
      <p:ext uri="{BB962C8B-B14F-4D97-AF65-F5344CB8AC3E}">
        <p14:creationId xmlns:p14="http://schemas.microsoft.com/office/powerpoint/2010/main" val="4248673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981200"/>
            <a:ext cx="7543801" cy="4023360"/>
          </a:xfrm>
        </p:spPr>
        <p:txBody>
          <a:bodyPr>
            <a:normAutofit/>
          </a:bodyPr>
          <a:lstStyle/>
          <a:p>
            <a:r>
              <a:rPr lang="en-US" sz="1800" dirty="0"/>
              <a:t>First, you need to clear the canvas!</a:t>
            </a:r>
          </a:p>
          <a:p>
            <a:pPr lvl="1"/>
            <a:r>
              <a:rPr lang="en-US" dirty="0"/>
              <a:t>Otherwise, the previous shapes will appear</a:t>
            </a:r>
          </a:p>
          <a:p>
            <a:r>
              <a:rPr lang="en-US" sz="1800" dirty="0" err="1"/>
              <a:t>css</a:t>
            </a:r>
            <a:r>
              <a:rPr lang="en-US" sz="1800" dirty="0"/>
              <a:t> color specs:</a:t>
            </a:r>
          </a:p>
          <a:p>
            <a:pPr lvl="1"/>
            <a:r>
              <a:rPr lang="en-US" dirty="0"/>
              <a:t>Predefined names: </a:t>
            </a:r>
            <a:r>
              <a:rPr lang="en-US" i="1" dirty="0"/>
              <a:t>“red”, “black”</a:t>
            </a:r>
          </a:p>
          <a:p>
            <a:pPr lvl="1"/>
            <a:r>
              <a:rPr lang="en-US" dirty="0"/>
              <a:t>Hex:	</a:t>
            </a:r>
            <a:r>
              <a:rPr lang="en-US" i="1" dirty="0"/>
              <a:t>“#ff000000”,”#000000”</a:t>
            </a:r>
          </a:p>
          <a:p>
            <a:pPr lvl="1"/>
            <a:r>
              <a:rPr lang="en-US" dirty="0" err="1"/>
              <a:t>rgb</a:t>
            </a:r>
            <a:r>
              <a:rPr lang="en-US" dirty="0"/>
              <a:t>: 	</a:t>
            </a:r>
            <a:r>
              <a:rPr lang="en-US" i="1" dirty="0"/>
              <a:t>“</a:t>
            </a:r>
            <a:r>
              <a:rPr lang="en-US" i="1" dirty="0" err="1"/>
              <a:t>rgb</a:t>
            </a:r>
            <a:r>
              <a:rPr lang="en-US" i="1" dirty="0"/>
              <a:t>(255,0,0)”, “</a:t>
            </a:r>
            <a:r>
              <a:rPr lang="en-US" i="1" dirty="0" err="1"/>
              <a:t>rgb</a:t>
            </a:r>
            <a:r>
              <a:rPr lang="en-US" i="1" dirty="0"/>
              <a:t>(0,0,0)”</a:t>
            </a:r>
          </a:p>
          <a:p>
            <a:pPr lvl="1"/>
            <a:r>
              <a:rPr lang="en-US" dirty="0"/>
              <a:t>(and more…)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944880" y="4940731"/>
            <a:ext cx="762000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//clear</a:t>
            </a:r>
          </a:p>
          <a:p>
            <a:r>
              <a:rPr lang="en-CA" dirty="0" err="1">
                <a:solidFill>
                  <a:schemeClr val="bg1"/>
                </a:solidFill>
              </a:rPr>
              <a:t>ctx.clearRect</a:t>
            </a:r>
            <a:r>
              <a:rPr lang="en-CA" dirty="0">
                <a:solidFill>
                  <a:schemeClr val="bg1"/>
                </a:solidFill>
              </a:rPr>
              <a:t>(0,0,w,h);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 err="1">
                <a:solidFill>
                  <a:schemeClr val="bg1"/>
                </a:solidFill>
              </a:rPr>
              <a:t>ctx.fillStyle</a:t>
            </a:r>
            <a:r>
              <a:rPr lang="en-CA" dirty="0">
                <a:solidFill>
                  <a:schemeClr val="bg1"/>
                </a:solidFill>
              </a:rPr>
              <a:t> = "</a:t>
            </a:r>
            <a:r>
              <a:rPr lang="en-CA" dirty="0" err="1">
                <a:solidFill>
                  <a:schemeClr val="bg1"/>
                </a:solidFill>
              </a:rPr>
              <a:t>rgb</a:t>
            </a:r>
            <a:r>
              <a:rPr lang="en-CA" dirty="0">
                <a:solidFill>
                  <a:schemeClr val="bg1"/>
                </a:solidFill>
              </a:rPr>
              <a:t>(" + r + "," + g + "," + b + ")";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265999"/>
            <a:ext cx="2286000" cy="2161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3504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switch() statement in js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981200"/>
            <a:ext cx="7543801" cy="402336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Pretty much the same as the Java version</a:t>
            </a:r>
          </a:p>
          <a:p>
            <a:pPr marL="0" indent="0">
              <a:buNone/>
            </a:pPr>
            <a:endParaRPr lang="en-CA" sz="2000" dirty="0"/>
          </a:p>
          <a:p>
            <a:pPr marL="713740" lvl="3" indent="0">
              <a:buNone/>
            </a:pPr>
            <a:r>
              <a:rPr lang="en-CA" sz="2400" i="1" dirty="0"/>
              <a:t>switch(expression) {</a:t>
            </a:r>
          </a:p>
          <a:p>
            <a:pPr marL="713740" lvl="3" indent="0">
              <a:buNone/>
            </a:pPr>
            <a:r>
              <a:rPr lang="en-CA" sz="2400" i="1" dirty="0"/>
              <a:t>    case n:</a:t>
            </a:r>
          </a:p>
          <a:p>
            <a:pPr marL="713740" lvl="3" indent="0">
              <a:buNone/>
            </a:pPr>
            <a:r>
              <a:rPr lang="en-CA" sz="2400" i="1" dirty="0"/>
              <a:t>        code block</a:t>
            </a:r>
          </a:p>
          <a:p>
            <a:pPr marL="713740" lvl="3" indent="0">
              <a:buNone/>
            </a:pPr>
            <a:r>
              <a:rPr lang="en-CA" sz="2400" i="1" dirty="0"/>
              <a:t>        break;</a:t>
            </a:r>
          </a:p>
          <a:p>
            <a:pPr marL="713740" lvl="3" indent="0">
              <a:buNone/>
            </a:pPr>
            <a:r>
              <a:rPr lang="en-CA" sz="2400" i="1" dirty="0"/>
              <a:t>    case n:</a:t>
            </a:r>
          </a:p>
          <a:p>
            <a:pPr marL="713740" lvl="3" indent="0">
              <a:buNone/>
            </a:pPr>
            <a:r>
              <a:rPr lang="en-CA" sz="2400" i="1" dirty="0"/>
              <a:t>        code block</a:t>
            </a:r>
          </a:p>
          <a:p>
            <a:pPr marL="713740" lvl="3" indent="0">
              <a:buNone/>
            </a:pPr>
            <a:r>
              <a:rPr lang="en-CA" sz="2400" i="1" dirty="0"/>
              <a:t>        break;</a:t>
            </a:r>
          </a:p>
          <a:p>
            <a:pPr marL="713740" lvl="3" indent="0">
              <a:buNone/>
            </a:pPr>
            <a:r>
              <a:rPr lang="en-CA" sz="2400" i="1" dirty="0"/>
              <a:t>    default:</a:t>
            </a:r>
          </a:p>
          <a:p>
            <a:pPr marL="713740" lvl="3" indent="0">
              <a:buNone/>
            </a:pPr>
            <a:r>
              <a:rPr lang="en-CA" sz="2400" i="1" dirty="0"/>
              <a:t>        default code block</a:t>
            </a:r>
          </a:p>
          <a:p>
            <a:pPr marL="713740" lvl="3" indent="0">
              <a:buNone/>
            </a:pPr>
            <a:r>
              <a:rPr lang="en-CA" sz="2400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083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getContext</a:t>
            </a:r>
            <a:r>
              <a:rPr lang="en-US" dirty="0"/>
              <a:t>(“2d”) returns an object that can be used to execute drawing functions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 only use “2d” for now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59" y="3889622"/>
            <a:ext cx="7010400" cy="184665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function draw()</a:t>
            </a:r>
          </a:p>
          <a:p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pPr lvl="1"/>
            <a:r>
              <a:rPr lang="en-US" sz="1600" dirty="0" err="1">
                <a:solidFill>
                  <a:schemeClr val="bg1"/>
                </a:solidFill>
              </a:rPr>
              <a:t>var</a:t>
            </a:r>
            <a:r>
              <a:rPr lang="en-US" sz="1600" dirty="0">
                <a:solidFill>
                  <a:schemeClr val="bg1"/>
                </a:solidFill>
              </a:rPr>
              <a:t> canvas = </a:t>
            </a:r>
            <a:r>
              <a:rPr lang="en-US" sz="1600" dirty="0" err="1">
                <a:solidFill>
                  <a:schemeClr val="bg1"/>
                </a:solidFill>
              </a:rPr>
              <a:t>document.getElementById</a:t>
            </a:r>
            <a:r>
              <a:rPr lang="en-US" sz="1600" dirty="0">
                <a:solidFill>
                  <a:schemeClr val="bg1"/>
                </a:solidFill>
              </a:rPr>
              <a:t>("</a:t>
            </a:r>
            <a:r>
              <a:rPr lang="en-US" sz="1600" dirty="0" err="1">
                <a:solidFill>
                  <a:schemeClr val="bg1"/>
                </a:solidFill>
              </a:rPr>
              <a:t>canvasElement</a:t>
            </a:r>
            <a:r>
              <a:rPr lang="en-US" sz="1600" dirty="0">
                <a:solidFill>
                  <a:schemeClr val="bg1"/>
                </a:solidFill>
              </a:rPr>
              <a:t>");</a:t>
            </a:r>
          </a:p>
          <a:p>
            <a:pPr lvl="1"/>
            <a:r>
              <a:rPr lang="en-US" sz="1600" dirty="0" err="1">
                <a:solidFill>
                  <a:schemeClr val="bg1"/>
                </a:solidFill>
              </a:rPr>
              <a:t>var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canvasContext</a:t>
            </a:r>
            <a:r>
              <a:rPr lang="en-US" sz="1600" dirty="0">
                <a:solidFill>
                  <a:schemeClr val="bg1"/>
                </a:solidFill>
              </a:rPr>
              <a:t> = </a:t>
            </a:r>
            <a:r>
              <a:rPr lang="en-US" sz="1600" dirty="0" err="1">
                <a:solidFill>
                  <a:schemeClr val="bg1"/>
                </a:solidFill>
              </a:rPr>
              <a:t>canvas.getContext</a:t>
            </a:r>
            <a:r>
              <a:rPr lang="en-US" sz="1600" dirty="0">
                <a:solidFill>
                  <a:schemeClr val="bg1"/>
                </a:solidFill>
              </a:rPr>
              <a:t>("2d");</a:t>
            </a:r>
          </a:p>
          <a:p>
            <a:pPr lvl="1"/>
            <a:r>
              <a:rPr lang="en-US" sz="1600" dirty="0" err="1">
                <a:solidFill>
                  <a:schemeClr val="bg1"/>
                </a:solidFill>
              </a:rPr>
              <a:t>drawLine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canvasContext</a:t>
            </a:r>
            <a:r>
              <a:rPr lang="en-US" sz="1600" dirty="0">
                <a:solidFill>
                  <a:schemeClr val="bg1"/>
                </a:solidFill>
              </a:rPr>
              <a:t>, 50, 50, 200, 80);</a:t>
            </a:r>
          </a:p>
          <a:p>
            <a:pPr lvl="1"/>
            <a:r>
              <a:rPr lang="en-US" sz="1600" dirty="0" err="1">
                <a:solidFill>
                  <a:schemeClr val="bg1"/>
                </a:solidFill>
              </a:rPr>
              <a:t>drawCircle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canvasContext</a:t>
            </a:r>
            <a:r>
              <a:rPr lang="en-US" sz="1600" dirty="0">
                <a:solidFill>
                  <a:schemeClr val="bg1"/>
                </a:solidFill>
              </a:rPr>
              <a:t>, 125, 125, 50);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81431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531" y="1976887"/>
            <a:ext cx="4038600" cy="4526280"/>
          </a:xfrm>
        </p:spPr>
        <p:txBody>
          <a:bodyPr/>
          <a:lstStyle/>
          <a:p>
            <a:r>
              <a:rPr lang="en-US" dirty="0"/>
              <a:t>Now draw the selected shape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1976887"/>
            <a:ext cx="4495800" cy="430887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bg1"/>
                </a:solidFill>
              </a:rPr>
              <a:t>switch ($('#shape').</a:t>
            </a:r>
            <a:r>
              <a:rPr lang="en-CA" sz="1600" dirty="0" err="1">
                <a:solidFill>
                  <a:schemeClr val="bg1"/>
                </a:solidFill>
              </a:rPr>
              <a:t>val</a:t>
            </a:r>
            <a:r>
              <a:rPr lang="en-CA" sz="1600" dirty="0">
                <a:solidFill>
                  <a:schemeClr val="bg1"/>
                </a:solidFill>
              </a:rPr>
              <a:t>()) {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case 'circle':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    </a:t>
            </a:r>
            <a:r>
              <a:rPr lang="en-CA" sz="1600" dirty="0" err="1">
                <a:solidFill>
                  <a:schemeClr val="bg1"/>
                </a:solidFill>
              </a:rPr>
              <a:t>ctx.beginPath</a:t>
            </a:r>
            <a:r>
              <a:rPr lang="en-CA" sz="1600" dirty="0">
                <a:solidFill>
                  <a:schemeClr val="bg1"/>
                </a:solidFill>
              </a:rPr>
              <a:t>();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    ctx.arc(w/2, h/2, w/2, 0, 2 * </a:t>
            </a:r>
            <a:r>
              <a:rPr lang="en-CA" sz="1600" dirty="0" err="1">
                <a:solidFill>
                  <a:schemeClr val="bg1"/>
                </a:solidFill>
              </a:rPr>
              <a:t>Math.PI</a:t>
            </a:r>
            <a:r>
              <a:rPr lang="en-CA" sz="1600" dirty="0">
                <a:solidFill>
                  <a:schemeClr val="bg1"/>
                </a:solidFill>
              </a:rPr>
              <a:t>);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    </a:t>
            </a:r>
            <a:r>
              <a:rPr lang="en-CA" sz="1600" dirty="0" err="1">
                <a:solidFill>
                  <a:schemeClr val="bg1"/>
                </a:solidFill>
              </a:rPr>
              <a:t>ctx.fill</a:t>
            </a:r>
            <a:r>
              <a:rPr lang="en-CA" sz="1600" dirty="0">
                <a:solidFill>
                  <a:schemeClr val="bg1"/>
                </a:solidFill>
              </a:rPr>
              <a:t>();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    break;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case 'rectangle':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    </a:t>
            </a:r>
            <a:r>
              <a:rPr lang="en-CA" sz="1600" dirty="0" err="1">
                <a:solidFill>
                  <a:schemeClr val="bg1"/>
                </a:solidFill>
              </a:rPr>
              <a:t>ctx.fillRect</a:t>
            </a:r>
            <a:r>
              <a:rPr lang="en-CA" sz="1600" dirty="0">
                <a:solidFill>
                  <a:schemeClr val="bg1"/>
                </a:solidFill>
              </a:rPr>
              <a:t>(0, 0, w, h);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    break;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case 'triangle':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    </a:t>
            </a:r>
            <a:r>
              <a:rPr lang="en-CA" sz="1600" dirty="0" err="1">
                <a:solidFill>
                  <a:schemeClr val="bg1"/>
                </a:solidFill>
              </a:rPr>
              <a:t>ctx.beginPath</a:t>
            </a:r>
            <a:r>
              <a:rPr lang="en-CA" sz="1600" dirty="0">
                <a:solidFill>
                  <a:schemeClr val="bg1"/>
                </a:solidFill>
              </a:rPr>
              <a:t>();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    </a:t>
            </a:r>
            <a:r>
              <a:rPr lang="en-CA" sz="1600" dirty="0" err="1">
                <a:solidFill>
                  <a:schemeClr val="bg1"/>
                </a:solidFill>
              </a:rPr>
              <a:t>ctx.moveTo</a:t>
            </a:r>
            <a:r>
              <a:rPr lang="en-CA" sz="1600" dirty="0">
                <a:solidFill>
                  <a:schemeClr val="bg1"/>
                </a:solidFill>
              </a:rPr>
              <a:t>(0,h);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    </a:t>
            </a:r>
            <a:r>
              <a:rPr lang="en-CA" sz="1600" dirty="0" err="1">
                <a:solidFill>
                  <a:schemeClr val="bg1"/>
                </a:solidFill>
              </a:rPr>
              <a:t>ctx.lineTo</a:t>
            </a:r>
            <a:r>
              <a:rPr lang="en-CA" sz="1600" dirty="0">
                <a:solidFill>
                  <a:schemeClr val="bg1"/>
                </a:solidFill>
              </a:rPr>
              <a:t>(w/2,0);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    </a:t>
            </a:r>
            <a:r>
              <a:rPr lang="en-CA" sz="1600" dirty="0" err="1">
                <a:solidFill>
                  <a:schemeClr val="bg1"/>
                </a:solidFill>
              </a:rPr>
              <a:t>ctx.lineTo</a:t>
            </a:r>
            <a:r>
              <a:rPr lang="en-CA" sz="1600" dirty="0">
                <a:solidFill>
                  <a:schemeClr val="bg1"/>
                </a:solidFill>
              </a:rPr>
              <a:t>(</a:t>
            </a:r>
            <a:r>
              <a:rPr lang="en-CA" sz="1600" dirty="0" err="1">
                <a:solidFill>
                  <a:schemeClr val="bg1"/>
                </a:solidFill>
              </a:rPr>
              <a:t>w,h</a:t>
            </a:r>
            <a:r>
              <a:rPr lang="en-CA" sz="1600" dirty="0">
                <a:solidFill>
                  <a:schemeClr val="bg1"/>
                </a:solidFill>
              </a:rPr>
              <a:t>);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    </a:t>
            </a:r>
            <a:r>
              <a:rPr lang="en-CA" sz="1600" dirty="0" err="1">
                <a:solidFill>
                  <a:schemeClr val="bg1"/>
                </a:solidFill>
              </a:rPr>
              <a:t>ctx.closePath</a:t>
            </a:r>
            <a:r>
              <a:rPr lang="en-CA" sz="1600" dirty="0">
                <a:solidFill>
                  <a:schemeClr val="bg1"/>
                </a:solidFill>
              </a:rPr>
              <a:t>();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    </a:t>
            </a:r>
            <a:r>
              <a:rPr lang="en-CA" sz="1600" dirty="0" err="1">
                <a:solidFill>
                  <a:schemeClr val="bg1"/>
                </a:solidFill>
              </a:rPr>
              <a:t>ctx.fill</a:t>
            </a:r>
            <a:r>
              <a:rPr lang="en-CA" sz="1600" dirty="0">
                <a:solidFill>
                  <a:schemeClr val="bg1"/>
                </a:solidFill>
              </a:rPr>
              <a:t>();</a:t>
            </a:r>
          </a:p>
          <a:p>
            <a:r>
              <a:rPr lang="en-CA" sz="1600" dirty="0">
                <a:solidFill>
                  <a:schemeClr val="bg1"/>
                </a:solidFill>
              </a:rPr>
              <a:t>}//end switch()</a:t>
            </a:r>
          </a:p>
        </p:txBody>
      </p:sp>
    </p:spTree>
    <p:extLst>
      <p:ext uri="{BB962C8B-B14F-4D97-AF65-F5344CB8AC3E}">
        <p14:creationId xmlns:p14="http://schemas.microsoft.com/office/powerpoint/2010/main" val="296063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an image file to canvas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915742"/>
            <a:ext cx="7543801" cy="4023360"/>
          </a:xfrm>
        </p:spPr>
        <p:txBody>
          <a:bodyPr/>
          <a:lstStyle/>
          <a:p>
            <a:r>
              <a:rPr lang="en-US" dirty="0"/>
              <a:t>You can add an image to the canvas:</a:t>
            </a:r>
          </a:p>
          <a:p>
            <a:pPr lvl="1"/>
            <a:r>
              <a:rPr lang="en-US" i="1" dirty="0" err="1"/>
              <a:t>ctx.drawImage</a:t>
            </a:r>
            <a:r>
              <a:rPr lang="en-US" i="1" dirty="0"/>
              <a:t>(</a:t>
            </a:r>
            <a:r>
              <a:rPr lang="en-US" i="1" dirty="0" err="1"/>
              <a:t>img</a:t>
            </a:r>
            <a:r>
              <a:rPr lang="en-US" i="1" dirty="0"/>
              <a:t>, x, y);</a:t>
            </a:r>
          </a:p>
          <a:p>
            <a:pPr lvl="2"/>
            <a:r>
              <a:rPr lang="en-US" i="1" dirty="0" err="1"/>
              <a:t>img</a:t>
            </a:r>
            <a:r>
              <a:rPr lang="en-US" i="1" dirty="0"/>
              <a:t>: image object</a:t>
            </a:r>
          </a:p>
          <a:p>
            <a:pPr lvl="2"/>
            <a:r>
              <a:rPr lang="en-US" i="1" dirty="0"/>
              <a:t>x, y: location where the image is placed</a:t>
            </a:r>
            <a:endParaRPr lang="en-CA" i="1" dirty="0"/>
          </a:p>
        </p:txBody>
      </p:sp>
      <p:sp>
        <p:nvSpPr>
          <p:cNvPr id="4" name="TextBox 3"/>
          <p:cNvSpPr txBox="1"/>
          <p:nvPr/>
        </p:nvSpPr>
        <p:spPr>
          <a:xfrm>
            <a:off x="847312" y="3429000"/>
            <a:ext cx="4978139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bg1"/>
                </a:solidFill>
              </a:rPr>
              <a:t>var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img</a:t>
            </a:r>
            <a:r>
              <a:rPr lang="en-CA" dirty="0">
                <a:solidFill>
                  <a:schemeClr val="bg1"/>
                </a:solidFill>
              </a:rPr>
              <a:t> = new Image();   // Create new </a:t>
            </a:r>
            <a:r>
              <a:rPr lang="en-CA" dirty="0" err="1">
                <a:solidFill>
                  <a:schemeClr val="bg1"/>
                </a:solidFill>
              </a:rPr>
              <a:t>img</a:t>
            </a:r>
            <a:r>
              <a:rPr lang="en-CA" dirty="0">
                <a:solidFill>
                  <a:schemeClr val="bg1"/>
                </a:solidFill>
              </a:rPr>
              <a:t> element</a:t>
            </a:r>
          </a:p>
          <a:p>
            <a:r>
              <a:rPr lang="en-CA" dirty="0" err="1">
                <a:solidFill>
                  <a:schemeClr val="bg1"/>
                </a:solidFill>
              </a:rPr>
              <a:t>img.src</a:t>
            </a:r>
            <a:r>
              <a:rPr lang="en-CA" dirty="0">
                <a:solidFill>
                  <a:schemeClr val="bg1"/>
                </a:solidFill>
              </a:rPr>
              <a:t> = 'cats.jpg'; // Set source path</a:t>
            </a:r>
          </a:p>
          <a:p>
            <a:r>
              <a:rPr lang="en-CA" dirty="0" err="1">
                <a:solidFill>
                  <a:schemeClr val="bg1"/>
                </a:solidFill>
              </a:rPr>
              <a:t>img.onload</a:t>
            </a:r>
            <a:r>
              <a:rPr lang="en-CA" dirty="0">
                <a:solidFill>
                  <a:schemeClr val="bg1"/>
                </a:solidFill>
              </a:rPr>
              <a:t> = function () {</a:t>
            </a:r>
          </a:p>
          <a:p>
            <a:r>
              <a:rPr lang="en-CA" dirty="0">
                <a:solidFill>
                  <a:schemeClr val="bg1"/>
                </a:solidFill>
              </a:rPr>
              <a:t>    </a:t>
            </a:r>
            <a:r>
              <a:rPr lang="en-CA" dirty="0" err="1">
                <a:solidFill>
                  <a:schemeClr val="bg1"/>
                </a:solidFill>
              </a:rPr>
              <a:t>ctx.drawImage</a:t>
            </a:r>
            <a:r>
              <a:rPr lang="en-CA" dirty="0">
                <a:solidFill>
                  <a:schemeClr val="bg1"/>
                </a:solidFill>
              </a:rPr>
              <a:t>(img,0,0);</a:t>
            </a:r>
          </a:p>
          <a:p>
            <a:r>
              <a:rPr lang="en-CA" dirty="0">
                <a:solidFill>
                  <a:schemeClr val="bg1"/>
                </a:solidFill>
              </a:rPr>
              <a:t>};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48175"/>
          <a:stretch/>
        </p:blipFill>
        <p:spPr bwMode="auto">
          <a:xfrm>
            <a:off x="6290684" y="3429000"/>
            <a:ext cx="2674857" cy="2294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5685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apply transformations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912598" y="2406659"/>
            <a:ext cx="5029200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bg1"/>
                </a:solidFill>
              </a:rPr>
              <a:t>var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img</a:t>
            </a:r>
            <a:r>
              <a:rPr lang="en-CA" dirty="0">
                <a:solidFill>
                  <a:schemeClr val="bg1"/>
                </a:solidFill>
              </a:rPr>
              <a:t> = new Image();   // Create new </a:t>
            </a:r>
            <a:r>
              <a:rPr lang="en-CA" dirty="0" err="1">
                <a:solidFill>
                  <a:schemeClr val="bg1"/>
                </a:solidFill>
              </a:rPr>
              <a:t>img</a:t>
            </a:r>
            <a:r>
              <a:rPr lang="en-CA" dirty="0">
                <a:solidFill>
                  <a:schemeClr val="bg1"/>
                </a:solidFill>
              </a:rPr>
              <a:t> element</a:t>
            </a:r>
          </a:p>
          <a:p>
            <a:r>
              <a:rPr lang="en-CA" dirty="0" err="1">
                <a:solidFill>
                  <a:schemeClr val="bg1"/>
                </a:solidFill>
              </a:rPr>
              <a:t>img.src</a:t>
            </a:r>
            <a:r>
              <a:rPr lang="en-CA" dirty="0">
                <a:solidFill>
                  <a:schemeClr val="bg1"/>
                </a:solidFill>
              </a:rPr>
              <a:t> = 'cats.jpg'; // Set source path</a:t>
            </a:r>
          </a:p>
          <a:p>
            <a:r>
              <a:rPr lang="en-CA" dirty="0" err="1">
                <a:solidFill>
                  <a:schemeClr val="bg1"/>
                </a:solidFill>
              </a:rPr>
              <a:t>img.onload</a:t>
            </a:r>
            <a:r>
              <a:rPr lang="en-CA" dirty="0">
                <a:solidFill>
                  <a:schemeClr val="bg1"/>
                </a:solidFill>
              </a:rPr>
              <a:t> = function () {</a:t>
            </a:r>
          </a:p>
          <a:p>
            <a:r>
              <a:rPr lang="en-CA" dirty="0">
                <a:solidFill>
                  <a:schemeClr val="bg1"/>
                </a:solidFill>
              </a:rPr>
              <a:t>    </a:t>
            </a:r>
            <a:r>
              <a:rPr lang="en-CA" dirty="0" err="1">
                <a:solidFill>
                  <a:schemeClr val="bg1"/>
                </a:solidFill>
              </a:rPr>
              <a:t>ctx.translate</a:t>
            </a:r>
            <a:r>
              <a:rPr lang="en-CA" dirty="0">
                <a:solidFill>
                  <a:schemeClr val="bg1"/>
                </a:solidFill>
              </a:rPr>
              <a:t>(400,10);</a:t>
            </a:r>
          </a:p>
          <a:p>
            <a:r>
              <a:rPr lang="en-CA" dirty="0">
                <a:solidFill>
                  <a:schemeClr val="bg1"/>
                </a:solidFill>
              </a:rPr>
              <a:t>    </a:t>
            </a:r>
            <a:r>
              <a:rPr lang="en-CA" dirty="0" err="1">
                <a:solidFill>
                  <a:schemeClr val="bg1"/>
                </a:solidFill>
              </a:rPr>
              <a:t>ctx.rotate</a:t>
            </a:r>
            <a:r>
              <a:rPr lang="en-CA" dirty="0">
                <a:solidFill>
                  <a:schemeClr val="bg1"/>
                </a:solidFill>
              </a:rPr>
              <a:t>(45 * </a:t>
            </a:r>
            <a:r>
              <a:rPr lang="en-CA" dirty="0" err="1">
                <a:solidFill>
                  <a:schemeClr val="bg1"/>
                </a:solidFill>
              </a:rPr>
              <a:t>Math.PI</a:t>
            </a:r>
            <a:r>
              <a:rPr lang="en-CA" dirty="0">
                <a:solidFill>
                  <a:schemeClr val="bg1"/>
                </a:solidFill>
              </a:rPr>
              <a:t>/180);</a:t>
            </a:r>
          </a:p>
          <a:p>
            <a:r>
              <a:rPr lang="en-CA" dirty="0">
                <a:solidFill>
                  <a:schemeClr val="bg1"/>
                </a:solidFill>
              </a:rPr>
              <a:t>    </a:t>
            </a:r>
            <a:r>
              <a:rPr lang="en-CA" dirty="0" err="1">
                <a:solidFill>
                  <a:schemeClr val="bg1"/>
                </a:solidFill>
              </a:rPr>
              <a:t>ctx.drawImage</a:t>
            </a:r>
            <a:r>
              <a:rPr lang="en-CA" dirty="0">
                <a:solidFill>
                  <a:schemeClr val="bg1"/>
                </a:solidFill>
              </a:rPr>
              <a:t>(img,0,0);</a:t>
            </a:r>
          </a:p>
          <a:p>
            <a:r>
              <a:rPr lang="en-CA" dirty="0">
                <a:solidFill>
                  <a:schemeClr val="bg1"/>
                </a:solidFill>
              </a:rPr>
              <a:t>};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406659"/>
            <a:ext cx="2859317" cy="2604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56060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43BB6-064B-43BA-A89F-AD01D6272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Animation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55A28A-E4C3-414B-9C4F-4892B8798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800" y="2057400"/>
            <a:ext cx="212926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769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EEF3C-3D87-4C61-9544-395EB2039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Cont’d…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FE684-04E1-4DB0-B5A5-9F7A17F32C2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14400" y="1905000"/>
            <a:ext cx="7543800" cy="40811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indent="0" defTabSz="45720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" dirty="0">
                <a:solidFill>
                  <a:schemeClr val="bg1"/>
                </a:solidFill>
              </a:rPr>
              <a:t>&lt;!DOCTYPE HTML&gt;</a:t>
            </a:r>
            <a:br>
              <a:rPr lang="en-CA" sz="800" dirty="0">
                <a:solidFill>
                  <a:schemeClr val="bg1"/>
                </a:solidFill>
              </a:rPr>
            </a:br>
            <a:r>
              <a:rPr lang="en-CA" sz="800" dirty="0">
                <a:solidFill>
                  <a:schemeClr val="bg1"/>
                </a:solidFill>
              </a:rPr>
              <a:t>&lt;html&gt;</a:t>
            </a:r>
            <a:br>
              <a:rPr lang="en-CA" sz="800" dirty="0">
                <a:solidFill>
                  <a:schemeClr val="bg1"/>
                </a:solidFill>
              </a:rPr>
            </a:br>
            <a:r>
              <a:rPr lang="en-CA" sz="800" dirty="0">
                <a:solidFill>
                  <a:schemeClr val="bg1"/>
                </a:solidFill>
              </a:rPr>
              <a:t>&lt;head&gt;</a:t>
            </a:r>
            <a:br>
              <a:rPr lang="en-CA" sz="800" dirty="0">
                <a:solidFill>
                  <a:schemeClr val="bg1"/>
                </a:solidFill>
              </a:rPr>
            </a:br>
            <a:r>
              <a:rPr lang="en-CA" sz="800" dirty="0">
                <a:solidFill>
                  <a:schemeClr val="bg1"/>
                </a:solidFill>
              </a:rPr>
              <a:t>&lt;script type = "text/</a:t>
            </a:r>
            <a:r>
              <a:rPr lang="en-CA" sz="800" dirty="0" err="1">
                <a:solidFill>
                  <a:schemeClr val="bg1"/>
                </a:solidFill>
              </a:rPr>
              <a:t>javascript</a:t>
            </a:r>
            <a:r>
              <a:rPr lang="en-CA" sz="800" dirty="0">
                <a:solidFill>
                  <a:schemeClr val="bg1"/>
                </a:solidFill>
              </a:rPr>
              <a:t>"&gt;</a:t>
            </a:r>
            <a:br>
              <a:rPr lang="en-CA" sz="800" dirty="0">
                <a:solidFill>
                  <a:schemeClr val="bg1"/>
                </a:solidFill>
              </a:rPr>
            </a:br>
            <a:r>
              <a:rPr lang="en-CA" sz="800" dirty="0">
                <a:solidFill>
                  <a:schemeClr val="bg1"/>
                </a:solidFill>
              </a:rPr>
              <a:t>     var pattern = new Image();</a:t>
            </a:r>
            <a:br>
              <a:rPr lang="en-CA" sz="800" dirty="0">
                <a:solidFill>
                  <a:schemeClr val="bg1"/>
                </a:solidFill>
              </a:rPr>
            </a:br>
            <a:r>
              <a:rPr lang="en-CA" sz="800" dirty="0">
                <a:solidFill>
                  <a:schemeClr val="bg1"/>
                </a:solidFill>
              </a:rPr>
              <a:t>     function animate() {</a:t>
            </a:r>
            <a:br>
              <a:rPr lang="en-CA" sz="800" dirty="0">
                <a:solidFill>
                  <a:schemeClr val="bg1"/>
                </a:solidFill>
              </a:rPr>
            </a:br>
            <a:r>
              <a:rPr lang="en-CA" sz="800" dirty="0">
                <a:solidFill>
                  <a:schemeClr val="bg1"/>
                </a:solidFill>
              </a:rPr>
              <a:t>          </a:t>
            </a:r>
            <a:r>
              <a:rPr lang="en-CA" sz="800" dirty="0" err="1">
                <a:solidFill>
                  <a:schemeClr val="bg1"/>
                </a:solidFill>
              </a:rPr>
              <a:t>pattern.src</a:t>
            </a:r>
            <a:r>
              <a:rPr lang="en-CA" sz="800" dirty="0">
                <a:solidFill>
                  <a:schemeClr val="bg1"/>
                </a:solidFill>
              </a:rPr>
              <a:t> = '</a:t>
            </a:r>
            <a:r>
              <a:rPr lang="en-CA" sz="800" dirty="0" err="1">
                <a:solidFill>
                  <a:schemeClr val="bg1"/>
                </a:solidFill>
              </a:rPr>
              <a:t>img</a:t>
            </a:r>
            <a:r>
              <a:rPr lang="en-CA" sz="800" dirty="0">
                <a:solidFill>
                  <a:schemeClr val="bg1"/>
                </a:solidFill>
              </a:rPr>
              <a:t>/coffee.jpg’;</a:t>
            </a:r>
            <a:br>
              <a:rPr lang="en-CA" sz="800" dirty="0">
                <a:solidFill>
                  <a:schemeClr val="bg1"/>
                </a:solidFill>
              </a:rPr>
            </a:br>
            <a:r>
              <a:rPr lang="en-CA" sz="800" dirty="0">
                <a:solidFill>
                  <a:schemeClr val="bg1"/>
                </a:solidFill>
              </a:rPr>
              <a:t>          </a:t>
            </a:r>
            <a:r>
              <a:rPr lang="en-CA" sz="800" dirty="0" err="1">
                <a:solidFill>
                  <a:schemeClr val="bg1"/>
                </a:solidFill>
              </a:rPr>
              <a:t>setInterval</a:t>
            </a:r>
            <a:r>
              <a:rPr lang="en-CA" sz="800" dirty="0">
                <a:solidFill>
                  <a:schemeClr val="bg1"/>
                </a:solidFill>
              </a:rPr>
              <a:t>(</a:t>
            </a:r>
            <a:r>
              <a:rPr lang="en-CA" sz="800" dirty="0" err="1">
                <a:solidFill>
                  <a:schemeClr val="bg1"/>
                </a:solidFill>
              </a:rPr>
              <a:t>drawShape</a:t>
            </a:r>
            <a:r>
              <a:rPr lang="en-CA" sz="800" dirty="0">
                <a:solidFill>
                  <a:schemeClr val="bg1"/>
                </a:solidFill>
              </a:rPr>
              <a:t>, 100);</a:t>
            </a:r>
            <a:br>
              <a:rPr lang="en-CA" sz="800" dirty="0">
                <a:solidFill>
                  <a:schemeClr val="bg1"/>
                </a:solidFill>
              </a:rPr>
            </a:br>
            <a:r>
              <a:rPr lang="en-CA" sz="800" dirty="0">
                <a:solidFill>
                  <a:schemeClr val="bg1"/>
                </a:solidFill>
              </a:rPr>
              <a:t>}</a:t>
            </a:r>
            <a:br>
              <a:rPr lang="en-CA" sz="800" dirty="0">
                <a:solidFill>
                  <a:schemeClr val="bg1"/>
                </a:solidFill>
              </a:rPr>
            </a:br>
            <a:br>
              <a:rPr lang="en-CA" sz="800" dirty="0">
                <a:solidFill>
                  <a:schemeClr val="bg1"/>
                </a:solidFill>
              </a:rPr>
            </a:br>
            <a:r>
              <a:rPr lang="en-CA" sz="800" dirty="0">
                <a:solidFill>
                  <a:schemeClr val="bg1"/>
                </a:solidFill>
              </a:rPr>
              <a:t>function </a:t>
            </a:r>
            <a:r>
              <a:rPr lang="en-CA" sz="800" dirty="0" err="1">
                <a:solidFill>
                  <a:schemeClr val="bg1"/>
                </a:solidFill>
              </a:rPr>
              <a:t>drawShape</a:t>
            </a:r>
            <a:r>
              <a:rPr lang="en-CA" sz="800" dirty="0">
                <a:solidFill>
                  <a:schemeClr val="bg1"/>
                </a:solidFill>
              </a:rPr>
              <a:t>() { </a:t>
            </a:r>
            <a:br>
              <a:rPr lang="en-CA" sz="800" dirty="0">
                <a:solidFill>
                  <a:schemeClr val="bg1"/>
                </a:solidFill>
              </a:rPr>
            </a:br>
            <a:r>
              <a:rPr lang="en-CA" sz="800" dirty="0">
                <a:solidFill>
                  <a:schemeClr val="bg1"/>
                </a:solidFill>
              </a:rPr>
              <a:t>          // get the canvas element using the DOM</a:t>
            </a:r>
            <a:br>
              <a:rPr lang="en-CA" sz="800" dirty="0">
                <a:solidFill>
                  <a:schemeClr val="bg1"/>
                </a:solidFill>
              </a:rPr>
            </a:br>
            <a:r>
              <a:rPr lang="en-CA" sz="800" dirty="0">
                <a:solidFill>
                  <a:schemeClr val="bg1"/>
                </a:solidFill>
              </a:rPr>
              <a:t>          var canvas = </a:t>
            </a:r>
            <a:r>
              <a:rPr lang="en-CA" sz="800" dirty="0" err="1">
                <a:solidFill>
                  <a:schemeClr val="bg1"/>
                </a:solidFill>
              </a:rPr>
              <a:t>document.getElementById</a:t>
            </a:r>
            <a:r>
              <a:rPr lang="en-CA" sz="800" dirty="0">
                <a:solidFill>
                  <a:schemeClr val="bg1"/>
                </a:solidFill>
              </a:rPr>
              <a:t>('</a:t>
            </a:r>
            <a:r>
              <a:rPr lang="en-CA" sz="800" dirty="0" err="1">
                <a:solidFill>
                  <a:schemeClr val="bg1"/>
                </a:solidFill>
              </a:rPr>
              <a:t>mycanvas</a:t>
            </a:r>
            <a:r>
              <a:rPr lang="en-CA" sz="800" dirty="0">
                <a:solidFill>
                  <a:schemeClr val="bg1"/>
                </a:solidFill>
              </a:rPr>
              <a:t>’);</a:t>
            </a:r>
            <a:br>
              <a:rPr lang="en-CA" sz="800" dirty="0">
                <a:solidFill>
                  <a:schemeClr val="bg1"/>
                </a:solidFill>
              </a:rPr>
            </a:br>
            <a:r>
              <a:rPr lang="en-CA" sz="800" dirty="0">
                <a:solidFill>
                  <a:schemeClr val="bg1"/>
                </a:solidFill>
              </a:rPr>
              <a:t>         // Make sure we don't execute when canvas isn't supported</a:t>
            </a:r>
            <a:br>
              <a:rPr lang="en-CA" sz="800" dirty="0">
                <a:solidFill>
                  <a:schemeClr val="bg1"/>
                </a:solidFill>
              </a:rPr>
            </a:br>
            <a:r>
              <a:rPr lang="en-CA" sz="800" dirty="0">
                <a:solidFill>
                  <a:schemeClr val="bg1"/>
                </a:solidFill>
              </a:rPr>
              <a:t>         if (</a:t>
            </a:r>
            <a:r>
              <a:rPr lang="en-CA" sz="800" dirty="0" err="1">
                <a:solidFill>
                  <a:schemeClr val="bg1"/>
                </a:solidFill>
              </a:rPr>
              <a:t>canvas.getContext</a:t>
            </a:r>
            <a:r>
              <a:rPr lang="en-CA" sz="800" dirty="0">
                <a:solidFill>
                  <a:schemeClr val="bg1"/>
                </a:solidFill>
              </a:rPr>
              <a:t>) {</a:t>
            </a:r>
            <a:br>
              <a:rPr lang="en-CA" sz="800" dirty="0">
                <a:solidFill>
                  <a:schemeClr val="bg1"/>
                </a:solidFill>
              </a:rPr>
            </a:br>
            <a:r>
              <a:rPr lang="en-CA" sz="800" dirty="0">
                <a:solidFill>
                  <a:schemeClr val="bg1"/>
                </a:solidFill>
              </a:rPr>
              <a:t>              // use </a:t>
            </a:r>
            <a:r>
              <a:rPr lang="en-CA" sz="800" dirty="0" err="1">
                <a:solidFill>
                  <a:schemeClr val="bg1"/>
                </a:solidFill>
              </a:rPr>
              <a:t>getContext</a:t>
            </a:r>
            <a:r>
              <a:rPr lang="en-CA" sz="800" dirty="0">
                <a:solidFill>
                  <a:schemeClr val="bg1"/>
                </a:solidFill>
              </a:rPr>
              <a:t> to use the canvas for drawing</a:t>
            </a:r>
          </a:p>
          <a:p>
            <a:pPr marL="0" indent="-288000" defTabSz="457200">
              <a:spcBef>
                <a:spcPts val="0"/>
              </a:spcBef>
              <a:spcAft>
                <a:spcPts val="0"/>
              </a:spcAft>
            </a:pPr>
            <a:r>
              <a:rPr lang="en-CA" sz="800" dirty="0">
                <a:solidFill>
                  <a:schemeClr val="bg1"/>
                </a:solidFill>
              </a:rPr>
              <a:t>               var </a:t>
            </a:r>
            <a:r>
              <a:rPr lang="en-CA" sz="800" dirty="0" err="1">
                <a:solidFill>
                  <a:schemeClr val="bg1"/>
                </a:solidFill>
              </a:rPr>
              <a:t>ctx</a:t>
            </a:r>
            <a:r>
              <a:rPr lang="en-CA" sz="800" dirty="0">
                <a:solidFill>
                  <a:schemeClr val="bg1"/>
                </a:solidFill>
              </a:rPr>
              <a:t> = </a:t>
            </a:r>
            <a:r>
              <a:rPr lang="en-CA" sz="800" dirty="0" err="1">
                <a:solidFill>
                  <a:schemeClr val="bg1"/>
                </a:solidFill>
              </a:rPr>
              <a:t>canvas.getContext</a:t>
            </a:r>
            <a:r>
              <a:rPr lang="en-CA" sz="800" dirty="0">
                <a:solidFill>
                  <a:schemeClr val="bg1"/>
                </a:solidFill>
              </a:rPr>
              <a:t>('2d');</a:t>
            </a:r>
          </a:p>
          <a:p>
            <a:pPr marL="0" indent="-288000" defTabSz="457200">
              <a:spcBef>
                <a:spcPts val="0"/>
              </a:spcBef>
              <a:spcAft>
                <a:spcPts val="0"/>
              </a:spcAft>
            </a:pPr>
            <a:r>
              <a:rPr lang="en-CA" sz="800" dirty="0">
                <a:solidFill>
                  <a:schemeClr val="bg1"/>
                </a:solidFill>
              </a:rPr>
              <a:t>               </a:t>
            </a:r>
            <a:r>
              <a:rPr lang="en-CA" sz="800" dirty="0" err="1">
                <a:solidFill>
                  <a:schemeClr val="bg1"/>
                </a:solidFill>
              </a:rPr>
              <a:t>ctx.fillStyle</a:t>
            </a:r>
            <a:r>
              <a:rPr lang="en-CA" sz="800" dirty="0">
                <a:solidFill>
                  <a:schemeClr val="bg1"/>
                </a:solidFill>
              </a:rPr>
              <a:t> = '</a:t>
            </a:r>
            <a:r>
              <a:rPr lang="en-CA" sz="800" dirty="0" err="1">
                <a:solidFill>
                  <a:schemeClr val="bg1"/>
                </a:solidFill>
              </a:rPr>
              <a:t>rgba</a:t>
            </a:r>
            <a:r>
              <a:rPr lang="en-CA" sz="800" dirty="0">
                <a:solidFill>
                  <a:schemeClr val="bg1"/>
                </a:solidFill>
              </a:rPr>
              <a:t>(0,0,0,0.4)';</a:t>
            </a:r>
          </a:p>
          <a:p>
            <a:pPr marL="0" indent="-288000" defTabSz="457200">
              <a:spcBef>
                <a:spcPts val="0"/>
              </a:spcBef>
              <a:spcAft>
                <a:spcPts val="0"/>
              </a:spcAft>
            </a:pPr>
            <a:r>
              <a:rPr lang="en-CA" sz="800" dirty="0">
                <a:solidFill>
                  <a:schemeClr val="bg1"/>
                </a:solidFill>
              </a:rPr>
              <a:t>               </a:t>
            </a:r>
            <a:r>
              <a:rPr lang="en-CA" sz="800" dirty="0" err="1">
                <a:solidFill>
                  <a:schemeClr val="bg1"/>
                </a:solidFill>
              </a:rPr>
              <a:t>ctx.strokeStyle</a:t>
            </a:r>
            <a:r>
              <a:rPr lang="en-CA" sz="800" dirty="0">
                <a:solidFill>
                  <a:schemeClr val="bg1"/>
                </a:solidFill>
              </a:rPr>
              <a:t> = '</a:t>
            </a:r>
            <a:r>
              <a:rPr lang="en-CA" sz="800" dirty="0" err="1">
                <a:solidFill>
                  <a:schemeClr val="bg1"/>
                </a:solidFill>
              </a:rPr>
              <a:t>rgba</a:t>
            </a:r>
            <a:r>
              <a:rPr lang="en-CA" sz="800" dirty="0">
                <a:solidFill>
                  <a:schemeClr val="bg1"/>
                </a:solidFill>
              </a:rPr>
              <a:t>(0,153,255,0.4)';</a:t>
            </a:r>
          </a:p>
          <a:p>
            <a:pPr marL="0" indent="-288000" defTabSz="457200">
              <a:spcBef>
                <a:spcPts val="0"/>
              </a:spcBef>
              <a:spcAft>
                <a:spcPts val="0"/>
              </a:spcAft>
            </a:pPr>
            <a:r>
              <a:rPr lang="en-CA" sz="800" dirty="0">
                <a:solidFill>
                  <a:schemeClr val="bg1"/>
                </a:solidFill>
              </a:rPr>
              <a:t>               </a:t>
            </a:r>
            <a:r>
              <a:rPr lang="en-CA" sz="800" dirty="0" err="1">
                <a:solidFill>
                  <a:schemeClr val="bg1"/>
                </a:solidFill>
              </a:rPr>
              <a:t>ctx.save</a:t>
            </a:r>
            <a:r>
              <a:rPr lang="en-CA" sz="800" dirty="0">
                <a:solidFill>
                  <a:schemeClr val="bg1"/>
                </a:solidFill>
              </a:rPr>
              <a:t>();</a:t>
            </a:r>
          </a:p>
          <a:p>
            <a:pPr marL="0" indent="-288000" defTabSz="457200">
              <a:spcBef>
                <a:spcPts val="0"/>
              </a:spcBef>
              <a:spcAft>
                <a:spcPts val="0"/>
              </a:spcAft>
            </a:pPr>
            <a:r>
              <a:rPr lang="en-CA" sz="800" dirty="0">
                <a:solidFill>
                  <a:schemeClr val="bg1"/>
                </a:solidFill>
              </a:rPr>
              <a:t>               </a:t>
            </a:r>
            <a:r>
              <a:rPr lang="en-CA" sz="800" dirty="0" err="1">
                <a:solidFill>
                  <a:schemeClr val="bg1"/>
                </a:solidFill>
              </a:rPr>
              <a:t>ctx.translate</a:t>
            </a:r>
            <a:r>
              <a:rPr lang="en-CA" sz="800" dirty="0">
                <a:solidFill>
                  <a:schemeClr val="bg1"/>
                </a:solidFill>
              </a:rPr>
              <a:t>(450,600); </a:t>
            </a:r>
          </a:p>
          <a:p>
            <a:pPr marL="0" indent="-288000" defTabSz="457200">
              <a:spcBef>
                <a:spcPts val="0"/>
              </a:spcBef>
              <a:spcAft>
                <a:spcPts val="0"/>
              </a:spcAft>
            </a:pPr>
            <a:r>
              <a:rPr lang="en-CA" sz="800" dirty="0">
                <a:solidFill>
                  <a:schemeClr val="bg1"/>
                </a:solidFill>
              </a:rPr>
              <a:t>               var time = new Date(); </a:t>
            </a:r>
          </a:p>
          <a:p>
            <a:pPr marL="0" indent="-288000" defTabSz="457200">
              <a:spcBef>
                <a:spcPts val="0"/>
              </a:spcBef>
              <a:spcAft>
                <a:spcPts val="0"/>
              </a:spcAft>
            </a:pPr>
            <a:r>
              <a:rPr lang="en-CA" sz="800" dirty="0">
                <a:solidFill>
                  <a:schemeClr val="bg1"/>
                </a:solidFill>
              </a:rPr>
              <a:t>               </a:t>
            </a:r>
            <a:r>
              <a:rPr lang="en-CA" sz="800" dirty="0" err="1">
                <a:solidFill>
                  <a:schemeClr val="bg1"/>
                </a:solidFill>
              </a:rPr>
              <a:t>ctx.rotate</a:t>
            </a:r>
            <a:r>
              <a:rPr lang="en-CA" sz="800" dirty="0">
                <a:solidFill>
                  <a:schemeClr val="bg1"/>
                </a:solidFill>
              </a:rPr>
              <a:t>( ((2*</a:t>
            </a:r>
            <a:r>
              <a:rPr lang="en-CA" sz="800" dirty="0" err="1">
                <a:solidFill>
                  <a:schemeClr val="bg1"/>
                </a:solidFill>
              </a:rPr>
              <a:t>Math.PI</a:t>
            </a:r>
            <a:r>
              <a:rPr lang="en-CA" sz="800" dirty="0">
                <a:solidFill>
                  <a:schemeClr val="bg1"/>
                </a:solidFill>
              </a:rPr>
              <a:t>)/6)*</a:t>
            </a:r>
            <a:r>
              <a:rPr lang="en-CA" sz="800" dirty="0" err="1">
                <a:solidFill>
                  <a:schemeClr val="bg1"/>
                </a:solidFill>
              </a:rPr>
              <a:t>time.getSeconds</a:t>
            </a:r>
            <a:r>
              <a:rPr lang="en-CA" sz="800" dirty="0">
                <a:solidFill>
                  <a:schemeClr val="bg1"/>
                </a:solidFill>
              </a:rPr>
              <a:t>() + ( (2*</a:t>
            </a:r>
            <a:r>
              <a:rPr lang="en-CA" sz="800" dirty="0" err="1">
                <a:solidFill>
                  <a:schemeClr val="bg1"/>
                </a:solidFill>
              </a:rPr>
              <a:t>Math.PI</a:t>
            </a:r>
            <a:r>
              <a:rPr lang="en-CA" sz="800" dirty="0">
                <a:solidFill>
                  <a:schemeClr val="bg1"/>
                </a:solidFill>
              </a:rPr>
              <a:t>)/6000)*</a:t>
            </a:r>
            <a:r>
              <a:rPr lang="en-CA" sz="800" dirty="0" err="1">
                <a:solidFill>
                  <a:schemeClr val="bg1"/>
                </a:solidFill>
              </a:rPr>
              <a:t>time.getMilliseconds</a:t>
            </a:r>
            <a:r>
              <a:rPr lang="en-CA" sz="800" dirty="0">
                <a:solidFill>
                  <a:schemeClr val="bg1"/>
                </a:solidFill>
              </a:rPr>
              <a:t>() );</a:t>
            </a:r>
          </a:p>
          <a:p>
            <a:pPr marL="0" indent="-288000" defTabSz="457200">
              <a:spcBef>
                <a:spcPts val="0"/>
              </a:spcBef>
              <a:spcAft>
                <a:spcPts val="0"/>
              </a:spcAft>
            </a:pPr>
            <a:r>
              <a:rPr lang="en-CA" sz="800" dirty="0">
                <a:solidFill>
                  <a:schemeClr val="bg1"/>
                </a:solidFill>
              </a:rPr>
              <a:t>               </a:t>
            </a:r>
            <a:r>
              <a:rPr lang="en-CA" sz="800" dirty="0" err="1">
                <a:solidFill>
                  <a:schemeClr val="bg1"/>
                </a:solidFill>
              </a:rPr>
              <a:t>ctx.translate</a:t>
            </a:r>
            <a:r>
              <a:rPr lang="en-CA" sz="800" dirty="0">
                <a:solidFill>
                  <a:schemeClr val="bg1"/>
                </a:solidFill>
              </a:rPr>
              <a:t>(0,28.5);</a:t>
            </a:r>
          </a:p>
          <a:p>
            <a:pPr marL="0" indent="-288000" defTabSz="457200">
              <a:spcBef>
                <a:spcPts val="0"/>
              </a:spcBef>
              <a:spcAft>
                <a:spcPts val="0"/>
              </a:spcAft>
            </a:pPr>
            <a:r>
              <a:rPr lang="en-CA" sz="800" dirty="0">
                <a:solidFill>
                  <a:schemeClr val="bg1"/>
                </a:solidFill>
              </a:rPr>
              <a:t>               </a:t>
            </a:r>
            <a:r>
              <a:rPr lang="en-CA" sz="800" dirty="0" err="1">
                <a:solidFill>
                  <a:schemeClr val="bg1"/>
                </a:solidFill>
              </a:rPr>
              <a:t>ctx.drawImage</a:t>
            </a:r>
            <a:r>
              <a:rPr lang="en-CA" sz="800" dirty="0">
                <a:solidFill>
                  <a:schemeClr val="bg1"/>
                </a:solidFill>
              </a:rPr>
              <a:t>(pattern,-3.5,-3.5);</a:t>
            </a:r>
          </a:p>
          <a:p>
            <a:pPr marL="0" indent="-288000" defTabSz="457200">
              <a:spcBef>
                <a:spcPts val="0"/>
              </a:spcBef>
              <a:spcAft>
                <a:spcPts val="0"/>
              </a:spcAft>
            </a:pPr>
            <a:r>
              <a:rPr lang="en-CA" sz="800" dirty="0">
                <a:solidFill>
                  <a:schemeClr val="bg1"/>
                </a:solidFill>
              </a:rPr>
              <a:t>               </a:t>
            </a:r>
            <a:r>
              <a:rPr lang="en-CA" sz="800" dirty="0" err="1">
                <a:solidFill>
                  <a:schemeClr val="bg1"/>
                </a:solidFill>
              </a:rPr>
              <a:t>ctx.restore</a:t>
            </a:r>
            <a:r>
              <a:rPr lang="en-CA" sz="800" dirty="0">
                <a:solidFill>
                  <a:schemeClr val="bg1"/>
                </a:solidFill>
              </a:rPr>
              <a:t>();</a:t>
            </a:r>
          </a:p>
          <a:p>
            <a:pPr marL="0" indent="-288000" defTabSz="457200">
              <a:spcBef>
                <a:spcPts val="0"/>
              </a:spcBef>
              <a:spcAft>
                <a:spcPts val="0"/>
              </a:spcAft>
            </a:pPr>
            <a:r>
              <a:rPr lang="en-CA" sz="800" dirty="0">
                <a:solidFill>
                  <a:schemeClr val="bg1"/>
                </a:solidFill>
              </a:rPr>
              <a:t>            } else {</a:t>
            </a:r>
          </a:p>
          <a:p>
            <a:pPr indent="-288000">
              <a:spcBef>
                <a:spcPts val="0"/>
              </a:spcBef>
              <a:spcAft>
                <a:spcPts val="0"/>
              </a:spcAft>
            </a:pPr>
            <a:r>
              <a:rPr lang="en-CA" sz="800" dirty="0">
                <a:solidFill>
                  <a:schemeClr val="bg1"/>
                </a:solidFill>
              </a:rPr>
              <a:t>               alert('Check your browser!!!.');</a:t>
            </a:r>
          </a:p>
          <a:p>
            <a:pPr indent="-288000">
              <a:spcBef>
                <a:spcPts val="0"/>
              </a:spcBef>
              <a:spcAft>
                <a:spcPts val="0"/>
              </a:spcAft>
            </a:pPr>
            <a:r>
              <a:rPr lang="en-CA" sz="800" dirty="0">
                <a:solidFill>
                  <a:schemeClr val="bg1"/>
                </a:solidFill>
              </a:rPr>
              <a:t>            }</a:t>
            </a:r>
          </a:p>
          <a:p>
            <a:pPr indent="-288000">
              <a:spcBef>
                <a:spcPts val="0"/>
              </a:spcBef>
              <a:spcAft>
                <a:spcPts val="0"/>
              </a:spcAft>
            </a:pPr>
            <a:r>
              <a:rPr lang="en-CA" sz="800" dirty="0">
                <a:solidFill>
                  <a:schemeClr val="bg1"/>
                </a:solidFill>
              </a:rPr>
              <a:t>         }</a:t>
            </a:r>
          </a:p>
          <a:p>
            <a:pPr indent="-288000">
              <a:spcBef>
                <a:spcPts val="0"/>
              </a:spcBef>
              <a:spcAft>
                <a:spcPts val="0"/>
              </a:spcAft>
            </a:pPr>
            <a:r>
              <a:rPr lang="en-CA" sz="800" dirty="0">
                <a:solidFill>
                  <a:schemeClr val="bg1"/>
                </a:solidFill>
              </a:rPr>
              <a:t>      &lt;/script&gt;</a:t>
            </a:r>
          </a:p>
          <a:p>
            <a:pPr indent="-288000">
              <a:spcBef>
                <a:spcPts val="0"/>
              </a:spcBef>
              <a:spcAft>
                <a:spcPts val="0"/>
              </a:spcAft>
            </a:pPr>
            <a:r>
              <a:rPr lang="en-CA" sz="800" dirty="0">
                <a:solidFill>
                  <a:schemeClr val="bg1"/>
                </a:solidFill>
              </a:rPr>
              <a:t>   &lt;/head&gt;</a:t>
            </a:r>
          </a:p>
          <a:p>
            <a:pPr indent="-288000">
              <a:spcBef>
                <a:spcPts val="0"/>
              </a:spcBef>
              <a:spcAft>
                <a:spcPts val="0"/>
              </a:spcAft>
            </a:pPr>
            <a:r>
              <a:rPr lang="en-CA" sz="800" dirty="0">
                <a:solidFill>
                  <a:schemeClr val="bg1"/>
                </a:solidFill>
              </a:rPr>
              <a:t>   &lt;body onload = "animate();"&gt;</a:t>
            </a:r>
          </a:p>
          <a:p>
            <a:pPr indent="-288000">
              <a:spcBef>
                <a:spcPts val="0"/>
              </a:spcBef>
              <a:spcAft>
                <a:spcPts val="0"/>
              </a:spcAft>
            </a:pPr>
            <a:r>
              <a:rPr lang="en-CA" sz="800" dirty="0">
                <a:solidFill>
                  <a:schemeClr val="bg1"/>
                </a:solidFill>
              </a:rPr>
              <a:t>      &lt;canvas id = "</a:t>
            </a:r>
            <a:r>
              <a:rPr lang="en-CA" sz="800" dirty="0" err="1">
                <a:solidFill>
                  <a:schemeClr val="bg1"/>
                </a:solidFill>
              </a:rPr>
              <a:t>mycanvas</a:t>
            </a:r>
            <a:r>
              <a:rPr lang="en-CA" sz="800" dirty="0">
                <a:solidFill>
                  <a:schemeClr val="bg1"/>
                </a:solidFill>
              </a:rPr>
              <a:t>" width = "1000" height = "1200"&gt;&lt;/canvas&gt;</a:t>
            </a:r>
          </a:p>
          <a:p>
            <a:pPr indent="-288000">
              <a:spcBef>
                <a:spcPts val="0"/>
              </a:spcBef>
              <a:spcAft>
                <a:spcPts val="0"/>
              </a:spcAft>
            </a:pPr>
            <a:r>
              <a:rPr lang="en-CA" sz="800" dirty="0">
                <a:solidFill>
                  <a:schemeClr val="bg1"/>
                </a:solidFill>
              </a:rPr>
              <a:t>   &lt;/body&gt;</a:t>
            </a:r>
          </a:p>
          <a:p>
            <a:pPr indent="-288000">
              <a:spcBef>
                <a:spcPts val="0"/>
              </a:spcBef>
              <a:spcAft>
                <a:spcPts val="0"/>
              </a:spcAft>
            </a:pPr>
            <a:r>
              <a:rPr lang="en-CA" sz="800" dirty="0">
                <a:solidFill>
                  <a:schemeClr val="bg1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2645134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RGraph</a:t>
            </a:r>
            <a:r>
              <a:rPr lang="en-US" dirty="0"/>
              <a:t> package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05000"/>
            <a:ext cx="8153400" cy="4114799"/>
          </a:xfrm>
        </p:spPr>
        <p:txBody>
          <a:bodyPr>
            <a:noAutofit/>
          </a:bodyPr>
          <a:lstStyle/>
          <a:p>
            <a:r>
              <a:rPr lang="en-US" dirty="0"/>
              <a:t>Some drawing can be tedious</a:t>
            </a:r>
          </a:p>
          <a:p>
            <a:pPr lvl="1"/>
            <a:r>
              <a:rPr lang="en-US" sz="2000" dirty="0"/>
              <a:t>Can use some libraries/APIs to bypass complex graphics code</a:t>
            </a:r>
          </a:p>
          <a:p>
            <a:br>
              <a:rPr lang="en-US" sz="2800" dirty="0"/>
            </a:br>
            <a:r>
              <a:rPr lang="en-US" dirty="0" err="1"/>
              <a:t>RGraph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http://www.rgraph.net/</a:t>
            </a:r>
            <a:endParaRPr lang="en-US" dirty="0"/>
          </a:p>
          <a:p>
            <a:br>
              <a:rPr lang="en-US" sz="2800" dirty="0"/>
            </a:br>
            <a:r>
              <a:rPr lang="en-US" dirty="0"/>
              <a:t>Download library (js):</a:t>
            </a:r>
          </a:p>
          <a:p>
            <a:pPr marL="530860" lvl="2" indent="0">
              <a:buNone/>
            </a:pPr>
            <a:r>
              <a:rPr lang="en-US" sz="1700" dirty="0"/>
              <a:t>  </a:t>
            </a:r>
            <a:r>
              <a:rPr lang="en-US" sz="1500" dirty="0"/>
              <a:t>&lt;script src="scripts/RGraph.common.core.js"&gt;&lt;/script&gt;</a:t>
            </a:r>
          </a:p>
          <a:p>
            <a:pPr marL="530860" lvl="2" indent="0">
              <a:buNone/>
            </a:pPr>
            <a:r>
              <a:rPr lang="en-US" sz="1500" dirty="0"/>
              <a:t>  &lt;script src="scripts/RGraph.common.dynamic.js"&gt;&lt;/script&gt;</a:t>
            </a:r>
          </a:p>
          <a:p>
            <a:pPr marL="530860" lvl="2" indent="0">
              <a:buNone/>
            </a:pPr>
            <a:r>
              <a:rPr lang="en-US" sz="1500" dirty="0"/>
              <a:t>  &lt;script src="scripts/RGraph.common.effects.js"&gt;&lt;/script&gt;</a:t>
            </a:r>
          </a:p>
          <a:p>
            <a:pPr marL="530860" lvl="2" indent="0">
              <a:buNone/>
            </a:pPr>
            <a:r>
              <a:rPr lang="en-US" sz="1500" dirty="0"/>
              <a:t>  &lt;script src="scripts/RGraph.line.js"&gt;&lt;/script&gt;</a:t>
            </a:r>
          </a:p>
          <a:p>
            <a:pPr marL="530860" lvl="2" indent="0">
              <a:buNone/>
            </a:pPr>
            <a:r>
              <a:rPr lang="en-US" sz="1500" dirty="0"/>
              <a:t>  &lt;script src="scripts/RGraph.cornergauge.js"&gt;&lt;/script&gt;</a:t>
            </a:r>
          </a:p>
          <a:p>
            <a:pPr marL="530860" lvl="2" indent="0">
              <a:buNone/>
            </a:pPr>
            <a:r>
              <a:rPr lang="en-US" sz="1500" dirty="0"/>
              <a:t>  &lt;script src="scripts/RGraph.hprogress.js"&gt;&lt;/script&gt;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3160846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Learning Tracker app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062398"/>
            <a:ext cx="3533009" cy="4033602"/>
          </a:xfrm>
        </p:spPr>
        <p:txBody>
          <a:bodyPr/>
          <a:lstStyle/>
          <a:p>
            <a:r>
              <a:rPr lang="en-US" dirty="0"/>
              <a:t>Imagine how tedious to do this only using default canvas functions!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0F9BB-BAB9-4657-8997-3D6BB70F6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34" y="2056899"/>
            <a:ext cx="37052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793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371600"/>
            <a:ext cx="7848600" cy="28956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function </a:t>
            </a:r>
            <a:r>
              <a:rPr lang="en-CA" dirty="0" err="1">
                <a:solidFill>
                  <a:schemeClr val="bg1"/>
                </a:solidFill>
              </a:rPr>
              <a:t>drawAdviceCanvas</a:t>
            </a:r>
            <a:r>
              <a:rPr lang="en-CA" dirty="0">
                <a:solidFill>
                  <a:schemeClr val="bg1"/>
                </a:solidFill>
              </a:rPr>
              <a:t>(</a:t>
            </a:r>
            <a:r>
              <a:rPr lang="en-CA" dirty="0" err="1">
                <a:solidFill>
                  <a:schemeClr val="bg1"/>
                </a:solidFill>
              </a:rPr>
              <a:t>ctx</a:t>
            </a:r>
            <a:r>
              <a:rPr lang="en-CA" dirty="0">
                <a:solidFill>
                  <a:schemeClr val="bg1"/>
                </a:solidFill>
              </a:rPr>
              <a:t>, expense) {</a:t>
            </a:r>
          </a:p>
          <a:p>
            <a:r>
              <a:rPr lang="en-CA" dirty="0">
                <a:solidFill>
                  <a:schemeClr val="bg1"/>
                </a:solidFill>
              </a:rPr>
              <a:t>  </a:t>
            </a:r>
            <a:r>
              <a:rPr lang="en-CA" dirty="0" err="1">
                <a:solidFill>
                  <a:schemeClr val="bg1"/>
                </a:solidFill>
              </a:rPr>
              <a:t>ctx.font</a:t>
            </a:r>
            <a:r>
              <a:rPr lang="en-CA" dirty="0">
                <a:solidFill>
                  <a:schemeClr val="bg1"/>
                </a:solidFill>
              </a:rPr>
              <a:t> = "22px Arial";</a:t>
            </a:r>
          </a:p>
          <a:p>
            <a:r>
              <a:rPr lang="en-CA" dirty="0">
                <a:solidFill>
                  <a:schemeClr val="bg1"/>
                </a:solidFill>
              </a:rPr>
              <a:t>  </a:t>
            </a:r>
            <a:r>
              <a:rPr lang="en-CA" dirty="0" err="1">
                <a:solidFill>
                  <a:schemeClr val="bg1"/>
                </a:solidFill>
              </a:rPr>
              <a:t>ctx.fillStyle</a:t>
            </a:r>
            <a:r>
              <a:rPr lang="en-CA" dirty="0">
                <a:solidFill>
                  <a:schemeClr val="bg1"/>
                </a:solidFill>
              </a:rPr>
              <a:t> = "black";</a:t>
            </a:r>
          </a:p>
          <a:p>
            <a:r>
              <a:rPr lang="en-CA" dirty="0">
                <a:solidFill>
                  <a:schemeClr val="bg1"/>
                </a:solidFill>
              </a:rPr>
              <a:t>  </a:t>
            </a:r>
            <a:r>
              <a:rPr lang="en-CA" dirty="0" err="1">
                <a:solidFill>
                  <a:schemeClr val="bg1"/>
                </a:solidFill>
              </a:rPr>
              <a:t>ctx.fillText</a:t>
            </a:r>
            <a:r>
              <a:rPr lang="en-CA" dirty="0">
                <a:solidFill>
                  <a:schemeClr val="bg1"/>
                </a:solidFill>
              </a:rPr>
              <a:t>("Your current expense is " + expense +  ".", 25, 320);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    </a:t>
            </a:r>
            <a:r>
              <a:rPr lang="en-CA" dirty="0" err="1">
                <a:solidFill>
                  <a:schemeClr val="bg1"/>
                </a:solidFill>
              </a:rPr>
              <a:t>ctx.fillText</a:t>
            </a:r>
            <a:r>
              <a:rPr lang="en-CA" dirty="0">
                <a:solidFill>
                  <a:schemeClr val="bg1"/>
                </a:solidFill>
              </a:rPr>
              <a:t>(</a:t>
            </a:r>
          </a:p>
          <a:p>
            <a:r>
              <a:rPr lang="en-CA" dirty="0">
                <a:solidFill>
                  <a:schemeClr val="bg1"/>
                </a:solidFill>
              </a:rPr>
              <a:t>      "Your target Expense range is: 50-100CAD",  25, 350);</a:t>
            </a:r>
          </a:p>
          <a:p>
            <a:r>
              <a:rPr lang="en-CA" dirty="0">
                <a:solidFill>
                  <a:schemeClr val="bg1"/>
                </a:solidFill>
              </a:rPr>
              <a:t>    </a:t>
            </a:r>
            <a:r>
              <a:rPr lang="en-CA" dirty="0" err="1">
                <a:solidFill>
                  <a:schemeClr val="bg1"/>
                </a:solidFill>
              </a:rPr>
              <a:t>levelwrite</a:t>
            </a:r>
            <a:r>
              <a:rPr lang="en-CA" dirty="0">
                <a:solidFill>
                  <a:schemeClr val="bg1"/>
                </a:solidFill>
              </a:rPr>
              <a:t>(</a:t>
            </a:r>
            <a:r>
              <a:rPr lang="en-CA" dirty="0" err="1">
                <a:solidFill>
                  <a:schemeClr val="bg1"/>
                </a:solidFill>
              </a:rPr>
              <a:t>ctx</a:t>
            </a:r>
            <a:r>
              <a:rPr lang="en-CA" dirty="0">
                <a:solidFill>
                  <a:schemeClr val="bg1"/>
                </a:solidFill>
              </a:rPr>
              <a:t>, expense);</a:t>
            </a:r>
          </a:p>
          <a:p>
            <a:r>
              <a:rPr lang="en-CA" dirty="0">
                <a:solidFill>
                  <a:schemeClr val="bg1"/>
                </a:solidFill>
              </a:rPr>
              <a:t>    </a:t>
            </a:r>
            <a:r>
              <a:rPr lang="en-CA" dirty="0" err="1">
                <a:solidFill>
                  <a:schemeClr val="bg1"/>
                </a:solidFill>
              </a:rPr>
              <a:t>levelMeter</a:t>
            </a:r>
            <a:r>
              <a:rPr lang="en-CA" dirty="0">
                <a:solidFill>
                  <a:schemeClr val="bg1"/>
                </a:solidFill>
              </a:rPr>
              <a:t>(</a:t>
            </a:r>
            <a:r>
              <a:rPr lang="en-CA" dirty="0" err="1">
                <a:solidFill>
                  <a:schemeClr val="bg1"/>
                </a:solidFill>
              </a:rPr>
              <a:t>ctx</a:t>
            </a:r>
            <a:r>
              <a:rPr lang="en-CA" dirty="0">
                <a:solidFill>
                  <a:schemeClr val="bg1"/>
                </a:solidFill>
              </a:rPr>
              <a:t>, expense);</a:t>
            </a:r>
          </a:p>
          <a:p>
            <a:r>
              <a:rPr lang="en-CA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56006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885" y="304800"/>
            <a:ext cx="7658100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</a:rPr>
              <a:t>//For deciding what to write for given values</a:t>
            </a:r>
          </a:p>
          <a:p>
            <a:r>
              <a:rPr lang="en-CA" sz="1200" dirty="0">
                <a:solidFill>
                  <a:schemeClr val="bg1"/>
                </a:solidFill>
              </a:rPr>
              <a:t>function </a:t>
            </a:r>
            <a:r>
              <a:rPr lang="en-CA" sz="1200" dirty="0" err="1">
                <a:solidFill>
                  <a:schemeClr val="bg1"/>
                </a:solidFill>
              </a:rPr>
              <a:t>levelwrite</a:t>
            </a:r>
            <a:r>
              <a:rPr lang="en-CA" sz="1200" dirty="0">
                <a:solidFill>
                  <a:schemeClr val="bg1"/>
                </a:solidFill>
              </a:rPr>
              <a:t>(</a:t>
            </a:r>
            <a:r>
              <a:rPr lang="en-CA" sz="1200" dirty="0" err="1">
                <a:solidFill>
                  <a:schemeClr val="bg1"/>
                </a:solidFill>
              </a:rPr>
              <a:t>ctx</a:t>
            </a:r>
            <a:r>
              <a:rPr lang="en-CA" sz="1200" dirty="0">
                <a:solidFill>
                  <a:schemeClr val="bg1"/>
                </a:solidFill>
              </a:rPr>
              <a:t>, expense) {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if ((expense &gt;= 1) &amp;&amp; (expense &lt;= 10)) {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</a:t>
            </a:r>
            <a:r>
              <a:rPr lang="en-CA" sz="1200" dirty="0" err="1">
                <a:solidFill>
                  <a:schemeClr val="bg1"/>
                </a:solidFill>
              </a:rPr>
              <a:t>writeAdvice</a:t>
            </a:r>
            <a:r>
              <a:rPr lang="en-CA" sz="1200" dirty="0">
                <a:solidFill>
                  <a:schemeClr val="bg1"/>
                </a:solidFill>
              </a:rPr>
              <a:t>(</a:t>
            </a:r>
            <a:r>
              <a:rPr lang="en-CA" sz="1200" dirty="0" err="1">
                <a:solidFill>
                  <a:schemeClr val="bg1"/>
                </a:solidFill>
              </a:rPr>
              <a:t>ctx</a:t>
            </a:r>
            <a:r>
              <a:rPr lang="en-CA" sz="1200" dirty="0">
                <a:solidFill>
                  <a:schemeClr val="bg1"/>
                </a:solidFill>
              </a:rPr>
              <a:t>, "green");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} else if ((expense &gt; 10) &amp;&amp; (expense &lt;= 50)) {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</a:t>
            </a:r>
            <a:r>
              <a:rPr lang="en-CA" sz="1200" dirty="0" err="1">
                <a:solidFill>
                  <a:schemeClr val="bg1"/>
                </a:solidFill>
              </a:rPr>
              <a:t>writeAdvice</a:t>
            </a:r>
            <a:r>
              <a:rPr lang="en-CA" sz="1200" dirty="0">
                <a:solidFill>
                  <a:schemeClr val="bg1"/>
                </a:solidFill>
              </a:rPr>
              <a:t>(</a:t>
            </a:r>
            <a:r>
              <a:rPr lang="en-CA" sz="1200" dirty="0" err="1">
                <a:solidFill>
                  <a:schemeClr val="bg1"/>
                </a:solidFill>
              </a:rPr>
              <a:t>ctx</a:t>
            </a:r>
            <a:r>
              <a:rPr lang="en-CA" sz="1200" dirty="0">
                <a:solidFill>
                  <a:schemeClr val="bg1"/>
                </a:solidFill>
              </a:rPr>
              <a:t>, "yellow");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} else {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</a:t>
            </a:r>
            <a:r>
              <a:rPr lang="en-CA" sz="1200" dirty="0" err="1">
                <a:solidFill>
                  <a:schemeClr val="bg1"/>
                </a:solidFill>
              </a:rPr>
              <a:t>writeAdvice</a:t>
            </a:r>
            <a:r>
              <a:rPr lang="en-CA" sz="1200" dirty="0">
                <a:solidFill>
                  <a:schemeClr val="bg1"/>
                </a:solidFill>
              </a:rPr>
              <a:t>(</a:t>
            </a:r>
            <a:r>
              <a:rPr lang="en-CA" sz="1200" dirty="0" err="1">
                <a:solidFill>
                  <a:schemeClr val="bg1"/>
                </a:solidFill>
              </a:rPr>
              <a:t>ctx</a:t>
            </a:r>
            <a:r>
              <a:rPr lang="en-CA" sz="1200" dirty="0">
                <a:solidFill>
                  <a:schemeClr val="bg1"/>
                </a:solidFill>
              </a:rPr>
              <a:t>, "red");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}</a:t>
            </a:r>
          </a:p>
          <a:p>
            <a:r>
              <a:rPr lang="en-CA" sz="12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A63833-4484-4E00-BEDE-9972A4F5AE2B}"/>
              </a:ext>
            </a:extLst>
          </p:cNvPr>
          <p:cNvSpPr txBox="1"/>
          <p:nvPr/>
        </p:nvSpPr>
        <p:spPr>
          <a:xfrm>
            <a:off x="615885" y="2514600"/>
            <a:ext cx="3803715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function </a:t>
            </a:r>
            <a:r>
              <a:rPr lang="en-US" sz="1200" dirty="0" err="1">
                <a:solidFill>
                  <a:schemeClr val="bg1"/>
                </a:solidFill>
              </a:rPr>
              <a:t>writeAdvice</a:t>
            </a:r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200" dirty="0" err="1">
                <a:solidFill>
                  <a:schemeClr val="bg1"/>
                </a:solidFill>
              </a:rPr>
              <a:t>ctx</a:t>
            </a:r>
            <a:r>
              <a:rPr lang="en-US" sz="1200" dirty="0">
                <a:solidFill>
                  <a:schemeClr val="bg1"/>
                </a:solidFill>
              </a:rPr>
              <a:t>, level)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var adviceLine1 = "";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var adviceLine2 = "";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  if (level == "red")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adviceLine1 = "Please take care of the Expenses.";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adviceLine2 = "Its exceedingly more than set limit.";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} else if (level == "yellow")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adviceLine1 = "The expenses needs to be checked!!";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} else if (level = "green")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adviceLine1 =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"Your expenses are on track .";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}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ctx.fillText</a:t>
            </a:r>
            <a:r>
              <a:rPr lang="en-US" sz="1200" dirty="0">
                <a:solidFill>
                  <a:schemeClr val="bg1"/>
                </a:solidFill>
              </a:rPr>
              <a:t>("Your Expense is " + level +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".", 25, 380);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ctx.fillText</a:t>
            </a:r>
            <a:r>
              <a:rPr lang="en-US" sz="1200" dirty="0">
                <a:solidFill>
                  <a:schemeClr val="bg1"/>
                </a:solidFill>
              </a:rPr>
              <a:t>(adviceLine1, 25, 410);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ctx.fillText</a:t>
            </a:r>
            <a:r>
              <a:rPr lang="en-US" sz="1200" dirty="0">
                <a:solidFill>
                  <a:schemeClr val="bg1"/>
                </a:solidFill>
              </a:rPr>
              <a:t>(adviceLine2, 25, 440);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}</a:t>
            </a:r>
            <a:endParaRPr lang="en-CA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2922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RGraph.CornerGauge</a:t>
            </a:r>
            <a:r>
              <a:rPr lang="en-US" dirty="0"/>
              <a:t> object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670560" y="2007149"/>
            <a:ext cx="7696200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</a:rPr>
              <a:t>function </a:t>
            </a:r>
            <a:r>
              <a:rPr lang="en-CA" sz="1200" dirty="0" err="1">
                <a:solidFill>
                  <a:schemeClr val="bg1"/>
                </a:solidFill>
              </a:rPr>
              <a:t>levelMeter</a:t>
            </a:r>
            <a:r>
              <a:rPr lang="en-CA" sz="1200" dirty="0">
                <a:solidFill>
                  <a:schemeClr val="bg1"/>
                </a:solidFill>
              </a:rPr>
              <a:t>(</a:t>
            </a:r>
            <a:r>
              <a:rPr lang="en-CA" sz="1200" dirty="0" err="1">
                <a:solidFill>
                  <a:schemeClr val="bg1"/>
                </a:solidFill>
              </a:rPr>
              <a:t>ctx</a:t>
            </a:r>
            <a:r>
              <a:rPr lang="en-CA" sz="1200" dirty="0">
                <a:solidFill>
                  <a:schemeClr val="bg1"/>
                </a:solidFill>
              </a:rPr>
              <a:t>, expense) {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if (expense &lt;= 100) {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var cg = new </a:t>
            </a:r>
            <a:r>
              <a:rPr lang="en-CA" sz="1200" dirty="0" err="1">
                <a:solidFill>
                  <a:schemeClr val="bg1"/>
                </a:solidFill>
              </a:rPr>
              <a:t>RGraph.CornerGauge</a:t>
            </a:r>
            <a:r>
              <a:rPr lang="en-CA" sz="1200" dirty="0">
                <a:solidFill>
                  <a:schemeClr val="bg1"/>
                </a:solidFill>
              </a:rPr>
              <a:t>(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"</a:t>
            </a:r>
            <a:r>
              <a:rPr lang="en-CA" sz="1200" dirty="0" err="1">
                <a:solidFill>
                  <a:schemeClr val="bg1"/>
                </a:solidFill>
              </a:rPr>
              <a:t>AdviceCanvas</a:t>
            </a:r>
            <a:r>
              <a:rPr lang="en-CA" sz="1200" dirty="0">
                <a:solidFill>
                  <a:schemeClr val="bg1"/>
                </a:solidFill>
              </a:rPr>
              <a:t>", 0, 100, expense)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.Set("</a:t>
            </a:r>
            <a:r>
              <a:rPr lang="en-CA" sz="1200" dirty="0" err="1">
                <a:solidFill>
                  <a:schemeClr val="bg1"/>
                </a:solidFill>
              </a:rPr>
              <a:t>chart.colors.ranges</a:t>
            </a:r>
            <a:r>
              <a:rPr lang="en-CA" sz="1200" dirty="0">
                <a:solidFill>
                  <a:schemeClr val="bg1"/>
                </a:solidFill>
              </a:rPr>
              <a:t>", [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[50, 100, "red"],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[10, 50, "yellow"],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[1, 10, "#0f0"]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]);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} else {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var cg = new </a:t>
            </a:r>
            <a:r>
              <a:rPr lang="en-CA" sz="1200" dirty="0" err="1">
                <a:solidFill>
                  <a:schemeClr val="bg1"/>
                </a:solidFill>
              </a:rPr>
              <a:t>RGraph.CornerGauge</a:t>
            </a:r>
            <a:r>
              <a:rPr lang="en-CA" sz="1200" dirty="0">
                <a:solidFill>
                  <a:schemeClr val="bg1"/>
                </a:solidFill>
              </a:rPr>
              <a:t>(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"</a:t>
            </a:r>
            <a:r>
              <a:rPr lang="en-CA" sz="1200" dirty="0" err="1">
                <a:solidFill>
                  <a:schemeClr val="bg1"/>
                </a:solidFill>
              </a:rPr>
              <a:t>AdviceCanvas</a:t>
            </a:r>
            <a:r>
              <a:rPr lang="en-CA" sz="1200" dirty="0">
                <a:solidFill>
                  <a:schemeClr val="bg1"/>
                </a:solidFill>
              </a:rPr>
              <a:t>", 0, expense, expense)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.Set("</a:t>
            </a:r>
            <a:r>
              <a:rPr lang="en-CA" sz="1200" dirty="0" err="1">
                <a:solidFill>
                  <a:schemeClr val="bg1"/>
                </a:solidFill>
              </a:rPr>
              <a:t>chart.colors.ranges</a:t>
            </a:r>
            <a:r>
              <a:rPr lang="en-CA" sz="1200" dirty="0">
                <a:solidFill>
                  <a:schemeClr val="bg1"/>
                </a:solidFill>
              </a:rPr>
              <a:t>", [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[50, 100, "red"],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[10, 50, "yellow"],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[0.01, 0.1, "#0f0"],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  [100.01, expense, "red"]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    ]);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}</a:t>
            </a:r>
          </a:p>
          <a:p>
            <a:r>
              <a:rPr lang="en-CA" sz="1200" dirty="0">
                <a:solidFill>
                  <a:schemeClr val="bg1"/>
                </a:solidFill>
              </a:rPr>
              <a:t>  </a:t>
            </a:r>
            <a:r>
              <a:rPr lang="en-CA" sz="1200" dirty="0" err="1">
                <a:solidFill>
                  <a:schemeClr val="bg1"/>
                </a:solidFill>
              </a:rPr>
              <a:t>drawMeter</a:t>
            </a:r>
            <a:r>
              <a:rPr lang="en-CA" sz="1200" dirty="0">
                <a:solidFill>
                  <a:schemeClr val="bg1"/>
                </a:solidFill>
              </a:rPr>
              <a:t>(cg);</a:t>
            </a:r>
          </a:p>
          <a:p>
            <a:r>
              <a:rPr lang="en-CA" sz="12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183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/>
              <a:t>beginPath</a:t>
            </a:r>
            <a:r>
              <a:rPr lang="en-US" sz="1600" dirty="0"/>
              <a:t>()</a:t>
            </a:r>
          </a:p>
          <a:p>
            <a:pPr lvl="1"/>
            <a:r>
              <a:rPr lang="en-US" sz="1600" dirty="0"/>
              <a:t>begins a new path or resets the current path.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First, create a path, using </a:t>
            </a:r>
            <a:r>
              <a:rPr lang="en-US" sz="1600" dirty="0" err="1"/>
              <a:t>moveTo</a:t>
            </a:r>
            <a:r>
              <a:rPr lang="en-US" sz="1600" dirty="0"/>
              <a:t>(), </a:t>
            </a:r>
            <a:r>
              <a:rPr lang="en-US" sz="1600" dirty="0" err="1"/>
              <a:t>lineTo</a:t>
            </a:r>
            <a:r>
              <a:rPr lang="en-US" sz="1600" dirty="0"/>
              <a:t>(), </a:t>
            </a:r>
            <a:r>
              <a:rPr lang="en-US" sz="1600" dirty="0" err="1"/>
              <a:t>quadricCurveTo</a:t>
            </a:r>
            <a:r>
              <a:rPr lang="en-US" sz="1600" dirty="0"/>
              <a:t>(), </a:t>
            </a:r>
            <a:r>
              <a:rPr lang="en-US" sz="1600" dirty="0" err="1"/>
              <a:t>arcTo</a:t>
            </a:r>
            <a:r>
              <a:rPr lang="en-US" sz="1600" dirty="0"/>
              <a:t>(),arc() etc.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Then draw using stroke() or fill() 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Tip: Use the stroke() method to draw the path on the canvas.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4876800"/>
            <a:ext cx="7391400" cy="13849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function </a:t>
            </a:r>
            <a:r>
              <a:rPr lang="en-US" sz="1200" dirty="0" err="1">
                <a:solidFill>
                  <a:schemeClr val="bg1"/>
                </a:solidFill>
              </a:rPr>
              <a:t>drawLine</a:t>
            </a:r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200" dirty="0" err="1">
                <a:solidFill>
                  <a:schemeClr val="bg1"/>
                </a:solidFill>
              </a:rPr>
              <a:t>canvasContext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lineStartX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lineStartY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lineEndX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lineEndY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</a:rPr>
              <a:t>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canvasContext.beginPath</a:t>
            </a:r>
            <a:r>
              <a:rPr lang="en-US" sz="12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canvasContext.moveTo</a:t>
            </a:r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200" dirty="0" err="1">
                <a:solidFill>
                  <a:schemeClr val="bg1"/>
                </a:solidFill>
              </a:rPr>
              <a:t>lineStartX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lineStartY</a:t>
            </a:r>
            <a:r>
              <a:rPr lang="en-US" sz="1200" dirty="0">
                <a:solidFill>
                  <a:schemeClr val="bg1"/>
                </a:solidFill>
              </a:rPr>
              <a:t>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canvasContext.lineTo</a:t>
            </a:r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200" dirty="0" err="1">
                <a:solidFill>
                  <a:schemeClr val="bg1"/>
                </a:solidFill>
              </a:rPr>
              <a:t>lineEndX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lineEndY</a:t>
            </a:r>
            <a:r>
              <a:rPr lang="en-US" sz="1200" dirty="0">
                <a:solidFill>
                  <a:schemeClr val="bg1"/>
                </a:solidFill>
              </a:rPr>
              <a:t>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canvasContext.stroke</a:t>
            </a:r>
            <a:r>
              <a:rPr lang="en-US" sz="12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24291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Set properties of </a:t>
            </a:r>
            <a:r>
              <a:rPr lang="en-US" sz="4400" dirty="0" err="1"/>
              <a:t>RGraph</a:t>
            </a:r>
            <a:r>
              <a:rPr lang="en-US" sz="4400" dirty="0"/>
              <a:t> object</a:t>
            </a:r>
            <a:endParaRPr lang="en-CA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914400" y="1981200"/>
            <a:ext cx="5257800" cy="427809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bg1"/>
                </a:solidFill>
              </a:rPr>
              <a:t>// Meter properties</a:t>
            </a:r>
          </a:p>
          <a:p>
            <a:r>
              <a:rPr lang="en-CA" sz="1600" dirty="0">
                <a:solidFill>
                  <a:schemeClr val="bg1"/>
                </a:solidFill>
              </a:rPr>
              <a:t>function </a:t>
            </a:r>
            <a:r>
              <a:rPr lang="en-CA" sz="1600" dirty="0" err="1">
                <a:solidFill>
                  <a:schemeClr val="bg1"/>
                </a:solidFill>
              </a:rPr>
              <a:t>drawMeter</a:t>
            </a:r>
            <a:r>
              <a:rPr lang="en-CA" sz="1600" dirty="0">
                <a:solidFill>
                  <a:schemeClr val="bg1"/>
                </a:solidFill>
              </a:rPr>
              <a:t>(g) {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 </a:t>
            </a:r>
            <a:r>
              <a:rPr lang="en-CA" sz="1600" dirty="0" err="1">
                <a:solidFill>
                  <a:schemeClr val="bg1"/>
                </a:solidFill>
              </a:rPr>
              <a:t>g.Set</a:t>
            </a:r>
            <a:r>
              <a:rPr lang="en-CA" sz="1600" dirty="0">
                <a:solidFill>
                  <a:schemeClr val="bg1"/>
                </a:solidFill>
              </a:rPr>
              <a:t>("</a:t>
            </a:r>
            <a:r>
              <a:rPr lang="en-CA" sz="1600" dirty="0" err="1">
                <a:solidFill>
                  <a:schemeClr val="bg1"/>
                </a:solidFill>
              </a:rPr>
              <a:t>chart.value.text.units.post</a:t>
            </a:r>
            <a:r>
              <a:rPr lang="en-CA" sz="1600" dirty="0">
                <a:solidFill>
                  <a:schemeClr val="bg1"/>
                </a:solidFill>
              </a:rPr>
              <a:t>", " CAD")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.Set("</a:t>
            </a:r>
            <a:r>
              <a:rPr lang="en-CA" sz="1600" dirty="0" err="1">
                <a:solidFill>
                  <a:schemeClr val="bg1"/>
                </a:solidFill>
              </a:rPr>
              <a:t>chart.value.text.boxed</a:t>
            </a:r>
            <a:r>
              <a:rPr lang="en-CA" sz="1600" dirty="0">
                <a:solidFill>
                  <a:schemeClr val="bg1"/>
                </a:solidFill>
              </a:rPr>
              <a:t>", false)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.Set("</a:t>
            </a:r>
            <a:r>
              <a:rPr lang="en-CA" sz="1600" dirty="0" err="1">
                <a:solidFill>
                  <a:schemeClr val="bg1"/>
                </a:solidFill>
              </a:rPr>
              <a:t>chart.value.text.size</a:t>
            </a:r>
            <a:r>
              <a:rPr lang="en-CA" sz="1600" dirty="0">
                <a:solidFill>
                  <a:schemeClr val="bg1"/>
                </a:solidFill>
              </a:rPr>
              <a:t>", 14)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.Set("</a:t>
            </a:r>
            <a:r>
              <a:rPr lang="en-CA" sz="1600" dirty="0" err="1">
                <a:solidFill>
                  <a:schemeClr val="bg1"/>
                </a:solidFill>
              </a:rPr>
              <a:t>chart.value.text.font</a:t>
            </a:r>
            <a:r>
              <a:rPr lang="en-CA" sz="1600" dirty="0">
                <a:solidFill>
                  <a:schemeClr val="bg1"/>
                </a:solidFill>
              </a:rPr>
              <a:t>", "Verdana")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.Set("</a:t>
            </a:r>
            <a:r>
              <a:rPr lang="en-CA" sz="1600" dirty="0" err="1">
                <a:solidFill>
                  <a:schemeClr val="bg1"/>
                </a:solidFill>
              </a:rPr>
              <a:t>chart.value.text.bold</a:t>
            </a:r>
            <a:r>
              <a:rPr lang="en-CA" sz="1600" dirty="0">
                <a:solidFill>
                  <a:schemeClr val="bg1"/>
                </a:solidFill>
              </a:rPr>
              <a:t>", true)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.Set("</a:t>
            </a:r>
            <a:r>
              <a:rPr lang="en-CA" sz="1600" dirty="0" err="1">
                <a:solidFill>
                  <a:schemeClr val="bg1"/>
                </a:solidFill>
              </a:rPr>
              <a:t>chart.value.text.decimals</a:t>
            </a:r>
            <a:r>
              <a:rPr lang="en-CA" sz="1600" dirty="0">
                <a:solidFill>
                  <a:schemeClr val="bg1"/>
                </a:solidFill>
              </a:rPr>
              <a:t>", 2)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.Set("</a:t>
            </a:r>
            <a:r>
              <a:rPr lang="en-CA" sz="1600" dirty="0" err="1">
                <a:solidFill>
                  <a:schemeClr val="bg1"/>
                </a:solidFill>
              </a:rPr>
              <a:t>chart.shadow.offsetx</a:t>
            </a:r>
            <a:r>
              <a:rPr lang="en-CA" sz="1600" dirty="0">
                <a:solidFill>
                  <a:schemeClr val="bg1"/>
                </a:solidFill>
              </a:rPr>
              <a:t>", 5)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.Set("</a:t>
            </a:r>
            <a:r>
              <a:rPr lang="en-CA" sz="1600" dirty="0" err="1">
                <a:solidFill>
                  <a:schemeClr val="bg1"/>
                </a:solidFill>
              </a:rPr>
              <a:t>chart.shadow.offsety</a:t>
            </a:r>
            <a:r>
              <a:rPr lang="en-CA" sz="1600" dirty="0">
                <a:solidFill>
                  <a:schemeClr val="bg1"/>
                </a:solidFill>
              </a:rPr>
              <a:t>", 5)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.Set("</a:t>
            </a:r>
            <a:r>
              <a:rPr lang="en-CA" sz="1600" dirty="0" err="1">
                <a:solidFill>
                  <a:schemeClr val="bg1"/>
                </a:solidFill>
              </a:rPr>
              <a:t>chart.scale.decimals</a:t>
            </a:r>
            <a:r>
              <a:rPr lang="en-CA" sz="1600" dirty="0">
                <a:solidFill>
                  <a:schemeClr val="bg1"/>
                </a:solidFill>
              </a:rPr>
              <a:t>", 2)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.Set("</a:t>
            </a:r>
            <a:r>
              <a:rPr lang="en-CA" sz="1600" dirty="0" err="1">
                <a:solidFill>
                  <a:schemeClr val="bg1"/>
                </a:solidFill>
              </a:rPr>
              <a:t>chart.title</a:t>
            </a:r>
            <a:r>
              <a:rPr lang="en-CA" sz="1600" dirty="0">
                <a:solidFill>
                  <a:schemeClr val="bg1"/>
                </a:solidFill>
              </a:rPr>
              <a:t>", "Expense Limit")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.Set("</a:t>
            </a:r>
            <a:r>
              <a:rPr lang="en-CA" sz="1600" dirty="0" err="1">
                <a:solidFill>
                  <a:schemeClr val="bg1"/>
                </a:solidFill>
              </a:rPr>
              <a:t>chart.radius</a:t>
            </a:r>
            <a:r>
              <a:rPr lang="en-CA" sz="1600" dirty="0">
                <a:solidFill>
                  <a:schemeClr val="bg1"/>
                </a:solidFill>
              </a:rPr>
              <a:t>", 250)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.Set("</a:t>
            </a:r>
            <a:r>
              <a:rPr lang="en-CA" sz="1600" dirty="0" err="1">
                <a:solidFill>
                  <a:schemeClr val="bg1"/>
                </a:solidFill>
              </a:rPr>
              <a:t>chart.centerx</a:t>
            </a:r>
            <a:r>
              <a:rPr lang="en-CA" sz="1600" dirty="0">
                <a:solidFill>
                  <a:schemeClr val="bg1"/>
                </a:solidFill>
              </a:rPr>
              <a:t>", 50)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.Set("</a:t>
            </a:r>
            <a:r>
              <a:rPr lang="en-CA" sz="1600" dirty="0" err="1">
                <a:solidFill>
                  <a:schemeClr val="bg1"/>
                </a:solidFill>
              </a:rPr>
              <a:t>chart.centery</a:t>
            </a:r>
            <a:r>
              <a:rPr lang="en-CA" sz="1600" dirty="0">
                <a:solidFill>
                  <a:schemeClr val="bg1"/>
                </a:solidFill>
              </a:rPr>
              <a:t>", 250)</a:t>
            </a:r>
          </a:p>
          <a:p>
            <a:r>
              <a:rPr lang="en-CA" sz="1600" dirty="0">
                <a:solidFill>
                  <a:schemeClr val="bg1"/>
                </a:solidFill>
              </a:rPr>
              <a:t>    .Draw();</a:t>
            </a:r>
          </a:p>
          <a:p>
            <a:r>
              <a:rPr lang="en-CA" sz="16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03677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Line 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881" y="1979158"/>
            <a:ext cx="3579829" cy="4176496"/>
          </a:xfrm>
        </p:spPr>
        <p:txBody>
          <a:bodyPr/>
          <a:lstStyle/>
          <a:p>
            <a:r>
              <a:rPr lang="en-US" dirty="0"/>
              <a:t>Idea is similar for line charts</a:t>
            </a:r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RGraph</a:t>
            </a:r>
            <a:r>
              <a:rPr lang="en-US" dirty="0"/>
              <a:t> object, set properties and draw.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A22CDC-DD6A-40E1-9693-E56826561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950092"/>
            <a:ext cx="3724275" cy="4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144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RGraph.Line</a:t>
            </a:r>
            <a:r>
              <a:rPr lang="en-CA" dirty="0"/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76200" y="1866159"/>
            <a:ext cx="8991600" cy="440120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function </a:t>
            </a:r>
            <a:r>
              <a:rPr lang="en-CA" sz="1400" dirty="0" err="1">
                <a:solidFill>
                  <a:schemeClr val="bg1"/>
                </a:solidFill>
              </a:rPr>
              <a:t>drawLines</a:t>
            </a:r>
            <a:r>
              <a:rPr lang="en-CA" sz="1400" dirty="0">
                <a:solidFill>
                  <a:schemeClr val="bg1"/>
                </a:solidFill>
              </a:rPr>
              <a:t>(</a:t>
            </a:r>
            <a:r>
              <a:rPr lang="en-CA" sz="1400" dirty="0" err="1">
                <a:solidFill>
                  <a:schemeClr val="bg1"/>
                </a:solidFill>
              </a:rPr>
              <a:t>ExpenseArr</a:t>
            </a:r>
            <a:r>
              <a:rPr lang="en-CA" sz="1400" dirty="0">
                <a:solidFill>
                  <a:schemeClr val="bg1"/>
                </a:solidFill>
              </a:rPr>
              <a:t>, </a:t>
            </a:r>
            <a:r>
              <a:rPr lang="en-CA" sz="1400" dirty="0" err="1">
                <a:solidFill>
                  <a:schemeClr val="bg1"/>
                </a:solidFill>
              </a:rPr>
              <a:t>expenseUpper</a:t>
            </a:r>
            <a:r>
              <a:rPr lang="en-CA" sz="1400" dirty="0">
                <a:solidFill>
                  <a:schemeClr val="bg1"/>
                </a:solidFill>
              </a:rPr>
              <a:t>, </a:t>
            </a:r>
            <a:r>
              <a:rPr lang="en-CA" sz="1400" dirty="0" err="1">
                <a:solidFill>
                  <a:schemeClr val="bg1"/>
                </a:solidFill>
              </a:rPr>
              <a:t>expenseLower</a:t>
            </a:r>
            <a:r>
              <a:rPr lang="en-CA" sz="1400" dirty="0">
                <a:solidFill>
                  <a:schemeClr val="bg1"/>
                </a:solidFill>
              </a:rPr>
              <a:t>, </a:t>
            </a:r>
            <a:r>
              <a:rPr lang="en-CA" sz="1400" dirty="0" err="1">
                <a:solidFill>
                  <a:schemeClr val="bg1"/>
                </a:solidFill>
              </a:rPr>
              <a:t>Datearr</a:t>
            </a:r>
            <a:r>
              <a:rPr lang="en-CA" sz="1400" dirty="0">
                <a:solidFill>
                  <a:schemeClr val="bg1"/>
                </a:solidFill>
              </a:rPr>
              <a:t>) {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var </a:t>
            </a:r>
            <a:r>
              <a:rPr lang="en-CA" sz="1400" dirty="0" err="1">
                <a:solidFill>
                  <a:schemeClr val="bg1"/>
                </a:solidFill>
              </a:rPr>
              <a:t>expenseLine</a:t>
            </a:r>
            <a:r>
              <a:rPr lang="en-CA" sz="1400" dirty="0">
                <a:solidFill>
                  <a:schemeClr val="bg1"/>
                </a:solidFill>
              </a:rPr>
              <a:t> = new </a:t>
            </a:r>
            <a:r>
              <a:rPr lang="en-CA" sz="1400" dirty="0" err="1">
                <a:solidFill>
                  <a:schemeClr val="bg1"/>
                </a:solidFill>
              </a:rPr>
              <a:t>RGraph.Line</a:t>
            </a:r>
            <a:r>
              <a:rPr lang="en-CA" sz="1400" dirty="0">
                <a:solidFill>
                  <a:schemeClr val="bg1"/>
                </a:solidFill>
              </a:rPr>
              <a:t>("</a:t>
            </a:r>
            <a:r>
              <a:rPr lang="en-CA" sz="1400" dirty="0" err="1">
                <a:solidFill>
                  <a:schemeClr val="bg1"/>
                </a:solidFill>
              </a:rPr>
              <a:t>GraphCanvas</a:t>
            </a:r>
            <a:r>
              <a:rPr lang="en-CA" sz="1400" dirty="0">
                <a:solidFill>
                  <a:schemeClr val="bg1"/>
                </a:solidFill>
              </a:rPr>
              <a:t>", </a:t>
            </a:r>
            <a:r>
              <a:rPr lang="en-CA" sz="1400" dirty="0" err="1">
                <a:solidFill>
                  <a:schemeClr val="bg1"/>
                </a:solidFill>
              </a:rPr>
              <a:t>ExpenseArr</a:t>
            </a:r>
            <a:r>
              <a:rPr lang="en-CA" sz="1400" dirty="0">
                <a:solidFill>
                  <a:schemeClr val="bg1"/>
                </a:solidFill>
              </a:rPr>
              <a:t>, 0, 0)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.Set("labels", </a:t>
            </a:r>
            <a:r>
              <a:rPr lang="en-CA" sz="1400" dirty="0" err="1">
                <a:solidFill>
                  <a:schemeClr val="bg1"/>
                </a:solidFill>
              </a:rPr>
              <a:t>Datearr</a:t>
            </a:r>
            <a:r>
              <a:rPr lang="en-CA" sz="1400" dirty="0">
                <a:solidFill>
                  <a:schemeClr val="bg1"/>
                </a:solidFill>
              </a:rPr>
              <a:t>)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.Set("colors", ["blue"])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.Set("shadow", true)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.Set("</a:t>
            </a:r>
            <a:r>
              <a:rPr lang="en-CA" sz="1400" dirty="0" err="1">
                <a:solidFill>
                  <a:schemeClr val="bg1"/>
                </a:solidFill>
              </a:rPr>
              <a:t>shadow.offsetx</a:t>
            </a:r>
            <a:r>
              <a:rPr lang="en-CA" sz="1400" dirty="0">
                <a:solidFill>
                  <a:schemeClr val="bg1"/>
                </a:solidFill>
              </a:rPr>
              <a:t>", 1)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.Set("</a:t>
            </a:r>
            <a:r>
              <a:rPr lang="en-CA" sz="1400" dirty="0" err="1">
                <a:solidFill>
                  <a:schemeClr val="bg1"/>
                </a:solidFill>
              </a:rPr>
              <a:t>shadow.offsety</a:t>
            </a:r>
            <a:r>
              <a:rPr lang="en-CA" sz="1400" dirty="0">
                <a:solidFill>
                  <a:schemeClr val="bg1"/>
                </a:solidFill>
              </a:rPr>
              <a:t>", 1)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.Set("linewidth", 1)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.Set("</a:t>
            </a:r>
            <a:r>
              <a:rPr lang="en-CA" sz="1400" dirty="0" err="1">
                <a:solidFill>
                  <a:schemeClr val="bg1"/>
                </a:solidFill>
              </a:rPr>
              <a:t>numxticks</a:t>
            </a:r>
            <a:r>
              <a:rPr lang="en-CA" sz="1400" dirty="0">
                <a:solidFill>
                  <a:schemeClr val="bg1"/>
                </a:solidFill>
              </a:rPr>
              <a:t>", 6)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.Set("</a:t>
            </a:r>
            <a:r>
              <a:rPr lang="en-CA" sz="1400" dirty="0" err="1">
                <a:solidFill>
                  <a:schemeClr val="bg1"/>
                </a:solidFill>
              </a:rPr>
              <a:t>scale.decimals</a:t>
            </a:r>
            <a:r>
              <a:rPr lang="en-CA" sz="1400" dirty="0">
                <a:solidFill>
                  <a:schemeClr val="bg1"/>
                </a:solidFill>
              </a:rPr>
              <a:t>", 2)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.Set("</a:t>
            </a:r>
            <a:r>
              <a:rPr lang="en-CA" sz="1400" dirty="0" err="1">
                <a:solidFill>
                  <a:schemeClr val="bg1"/>
                </a:solidFill>
              </a:rPr>
              <a:t>xaxispos</a:t>
            </a:r>
            <a:r>
              <a:rPr lang="en-CA" sz="1400" dirty="0">
                <a:solidFill>
                  <a:schemeClr val="bg1"/>
                </a:solidFill>
              </a:rPr>
              <a:t>", "bottom")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.Set("</a:t>
            </a:r>
            <a:r>
              <a:rPr lang="en-CA" sz="1400" dirty="0" err="1">
                <a:solidFill>
                  <a:schemeClr val="bg1"/>
                </a:solidFill>
              </a:rPr>
              <a:t>gutter.left</a:t>
            </a:r>
            <a:r>
              <a:rPr lang="en-CA" sz="1400" dirty="0">
                <a:solidFill>
                  <a:schemeClr val="bg1"/>
                </a:solidFill>
              </a:rPr>
              <a:t>", 40)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.Set("</a:t>
            </a:r>
            <a:r>
              <a:rPr lang="en-CA" sz="1400" dirty="0" err="1">
                <a:solidFill>
                  <a:schemeClr val="bg1"/>
                </a:solidFill>
              </a:rPr>
              <a:t>tickmarks</a:t>
            </a:r>
            <a:r>
              <a:rPr lang="en-CA" sz="1400" dirty="0">
                <a:solidFill>
                  <a:schemeClr val="bg1"/>
                </a:solidFill>
              </a:rPr>
              <a:t>", "</a:t>
            </a:r>
            <a:r>
              <a:rPr lang="en-CA" sz="1400" dirty="0" err="1">
                <a:solidFill>
                  <a:schemeClr val="bg1"/>
                </a:solidFill>
              </a:rPr>
              <a:t>filledcircle</a:t>
            </a:r>
            <a:r>
              <a:rPr lang="en-CA" sz="1400" dirty="0">
                <a:solidFill>
                  <a:schemeClr val="bg1"/>
                </a:solidFill>
              </a:rPr>
              <a:t>")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.Set("</a:t>
            </a:r>
            <a:r>
              <a:rPr lang="en-CA" sz="1400" dirty="0" err="1">
                <a:solidFill>
                  <a:schemeClr val="bg1"/>
                </a:solidFill>
              </a:rPr>
              <a:t>ticksize</a:t>
            </a:r>
            <a:r>
              <a:rPr lang="en-CA" sz="1400" dirty="0">
                <a:solidFill>
                  <a:schemeClr val="bg1"/>
                </a:solidFill>
              </a:rPr>
              <a:t>", 5)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.Set("</a:t>
            </a:r>
            <a:r>
              <a:rPr lang="en-CA" sz="1400" dirty="0" err="1">
                <a:solidFill>
                  <a:schemeClr val="bg1"/>
                </a:solidFill>
              </a:rPr>
              <a:t>chart.labels.ingraph</a:t>
            </a:r>
            <a:r>
              <a:rPr lang="en-CA" sz="1400" dirty="0">
                <a:solidFill>
                  <a:schemeClr val="bg1"/>
                </a:solidFill>
              </a:rPr>
              <a:t>", [, , ["Amount",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  "blue", "yellow", 1, 80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], , ])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.Set("</a:t>
            </a:r>
            <a:r>
              <a:rPr lang="en-CA" sz="1400" dirty="0" err="1">
                <a:solidFill>
                  <a:schemeClr val="bg1"/>
                </a:solidFill>
              </a:rPr>
              <a:t>chart.title</a:t>
            </a:r>
            <a:r>
              <a:rPr lang="en-CA" sz="1400" dirty="0">
                <a:solidFill>
                  <a:schemeClr val="bg1"/>
                </a:solidFill>
              </a:rPr>
              <a:t>", "</a:t>
            </a:r>
            <a:r>
              <a:rPr lang="en-CA" sz="1400" dirty="0" err="1">
                <a:solidFill>
                  <a:schemeClr val="bg1"/>
                </a:solidFill>
              </a:rPr>
              <a:t>ExpenseAmount</a:t>
            </a:r>
            <a:r>
              <a:rPr lang="en-CA" sz="1400" dirty="0">
                <a:solidFill>
                  <a:schemeClr val="bg1"/>
                </a:solidFill>
              </a:rPr>
              <a:t>")</a:t>
            </a:r>
          </a:p>
          <a:p>
            <a:r>
              <a:rPr lang="en-CA" sz="1400" dirty="0">
                <a:solidFill>
                  <a:schemeClr val="bg1"/>
                </a:solidFill>
              </a:rPr>
              <a:t>    .Draw();</a:t>
            </a:r>
          </a:p>
          <a:p>
            <a:r>
              <a:rPr lang="en-CA" sz="14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56362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Manifest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Downloadable web-based app</a:t>
            </a:r>
          </a:p>
          <a:p>
            <a:endParaRPr lang="en-US" sz="1800" dirty="0"/>
          </a:p>
          <a:p>
            <a:r>
              <a:rPr lang="en-US" sz="1800" dirty="0"/>
              <a:t>Specifies which files need to be downloaded to a local drive</a:t>
            </a:r>
          </a:p>
          <a:p>
            <a:endParaRPr lang="en-US" sz="1800" dirty="0"/>
          </a:p>
          <a:p>
            <a:r>
              <a:rPr lang="en-US" sz="1800" dirty="0"/>
              <a:t>Referenced in the &lt;html&gt; tag</a:t>
            </a:r>
          </a:p>
          <a:p>
            <a:endParaRPr lang="en-US" sz="1800" dirty="0"/>
          </a:p>
          <a:p>
            <a:r>
              <a:rPr lang="en-US" sz="1800" b="1" dirty="0"/>
              <a:t>Application Cache</a:t>
            </a:r>
            <a:r>
              <a:rPr lang="en-US" sz="1800" dirty="0"/>
              <a:t> (</a:t>
            </a:r>
            <a:r>
              <a:rPr lang="en-US" sz="1800" i="1" dirty="0" err="1"/>
              <a:t>AppCache</a:t>
            </a:r>
            <a:r>
              <a:rPr lang="en-US" sz="1800" dirty="0"/>
              <a:t>) interface to specify resources that the browser should cache and make available to offline users</a:t>
            </a:r>
            <a:endParaRPr lang="en-CA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5181600"/>
            <a:ext cx="5562600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bg1"/>
                </a:solidFill>
              </a:rPr>
              <a:t>&lt;!DOCTYPE html&gt;</a:t>
            </a:r>
          </a:p>
          <a:p>
            <a:r>
              <a:rPr lang="en-CA" sz="1600" dirty="0">
                <a:solidFill>
                  <a:schemeClr val="bg1"/>
                </a:solidFill>
              </a:rPr>
              <a:t>&lt;html </a:t>
            </a:r>
            <a:r>
              <a:rPr lang="en-CA" sz="1600" dirty="0" err="1">
                <a:solidFill>
                  <a:schemeClr val="bg1"/>
                </a:solidFill>
              </a:rPr>
              <a:t>lang</a:t>
            </a:r>
            <a:r>
              <a:rPr lang="en-CA" sz="1600" dirty="0">
                <a:solidFill>
                  <a:schemeClr val="bg1"/>
                </a:solidFill>
              </a:rPr>
              <a:t>=en manifest="</a:t>
            </a:r>
            <a:r>
              <a:rPr lang="en-CA" sz="1600" dirty="0" err="1">
                <a:solidFill>
                  <a:schemeClr val="bg1"/>
                </a:solidFill>
              </a:rPr>
              <a:t>manifest.appcache</a:t>
            </a:r>
            <a:r>
              <a:rPr lang="en-CA" sz="1600" dirty="0">
                <a:solidFill>
                  <a:schemeClr val="bg1"/>
                </a:solidFill>
              </a:rPr>
              <a:t>"&gt;</a:t>
            </a:r>
          </a:p>
          <a:p>
            <a:r>
              <a:rPr lang="en-CA" sz="1600" dirty="0">
                <a:solidFill>
                  <a:schemeClr val="bg1"/>
                </a:solidFill>
              </a:rPr>
              <a:t>&lt;head&gt;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….</a:t>
            </a:r>
            <a:endParaRPr lang="en-CA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7653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312286" y="2209800"/>
            <a:ext cx="4229100" cy="31085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bg1"/>
                </a:solidFill>
              </a:rPr>
              <a:t>CACHE MANIFEST</a:t>
            </a:r>
          </a:p>
          <a:p>
            <a:r>
              <a:rPr lang="en-CA" sz="1600" dirty="0">
                <a:solidFill>
                  <a:schemeClr val="bg1"/>
                </a:solidFill>
              </a:rPr>
              <a:t>#version 1</a:t>
            </a:r>
          </a:p>
          <a:p>
            <a:endParaRPr lang="en-CA" sz="1600" dirty="0">
              <a:solidFill>
                <a:schemeClr val="bg1"/>
              </a:solidFill>
            </a:endParaRPr>
          </a:p>
          <a:p>
            <a:r>
              <a:rPr lang="en-CA" sz="1600" dirty="0">
                <a:solidFill>
                  <a:schemeClr val="bg1"/>
                </a:solidFill>
              </a:rPr>
              <a:t>index.html</a:t>
            </a:r>
          </a:p>
          <a:p>
            <a:endParaRPr lang="en-CA" sz="1600" dirty="0">
              <a:solidFill>
                <a:schemeClr val="bg1"/>
              </a:solidFill>
            </a:endParaRPr>
          </a:p>
          <a:p>
            <a:r>
              <a:rPr lang="en-CA" sz="1600" dirty="0" err="1">
                <a:solidFill>
                  <a:schemeClr val="bg1"/>
                </a:solidFill>
              </a:rPr>
              <a:t>css</a:t>
            </a:r>
            <a:r>
              <a:rPr lang="en-CA" sz="1600" dirty="0">
                <a:solidFill>
                  <a:schemeClr val="bg1"/>
                </a:solidFill>
              </a:rPr>
              <a:t>/bootstrap.css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css</a:t>
            </a:r>
            <a:r>
              <a:rPr lang="en-CA" sz="1600" dirty="0">
                <a:solidFill>
                  <a:schemeClr val="bg1"/>
                </a:solidFill>
              </a:rPr>
              <a:t>/bootstrap.min.css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css</a:t>
            </a:r>
            <a:r>
              <a:rPr lang="en-CA" sz="1600" dirty="0">
                <a:solidFill>
                  <a:schemeClr val="bg1"/>
                </a:solidFill>
              </a:rPr>
              <a:t>/jquery.mobile-1.3.1.min.css</a:t>
            </a:r>
          </a:p>
          <a:p>
            <a:endParaRPr lang="en-CA" sz="1600" dirty="0">
              <a:solidFill>
                <a:schemeClr val="bg1"/>
              </a:solidFill>
            </a:endParaRPr>
          </a:p>
          <a:p>
            <a:r>
              <a:rPr lang="en-CA" sz="1600" dirty="0" err="1">
                <a:solidFill>
                  <a:schemeClr val="bg1"/>
                </a:solidFill>
              </a:rPr>
              <a:t>css</a:t>
            </a:r>
            <a:r>
              <a:rPr lang="en-CA" sz="1600" dirty="0">
                <a:solidFill>
                  <a:schemeClr val="bg1"/>
                </a:solidFill>
              </a:rPr>
              <a:t>/images/ajax-loader.gif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css</a:t>
            </a:r>
            <a:r>
              <a:rPr lang="en-CA" sz="1600" dirty="0">
                <a:solidFill>
                  <a:schemeClr val="bg1"/>
                </a:solidFill>
              </a:rPr>
              <a:t>/images/icons-18-white.png</a:t>
            </a:r>
          </a:p>
          <a:p>
            <a:r>
              <a:rPr lang="en-CA" sz="1600" dirty="0" err="1">
                <a:solidFill>
                  <a:schemeClr val="bg1"/>
                </a:solidFill>
              </a:rPr>
              <a:t>css</a:t>
            </a:r>
            <a:r>
              <a:rPr lang="en-CA" sz="1600" dirty="0">
                <a:solidFill>
                  <a:schemeClr val="bg1"/>
                </a:solidFill>
              </a:rPr>
              <a:t>/images/</a:t>
            </a:r>
            <a:r>
              <a:rPr lang="en-CA" sz="1600" dirty="0" err="1">
                <a:solidFill>
                  <a:schemeClr val="bg1"/>
                </a:solidFill>
              </a:rPr>
              <a:t>Thumbs.db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2580141"/>
            <a:ext cx="4229100" cy="25545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bg1"/>
                </a:solidFill>
              </a:rPr>
              <a:t>scripts/bootstrap.js</a:t>
            </a:r>
          </a:p>
          <a:p>
            <a:r>
              <a:rPr lang="en-CA" sz="1600" dirty="0">
                <a:solidFill>
                  <a:schemeClr val="bg1"/>
                </a:solidFill>
              </a:rPr>
              <a:t>scripts/jquery-1.9.1.min.js</a:t>
            </a:r>
          </a:p>
          <a:p>
            <a:r>
              <a:rPr lang="en-CA" sz="1600" dirty="0">
                <a:solidFill>
                  <a:schemeClr val="bg1"/>
                </a:solidFill>
              </a:rPr>
              <a:t>scripts/jquery.mobile-1.3.1.min.js</a:t>
            </a:r>
          </a:p>
          <a:p>
            <a:r>
              <a:rPr lang="en-CA" sz="1600" dirty="0">
                <a:solidFill>
                  <a:schemeClr val="bg1"/>
                </a:solidFill>
              </a:rPr>
              <a:t>scripts/RGraph.common.core.js</a:t>
            </a:r>
          </a:p>
          <a:p>
            <a:r>
              <a:rPr lang="en-CA" sz="1600" dirty="0">
                <a:solidFill>
                  <a:schemeClr val="bg1"/>
                </a:solidFill>
              </a:rPr>
              <a:t>scripts/RGraph.common.dynamic.js</a:t>
            </a:r>
          </a:p>
          <a:p>
            <a:r>
              <a:rPr lang="en-CA" sz="1600" dirty="0">
                <a:solidFill>
                  <a:schemeClr val="bg1"/>
                </a:solidFill>
              </a:rPr>
              <a:t>scripts/RGraph.common.effects.js</a:t>
            </a:r>
          </a:p>
          <a:p>
            <a:r>
              <a:rPr lang="en-CA" sz="1600" dirty="0">
                <a:solidFill>
                  <a:schemeClr val="bg1"/>
                </a:solidFill>
              </a:rPr>
              <a:t>scripts/RGraph.cornergauge.js</a:t>
            </a:r>
          </a:p>
          <a:p>
            <a:r>
              <a:rPr lang="en-CA" sz="1600" dirty="0">
                <a:solidFill>
                  <a:schemeClr val="bg1"/>
                </a:solidFill>
              </a:rPr>
              <a:t>scripts/RGraph.hprogress.js</a:t>
            </a:r>
          </a:p>
          <a:p>
            <a:r>
              <a:rPr lang="en-CA" sz="1600" dirty="0">
                <a:solidFill>
                  <a:schemeClr val="bg1"/>
                </a:solidFill>
              </a:rPr>
              <a:t>scripts/RGraph.line.js</a:t>
            </a:r>
          </a:p>
          <a:p>
            <a:r>
              <a:rPr lang="en-CA" sz="1600" dirty="0">
                <a:solidFill>
                  <a:schemeClr val="bg1"/>
                </a:solidFill>
              </a:rPr>
              <a:t>s</a:t>
            </a:r>
            <a:r>
              <a:rPr lang="en-CA" sz="1600">
                <a:solidFill>
                  <a:schemeClr val="bg1"/>
                </a:solidFill>
              </a:rPr>
              <a:t>cripts</a:t>
            </a:r>
            <a:r>
              <a:rPr lang="en-CA" sz="1600" dirty="0">
                <a:solidFill>
                  <a:schemeClr val="bg1"/>
                </a:solidFill>
              </a:rPr>
              <a:t>/index.js</a:t>
            </a:r>
          </a:p>
        </p:txBody>
      </p:sp>
    </p:spTree>
    <p:extLst>
      <p:ext uri="{BB962C8B-B14F-4D97-AF65-F5344CB8AC3E}">
        <p14:creationId xmlns:p14="http://schemas.microsoft.com/office/powerpoint/2010/main" val="11919160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D99E-788A-4DDE-A9C4-27B2D015B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DB14E-C7DD-46E2-85C3-17359F0AC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170" y="2286000"/>
            <a:ext cx="7543801" cy="3276600"/>
          </a:xfrm>
        </p:spPr>
        <p:txBody>
          <a:bodyPr/>
          <a:lstStyle/>
          <a:p>
            <a:r>
              <a:rPr lang="en-CA" dirty="0"/>
              <a:t>Fully functioning </a:t>
            </a:r>
            <a:r>
              <a:rPr lang="en-CA" b="1" dirty="0">
                <a:solidFill>
                  <a:srgbClr val="0070C0"/>
                </a:solidFill>
              </a:rPr>
              <a:t>Learning tracker App </a:t>
            </a:r>
            <a:r>
              <a:rPr lang="en-CA" dirty="0"/>
              <a:t>(With graphs)</a:t>
            </a:r>
          </a:p>
          <a:p>
            <a:endParaRPr lang="en-CA" dirty="0"/>
          </a:p>
          <a:p>
            <a:r>
              <a:rPr lang="en-CA" dirty="0"/>
              <a:t>Refer slides to find answer for your queries</a:t>
            </a:r>
          </a:p>
          <a:p>
            <a:endParaRPr lang="en-CA" dirty="0"/>
          </a:p>
          <a:p>
            <a:r>
              <a:rPr lang="en-CA" dirty="0"/>
              <a:t>Use </a:t>
            </a:r>
            <a:r>
              <a:rPr lang="en-CA" dirty="0" err="1"/>
              <a:t>HelperFunctionsProject1</a:t>
            </a:r>
            <a:r>
              <a:rPr lang="en-CA" dirty="0"/>
              <a:t> and Project 1 Files from </a:t>
            </a:r>
            <a:r>
              <a:rPr lang="en-CA" dirty="0" err="1"/>
              <a:t>brightspace</a:t>
            </a:r>
            <a:endParaRPr lang="en-CA" dirty="0"/>
          </a:p>
          <a:p>
            <a:endParaRPr lang="en-CA" dirty="0"/>
          </a:p>
          <a:p>
            <a:r>
              <a:rPr lang="en-CA" dirty="0"/>
              <a:t>Due Date : </a:t>
            </a:r>
            <a:r>
              <a:rPr lang="en-CA" b="1" dirty="0">
                <a:solidFill>
                  <a:srgbClr val="FF0000"/>
                </a:solidFill>
              </a:rPr>
              <a:t>June 16</a:t>
            </a:r>
            <a:r>
              <a:rPr lang="en-CA" b="1" baseline="30000" dirty="0">
                <a:solidFill>
                  <a:srgbClr val="FF0000"/>
                </a:solidFill>
              </a:rPr>
              <a:t>th</a:t>
            </a:r>
            <a:r>
              <a:rPr lang="en-CA" b="1" dirty="0">
                <a:solidFill>
                  <a:srgbClr val="FF0000"/>
                </a:solidFill>
              </a:rPr>
              <a:t> 2019, 11.59 pm</a:t>
            </a:r>
          </a:p>
        </p:txBody>
      </p:sp>
    </p:spTree>
    <p:extLst>
      <p:ext uri="{BB962C8B-B14F-4D97-AF65-F5344CB8AC3E}">
        <p14:creationId xmlns:p14="http://schemas.microsoft.com/office/powerpoint/2010/main" val="329167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coordinate system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81200"/>
            <a:ext cx="7406641" cy="4220497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endParaRPr lang="en-CA" dirty="0"/>
          </a:p>
        </p:txBody>
      </p:sp>
      <p:grpSp>
        <p:nvGrpSpPr>
          <p:cNvPr id="11" name="Group 10"/>
          <p:cNvGrpSpPr/>
          <p:nvPr/>
        </p:nvGrpSpPr>
        <p:grpSpPr>
          <a:xfrm>
            <a:off x="990600" y="2164237"/>
            <a:ext cx="6384007" cy="3991897"/>
            <a:chOff x="1143000" y="2209800"/>
            <a:chExt cx="7183582" cy="4242375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143000" y="2209800"/>
              <a:ext cx="6629400" cy="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1143000" y="2209800"/>
              <a:ext cx="0" cy="388620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772400" y="2229928"/>
              <a:ext cx="55418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X</a:t>
              </a:r>
              <a:endParaRPr lang="en-CA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47800" y="5867400"/>
              <a:ext cx="55418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</a:t>
              </a:r>
              <a:endParaRPr lang="en-CA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95400" y="2286000"/>
              <a:ext cx="1219496" cy="6214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(0,0)</a:t>
              </a:r>
              <a:endParaRPr lang="en-CA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5634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arc(</a:t>
            </a:r>
            <a:r>
              <a:rPr lang="en-US" i="1" dirty="0"/>
              <a:t>x, y, radius, start, end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2302" y="2819400"/>
            <a:ext cx="7467600" cy="206210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function </a:t>
            </a:r>
            <a:r>
              <a:rPr lang="en-US" sz="1600" dirty="0" err="1">
                <a:solidFill>
                  <a:schemeClr val="bg1"/>
                </a:solidFill>
              </a:rPr>
              <a:t>drawCircle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canvasContext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centerX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centerY</a:t>
            </a:r>
            <a:r>
              <a:rPr lang="en-US" sz="1600" dirty="0">
                <a:solidFill>
                  <a:schemeClr val="bg1"/>
                </a:solidFill>
              </a:rPr>
              <a:t>, radius)</a:t>
            </a:r>
          </a:p>
          <a:p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</a:t>
            </a:r>
            <a:r>
              <a:rPr lang="en-US" sz="1600" dirty="0" err="1">
                <a:solidFill>
                  <a:schemeClr val="bg1"/>
                </a:solidFill>
              </a:rPr>
              <a:t>var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startAngleInRadians</a:t>
            </a:r>
            <a:r>
              <a:rPr lang="en-US" sz="1600" dirty="0">
                <a:solidFill>
                  <a:schemeClr val="bg1"/>
                </a:solidFill>
              </a:rPr>
              <a:t>=0;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</a:t>
            </a:r>
            <a:r>
              <a:rPr lang="en-US" sz="1600" dirty="0" err="1">
                <a:solidFill>
                  <a:schemeClr val="bg1"/>
                </a:solidFill>
              </a:rPr>
              <a:t>var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endAngleInRadians</a:t>
            </a:r>
            <a:r>
              <a:rPr lang="en-US" sz="1600" dirty="0">
                <a:solidFill>
                  <a:schemeClr val="bg1"/>
                </a:solidFill>
              </a:rPr>
              <a:t>=2*</a:t>
            </a:r>
            <a:r>
              <a:rPr lang="en-US" sz="1600" dirty="0" err="1">
                <a:solidFill>
                  <a:schemeClr val="bg1"/>
                </a:solidFill>
              </a:rPr>
              <a:t>Math.PI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</a:t>
            </a:r>
            <a:r>
              <a:rPr lang="en-US" sz="1600" dirty="0" err="1">
                <a:solidFill>
                  <a:schemeClr val="bg1"/>
                </a:solidFill>
              </a:rPr>
              <a:t>canvasContext.beginPath</a:t>
            </a:r>
            <a:r>
              <a:rPr lang="en-US" sz="16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canvasContext.arc(</a:t>
            </a:r>
            <a:r>
              <a:rPr lang="en-US" sz="1600" dirty="0" err="1">
                <a:solidFill>
                  <a:schemeClr val="bg1"/>
                </a:solidFill>
              </a:rPr>
              <a:t>centerX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centerY</a:t>
            </a:r>
            <a:r>
              <a:rPr lang="en-US" sz="1600" dirty="0">
                <a:solidFill>
                  <a:schemeClr val="bg1"/>
                </a:solidFill>
              </a:rPr>
              <a:t>, radius, </a:t>
            </a:r>
            <a:r>
              <a:rPr lang="en-US" sz="1600" dirty="0" err="1">
                <a:solidFill>
                  <a:schemeClr val="bg1"/>
                </a:solidFill>
              </a:rPr>
              <a:t>startAngleInRadians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endAngleInRadians</a:t>
            </a:r>
            <a:r>
              <a:rPr lang="en-US" sz="1600" dirty="0">
                <a:solidFill>
                  <a:schemeClr val="bg1"/>
                </a:solidFill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</a:t>
            </a:r>
            <a:r>
              <a:rPr lang="en-US" sz="1600" dirty="0" err="1">
                <a:solidFill>
                  <a:schemeClr val="bg1"/>
                </a:solidFill>
              </a:rPr>
              <a:t>canvasContext.stroke</a:t>
            </a:r>
            <a:r>
              <a:rPr lang="en-US" sz="16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5420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coordinate system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098" y="1905000"/>
            <a:ext cx="7543801" cy="4023360"/>
          </a:xfrm>
        </p:spPr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D17AC3-BEB2-473D-8CF8-4E00F7AB0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98" y="1902643"/>
            <a:ext cx="4419600" cy="424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37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strokes/fill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099" y="2209800"/>
            <a:ext cx="7543801" cy="4023360"/>
          </a:xfrm>
        </p:spPr>
        <p:txBody>
          <a:bodyPr/>
          <a:lstStyle/>
          <a:p>
            <a:r>
              <a:rPr lang="en-CA" dirty="0" err="1"/>
              <a:t>strokeStyle</a:t>
            </a:r>
            <a:r>
              <a:rPr lang="en-CA" dirty="0"/>
              <a:t> – color spec</a:t>
            </a:r>
          </a:p>
          <a:p>
            <a:pPr lvl="1"/>
            <a:r>
              <a:rPr lang="en-CA" dirty="0" err="1"/>
              <a:t>ctx.strokeStyle</a:t>
            </a:r>
            <a:r>
              <a:rPr lang="en-CA" dirty="0"/>
              <a:t>="#f0000";</a:t>
            </a:r>
          </a:p>
          <a:p>
            <a:pPr lvl="1"/>
            <a:endParaRPr lang="en-US" dirty="0"/>
          </a:p>
          <a:p>
            <a:r>
              <a:rPr lang="en-US" dirty="0" err="1"/>
              <a:t>lineWidth</a:t>
            </a:r>
            <a:r>
              <a:rPr lang="en-US" dirty="0"/>
              <a:t> </a:t>
            </a:r>
            <a:r>
              <a:rPr lang="en-CA" dirty="0"/>
              <a:t>– how thick the line should be</a:t>
            </a:r>
            <a:endParaRPr lang="en-US" dirty="0"/>
          </a:p>
          <a:p>
            <a:pPr lvl="1"/>
            <a:r>
              <a:rPr lang="en-US" dirty="0" err="1"/>
              <a:t>ctx.lineWidth</a:t>
            </a:r>
            <a:r>
              <a:rPr lang="en-US" dirty="0"/>
              <a:t>=5;</a:t>
            </a:r>
          </a:p>
          <a:p>
            <a:pPr lvl="1"/>
            <a:endParaRPr lang="en-US" dirty="0"/>
          </a:p>
          <a:p>
            <a:r>
              <a:rPr lang="en-US" dirty="0" err="1"/>
              <a:t>fillStyle</a:t>
            </a:r>
            <a:r>
              <a:rPr lang="en-US" dirty="0"/>
              <a:t> </a:t>
            </a:r>
            <a:r>
              <a:rPr lang="en-CA" dirty="0"/>
              <a:t>– color spec</a:t>
            </a:r>
          </a:p>
          <a:p>
            <a:pPr lvl="1"/>
            <a:r>
              <a:rPr lang="en-US" dirty="0" err="1"/>
              <a:t>ctx.fillStyle</a:t>
            </a:r>
            <a:r>
              <a:rPr lang="en-US" dirty="0"/>
              <a:t> = “#00ff00”;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09910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1604</TotalTime>
  <Words>3865</Words>
  <Application>Microsoft Office PowerPoint</Application>
  <PresentationFormat>On-screen Show (4:3)</PresentationFormat>
  <Paragraphs>586</Paragraphs>
  <Slides>55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Calibri Light</vt:lpstr>
      <vt:lpstr>Retrospect</vt:lpstr>
      <vt:lpstr>MCDA 5550 - Web App Development   Chapter 7. Graphics on HTML5 Canvas</vt:lpstr>
      <vt:lpstr>HTML5 &lt;canvas&gt;</vt:lpstr>
      <vt:lpstr>html</vt:lpstr>
      <vt:lpstr>js</vt:lpstr>
      <vt:lpstr>Cont’d…</vt:lpstr>
      <vt:lpstr>Canvas coordinate system</vt:lpstr>
      <vt:lpstr>Cont’d…</vt:lpstr>
      <vt:lpstr>Canvas coordinate system</vt:lpstr>
      <vt:lpstr>Attributes of strokes/fill</vt:lpstr>
      <vt:lpstr>Gradient (linear)</vt:lpstr>
      <vt:lpstr>Gradient (linear)</vt:lpstr>
      <vt:lpstr>Gradient (radial)</vt:lpstr>
      <vt:lpstr>Gradient (radial)</vt:lpstr>
      <vt:lpstr>Shadows</vt:lpstr>
      <vt:lpstr>Scale</vt:lpstr>
      <vt:lpstr>Scale</vt:lpstr>
      <vt:lpstr>Scale</vt:lpstr>
      <vt:lpstr>Scale</vt:lpstr>
      <vt:lpstr>Or use save() and restore()</vt:lpstr>
      <vt:lpstr>Rotate</vt:lpstr>
      <vt:lpstr>Rotate</vt:lpstr>
      <vt:lpstr>Rotate</vt:lpstr>
      <vt:lpstr>Rotate</vt:lpstr>
      <vt:lpstr>Cont’d…</vt:lpstr>
      <vt:lpstr>Translate</vt:lpstr>
      <vt:lpstr>Translate</vt:lpstr>
      <vt:lpstr>When combined…</vt:lpstr>
      <vt:lpstr>PowerPoint Presentation</vt:lpstr>
      <vt:lpstr>  Class Activity - 1</vt:lpstr>
      <vt:lpstr>drawAxes() function</vt:lpstr>
      <vt:lpstr>drawAxes() function</vt:lpstr>
      <vt:lpstr>drawAxes() function</vt:lpstr>
      <vt:lpstr>PowerPoint Presentation</vt:lpstr>
      <vt:lpstr>PowerPoint Presentation</vt:lpstr>
      <vt:lpstr>Class Activity -2</vt:lpstr>
      <vt:lpstr>HTML</vt:lpstr>
      <vt:lpstr>JavaScript</vt:lpstr>
      <vt:lpstr>Cont’d…</vt:lpstr>
      <vt:lpstr>switch() statement in js</vt:lpstr>
      <vt:lpstr>Cont’d…</vt:lpstr>
      <vt:lpstr>Adding an image file to canvas</vt:lpstr>
      <vt:lpstr>You can apply transformations</vt:lpstr>
      <vt:lpstr>Animation</vt:lpstr>
      <vt:lpstr>Cont’d…</vt:lpstr>
      <vt:lpstr>RGraph package</vt:lpstr>
      <vt:lpstr>Back to Learning Tracker app</vt:lpstr>
      <vt:lpstr>PowerPoint Presentation</vt:lpstr>
      <vt:lpstr>PowerPoint Presentation</vt:lpstr>
      <vt:lpstr>RGraph.CornerGauge object</vt:lpstr>
      <vt:lpstr>Set properties of RGraph object</vt:lpstr>
      <vt:lpstr>Line Charts</vt:lpstr>
      <vt:lpstr>RGraph.Line object</vt:lpstr>
      <vt:lpstr>Manifest file</vt:lpstr>
      <vt:lpstr>Files</vt:lpstr>
      <vt:lpstr>Project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2356.2 - Mobile App Development   Chapter 7. Graphics on HTML5 Canvas</dc:title>
  <dc:creator>ya</dc:creator>
  <cp:lastModifiedBy>Dinesh Kumar Govindaraj</cp:lastModifiedBy>
  <cp:revision>400</cp:revision>
  <cp:lastPrinted>2018-05-14T19:51:13Z</cp:lastPrinted>
  <dcterms:created xsi:type="dcterms:W3CDTF">2016-02-13T20:32:11Z</dcterms:created>
  <dcterms:modified xsi:type="dcterms:W3CDTF">2019-06-08T11:05:18Z</dcterms:modified>
</cp:coreProperties>
</file>