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257" r:id="rId2"/>
    <p:sldId id="319" r:id="rId3"/>
    <p:sldId id="258" r:id="rId4"/>
    <p:sldId id="303" r:id="rId5"/>
    <p:sldId id="259" r:id="rId6"/>
    <p:sldId id="262" r:id="rId7"/>
    <p:sldId id="264" r:id="rId8"/>
    <p:sldId id="266" r:id="rId9"/>
    <p:sldId id="265" r:id="rId10"/>
    <p:sldId id="263" r:id="rId11"/>
    <p:sldId id="302" r:id="rId12"/>
    <p:sldId id="315" r:id="rId13"/>
    <p:sldId id="323" r:id="rId14"/>
    <p:sldId id="267" r:id="rId15"/>
    <p:sldId id="273" r:id="rId16"/>
    <p:sldId id="274" r:id="rId17"/>
    <p:sldId id="275" r:id="rId18"/>
    <p:sldId id="276" r:id="rId19"/>
    <p:sldId id="277" r:id="rId20"/>
    <p:sldId id="294" r:id="rId21"/>
    <p:sldId id="321" r:id="rId22"/>
    <p:sldId id="281" r:id="rId23"/>
    <p:sldId id="282" r:id="rId24"/>
    <p:sldId id="333" r:id="rId25"/>
    <p:sldId id="334" r:id="rId26"/>
    <p:sldId id="278" r:id="rId27"/>
    <p:sldId id="335" r:id="rId28"/>
    <p:sldId id="322" r:id="rId29"/>
    <p:sldId id="283" r:id="rId30"/>
    <p:sldId id="284" r:id="rId31"/>
    <p:sldId id="324" r:id="rId32"/>
    <p:sldId id="325" r:id="rId33"/>
    <p:sldId id="326" r:id="rId34"/>
    <p:sldId id="288" r:id="rId35"/>
    <p:sldId id="289" r:id="rId36"/>
    <p:sldId id="327" r:id="rId37"/>
    <p:sldId id="290" r:id="rId38"/>
    <p:sldId id="291" r:id="rId39"/>
    <p:sldId id="328" r:id="rId40"/>
    <p:sldId id="293" r:id="rId41"/>
    <p:sldId id="295" r:id="rId42"/>
    <p:sldId id="329" r:id="rId43"/>
    <p:sldId id="330" r:id="rId44"/>
    <p:sldId id="297" r:id="rId45"/>
    <p:sldId id="298" r:id="rId46"/>
    <p:sldId id="268" r:id="rId47"/>
    <p:sldId id="271" r:id="rId48"/>
    <p:sldId id="272" r:id="rId49"/>
    <p:sldId id="269" r:id="rId50"/>
    <p:sldId id="299" r:id="rId51"/>
    <p:sldId id="300" r:id="rId52"/>
    <p:sldId id="301" r:id="rId53"/>
    <p:sldId id="304" r:id="rId54"/>
    <p:sldId id="317" r:id="rId55"/>
    <p:sldId id="318" r:id="rId56"/>
    <p:sldId id="320" r:id="rId57"/>
    <p:sldId id="305" r:id="rId58"/>
    <p:sldId id="306" r:id="rId59"/>
    <p:sldId id="316" r:id="rId60"/>
    <p:sldId id="336" r:id="rId61"/>
    <p:sldId id="307" r:id="rId62"/>
    <p:sldId id="309" r:id="rId63"/>
    <p:sldId id="310" r:id="rId64"/>
    <p:sldId id="312" r:id="rId65"/>
    <p:sldId id="313" r:id="rId66"/>
    <p:sldId id="314"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43"/>
  </p:normalViewPr>
  <p:slideViewPr>
    <p:cSldViewPr>
      <p:cViewPr varScale="1">
        <p:scale>
          <a:sx n="81" d="100"/>
          <a:sy n="81" d="100"/>
        </p:scale>
        <p:origin x="127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AC69F-EDE7-4DF6-BDA5-023FC580A0A4}" type="datetimeFigureOut">
              <a:rPr lang="en-US" smtClean="0"/>
              <a:t>6/1/2019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0DE2A-1882-4C85-B191-491B1879ECB6}" type="slidenum">
              <a:rPr lang="en-US" smtClean="0"/>
              <a:t>‹#›</a:t>
            </a:fld>
            <a:endParaRPr lang="en-US"/>
          </a:p>
        </p:txBody>
      </p:sp>
    </p:spTree>
    <p:extLst>
      <p:ext uri="{BB962C8B-B14F-4D97-AF65-F5344CB8AC3E}">
        <p14:creationId xmlns:p14="http://schemas.microsoft.com/office/powerpoint/2010/main" val="35999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7F10C7-6EDD-4637-8415-07D75E0C7A03}" type="slidenum">
              <a:rPr lang="en-US" smtClean="0"/>
              <a:t>1</a:t>
            </a:fld>
            <a:endParaRPr lang="en-US"/>
          </a:p>
        </p:txBody>
      </p:sp>
    </p:spTree>
    <p:extLst>
      <p:ext uri="{BB962C8B-B14F-4D97-AF65-F5344CB8AC3E}">
        <p14:creationId xmlns:p14="http://schemas.microsoft.com/office/powerpoint/2010/main" val="108855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C0DE2A-1882-4C85-B191-491B1879ECB6}" type="slidenum">
              <a:rPr lang="en-US" smtClean="0"/>
              <a:t>49</a:t>
            </a:fld>
            <a:endParaRPr lang="en-US"/>
          </a:p>
        </p:txBody>
      </p:sp>
    </p:spTree>
    <p:extLst>
      <p:ext uri="{BB962C8B-B14F-4D97-AF65-F5344CB8AC3E}">
        <p14:creationId xmlns:p14="http://schemas.microsoft.com/office/powerpoint/2010/main" val="391279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156B6C-7BB0-48A1-A799-7C32BB703CC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84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56B6C-7BB0-48A1-A799-7C32BB703CC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405301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56B6C-7BB0-48A1-A799-7C32BB703CC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142660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56B6C-7BB0-48A1-A799-7C32BB703CC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7667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156B6C-7BB0-48A1-A799-7C32BB703CCA}"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55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156B6C-7BB0-48A1-A799-7C32BB703CCA}"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61495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156B6C-7BB0-48A1-A799-7C32BB703CCA}"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97517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56B6C-7BB0-48A1-A799-7C32BB703CCA}"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201037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156B6C-7BB0-48A1-A799-7C32BB703CCA}" type="datetimeFigureOut">
              <a:rPr lang="en-US" smtClean="0"/>
              <a:t>6/1/2019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306328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E156B6C-7BB0-48A1-A799-7C32BB703CCA}" type="datetimeFigureOut">
              <a:rPr lang="en-US" smtClean="0"/>
              <a:t>6/1/2019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FC03D7-323B-40A1-BB70-6DA10E39DC51}" type="slidenum">
              <a:rPr lang="en-US" smtClean="0"/>
              <a:t>‹#›</a:t>
            </a:fld>
            <a:endParaRPr lang="en-US"/>
          </a:p>
        </p:txBody>
      </p:sp>
    </p:spTree>
    <p:extLst>
      <p:ext uri="{BB962C8B-B14F-4D97-AF65-F5344CB8AC3E}">
        <p14:creationId xmlns:p14="http://schemas.microsoft.com/office/powerpoint/2010/main" val="213825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156B6C-7BB0-48A1-A799-7C32BB703CCA}"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382686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E156B6C-7BB0-48A1-A799-7C32BB703CCA}" type="datetimeFigureOut">
              <a:rPr lang="en-US" smtClean="0"/>
              <a:t>6/1/2019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1FC03D7-323B-40A1-BB70-6DA10E39DC51}"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41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jquerymobile.com/resources/download/jquery.mobile-1.3.1.zip" TargetMode="External"/><Relationship Id="rId2" Type="http://schemas.openxmlformats.org/officeDocument/2006/relationships/hyperlink" Target="http://demos.jquerymobile.com/1.4.5/icons/"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w3schools.com/bootstrap/tryit.asp?filename=trybs_grid_ex1&amp;stacked=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MCDA 5550 - Web App Development </a:t>
            </a:r>
            <a:br>
              <a:rPr lang="en-US" sz="3200" dirty="0"/>
            </a:br>
            <a:br>
              <a:rPr lang="en-US" sz="3200" dirty="0"/>
            </a:br>
            <a:r>
              <a:rPr lang="en-US" sz="2200" dirty="0"/>
              <a:t>Chapter 05: A Menu-Driven App to Monitor Important Indicators</a:t>
            </a:r>
            <a:endParaRPr lang="en-CA" sz="2200" dirty="0"/>
          </a:p>
        </p:txBody>
      </p:sp>
      <p:sp>
        <p:nvSpPr>
          <p:cNvPr id="3" name="Subtitle 2"/>
          <p:cNvSpPr>
            <a:spLocks noGrp="1"/>
          </p:cNvSpPr>
          <p:nvPr>
            <p:ph type="subTitle" idx="1"/>
          </p:nvPr>
        </p:nvSpPr>
        <p:spPr>
          <a:xfrm>
            <a:off x="3124200" y="5410200"/>
            <a:ext cx="5562600" cy="838200"/>
          </a:xfrm>
        </p:spPr>
        <p:txBody>
          <a:bodyPr>
            <a:normAutofit/>
          </a:bodyPr>
          <a:lstStyle/>
          <a:p>
            <a:r>
              <a:rPr lang="en-US" sz="2800" dirty="0"/>
              <a:t>Instructor: Dinesh kg</a:t>
            </a:r>
            <a:endParaRPr lang="en-CA" sz="2800" dirty="0"/>
          </a:p>
        </p:txBody>
      </p:sp>
    </p:spTree>
    <p:extLst>
      <p:ext uri="{BB962C8B-B14F-4D97-AF65-F5344CB8AC3E}">
        <p14:creationId xmlns:p14="http://schemas.microsoft.com/office/powerpoint/2010/main" val="290069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104692-0515-4BF5-8AD1-6DC471D2270C}"/>
              </a:ext>
            </a:extLst>
          </p:cNvPr>
          <p:cNvPicPr>
            <a:picLocks noChangeAspect="1"/>
          </p:cNvPicPr>
          <p:nvPr/>
        </p:nvPicPr>
        <p:blipFill>
          <a:blip r:embed="rId2"/>
          <a:stretch>
            <a:fillRect/>
          </a:stretch>
        </p:blipFill>
        <p:spPr>
          <a:xfrm>
            <a:off x="1143000" y="152400"/>
            <a:ext cx="2894661" cy="6134839"/>
          </a:xfrm>
          <a:prstGeom prst="rect">
            <a:avLst/>
          </a:prstGeom>
        </p:spPr>
      </p:pic>
      <p:pic>
        <p:nvPicPr>
          <p:cNvPr id="4" name="Picture 3">
            <a:extLst>
              <a:ext uri="{FF2B5EF4-FFF2-40B4-BE49-F238E27FC236}">
                <a16:creationId xmlns:a16="http://schemas.microsoft.com/office/drawing/2014/main" id="{A67AA5FF-D13F-4F90-B58E-A4D168E5101C}"/>
              </a:ext>
            </a:extLst>
          </p:cNvPr>
          <p:cNvPicPr>
            <a:picLocks noChangeAspect="1"/>
          </p:cNvPicPr>
          <p:nvPr/>
        </p:nvPicPr>
        <p:blipFill>
          <a:blip r:embed="rId3"/>
          <a:stretch>
            <a:fillRect/>
          </a:stretch>
        </p:blipFill>
        <p:spPr>
          <a:xfrm>
            <a:off x="4648200" y="762000"/>
            <a:ext cx="3562350" cy="4514850"/>
          </a:xfrm>
          <a:prstGeom prst="rect">
            <a:avLst/>
          </a:prstGeom>
        </p:spPr>
      </p:pic>
    </p:spTree>
    <p:extLst>
      <p:ext uri="{BB962C8B-B14F-4D97-AF65-F5344CB8AC3E}">
        <p14:creationId xmlns:p14="http://schemas.microsoft.com/office/powerpoint/2010/main" val="407074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a:t>
            </a:r>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97107D5A-96AB-4CF2-8785-FFEF16B3ED49}"/>
              </a:ext>
            </a:extLst>
          </p:cNvPr>
          <p:cNvPicPr>
            <a:picLocks noChangeAspect="1"/>
          </p:cNvPicPr>
          <p:nvPr/>
        </p:nvPicPr>
        <p:blipFill>
          <a:blip r:embed="rId2"/>
          <a:stretch>
            <a:fillRect/>
          </a:stretch>
        </p:blipFill>
        <p:spPr>
          <a:xfrm>
            <a:off x="2667000" y="2057400"/>
            <a:ext cx="3429000" cy="4114800"/>
          </a:xfrm>
          <a:prstGeom prst="rect">
            <a:avLst/>
          </a:prstGeom>
        </p:spPr>
      </p:pic>
    </p:spTree>
    <p:extLst>
      <p:ext uri="{BB962C8B-B14F-4D97-AF65-F5344CB8AC3E}">
        <p14:creationId xmlns:p14="http://schemas.microsoft.com/office/powerpoint/2010/main" val="395523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 different data role “pages”</a:t>
            </a:r>
            <a:endParaRPr lang="en-CA" dirty="0"/>
          </a:p>
        </p:txBody>
      </p:sp>
      <p:sp>
        <p:nvSpPr>
          <p:cNvPr id="3" name="Content Placeholder 2"/>
          <p:cNvSpPr>
            <a:spLocks noGrp="1"/>
          </p:cNvSpPr>
          <p:nvPr>
            <p:ph idx="1"/>
          </p:nvPr>
        </p:nvSpPr>
        <p:spPr>
          <a:xfrm>
            <a:off x="822959" y="2057400"/>
            <a:ext cx="7543801" cy="4023360"/>
          </a:xfrm>
        </p:spPr>
        <p:txBody>
          <a:bodyPr>
            <a:normAutofit fontScale="92500" lnSpcReduction="20000"/>
          </a:bodyPr>
          <a:lstStyle/>
          <a:p>
            <a:pPr marL="514350" indent="-514350">
              <a:buFont typeface="+mj-lt"/>
              <a:buAutoNum type="arabicPeriod"/>
            </a:pPr>
            <a:r>
              <a:rPr lang="en-US" dirty="0"/>
              <a:t>Login page (id = “</a:t>
            </a:r>
            <a:r>
              <a:rPr lang="en-US" dirty="0" err="1"/>
              <a:t>pageHome</a:t>
            </a:r>
            <a:r>
              <a:rPr lang="en-US" dirty="0"/>
              <a:t>”)</a:t>
            </a:r>
          </a:p>
          <a:p>
            <a:pPr marL="514350" indent="-514350">
              <a:buFont typeface="+mj-lt"/>
              <a:buAutoNum type="arabicPeriod"/>
            </a:pPr>
            <a:r>
              <a:rPr lang="en-US" dirty="0"/>
              <a:t>Sign up page (id = “</a:t>
            </a:r>
            <a:r>
              <a:rPr lang="en-US" dirty="0" err="1"/>
              <a:t>pageSignup</a:t>
            </a:r>
            <a:r>
              <a:rPr lang="en-US" dirty="0"/>
              <a:t>”)</a:t>
            </a:r>
          </a:p>
          <a:p>
            <a:pPr marL="514350" indent="-514350">
              <a:buFont typeface="+mj-lt"/>
              <a:buAutoNum type="arabicPeriod"/>
            </a:pPr>
            <a:r>
              <a:rPr lang="en-US" dirty="0"/>
              <a:t>About/info page (id=“</a:t>
            </a:r>
            <a:r>
              <a:rPr lang="en-US" dirty="0" err="1"/>
              <a:t>pageAbout</a:t>
            </a:r>
            <a:r>
              <a:rPr lang="en-US" dirty="0"/>
              <a:t>”)</a:t>
            </a:r>
          </a:p>
          <a:p>
            <a:pPr marL="514350" indent="-514350">
              <a:buFont typeface="+mj-lt"/>
              <a:buAutoNum type="arabicPeriod"/>
            </a:pPr>
            <a:r>
              <a:rPr lang="en-US" dirty="0"/>
              <a:t>Disclaimer page (id=“</a:t>
            </a:r>
            <a:r>
              <a:rPr lang="en-US" dirty="0" err="1"/>
              <a:t>legalNotice</a:t>
            </a:r>
            <a:r>
              <a:rPr lang="en-US" dirty="0"/>
              <a:t>”)</a:t>
            </a:r>
          </a:p>
          <a:p>
            <a:pPr marL="514350" indent="-514350">
              <a:buFont typeface="+mj-lt"/>
              <a:buAutoNum type="arabicPeriod"/>
            </a:pPr>
            <a:r>
              <a:rPr lang="en-CA" dirty="0"/>
              <a:t>Profile (id="</a:t>
            </a:r>
            <a:r>
              <a:rPr lang="en-CA" dirty="0" err="1"/>
              <a:t>pageUserInfo</a:t>
            </a:r>
            <a:r>
              <a:rPr lang="en-CA" dirty="0"/>
              <a:t>)</a:t>
            </a:r>
          </a:p>
          <a:p>
            <a:pPr marL="514350" indent="-514350">
              <a:buFont typeface="+mj-lt"/>
              <a:buAutoNum type="arabicPeriod"/>
            </a:pPr>
            <a:r>
              <a:rPr lang="en-US" dirty="0"/>
              <a:t>Menu page (id="</a:t>
            </a:r>
            <a:r>
              <a:rPr lang="en-US" dirty="0" err="1"/>
              <a:t>pageMenu</a:t>
            </a:r>
            <a:r>
              <a:rPr lang="en-US" dirty="0"/>
              <a:t>“)</a:t>
            </a:r>
          </a:p>
          <a:p>
            <a:pPr marL="514350" indent="-514350">
              <a:buFont typeface="+mj-lt"/>
              <a:buAutoNum type="arabicPeriod"/>
            </a:pPr>
            <a:r>
              <a:rPr lang="en-US" dirty="0"/>
              <a:t>Record page (id="</a:t>
            </a:r>
            <a:r>
              <a:rPr lang="en-US" dirty="0" err="1"/>
              <a:t>pageRecords</a:t>
            </a:r>
            <a:r>
              <a:rPr lang="en-US" dirty="0"/>
              <a:t>“)</a:t>
            </a:r>
          </a:p>
          <a:p>
            <a:pPr marL="514350" indent="-514350">
              <a:buFont typeface="+mj-lt"/>
              <a:buAutoNum type="arabicPeriod"/>
            </a:pPr>
            <a:r>
              <a:rPr lang="en-US" dirty="0"/>
              <a:t>New record page (id="</a:t>
            </a:r>
            <a:r>
              <a:rPr lang="en-US" dirty="0" err="1"/>
              <a:t>pageNewRecordForm</a:t>
            </a:r>
            <a:r>
              <a:rPr lang="en-US" dirty="0"/>
              <a:t>“)</a:t>
            </a:r>
          </a:p>
          <a:p>
            <a:pPr marL="514350" indent="-514350">
              <a:buFont typeface="+mj-lt"/>
              <a:buAutoNum type="arabicPeriod"/>
            </a:pPr>
            <a:r>
              <a:rPr lang="en-US" dirty="0"/>
              <a:t>Graph/Analysis page (id="</a:t>
            </a:r>
            <a:r>
              <a:rPr lang="en-US" dirty="0" err="1"/>
              <a:t>pageGraph</a:t>
            </a:r>
            <a:r>
              <a:rPr lang="en-US" dirty="0"/>
              <a:t> “) </a:t>
            </a:r>
          </a:p>
          <a:p>
            <a:pPr marL="514350" indent="-514350">
              <a:buFont typeface="+mj-lt"/>
              <a:buAutoNum type="arabicPeriod"/>
            </a:pPr>
            <a:r>
              <a:rPr lang="en-US" dirty="0"/>
              <a:t>Suggestion page (id="</a:t>
            </a:r>
            <a:r>
              <a:rPr lang="en-US" dirty="0" err="1"/>
              <a:t>pageAdvice</a:t>
            </a:r>
            <a:r>
              <a:rPr lang="en-US" dirty="0"/>
              <a:t> “)</a:t>
            </a:r>
          </a:p>
          <a:p>
            <a:pPr marL="514350" indent="-514350">
              <a:buFont typeface="+mj-lt"/>
              <a:buAutoNum type="arabicPeriod"/>
            </a:pPr>
            <a:endParaRPr lang="en-CA" dirty="0"/>
          </a:p>
        </p:txBody>
      </p:sp>
    </p:spTree>
    <p:extLst>
      <p:ext uri="{BB962C8B-B14F-4D97-AF65-F5344CB8AC3E}">
        <p14:creationId xmlns:p14="http://schemas.microsoft.com/office/powerpoint/2010/main" val="419407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Moving around Pages</a:t>
            </a:r>
          </a:p>
        </p:txBody>
      </p:sp>
      <p:sp>
        <p:nvSpPr>
          <p:cNvPr id="3" name="Content Placeholder 2"/>
          <p:cNvSpPr>
            <a:spLocks noGrp="1"/>
          </p:cNvSpPr>
          <p:nvPr>
            <p:ph idx="1"/>
          </p:nvPr>
        </p:nvSpPr>
        <p:spPr/>
        <p:txBody>
          <a:bodyPr/>
          <a:lstStyle/>
          <a:p>
            <a:r>
              <a:rPr lang="en-US" dirty="0"/>
              <a:t>These id’s are used to move between different pages within the app:</a:t>
            </a:r>
          </a:p>
          <a:p>
            <a:endParaRPr lang="en-US" dirty="0"/>
          </a:p>
          <a:p>
            <a:r>
              <a:rPr lang="en-CA" dirty="0"/>
              <a:t>/</a:t>
            </a:r>
            <a:r>
              <a:rPr lang="en-CA" dirty="0" err="1"/>
              <a:t>ExpenseTracker</a:t>
            </a:r>
            <a:r>
              <a:rPr lang="en-CA" dirty="0"/>
              <a:t>/#</a:t>
            </a:r>
            <a:r>
              <a:rPr lang="en-CA" dirty="0" err="1"/>
              <a:t>pageMenu</a:t>
            </a:r>
            <a:r>
              <a:rPr lang="en-CA" dirty="0"/>
              <a:t>              /</a:t>
            </a:r>
            <a:r>
              <a:rPr lang="en-CA" dirty="0" err="1"/>
              <a:t>ExpenseTracker</a:t>
            </a:r>
            <a:r>
              <a:rPr lang="en-CA" dirty="0"/>
              <a:t>/#</a:t>
            </a:r>
            <a:r>
              <a:rPr lang="en-US" dirty="0" err="1"/>
              <a:t>pageSignup</a:t>
            </a:r>
            <a:r>
              <a:rPr lang="en-CA" dirty="0"/>
              <a:t> </a:t>
            </a:r>
          </a:p>
          <a:p>
            <a:endParaRPr lang="en-CA" dirty="0"/>
          </a:p>
          <a:p>
            <a:endParaRPr lang="en-US" dirty="0"/>
          </a:p>
          <a:p>
            <a:endParaRPr lang="en-US" dirty="0"/>
          </a:p>
        </p:txBody>
      </p:sp>
      <p:pic>
        <p:nvPicPr>
          <p:cNvPr id="5" name="Picture 4">
            <a:extLst>
              <a:ext uri="{FF2B5EF4-FFF2-40B4-BE49-F238E27FC236}">
                <a16:creationId xmlns:a16="http://schemas.microsoft.com/office/drawing/2014/main" id="{50938E4E-45AE-4A66-913A-61437F52FFE3}"/>
              </a:ext>
            </a:extLst>
          </p:cNvPr>
          <p:cNvPicPr>
            <a:picLocks noChangeAspect="1"/>
          </p:cNvPicPr>
          <p:nvPr/>
        </p:nvPicPr>
        <p:blipFill>
          <a:blip r:embed="rId2"/>
          <a:stretch>
            <a:fillRect/>
          </a:stretch>
        </p:blipFill>
        <p:spPr>
          <a:xfrm>
            <a:off x="685800" y="3200400"/>
            <a:ext cx="3565061" cy="3017330"/>
          </a:xfrm>
          <a:prstGeom prst="rect">
            <a:avLst/>
          </a:prstGeom>
        </p:spPr>
      </p:pic>
      <p:pic>
        <p:nvPicPr>
          <p:cNvPr id="6" name="Picture 5">
            <a:extLst>
              <a:ext uri="{FF2B5EF4-FFF2-40B4-BE49-F238E27FC236}">
                <a16:creationId xmlns:a16="http://schemas.microsoft.com/office/drawing/2014/main" id="{62CBE011-832F-403B-863C-1AF1B9DB1D28}"/>
              </a:ext>
            </a:extLst>
          </p:cNvPr>
          <p:cNvPicPr>
            <a:picLocks noChangeAspect="1"/>
          </p:cNvPicPr>
          <p:nvPr/>
        </p:nvPicPr>
        <p:blipFill>
          <a:blip r:embed="rId3"/>
          <a:stretch>
            <a:fillRect/>
          </a:stretch>
        </p:blipFill>
        <p:spPr>
          <a:xfrm>
            <a:off x="5105400" y="3187831"/>
            <a:ext cx="2624663" cy="3017330"/>
          </a:xfrm>
          <a:prstGeom prst="rect">
            <a:avLst/>
          </a:prstGeom>
        </p:spPr>
      </p:pic>
    </p:spTree>
    <p:extLst>
      <p:ext uri="{BB962C8B-B14F-4D97-AF65-F5344CB8AC3E}">
        <p14:creationId xmlns:p14="http://schemas.microsoft.com/office/powerpoint/2010/main" val="205603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Login Page</a:t>
            </a:r>
            <a:endParaRPr lang="en-CA" dirty="0"/>
          </a:p>
        </p:txBody>
      </p:sp>
      <p:sp>
        <p:nvSpPr>
          <p:cNvPr id="3" name="Content Placeholder 2"/>
          <p:cNvSpPr>
            <a:spLocks noGrp="1"/>
          </p:cNvSpPr>
          <p:nvPr>
            <p:ph idx="1"/>
          </p:nvPr>
        </p:nvSpPr>
        <p:spPr>
          <a:xfrm>
            <a:off x="914400" y="2107661"/>
            <a:ext cx="4038600" cy="3786148"/>
          </a:xfrm>
        </p:spPr>
        <p:txBody>
          <a:bodyPr/>
          <a:lstStyle/>
          <a:p>
            <a:endParaRPr lang="en-US" dirty="0"/>
          </a:p>
          <a:p>
            <a:r>
              <a:rPr lang="en-US" dirty="0"/>
              <a:t>What elements?</a:t>
            </a:r>
            <a:endParaRPr lang="en-CA" dirty="0"/>
          </a:p>
        </p:txBody>
      </p:sp>
      <p:pic>
        <p:nvPicPr>
          <p:cNvPr id="4" name="Picture 3">
            <a:extLst>
              <a:ext uri="{FF2B5EF4-FFF2-40B4-BE49-F238E27FC236}">
                <a16:creationId xmlns:a16="http://schemas.microsoft.com/office/drawing/2014/main" id="{FF667744-EE9B-4C7E-8412-E9E8134DA3F4}"/>
              </a:ext>
            </a:extLst>
          </p:cNvPr>
          <p:cNvPicPr>
            <a:picLocks noChangeAspect="1"/>
          </p:cNvPicPr>
          <p:nvPr/>
        </p:nvPicPr>
        <p:blipFill>
          <a:blip r:embed="rId2"/>
          <a:stretch>
            <a:fillRect/>
          </a:stretch>
        </p:blipFill>
        <p:spPr>
          <a:xfrm>
            <a:off x="5715000" y="76200"/>
            <a:ext cx="2940604" cy="6258612"/>
          </a:xfrm>
          <a:prstGeom prst="rect">
            <a:avLst/>
          </a:prstGeom>
        </p:spPr>
      </p:pic>
    </p:spTree>
    <p:extLst>
      <p:ext uri="{BB962C8B-B14F-4D97-AF65-F5344CB8AC3E}">
        <p14:creationId xmlns:p14="http://schemas.microsoft.com/office/powerpoint/2010/main" val="203565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67772"/>
            <a:ext cx="5638800" cy="6232475"/>
          </a:xfrm>
          <a:prstGeom prst="rect">
            <a:avLst/>
          </a:prstGeom>
          <a:solidFill>
            <a:schemeClr val="tx1"/>
          </a:solidFill>
        </p:spPr>
        <p:txBody>
          <a:bodyPr wrap="square" rtlCol="0">
            <a:spAutoFit/>
          </a:bodyPr>
          <a:lstStyle/>
          <a:p>
            <a:r>
              <a:rPr lang="en-CA" sz="1050" dirty="0">
                <a:solidFill>
                  <a:schemeClr val="bg1"/>
                </a:solidFill>
              </a:rPr>
              <a:t>&lt;!-- Start of first page --&gt;</a:t>
            </a:r>
          </a:p>
          <a:p>
            <a:r>
              <a:rPr lang="en-CA" sz="1050" dirty="0">
                <a:solidFill>
                  <a:schemeClr val="bg1"/>
                </a:solidFill>
              </a:rPr>
              <a:t>  &lt;div data-role="page" id="</a:t>
            </a:r>
            <a:r>
              <a:rPr lang="en-CA" sz="1050" dirty="0" err="1">
                <a:solidFill>
                  <a:schemeClr val="bg1"/>
                </a:solidFill>
              </a:rPr>
              <a:t>pageHome</a:t>
            </a:r>
            <a:r>
              <a:rPr lang="en-CA" sz="1050" dirty="0">
                <a:solidFill>
                  <a:schemeClr val="bg1"/>
                </a:solidFill>
              </a:rPr>
              <a:t>"&gt;</a:t>
            </a:r>
          </a:p>
          <a:p>
            <a:r>
              <a:rPr lang="en-CA" sz="1050" dirty="0">
                <a:solidFill>
                  <a:schemeClr val="bg1"/>
                </a:solidFill>
              </a:rPr>
              <a:t>    &lt;div data-role="header"&gt;</a:t>
            </a:r>
          </a:p>
          <a:p>
            <a:r>
              <a:rPr lang="en-CA" sz="1050" dirty="0">
                <a:solidFill>
                  <a:schemeClr val="bg1"/>
                </a:solidFill>
              </a:rPr>
              <a:t>      &lt;h1&gt;Expense Tracker&lt;/h1&gt;</a:t>
            </a:r>
          </a:p>
          <a:p>
            <a:r>
              <a:rPr lang="en-CA" sz="1050" dirty="0">
                <a:solidFill>
                  <a:schemeClr val="bg1"/>
                </a:solidFill>
              </a:rPr>
              <a:t>    &lt;/div&gt;</a:t>
            </a:r>
          </a:p>
          <a:p>
            <a:r>
              <a:rPr lang="en-CA" sz="1050" dirty="0">
                <a:solidFill>
                  <a:schemeClr val="bg1"/>
                </a:solidFill>
              </a:rPr>
              <a:t>    &lt;div data-role="content"&gt;</a:t>
            </a:r>
          </a:p>
          <a:p>
            <a:r>
              <a:rPr lang="en-CA" sz="1050" dirty="0">
                <a:solidFill>
                  <a:schemeClr val="bg1"/>
                </a:solidFill>
              </a:rPr>
              <a:t>      Username:</a:t>
            </a:r>
          </a:p>
          <a:p>
            <a:r>
              <a:rPr lang="en-CA" sz="1050" dirty="0">
                <a:solidFill>
                  <a:schemeClr val="bg1"/>
                </a:solidFill>
              </a:rPr>
              <a:t>      &lt;input type="text" id="username"&gt;</a:t>
            </a:r>
          </a:p>
          <a:p>
            <a:r>
              <a:rPr lang="en-CA" sz="1050" dirty="0">
                <a:solidFill>
                  <a:schemeClr val="bg1"/>
                </a:solidFill>
              </a:rPr>
              <a:t>      Password :</a:t>
            </a:r>
          </a:p>
          <a:p>
            <a:r>
              <a:rPr lang="en-CA" sz="1050" dirty="0">
                <a:solidFill>
                  <a:schemeClr val="bg1"/>
                </a:solidFill>
              </a:rPr>
              <a:t>      &lt;input type="password" id="passcode"&gt;</a:t>
            </a:r>
          </a:p>
          <a:p>
            <a:endParaRPr lang="en-CA" sz="1050" dirty="0">
              <a:solidFill>
                <a:schemeClr val="bg1"/>
              </a:solidFill>
            </a:endParaRP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id="</a:t>
            </a:r>
            <a:r>
              <a:rPr lang="en-CA" sz="1050" dirty="0" err="1">
                <a:solidFill>
                  <a:schemeClr val="bg1"/>
                </a:solidFill>
              </a:rPr>
              <a:t>numKeyPad</a:t>
            </a:r>
            <a:r>
              <a:rPr lang="en-CA" sz="1050" dirty="0">
                <a:solidFill>
                  <a:schemeClr val="bg1"/>
                </a:solidFill>
              </a:rPr>
              <a:t>"&gt;</a:t>
            </a:r>
          </a:p>
          <a:p>
            <a:r>
              <a:rPr lang="en-CA" sz="1050" dirty="0">
                <a:solidFill>
                  <a:schemeClr val="bg1"/>
                </a:solidFill>
              </a:rPr>
              <a:t>        &lt;a data-role="button" id="</a:t>
            </a:r>
            <a:r>
              <a:rPr lang="en-CA" sz="1050" dirty="0" err="1">
                <a:solidFill>
                  <a:schemeClr val="bg1"/>
                </a:solidFill>
              </a:rPr>
              <a:t>btnEnter</a:t>
            </a:r>
            <a:r>
              <a:rPr lang="en-CA" sz="1050" dirty="0">
                <a:solidFill>
                  <a:schemeClr val="bg1"/>
                </a:solidFill>
              </a:rPr>
              <a:t>" onclick="</a:t>
            </a:r>
            <a:r>
              <a:rPr lang="en-CA" sz="1050" dirty="0" err="1">
                <a:solidFill>
                  <a:schemeClr val="bg1"/>
                </a:solidFill>
              </a:rPr>
              <a:t>redirectPage</a:t>
            </a:r>
            <a:r>
              <a:rPr lang="en-CA" sz="1050" dirty="0">
                <a:solidFill>
                  <a:schemeClr val="bg1"/>
                </a:solidFill>
              </a:rPr>
              <a:t>()"&gt;Login&lt;/a&gt;</a:t>
            </a:r>
          </a:p>
          <a:p>
            <a:r>
              <a:rPr lang="en-CA" sz="1050" dirty="0">
                <a:solidFill>
                  <a:schemeClr val="bg1"/>
                </a:solidFill>
              </a:rPr>
              <a:t>        &lt;a </a:t>
            </a:r>
            <a:r>
              <a:rPr lang="en-CA" sz="1050" dirty="0" err="1">
                <a:solidFill>
                  <a:schemeClr val="bg1"/>
                </a:solidFill>
              </a:rPr>
              <a:t>href</a:t>
            </a:r>
            <a:r>
              <a:rPr lang="en-CA" sz="1050" dirty="0">
                <a:solidFill>
                  <a:schemeClr val="bg1"/>
                </a:solidFill>
              </a:rPr>
              <a:t>="#</a:t>
            </a:r>
            <a:r>
              <a:rPr lang="en-CA" sz="1050" dirty="0" err="1">
                <a:solidFill>
                  <a:schemeClr val="bg1"/>
                </a:solidFill>
              </a:rPr>
              <a:t>pageAbout</a:t>
            </a:r>
            <a:r>
              <a:rPr lang="en-CA" sz="1050" dirty="0">
                <a:solidFill>
                  <a:schemeClr val="bg1"/>
                </a:solidFill>
              </a:rPr>
              <a:t>" data-role="button"&gt;About&lt;/a&gt;</a:t>
            </a:r>
          </a:p>
          <a:p>
            <a:r>
              <a:rPr lang="en-CA" sz="1050" dirty="0">
                <a:solidFill>
                  <a:schemeClr val="bg1"/>
                </a:solidFill>
              </a:rPr>
              <a:t>        &lt;a </a:t>
            </a:r>
            <a:r>
              <a:rPr lang="en-CA" sz="1050" dirty="0" err="1">
                <a:solidFill>
                  <a:schemeClr val="bg1"/>
                </a:solidFill>
              </a:rPr>
              <a:t>href</a:t>
            </a:r>
            <a:r>
              <a:rPr lang="en-CA" sz="1050" dirty="0">
                <a:solidFill>
                  <a:schemeClr val="bg1"/>
                </a:solidFill>
              </a:rPr>
              <a:t>="#</a:t>
            </a:r>
            <a:r>
              <a:rPr lang="en-CA" sz="1050" dirty="0" err="1">
                <a:solidFill>
                  <a:schemeClr val="bg1"/>
                </a:solidFill>
              </a:rPr>
              <a:t>pageSignup</a:t>
            </a:r>
            <a:r>
              <a:rPr lang="en-CA" sz="1050" dirty="0">
                <a:solidFill>
                  <a:schemeClr val="bg1"/>
                </a:solidFill>
              </a:rPr>
              <a:t>" data-role="button"&gt;New User? Please sign up&lt;/a&gt;</a:t>
            </a:r>
          </a:p>
          <a:p>
            <a:r>
              <a:rPr lang="en-CA" sz="1050" dirty="0">
                <a:solidFill>
                  <a:schemeClr val="bg1"/>
                </a:solidFill>
              </a:rPr>
              <a:t>      &lt;/div&gt;</a:t>
            </a:r>
          </a:p>
          <a:p>
            <a:r>
              <a:rPr lang="en-CA" sz="1050" dirty="0">
                <a:solidFill>
                  <a:schemeClr val="bg1"/>
                </a:solidFill>
              </a:rPr>
              <a:t>      </a:t>
            </a: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data-type="horizontal"&gt;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(7)"&gt;7&lt;/a&gt;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(8)"&gt;8&lt;/a&gt;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(9)"&gt;9&lt;/a&gt;</a:t>
            </a:r>
          </a:p>
          <a:p>
            <a:r>
              <a:rPr lang="en-CA" sz="1050" dirty="0">
                <a:solidFill>
                  <a:schemeClr val="bg1"/>
                </a:solidFill>
              </a:rPr>
              <a:t>      &lt;/div&gt;</a:t>
            </a: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data-type="horizontal"&gt;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(4)"&gt;4&lt;/a&gt;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(5)"&gt;5&lt;/a&gt;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(6)"&gt;6&lt;/a&gt;</a:t>
            </a:r>
          </a:p>
          <a:p>
            <a:r>
              <a:rPr lang="en-CA" sz="1050" dirty="0">
                <a:solidFill>
                  <a:schemeClr val="bg1"/>
                </a:solidFill>
              </a:rPr>
              <a:t>      &lt;/div&gt;</a:t>
            </a: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data-type="horizontal"&gt;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(1)"&gt;1&lt;/a&gt;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(2)"&gt;2&lt;/a&gt;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(3)"&gt;3&lt;/a&gt;</a:t>
            </a:r>
          </a:p>
          <a:p>
            <a:r>
              <a:rPr lang="en-CA" sz="1050" dirty="0">
                <a:solidFill>
                  <a:schemeClr val="bg1"/>
                </a:solidFill>
              </a:rPr>
              <a:t>      &lt;/div&gt;</a:t>
            </a: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data-type="horizontal"&gt;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(0)"&gt;0&lt;/a&gt;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a:t>
            </a:r>
            <a:r>
              <a:rPr lang="en-CA" sz="1050" dirty="0" err="1">
                <a:solidFill>
                  <a:schemeClr val="bg1"/>
                </a:solidFill>
              </a:rPr>
              <a:t>bksp</a:t>
            </a:r>
            <a:r>
              <a:rPr lang="en-CA" sz="1050" dirty="0">
                <a:solidFill>
                  <a:schemeClr val="bg1"/>
                </a:solidFill>
              </a:rPr>
              <a:t>')" data-icon="delete"&gt;del&lt;/a&gt;</a:t>
            </a:r>
          </a:p>
          <a:p>
            <a:r>
              <a:rPr lang="en-CA" sz="1050" dirty="0">
                <a:solidFill>
                  <a:schemeClr val="bg1"/>
                </a:solidFill>
              </a:rPr>
              <a:t>      &lt;/div&gt;</a:t>
            </a:r>
          </a:p>
          <a:p>
            <a:r>
              <a:rPr lang="en-CA" sz="1050" dirty="0">
                <a:solidFill>
                  <a:schemeClr val="bg1"/>
                </a:solidFill>
              </a:rPr>
              <a:t>    &lt;/div&gt;</a:t>
            </a:r>
          </a:p>
          <a:p>
            <a:r>
              <a:rPr lang="en-CA" sz="1050" dirty="0">
                <a:solidFill>
                  <a:schemeClr val="bg1"/>
                </a:solidFill>
              </a:rPr>
              <a:t>  &lt;/div&gt;</a:t>
            </a:r>
          </a:p>
        </p:txBody>
      </p:sp>
      <p:pic>
        <p:nvPicPr>
          <p:cNvPr id="7" name="Picture 6">
            <a:extLst>
              <a:ext uri="{FF2B5EF4-FFF2-40B4-BE49-F238E27FC236}">
                <a16:creationId xmlns:a16="http://schemas.microsoft.com/office/drawing/2014/main" id="{AEC4D9CA-3C38-4DD6-86AC-00128837F6AB}"/>
              </a:ext>
            </a:extLst>
          </p:cNvPr>
          <p:cNvPicPr>
            <a:picLocks noChangeAspect="1"/>
          </p:cNvPicPr>
          <p:nvPr/>
        </p:nvPicPr>
        <p:blipFill>
          <a:blip r:embed="rId2"/>
          <a:stretch>
            <a:fillRect/>
          </a:stretch>
        </p:blipFill>
        <p:spPr>
          <a:xfrm>
            <a:off x="76200" y="0"/>
            <a:ext cx="2940604" cy="6258612"/>
          </a:xfrm>
          <a:prstGeom prst="rect">
            <a:avLst/>
          </a:prstGeom>
        </p:spPr>
      </p:pic>
    </p:spTree>
    <p:extLst>
      <p:ext uri="{BB962C8B-B14F-4D97-AF65-F5344CB8AC3E}">
        <p14:creationId xmlns:p14="http://schemas.microsoft.com/office/powerpoint/2010/main" val="159319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Password</a:t>
            </a:r>
          </a:p>
        </p:txBody>
      </p:sp>
      <p:sp>
        <p:nvSpPr>
          <p:cNvPr id="3" name="Content Placeholder 2"/>
          <p:cNvSpPr>
            <a:spLocks noGrp="1"/>
          </p:cNvSpPr>
          <p:nvPr>
            <p:ph idx="1"/>
          </p:nvPr>
        </p:nvSpPr>
        <p:spPr/>
        <p:txBody>
          <a:bodyPr/>
          <a:lstStyle/>
          <a:p>
            <a:endParaRPr lang="en-CA" dirty="0"/>
          </a:p>
          <a:p>
            <a:r>
              <a:rPr lang="en-CA" dirty="0"/>
              <a:t>&lt;input type="password“  …</a:t>
            </a:r>
          </a:p>
          <a:p>
            <a:pPr lvl="1"/>
            <a:endParaRPr lang="en-US" dirty="0"/>
          </a:p>
          <a:p>
            <a:pPr lvl="1"/>
            <a:r>
              <a:rPr lang="en-US" dirty="0"/>
              <a:t>Whatever is entered by the user will not be displayed</a:t>
            </a:r>
          </a:p>
          <a:p>
            <a:pPr lvl="1"/>
            <a:endParaRPr lang="en-US" dirty="0"/>
          </a:p>
          <a:p>
            <a:pPr lvl="1"/>
            <a:r>
              <a:rPr lang="en-US" dirty="0"/>
              <a:t>Only dots will appear as user types the text in this box</a:t>
            </a:r>
            <a:endParaRPr lang="en-CA" dirty="0"/>
          </a:p>
        </p:txBody>
      </p:sp>
    </p:spTree>
    <p:extLst>
      <p:ext uri="{BB962C8B-B14F-4D97-AF65-F5344CB8AC3E}">
        <p14:creationId xmlns:p14="http://schemas.microsoft.com/office/powerpoint/2010/main" val="422575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Cont’d…</a:t>
            </a:r>
          </a:p>
        </p:txBody>
      </p:sp>
      <p:sp>
        <p:nvSpPr>
          <p:cNvPr id="3" name="Content Placeholder 2"/>
          <p:cNvSpPr>
            <a:spLocks noGrp="1"/>
          </p:cNvSpPr>
          <p:nvPr>
            <p:ph idx="1"/>
          </p:nvPr>
        </p:nvSpPr>
        <p:spPr/>
        <p:txBody>
          <a:bodyPr>
            <a:normAutofit fontScale="77500" lnSpcReduction="20000"/>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controlgroup to group elements (</a:t>
            </a:r>
            <a:r>
              <a:rPr lang="en-US" sz="2400" i="1" dirty="0"/>
              <a:t>anchor</a:t>
            </a:r>
            <a:r>
              <a:rPr lang="en-US" sz="2400" dirty="0"/>
              <a:t> elements in the above example)</a:t>
            </a:r>
          </a:p>
          <a:p>
            <a:endParaRPr lang="en-US" sz="2400" dirty="0"/>
          </a:p>
          <a:p>
            <a:r>
              <a:rPr lang="en-US" sz="2400" i="1" dirty="0"/>
              <a:t>a</a:t>
            </a:r>
            <a:r>
              <a:rPr lang="en-US" sz="2400" dirty="0"/>
              <a:t> tag’s data-role to button</a:t>
            </a:r>
            <a:endParaRPr lang="en-CA" sz="2400" dirty="0"/>
          </a:p>
        </p:txBody>
      </p:sp>
      <p:sp>
        <p:nvSpPr>
          <p:cNvPr id="4" name="TextBox 3"/>
          <p:cNvSpPr txBox="1"/>
          <p:nvPr/>
        </p:nvSpPr>
        <p:spPr>
          <a:xfrm>
            <a:off x="910158" y="2438400"/>
            <a:ext cx="7467600" cy="1169551"/>
          </a:xfrm>
          <a:prstGeom prst="rect">
            <a:avLst/>
          </a:prstGeom>
          <a:solidFill>
            <a:schemeClr val="tx1"/>
          </a:solidFill>
        </p:spPr>
        <p:txBody>
          <a:bodyPr wrap="square" rtlCol="0">
            <a:spAutoFit/>
          </a:bodyPr>
          <a:lstStyle/>
          <a:p>
            <a:r>
              <a:rPr lang="en-CA" sz="1400" dirty="0">
                <a:solidFill>
                  <a:schemeClr val="bg1"/>
                </a:solidFill>
              </a:rPr>
              <a:t>&lt;div data-role="</a:t>
            </a:r>
            <a:r>
              <a:rPr lang="en-CA" sz="1400" dirty="0" err="1">
                <a:solidFill>
                  <a:schemeClr val="bg1"/>
                </a:solidFill>
              </a:rPr>
              <a:t>controlgroup</a:t>
            </a:r>
            <a:r>
              <a:rPr lang="en-CA" sz="1400" dirty="0">
                <a:solidFill>
                  <a:schemeClr val="bg1"/>
                </a:solidFill>
              </a:rPr>
              <a:t>" id="</a:t>
            </a:r>
            <a:r>
              <a:rPr lang="en-CA" sz="1400" dirty="0" err="1">
                <a:solidFill>
                  <a:schemeClr val="bg1"/>
                </a:solidFill>
              </a:rPr>
              <a:t>numKeyPad</a:t>
            </a:r>
            <a:r>
              <a:rPr lang="en-CA" sz="1400" dirty="0">
                <a:solidFill>
                  <a:schemeClr val="bg1"/>
                </a:solidFill>
              </a:rPr>
              <a:t>"&gt;</a:t>
            </a:r>
          </a:p>
          <a:p>
            <a:r>
              <a:rPr lang="en-CA" sz="1400" dirty="0">
                <a:solidFill>
                  <a:schemeClr val="bg1"/>
                </a:solidFill>
              </a:rPr>
              <a:t>        &lt;a data-role="button" id="</a:t>
            </a:r>
            <a:r>
              <a:rPr lang="en-CA" sz="1400" dirty="0" err="1">
                <a:solidFill>
                  <a:schemeClr val="bg1"/>
                </a:solidFill>
              </a:rPr>
              <a:t>btnEnter</a:t>
            </a:r>
            <a:r>
              <a:rPr lang="en-CA" sz="1400" dirty="0">
                <a:solidFill>
                  <a:schemeClr val="bg1"/>
                </a:solidFill>
              </a:rPr>
              <a:t>" onclick="</a:t>
            </a:r>
            <a:r>
              <a:rPr lang="en-CA" sz="1400" dirty="0" err="1">
                <a:solidFill>
                  <a:schemeClr val="bg1"/>
                </a:solidFill>
              </a:rPr>
              <a:t>redirectPage</a:t>
            </a:r>
            <a:r>
              <a:rPr lang="en-CA" sz="1400" dirty="0">
                <a:solidFill>
                  <a:schemeClr val="bg1"/>
                </a:solidFill>
              </a:rPr>
              <a:t>()"&gt;Login&lt;/a&gt;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pageAbout</a:t>
            </a:r>
            <a:r>
              <a:rPr lang="en-CA" sz="1400" dirty="0">
                <a:solidFill>
                  <a:schemeClr val="bg1"/>
                </a:solidFill>
              </a:rPr>
              <a:t>" data-role="button"&gt;About&lt;/a&gt;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pageSignup</a:t>
            </a:r>
            <a:r>
              <a:rPr lang="en-CA" sz="1400" dirty="0">
                <a:solidFill>
                  <a:schemeClr val="bg1"/>
                </a:solidFill>
              </a:rPr>
              <a:t>" data-role="button"&gt;New User? Please sign up&lt;/a&gt;</a:t>
            </a:r>
          </a:p>
          <a:p>
            <a:r>
              <a:rPr lang="en-CA" sz="1400" dirty="0">
                <a:solidFill>
                  <a:schemeClr val="bg1"/>
                </a:solidFill>
              </a:rPr>
              <a:t>&lt;/div&gt;</a:t>
            </a:r>
          </a:p>
        </p:txBody>
      </p:sp>
    </p:spTree>
    <p:extLst>
      <p:ext uri="{BB962C8B-B14F-4D97-AF65-F5344CB8AC3E}">
        <p14:creationId xmlns:p14="http://schemas.microsoft.com/office/powerpoint/2010/main" val="246179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Cont’d…</a:t>
            </a:r>
          </a:p>
        </p:txBody>
      </p:sp>
      <p:sp>
        <p:nvSpPr>
          <p:cNvPr id="3" name="Content Placeholder 2"/>
          <p:cNvSpPr>
            <a:spLocks noGrp="1"/>
          </p:cNvSpPr>
          <p:nvPr>
            <p:ph idx="1"/>
          </p:nvPr>
        </p:nvSpPr>
        <p:spPr/>
        <p:txBody>
          <a:bodyPr>
            <a:normAutofit fontScale="92500" lnSpcReduction="20000"/>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2200" dirty="0"/>
              <a:t>data-type to “horizontal” to make positioned child elements in a single horizontal role</a:t>
            </a:r>
          </a:p>
          <a:p>
            <a:endParaRPr lang="en-US" sz="2200" dirty="0"/>
          </a:p>
          <a:p>
            <a:pPr marL="0" indent="0">
              <a:buNone/>
            </a:pPr>
            <a:r>
              <a:rPr lang="en-US" sz="2200" dirty="0"/>
              <a:t>Each keypad triggers </a:t>
            </a:r>
            <a:r>
              <a:rPr lang="en-US" sz="2200" dirty="0" err="1"/>
              <a:t>addValueToPassword</a:t>
            </a:r>
            <a:r>
              <a:rPr lang="en-US" sz="2200" dirty="0"/>
              <a:t>() function</a:t>
            </a:r>
            <a:endParaRPr lang="en-CA" sz="2200" dirty="0"/>
          </a:p>
        </p:txBody>
      </p:sp>
      <p:sp>
        <p:nvSpPr>
          <p:cNvPr id="4" name="TextBox 3"/>
          <p:cNvSpPr txBox="1"/>
          <p:nvPr/>
        </p:nvSpPr>
        <p:spPr>
          <a:xfrm>
            <a:off x="822959" y="2413337"/>
            <a:ext cx="6934200" cy="1015663"/>
          </a:xfrm>
          <a:prstGeom prst="rect">
            <a:avLst/>
          </a:prstGeom>
          <a:solidFill>
            <a:schemeClr val="tx1"/>
          </a:solidFill>
        </p:spPr>
        <p:txBody>
          <a:bodyPr wrap="square" rtlCol="0">
            <a:spAutoFit/>
          </a:bodyPr>
          <a:lstStyle/>
          <a:p>
            <a:r>
              <a:rPr lang="en-CA" sz="1200" dirty="0">
                <a:solidFill>
                  <a:schemeClr val="bg1"/>
                </a:solidFill>
              </a:rPr>
              <a:t> &lt;div data-role="</a:t>
            </a:r>
            <a:r>
              <a:rPr lang="en-CA" sz="1200" dirty="0" err="1">
                <a:solidFill>
                  <a:schemeClr val="bg1"/>
                </a:solidFill>
              </a:rPr>
              <a:t>controlgroup</a:t>
            </a:r>
            <a:r>
              <a:rPr lang="en-CA" sz="1200" dirty="0">
                <a:solidFill>
                  <a:schemeClr val="bg1"/>
                </a:solidFill>
              </a:rPr>
              <a:t>" data-type="horizontal"&gt;</a:t>
            </a:r>
          </a:p>
          <a:p>
            <a:r>
              <a:rPr lang="en-CA" sz="1200" dirty="0">
                <a:solidFill>
                  <a:schemeClr val="bg1"/>
                </a:solidFill>
              </a:rPr>
              <a:t>        &lt;a data-role="button" </a:t>
            </a:r>
            <a:r>
              <a:rPr lang="en-CA" sz="1200" dirty="0" err="1">
                <a:solidFill>
                  <a:schemeClr val="bg1"/>
                </a:solidFill>
              </a:rPr>
              <a:t>onclick</a:t>
            </a:r>
            <a:r>
              <a:rPr lang="en-CA" sz="1200" dirty="0">
                <a:solidFill>
                  <a:schemeClr val="bg1"/>
                </a:solidFill>
              </a:rPr>
              <a:t>="</a:t>
            </a:r>
            <a:r>
              <a:rPr lang="en-CA" sz="1200" dirty="0" err="1">
                <a:solidFill>
                  <a:schemeClr val="bg1"/>
                </a:solidFill>
              </a:rPr>
              <a:t>addValueToPassword</a:t>
            </a:r>
            <a:r>
              <a:rPr lang="en-CA" sz="1200" dirty="0">
                <a:solidFill>
                  <a:schemeClr val="bg1"/>
                </a:solidFill>
              </a:rPr>
              <a:t>(7)"&gt;7&lt;/a&gt;</a:t>
            </a:r>
          </a:p>
          <a:p>
            <a:r>
              <a:rPr lang="en-CA" sz="1200" dirty="0">
                <a:solidFill>
                  <a:schemeClr val="bg1"/>
                </a:solidFill>
              </a:rPr>
              <a:t>        &lt;a data-role="button" </a:t>
            </a:r>
            <a:r>
              <a:rPr lang="en-CA" sz="1200" dirty="0" err="1">
                <a:solidFill>
                  <a:schemeClr val="bg1"/>
                </a:solidFill>
              </a:rPr>
              <a:t>onclick</a:t>
            </a:r>
            <a:r>
              <a:rPr lang="en-CA" sz="1200" dirty="0">
                <a:solidFill>
                  <a:schemeClr val="bg1"/>
                </a:solidFill>
              </a:rPr>
              <a:t>="</a:t>
            </a:r>
            <a:r>
              <a:rPr lang="en-CA" sz="1200" dirty="0" err="1">
                <a:solidFill>
                  <a:schemeClr val="bg1"/>
                </a:solidFill>
              </a:rPr>
              <a:t>addValueToPassword</a:t>
            </a:r>
            <a:r>
              <a:rPr lang="en-CA" sz="1200" dirty="0">
                <a:solidFill>
                  <a:schemeClr val="bg1"/>
                </a:solidFill>
              </a:rPr>
              <a:t>(8)"&gt;8&lt;/a&gt;</a:t>
            </a:r>
          </a:p>
          <a:p>
            <a:r>
              <a:rPr lang="en-CA" sz="1200" dirty="0">
                <a:solidFill>
                  <a:schemeClr val="bg1"/>
                </a:solidFill>
              </a:rPr>
              <a:t>        &lt;a data-role="button" </a:t>
            </a:r>
            <a:r>
              <a:rPr lang="en-CA" sz="1200" dirty="0" err="1">
                <a:solidFill>
                  <a:schemeClr val="bg1"/>
                </a:solidFill>
              </a:rPr>
              <a:t>onclick</a:t>
            </a:r>
            <a:r>
              <a:rPr lang="en-CA" sz="1200" dirty="0">
                <a:solidFill>
                  <a:schemeClr val="bg1"/>
                </a:solidFill>
              </a:rPr>
              <a:t>="</a:t>
            </a:r>
            <a:r>
              <a:rPr lang="en-CA" sz="1200" dirty="0" err="1">
                <a:solidFill>
                  <a:schemeClr val="bg1"/>
                </a:solidFill>
              </a:rPr>
              <a:t>addValueToPassword</a:t>
            </a:r>
            <a:r>
              <a:rPr lang="en-CA" sz="1200" dirty="0">
                <a:solidFill>
                  <a:schemeClr val="bg1"/>
                </a:solidFill>
              </a:rPr>
              <a:t>(9)"&gt;9&lt;/a&gt;</a:t>
            </a:r>
          </a:p>
          <a:p>
            <a:r>
              <a:rPr lang="en-CA" sz="1200" dirty="0">
                <a:solidFill>
                  <a:schemeClr val="bg1"/>
                </a:solidFill>
              </a:rPr>
              <a:t>  &lt;/div&gt;</a:t>
            </a:r>
          </a:p>
        </p:txBody>
      </p:sp>
    </p:spTree>
    <p:extLst>
      <p:ext uri="{BB962C8B-B14F-4D97-AF65-F5344CB8AC3E}">
        <p14:creationId xmlns:p14="http://schemas.microsoft.com/office/powerpoint/2010/main" val="6605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Cont’d…</a:t>
            </a:r>
          </a:p>
        </p:txBody>
      </p:sp>
      <p:sp>
        <p:nvSpPr>
          <p:cNvPr id="3" name="Content Placeholder 2"/>
          <p:cNvSpPr>
            <a:spLocks noGrp="1"/>
          </p:cNvSpPr>
          <p:nvPr>
            <p:ph idx="1"/>
          </p:nvPr>
        </p:nvSpPr>
        <p:spPr>
          <a:xfrm>
            <a:off x="914400" y="2045116"/>
            <a:ext cx="8702040" cy="4526280"/>
          </a:xfrm>
        </p:spPr>
        <p:txBody>
          <a:bodyPr/>
          <a:lstStyle/>
          <a:p>
            <a:pPr marL="0" indent="0">
              <a:buNone/>
            </a:pPr>
            <a:r>
              <a:rPr lang="it-IT" sz="1800" dirty="0"/>
              <a:t> </a:t>
            </a:r>
            <a:r>
              <a:rPr lang="it-IT" sz="1600" dirty="0"/>
              <a:t>&lt;a data-role="button" onclick = "addValueToPassword(‘bksp’)"  data-icon="delete"&gt;del&lt;/a&gt;</a:t>
            </a:r>
          </a:p>
          <a:p>
            <a:pPr marL="0" indent="0">
              <a:buNone/>
            </a:pPr>
            <a:endParaRPr lang="it-IT" dirty="0"/>
          </a:p>
          <a:p>
            <a:endParaRPr lang="en-CA" dirty="0"/>
          </a:p>
        </p:txBody>
      </p:sp>
      <p:pic>
        <p:nvPicPr>
          <p:cNvPr id="4" name="Picture 3">
            <a:extLst>
              <a:ext uri="{FF2B5EF4-FFF2-40B4-BE49-F238E27FC236}">
                <a16:creationId xmlns:a16="http://schemas.microsoft.com/office/drawing/2014/main" id="{A88DBF21-087D-4C16-869F-55594F2F98FE}"/>
              </a:ext>
            </a:extLst>
          </p:cNvPr>
          <p:cNvPicPr>
            <a:picLocks noChangeAspect="1"/>
          </p:cNvPicPr>
          <p:nvPr/>
        </p:nvPicPr>
        <p:blipFill>
          <a:blip r:embed="rId2"/>
          <a:stretch>
            <a:fillRect/>
          </a:stretch>
        </p:blipFill>
        <p:spPr>
          <a:xfrm>
            <a:off x="2667000" y="3124200"/>
            <a:ext cx="3457575" cy="2647950"/>
          </a:xfrm>
          <a:prstGeom prst="rect">
            <a:avLst/>
          </a:prstGeom>
        </p:spPr>
      </p:pic>
    </p:spTree>
    <p:extLst>
      <p:ext uri="{BB962C8B-B14F-4D97-AF65-F5344CB8AC3E}">
        <p14:creationId xmlns:p14="http://schemas.microsoft.com/office/powerpoint/2010/main" val="262123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modify code</a:t>
            </a:r>
            <a:endParaRPr lang="en-CA" dirty="0"/>
          </a:p>
        </p:txBody>
      </p:sp>
      <p:sp>
        <p:nvSpPr>
          <p:cNvPr id="3" name="Content Placeholder 2"/>
          <p:cNvSpPr>
            <a:spLocks noGrp="1"/>
          </p:cNvSpPr>
          <p:nvPr>
            <p:ph idx="1"/>
          </p:nvPr>
        </p:nvSpPr>
        <p:spPr>
          <a:xfrm>
            <a:off x="914400" y="1828800"/>
            <a:ext cx="7543801" cy="4023360"/>
          </a:xfrm>
        </p:spPr>
        <p:txBody>
          <a:bodyPr/>
          <a:lstStyle/>
          <a:p>
            <a:endParaRPr lang="en-US" dirty="0"/>
          </a:p>
          <a:p>
            <a:pPr marL="0" indent="0">
              <a:buNone/>
            </a:pPr>
            <a:r>
              <a:rPr lang="en-US" dirty="0"/>
              <a:t>One of important skills as a programmer</a:t>
            </a:r>
          </a:p>
          <a:p>
            <a:endParaRPr lang="en-US" dirty="0"/>
          </a:p>
          <a:p>
            <a:pPr marL="0" indent="0">
              <a:buNone/>
            </a:pPr>
            <a:r>
              <a:rPr lang="en-US" dirty="0"/>
              <a:t>You will modify the expense tracker app to create a new app</a:t>
            </a:r>
          </a:p>
          <a:p>
            <a:endParaRPr lang="en-US" dirty="0"/>
          </a:p>
          <a:p>
            <a:endParaRPr lang="en-CA" dirty="0"/>
          </a:p>
        </p:txBody>
      </p:sp>
    </p:spTree>
    <p:extLst>
      <p:ext uri="{BB962C8B-B14F-4D97-AF65-F5344CB8AC3E}">
        <p14:creationId xmlns:p14="http://schemas.microsoft.com/office/powerpoint/2010/main" val="335464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mobile icons</a:t>
            </a:r>
          </a:p>
        </p:txBody>
      </p:sp>
      <p:sp>
        <p:nvSpPr>
          <p:cNvPr id="3" name="Content Placeholder 2"/>
          <p:cNvSpPr>
            <a:spLocks noGrp="1"/>
          </p:cNvSpPr>
          <p:nvPr>
            <p:ph idx="1"/>
          </p:nvPr>
        </p:nvSpPr>
        <p:spPr>
          <a:xfrm>
            <a:off x="121237" y="2133600"/>
            <a:ext cx="4724400" cy="4038917"/>
          </a:xfrm>
        </p:spPr>
        <p:txBody>
          <a:bodyPr>
            <a:normAutofit/>
          </a:bodyPr>
          <a:lstStyle/>
          <a:p>
            <a:endParaRPr lang="en-US" sz="1400" dirty="0">
              <a:hlinkClick r:id="rId2"/>
            </a:endParaRPr>
          </a:p>
          <a:p>
            <a:pPr marL="0" indent="0">
              <a:buNone/>
            </a:pPr>
            <a:r>
              <a:rPr lang="en-US" sz="1400" dirty="0">
                <a:hlinkClick r:id="rId2"/>
              </a:rPr>
              <a:t>http://demos.jquerymobile.com/1.4.5/icons/</a:t>
            </a:r>
            <a:endParaRPr lang="en-US" sz="1400" dirty="0"/>
          </a:p>
          <a:p>
            <a:pPr marL="0" indent="0">
              <a:buNone/>
            </a:pPr>
            <a:endParaRPr lang="en-US" sz="1400" dirty="0"/>
          </a:p>
          <a:p>
            <a:pPr marL="0" indent="0">
              <a:buNone/>
            </a:pPr>
            <a:r>
              <a:rPr lang="en-US" sz="1400" dirty="0"/>
              <a:t>data-icon = “…”</a:t>
            </a:r>
          </a:p>
          <a:p>
            <a:pPr marL="0" indent="0">
              <a:buNone/>
            </a:pPr>
            <a:endParaRPr lang="en-US" sz="1400" dirty="0"/>
          </a:p>
          <a:p>
            <a:pPr marL="0" indent="0">
              <a:buNone/>
            </a:pPr>
            <a:r>
              <a:rPr lang="en-US" sz="1400" dirty="0"/>
              <a:t>If you’re running jQuery mobile (</a:t>
            </a:r>
            <a:r>
              <a:rPr lang="en-US" sz="1400" dirty="0" err="1"/>
              <a:t>ver</a:t>
            </a:r>
            <a:r>
              <a:rPr lang="en-US" sz="1400" dirty="0"/>
              <a:t> 1.3) on your own server, you may need to download icon files as well!!</a:t>
            </a:r>
          </a:p>
          <a:p>
            <a:pPr marL="0" indent="0">
              <a:buNone/>
            </a:pPr>
            <a:r>
              <a:rPr lang="en-US" sz="1400" dirty="0"/>
              <a:t>See: </a:t>
            </a:r>
            <a:r>
              <a:rPr lang="en-US" sz="1400" dirty="0">
                <a:hlinkClick r:id="rId3"/>
              </a:rPr>
              <a:t>http://jquerymobile.com/resources/download/jquery.mobile-1.3.1.zip</a:t>
            </a:r>
            <a:endParaRPr lang="en-US" sz="1400" dirty="0"/>
          </a:p>
          <a:p>
            <a:endParaRPr lang="en-US" sz="1400" dirty="0"/>
          </a:p>
          <a:p>
            <a:endParaRPr lang="en-US" sz="1400" dirty="0"/>
          </a:p>
          <a:p>
            <a:endParaRPr lang="en-US" sz="1400" dirty="0"/>
          </a:p>
          <a:p>
            <a:endParaRPr lang="en-US" sz="1400" dirty="0"/>
          </a:p>
          <a:p>
            <a:endParaRPr lang="en-US" sz="1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637" y="1905000"/>
            <a:ext cx="3710496" cy="426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53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365760" y="3657600"/>
            <a:ext cx="8168640" cy="2514600"/>
          </a:xfrm>
        </p:spPr>
        <p:txBody>
          <a:bodyPr>
            <a:normAutofit/>
          </a:bodyPr>
          <a:lstStyle/>
          <a:p>
            <a:r>
              <a:rPr lang="en-US" dirty="0" err="1"/>
              <a:t>string.substring</a:t>
            </a:r>
            <a:r>
              <a:rPr lang="en-US" dirty="0"/>
              <a:t>(</a:t>
            </a:r>
            <a:r>
              <a:rPr lang="en-US" i="1" dirty="0" err="1"/>
              <a:t>start,end</a:t>
            </a:r>
            <a:r>
              <a:rPr lang="en-US" dirty="0"/>
              <a:t>)</a:t>
            </a:r>
          </a:p>
          <a:p>
            <a:pPr lvl="1"/>
            <a:r>
              <a:rPr lang="en-US" dirty="0"/>
              <a:t>extracts a part of the string from [start, end)</a:t>
            </a:r>
          </a:p>
          <a:p>
            <a:endParaRPr lang="en-US" dirty="0"/>
          </a:p>
          <a:p>
            <a:r>
              <a:rPr lang="en-US" dirty="0" err="1"/>
              <a:t>string.concat</a:t>
            </a:r>
            <a:r>
              <a:rPr lang="en-US" dirty="0"/>
              <a:t>(</a:t>
            </a:r>
            <a:r>
              <a:rPr lang="en-US" i="1" dirty="0"/>
              <a:t>string2</a:t>
            </a:r>
            <a:r>
              <a:rPr lang="en-US" dirty="0"/>
              <a:t>)</a:t>
            </a:r>
          </a:p>
          <a:p>
            <a:pPr lvl="1"/>
            <a:r>
              <a:rPr lang="en-US" dirty="0"/>
              <a:t>Same as string+string2</a:t>
            </a:r>
            <a:endParaRPr lang="en-CA" dirty="0"/>
          </a:p>
        </p:txBody>
      </p:sp>
      <p:sp>
        <p:nvSpPr>
          <p:cNvPr id="4" name="TextBox 3"/>
          <p:cNvSpPr txBox="1"/>
          <p:nvPr/>
        </p:nvSpPr>
        <p:spPr>
          <a:xfrm>
            <a:off x="343764" y="259895"/>
            <a:ext cx="8382000" cy="3139321"/>
          </a:xfrm>
          <a:prstGeom prst="rect">
            <a:avLst/>
          </a:prstGeom>
          <a:solidFill>
            <a:schemeClr val="tx1"/>
          </a:solidFill>
        </p:spPr>
        <p:txBody>
          <a:bodyPr wrap="square" rtlCol="0">
            <a:spAutoFit/>
          </a:bodyPr>
          <a:lstStyle/>
          <a:p>
            <a:r>
              <a:rPr lang="en-CA" dirty="0">
                <a:solidFill>
                  <a:schemeClr val="bg1"/>
                </a:solidFill>
              </a:rPr>
              <a:t>/* Adds given text value to the password text </a:t>
            </a:r>
          </a:p>
          <a:p>
            <a:r>
              <a:rPr lang="en-CA" dirty="0">
                <a:solidFill>
                  <a:schemeClr val="bg1"/>
                </a:solidFill>
              </a:rPr>
              <a:t> * field</a:t>
            </a:r>
          </a:p>
          <a:p>
            <a:r>
              <a:rPr lang="en-CA" dirty="0">
                <a:solidFill>
                  <a:schemeClr val="bg1"/>
                </a:solidFill>
              </a:rPr>
              <a:t> */</a:t>
            </a:r>
          </a:p>
          <a:p>
            <a:r>
              <a:rPr lang="en-CA" dirty="0">
                <a:solidFill>
                  <a:schemeClr val="bg1"/>
                </a:solidFill>
              </a:rPr>
              <a:t>function </a:t>
            </a:r>
            <a:r>
              <a:rPr lang="en-CA" dirty="0" err="1">
                <a:solidFill>
                  <a:schemeClr val="bg1"/>
                </a:solidFill>
              </a:rPr>
              <a:t>addValueToPassword</a:t>
            </a:r>
            <a:r>
              <a:rPr lang="en-CA" dirty="0">
                <a:solidFill>
                  <a:schemeClr val="bg1"/>
                </a:solidFill>
              </a:rPr>
              <a:t>(button) {</a:t>
            </a:r>
          </a:p>
          <a:p>
            <a:r>
              <a:rPr lang="en-CA" dirty="0">
                <a:solidFill>
                  <a:schemeClr val="bg1"/>
                </a:solidFill>
              </a:rPr>
              <a:t>    var </a:t>
            </a:r>
            <a:r>
              <a:rPr lang="en-CA" dirty="0" err="1">
                <a:solidFill>
                  <a:schemeClr val="bg1"/>
                </a:solidFill>
              </a:rPr>
              <a:t>currVal</a:t>
            </a:r>
            <a:r>
              <a:rPr lang="en-CA" dirty="0">
                <a:solidFill>
                  <a:schemeClr val="bg1"/>
                </a:solidFill>
              </a:rPr>
              <a:t> = $("#passcode").</a:t>
            </a:r>
            <a:r>
              <a:rPr lang="en-CA" dirty="0" err="1">
                <a:solidFill>
                  <a:schemeClr val="bg1"/>
                </a:solidFill>
              </a:rPr>
              <a:t>val</a:t>
            </a:r>
            <a:r>
              <a:rPr lang="en-CA" dirty="0">
                <a:solidFill>
                  <a:schemeClr val="bg1"/>
                </a:solidFill>
              </a:rPr>
              <a:t>();</a:t>
            </a:r>
          </a:p>
          <a:p>
            <a:r>
              <a:rPr lang="en-CA" dirty="0">
                <a:solidFill>
                  <a:schemeClr val="bg1"/>
                </a:solidFill>
              </a:rPr>
              <a:t>    if (button === "</a:t>
            </a:r>
            <a:r>
              <a:rPr lang="en-CA" dirty="0" err="1">
                <a:solidFill>
                  <a:schemeClr val="bg1"/>
                </a:solidFill>
              </a:rPr>
              <a:t>bksp</a:t>
            </a:r>
            <a:r>
              <a:rPr lang="en-CA" dirty="0">
                <a:solidFill>
                  <a:schemeClr val="bg1"/>
                </a:solidFill>
              </a:rPr>
              <a:t>") {</a:t>
            </a:r>
          </a:p>
          <a:p>
            <a:r>
              <a:rPr lang="en-CA" dirty="0">
                <a:solidFill>
                  <a:schemeClr val="bg1"/>
                </a:solidFill>
              </a:rPr>
              <a:t>        $("#passcode").</a:t>
            </a:r>
            <a:r>
              <a:rPr lang="en-CA" dirty="0" err="1">
                <a:solidFill>
                  <a:schemeClr val="bg1"/>
                </a:solidFill>
              </a:rPr>
              <a:t>val</a:t>
            </a:r>
            <a:r>
              <a:rPr lang="en-CA" dirty="0">
                <a:solidFill>
                  <a:schemeClr val="bg1"/>
                </a:solidFill>
              </a:rPr>
              <a:t>(</a:t>
            </a:r>
            <a:r>
              <a:rPr lang="en-CA" dirty="0" err="1">
                <a:solidFill>
                  <a:schemeClr val="bg1"/>
                </a:solidFill>
              </a:rPr>
              <a:t>currVal.substring</a:t>
            </a:r>
            <a:r>
              <a:rPr lang="en-CA" dirty="0">
                <a:solidFill>
                  <a:schemeClr val="bg1"/>
                </a:solidFill>
              </a:rPr>
              <a:t>(0, </a:t>
            </a:r>
            <a:r>
              <a:rPr lang="en-CA" dirty="0" err="1">
                <a:solidFill>
                  <a:schemeClr val="bg1"/>
                </a:solidFill>
              </a:rPr>
              <a:t>currVal.length</a:t>
            </a:r>
            <a:r>
              <a:rPr lang="en-CA" dirty="0">
                <a:solidFill>
                  <a:schemeClr val="bg1"/>
                </a:solidFill>
              </a:rPr>
              <a:t> - 1));</a:t>
            </a:r>
          </a:p>
          <a:p>
            <a:r>
              <a:rPr lang="en-CA" dirty="0">
                <a:solidFill>
                  <a:schemeClr val="bg1"/>
                </a:solidFill>
              </a:rPr>
              <a:t>    } else {</a:t>
            </a:r>
          </a:p>
          <a:p>
            <a:r>
              <a:rPr lang="en-CA" dirty="0">
                <a:solidFill>
                  <a:schemeClr val="bg1"/>
                </a:solidFill>
              </a:rPr>
              <a:t>        $("#passcode").</a:t>
            </a:r>
            <a:r>
              <a:rPr lang="en-CA" dirty="0" err="1">
                <a:solidFill>
                  <a:schemeClr val="bg1"/>
                </a:solidFill>
              </a:rPr>
              <a:t>val</a:t>
            </a:r>
            <a:r>
              <a:rPr lang="en-CA" dirty="0">
                <a:solidFill>
                  <a:schemeClr val="bg1"/>
                </a:solidFill>
              </a:rPr>
              <a:t>(</a:t>
            </a:r>
            <a:r>
              <a:rPr lang="en-CA" dirty="0" err="1">
                <a:solidFill>
                  <a:schemeClr val="bg1"/>
                </a:solidFill>
              </a:rPr>
              <a:t>currVal.concat</a:t>
            </a:r>
            <a:r>
              <a:rPr lang="en-CA" dirty="0">
                <a:solidFill>
                  <a:schemeClr val="bg1"/>
                </a:solidFill>
              </a:rPr>
              <a:t>(button));</a:t>
            </a:r>
          </a:p>
          <a:p>
            <a:r>
              <a:rPr lang="en-CA" dirty="0">
                <a:solidFill>
                  <a:schemeClr val="bg1"/>
                </a:solidFill>
              </a:rPr>
              <a:t>    }</a:t>
            </a:r>
          </a:p>
          <a:p>
            <a:r>
              <a:rPr lang="en-CA" dirty="0">
                <a:solidFill>
                  <a:schemeClr val="bg1"/>
                </a:solidFill>
              </a:rPr>
              <a:t>}</a:t>
            </a:r>
          </a:p>
        </p:txBody>
      </p:sp>
    </p:spTree>
    <p:extLst>
      <p:ext uri="{BB962C8B-B14F-4D97-AF65-F5344CB8AC3E}">
        <p14:creationId xmlns:p14="http://schemas.microsoft.com/office/powerpoint/2010/main" val="3081423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About/Info page</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8D6348-54F9-4435-92AE-3CF07CC97331}"/>
              </a:ext>
            </a:extLst>
          </p:cNvPr>
          <p:cNvPicPr>
            <a:picLocks noChangeAspect="1"/>
          </p:cNvPicPr>
          <p:nvPr/>
        </p:nvPicPr>
        <p:blipFill>
          <a:blip r:embed="rId2"/>
          <a:stretch>
            <a:fillRect/>
          </a:stretch>
        </p:blipFill>
        <p:spPr>
          <a:xfrm>
            <a:off x="3276600" y="1845734"/>
            <a:ext cx="3048786" cy="4368288"/>
          </a:xfrm>
          <a:prstGeom prst="rect">
            <a:avLst/>
          </a:prstGeom>
        </p:spPr>
      </p:pic>
    </p:spTree>
    <p:extLst>
      <p:ext uri="{BB962C8B-B14F-4D97-AF65-F5344CB8AC3E}">
        <p14:creationId xmlns:p14="http://schemas.microsoft.com/office/powerpoint/2010/main" val="754749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381000"/>
            <a:ext cx="8610600" cy="5632311"/>
          </a:xfrm>
          <a:prstGeom prst="rect">
            <a:avLst/>
          </a:prstGeom>
          <a:solidFill>
            <a:schemeClr val="tx1"/>
          </a:solidFill>
        </p:spPr>
        <p:txBody>
          <a:bodyPr wrap="square" rtlCol="0">
            <a:spAutoFit/>
          </a:bodyPr>
          <a:lstStyle/>
          <a:p>
            <a:r>
              <a:rPr lang="en-US" dirty="0">
                <a:solidFill>
                  <a:schemeClr val="bg1"/>
                </a:solidFill>
              </a:rPr>
              <a:t> &lt;!--About Page --&gt;</a:t>
            </a:r>
          </a:p>
          <a:p>
            <a:r>
              <a:rPr lang="en-US" dirty="0">
                <a:solidFill>
                  <a:schemeClr val="bg1"/>
                </a:solidFill>
              </a:rPr>
              <a:t>  &lt;div data-role="page" id="</a:t>
            </a:r>
            <a:r>
              <a:rPr lang="en-US" dirty="0" err="1">
                <a:solidFill>
                  <a:schemeClr val="bg1"/>
                </a:solidFill>
              </a:rPr>
              <a:t>pageAbout</a:t>
            </a:r>
            <a:r>
              <a:rPr lang="en-US" dirty="0">
                <a:solidFill>
                  <a:schemeClr val="bg1"/>
                </a:solidFill>
              </a:rPr>
              <a:t>"&gt;</a:t>
            </a:r>
          </a:p>
          <a:p>
            <a:r>
              <a:rPr lang="en-US" dirty="0">
                <a:solidFill>
                  <a:schemeClr val="bg1"/>
                </a:solidFill>
              </a:rPr>
              <a:t>    &lt;div data-role="header"&gt;</a:t>
            </a:r>
          </a:p>
          <a:p>
            <a:r>
              <a:rPr lang="en-US" dirty="0">
                <a:solidFill>
                  <a:schemeClr val="bg1"/>
                </a:solidFill>
              </a:rPr>
              <a:t>      &lt;a </a:t>
            </a:r>
            <a:r>
              <a:rPr lang="en-US" dirty="0" err="1">
                <a:solidFill>
                  <a:schemeClr val="bg1"/>
                </a:solidFill>
              </a:rPr>
              <a:t>href</a:t>
            </a:r>
            <a:r>
              <a:rPr lang="en-US" dirty="0">
                <a:solidFill>
                  <a:schemeClr val="bg1"/>
                </a:solidFill>
              </a:rPr>
              <a:t>="#</a:t>
            </a:r>
            <a:r>
              <a:rPr lang="en-US" dirty="0" err="1">
                <a:solidFill>
                  <a:schemeClr val="bg1"/>
                </a:solidFill>
              </a:rPr>
              <a:t>pageHome</a:t>
            </a:r>
            <a:r>
              <a:rPr lang="en-US" dirty="0">
                <a:solidFill>
                  <a:schemeClr val="bg1"/>
                </a:solidFill>
              </a:rPr>
              <a:t>" data-role="button" data-icon="bars" data-</a:t>
            </a:r>
            <a:r>
              <a:rPr lang="en-US" dirty="0" err="1">
                <a:solidFill>
                  <a:schemeClr val="bg1"/>
                </a:solidFill>
              </a:rPr>
              <a:t>iconpos</a:t>
            </a:r>
            <a:r>
              <a:rPr lang="en-US" dirty="0">
                <a:solidFill>
                  <a:schemeClr val="bg1"/>
                </a:solidFill>
              </a:rPr>
              <a:t>="left"&gt;Home&lt;/a&gt;</a:t>
            </a:r>
          </a:p>
          <a:p>
            <a:r>
              <a:rPr lang="en-US" dirty="0">
                <a:solidFill>
                  <a:schemeClr val="bg1"/>
                </a:solidFill>
              </a:rPr>
              <a:t>      &lt;h1&gt;Info&lt;/h1&gt;</a:t>
            </a:r>
          </a:p>
          <a:p>
            <a:r>
              <a:rPr lang="en-US" dirty="0">
                <a:solidFill>
                  <a:schemeClr val="bg1"/>
                </a:solidFill>
              </a:rPr>
              <a:t>    &lt;/div&gt;</a:t>
            </a:r>
          </a:p>
          <a:p>
            <a:r>
              <a:rPr lang="en-US" dirty="0">
                <a:solidFill>
                  <a:schemeClr val="bg1"/>
                </a:solidFill>
              </a:rPr>
              <a:t>    &lt;div data-role="content"&gt;</a:t>
            </a:r>
          </a:p>
          <a:p>
            <a:r>
              <a:rPr lang="en-US" dirty="0">
                <a:solidFill>
                  <a:schemeClr val="bg1"/>
                </a:solidFill>
              </a:rPr>
              <a:t>      &lt;h1&gt;Expense Tracker&lt;/h1&gt;</a:t>
            </a:r>
          </a:p>
          <a:p>
            <a:r>
              <a:rPr lang="en-US" dirty="0">
                <a:solidFill>
                  <a:schemeClr val="bg1"/>
                </a:solidFill>
              </a:rPr>
              <a:t>      &lt;h4&gt;Every Penny Matters!&lt;/h4&gt;&lt;</a:t>
            </a:r>
            <a:r>
              <a:rPr lang="en-US" dirty="0" err="1">
                <a:solidFill>
                  <a:schemeClr val="bg1"/>
                </a:solidFill>
              </a:rPr>
              <a:t>br</a:t>
            </a:r>
            <a:r>
              <a:rPr lang="en-US" dirty="0">
                <a:solidFill>
                  <a:schemeClr val="bg1"/>
                </a:solidFill>
              </a:rPr>
              <a:t>&gt;</a:t>
            </a:r>
          </a:p>
          <a:p>
            <a:r>
              <a:rPr lang="en-US" dirty="0">
                <a:solidFill>
                  <a:schemeClr val="bg1"/>
                </a:solidFill>
              </a:rPr>
              <a:t>      &lt;h4&gt;It really is important to keep track of how you are spending your money.</a:t>
            </a:r>
          </a:p>
          <a:p>
            <a:r>
              <a:rPr lang="en-US" dirty="0">
                <a:solidFill>
                  <a:schemeClr val="bg1"/>
                </a:solidFill>
              </a:rPr>
              <a:t>      It is the first step to understanding how you are managing your money, and to taking control of your finances. </a:t>
            </a:r>
          </a:p>
          <a:p>
            <a:r>
              <a:rPr lang="en-US" dirty="0">
                <a:solidFill>
                  <a:schemeClr val="bg1"/>
                </a:solidFill>
              </a:rPr>
              <a:t>      It may seem like a lot of work when you first begin, but you can make it as simple or complicated as you want to. Tracking your expenses can help you stop feeling like you have little to show for your hard work. </a:t>
            </a:r>
          </a:p>
          <a:p>
            <a:r>
              <a:rPr lang="en-US" dirty="0">
                <a:solidFill>
                  <a:schemeClr val="bg1"/>
                </a:solidFill>
              </a:rPr>
              <a:t>      &lt;/h4&gt;&lt;</a:t>
            </a:r>
            <a:r>
              <a:rPr lang="en-US" dirty="0" err="1">
                <a:solidFill>
                  <a:schemeClr val="bg1"/>
                </a:solidFill>
              </a:rPr>
              <a:t>br</a:t>
            </a:r>
            <a:r>
              <a:rPr lang="en-US" dirty="0">
                <a:solidFill>
                  <a:schemeClr val="bg1"/>
                </a:solidFill>
              </a:rPr>
              <a:t>&gt;&lt;</a:t>
            </a:r>
            <a:r>
              <a:rPr lang="en-US" dirty="0" err="1">
                <a:solidFill>
                  <a:schemeClr val="bg1"/>
                </a:solidFill>
              </a:rPr>
              <a:t>br</a:t>
            </a:r>
            <a:r>
              <a:rPr lang="en-US" dirty="0">
                <a:solidFill>
                  <a:schemeClr val="bg1"/>
                </a:solidFill>
              </a:rPr>
              <a:t>&gt;&lt;</a:t>
            </a:r>
            <a:r>
              <a:rPr lang="en-US" dirty="0" err="1">
                <a:solidFill>
                  <a:schemeClr val="bg1"/>
                </a:solidFill>
              </a:rPr>
              <a:t>br</a:t>
            </a:r>
            <a:r>
              <a:rPr lang="en-US" dirty="0">
                <a:solidFill>
                  <a:schemeClr val="bg1"/>
                </a:solidFill>
              </a:rPr>
              <a:t>&gt;</a:t>
            </a:r>
          </a:p>
          <a:p>
            <a:r>
              <a:rPr lang="en-US" dirty="0">
                <a:solidFill>
                  <a:schemeClr val="bg1"/>
                </a:solidFill>
              </a:rPr>
              <a:t>      &lt;h5&gt;&lt;b&gt;Designed and Developed by Dinesh.&lt;/b&gt;&lt;/h5&gt;</a:t>
            </a:r>
          </a:p>
          <a:p>
            <a:r>
              <a:rPr lang="en-US" dirty="0">
                <a:solidFill>
                  <a:schemeClr val="bg1"/>
                </a:solidFill>
              </a:rPr>
              <a:t>    &lt;/div&gt;</a:t>
            </a:r>
          </a:p>
          <a:p>
            <a:r>
              <a:rPr lang="en-US" dirty="0">
                <a:solidFill>
                  <a:schemeClr val="bg1"/>
                </a:solidFill>
              </a:rPr>
              <a:t>  &lt;/div&gt;</a:t>
            </a:r>
          </a:p>
        </p:txBody>
      </p:sp>
    </p:spTree>
    <p:extLst>
      <p:ext uri="{BB962C8B-B14F-4D97-AF65-F5344CB8AC3E}">
        <p14:creationId xmlns:p14="http://schemas.microsoft.com/office/powerpoint/2010/main" val="3786825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9184-1A55-4C1B-8DAB-C1DCC1AC210D}"/>
              </a:ext>
            </a:extLst>
          </p:cNvPr>
          <p:cNvSpPr>
            <a:spLocks noGrp="1"/>
          </p:cNvSpPr>
          <p:nvPr>
            <p:ph type="title"/>
          </p:nvPr>
        </p:nvSpPr>
        <p:spPr/>
        <p:txBody>
          <a:bodyPr/>
          <a:lstStyle/>
          <a:p>
            <a:r>
              <a:rPr lang="en-US" dirty="0"/>
              <a:t>3. Sign up page</a:t>
            </a:r>
            <a:endParaRPr lang="en-CA" dirty="0"/>
          </a:p>
        </p:txBody>
      </p:sp>
      <p:sp>
        <p:nvSpPr>
          <p:cNvPr id="3" name="Content Placeholder 2">
            <a:extLst>
              <a:ext uri="{FF2B5EF4-FFF2-40B4-BE49-F238E27FC236}">
                <a16:creationId xmlns:a16="http://schemas.microsoft.com/office/drawing/2014/main" id="{B46E2A7E-271C-4083-903E-4C7B48370E77}"/>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4D8BA51F-AD95-4AAD-A33D-968ED3532D74}"/>
              </a:ext>
            </a:extLst>
          </p:cNvPr>
          <p:cNvPicPr>
            <a:picLocks noChangeAspect="1"/>
          </p:cNvPicPr>
          <p:nvPr/>
        </p:nvPicPr>
        <p:blipFill>
          <a:blip r:embed="rId2"/>
          <a:stretch>
            <a:fillRect/>
          </a:stretch>
        </p:blipFill>
        <p:spPr>
          <a:xfrm>
            <a:off x="5867400" y="76200"/>
            <a:ext cx="2939143" cy="6172200"/>
          </a:xfrm>
          <a:prstGeom prst="rect">
            <a:avLst/>
          </a:prstGeom>
        </p:spPr>
      </p:pic>
    </p:spTree>
    <p:extLst>
      <p:ext uri="{BB962C8B-B14F-4D97-AF65-F5344CB8AC3E}">
        <p14:creationId xmlns:p14="http://schemas.microsoft.com/office/powerpoint/2010/main" val="3244636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D6DB9-400C-42BC-891C-E9FB883DB4D7}"/>
              </a:ext>
            </a:extLst>
          </p:cNvPr>
          <p:cNvSpPr txBox="1"/>
          <p:nvPr/>
        </p:nvSpPr>
        <p:spPr>
          <a:xfrm>
            <a:off x="38100" y="9427"/>
            <a:ext cx="9067800" cy="6313267"/>
          </a:xfrm>
          <a:prstGeom prst="rect">
            <a:avLst/>
          </a:prstGeom>
          <a:solidFill>
            <a:schemeClr val="tx1"/>
          </a:solidFill>
        </p:spPr>
        <p:txBody>
          <a:bodyPr wrap="square" rtlCol="0">
            <a:spAutoFit/>
          </a:bodyPr>
          <a:lstStyle/>
          <a:p>
            <a:r>
              <a:rPr lang="en-CA" sz="825" dirty="0">
                <a:solidFill>
                  <a:schemeClr val="bg1"/>
                </a:solidFill>
              </a:rPr>
              <a:t>&lt;!--Sign Up Page/Form --&gt;</a:t>
            </a:r>
          </a:p>
          <a:p>
            <a:r>
              <a:rPr lang="en-CA" sz="825" dirty="0">
                <a:solidFill>
                  <a:schemeClr val="bg1"/>
                </a:solidFill>
              </a:rPr>
              <a:t> &lt;!--Header of the Page --&gt;</a:t>
            </a:r>
          </a:p>
          <a:p>
            <a:r>
              <a:rPr lang="en-CA" sz="825" dirty="0">
                <a:solidFill>
                  <a:schemeClr val="bg1"/>
                </a:solidFill>
              </a:rPr>
              <a:t>  &lt;div data-role="page" id="</a:t>
            </a:r>
            <a:r>
              <a:rPr lang="en-CA" sz="825" dirty="0" err="1">
                <a:solidFill>
                  <a:schemeClr val="bg1"/>
                </a:solidFill>
              </a:rPr>
              <a:t>pageSignup</a:t>
            </a:r>
            <a:r>
              <a:rPr lang="en-CA" sz="825" dirty="0">
                <a:solidFill>
                  <a:schemeClr val="bg1"/>
                </a:solidFill>
              </a:rPr>
              <a:t>"&gt;</a:t>
            </a:r>
          </a:p>
          <a:p>
            <a:r>
              <a:rPr lang="en-CA" sz="825" dirty="0">
                <a:solidFill>
                  <a:schemeClr val="bg1"/>
                </a:solidFill>
              </a:rPr>
              <a:t>    &lt;div data-role="header"&gt;</a:t>
            </a:r>
          </a:p>
          <a:p>
            <a:r>
              <a:rPr lang="en-CA" sz="825" dirty="0">
                <a:solidFill>
                  <a:schemeClr val="bg1"/>
                </a:solidFill>
              </a:rPr>
              <a:t>      &lt;a </a:t>
            </a:r>
            <a:r>
              <a:rPr lang="en-CA" sz="825" dirty="0" err="1">
                <a:solidFill>
                  <a:schemeClr val="bg1"/>
                </a:solidFill>
              </a:rPr>
              <a:t>href</a:t>
            </a:r>
            <a:r>
              <a:rPr lang="en-CA" sz="825" dirty="0">
                <a:solidFill>
                  <a:schemeClr val="bg1"/>
                </a:solidFill>
              </a:rPr>
              <a:t>="#</a:t>
            </a:r>
            <a:r>
              <a:rPr lang="en-CA" sz="825" dirty="0" err="1">
                <a:solidFill>
                  <a:schemeClr val="bg1"/>
                </a:solidFill>
              </a:rPr>
              <a:t>pageHome</a:t>
            </a:r>
            <a:r>
              <a:rPr lang="en-CA" sz="825" dirty="0">
                <a:solidFill>
                  <a:schemeClr val="bg1"/>
                </a:solidFill>
              </a:rPr>
              <a:t>" data-role="button" data-icon="bars" data-</a:t>
            </a:r>
            <a:r>
              <a:rPr lang="en-CA" sz="825" dirty="0" err="1">
                <a:solidFill>
                  <a:schemeClr val="bg1"/>
                </a:solidFill>
              </a:rPr>
              <a:t>iconpos</a:t>
            </a:r>
            <a:r>
              <a:rPr lang="en-CA" sz="825" dirty="0">
                <a:solidFill>
                  <a:schemeClr val="bg1"/>
                </a:solidFill>
              </a:rPr>
              <a:t>="left" data-inline="true"&gt;Menu&lt;/a&gt;</a:t>
            </a:r>
          </a:p>
          <a:p>
            <a:r>
              <a:rPr lang="en-CA" sz="825" dirty="0">
                <a:solidFill>
                  <a:schemeClr val="bg1"/>
                </a:solidFill>
              </a:rPr>
              <a:t>      &lt;a </a:t>
            </a:r>
            <a:r>
              <a:rPr lang="en-CA" sz="825" dirty="0" err="1">
                <a:solidFill>
                  <a:schemeClr val="bg1"/>
                </a:solidFill>
              </a:rPr>
              <a:t>href</a:t>
            </a:r>
            <a:r>
              <a:rPr lang="en-CA" sz="825" dirty="0">
                <a:solidFill>
                  <a:schemeClr val="bg1"/>
                </a:solidFill>
              </a:rPr>
              <a:t>="#</a:t>
            </a:r>
            <a:r>
              <a:rPr lang="en-CA" sz="825" dirty="0" err="1">
                <a:solidFill>
                  <a:schemeClr val="bg1"/>
                </a:solidFill>
              </a:rPr>
              <a:t>pageAbout</a:t>
            </a:r>
            <a:r>
              <a:rPr lang="en-CA" sz="825" dirty="0">
                <a:solidFill>
                  <a:schemeClr val="bg1"/>
                </a:solidFill>
              </a:rPr>
              <a:t>" data-role="button" data-icon="info" data-</a:t>
            </a:r>
            <a:r>
              <a:rPr lang="en-CA" sz="825" dirty="0" err="1">
                <a:solidFill>
                  <a:schemeClr val="bg1"/>
                </a:solidFill>
              </a:rPr>
              <a:t>iconpos</a:t>
            </a:r>
            <a:r>
              <a:rPr lang="en-CA" sz="825" dirty="0">
                <a:solidFill>
                  <a:schemeClr val="bg1"/>
                </a:solidFill>
              </a:rPr>
              <a:t>="right" data-inline="true"&gt;Info&lt;/a&gt;</a:t>
            </a:r>
          </a:p>
          <a:p>
            <a:r>
              <a:rPr lang="en-CA" sz="825" dirty="0">
                <a:solidFill>
                  <a:schemeClr val="bg1"/>
                </a:solidFill>
              </a:rPr>
              <a:t>      &lt;h1&gt;Profile&lt;/h1&gt;</a:t>
            </a:r>
          </a:p>
          <a:p>
            <a:r>
              <a:rPr lang="en-CA" sz="825" dirty="0">
                <a:solidFill>
                  <a:schemeClr val="bg1"/>
                </a:solidFill>
              </a:rPr>
              <a:t>    &lt;/div&gt;</a:t>
            </a:r>
          </a:p>
          <a:p>
            <a:r>
              <a:rPr lang="en-CA" sz="825" dirty="0">
                <a:solidFill>
                  <a:schemeClr val="bg1"/>
                </a:solidFill>
              </a:rPr>
              <a:t>      &lt;!-- Content for the User Information --&gt;</a:t>
            </a:r>
          </a:p>
          <a:p>
            <a:r>
              <a:rPr lang="en-CA" sz="825" dirty="0">
                <a:solidFill>
                  <a:schemeClr val="bg1"/>
                </a:solidFill>
              </a:rPr>
              <a:t>    &lt;div data-role="content"&gt;</a:t>
            </a:r>
          </a:p>
          <a:p>
            <a:r>
              <a:rPr lang="en-CA" sz="825" dirty="0">
                <a:solidFill>
                  <a:schemeClr val="bg1"/>
                </a:solidFill>
              </a:rPr>
              <a:t>      &lt;form id="</a:t>
            </a:r>
            <a:r>
              <a:rPr lang="en-CA" sz="825" dirty="0" err="1">
                <a:solidFill>
                  <a:schemeClr val="bg1"/>
                </a:solidFill>
              </a:rPr>
              <a:t>frmSignForm</a:t>
            </a:r>
            <a:r>
              <a:rPr lang="en-CA" sz="825" dirty="0">
                <a:solidFill>
                  <a:schemeClr val="bg1"/>
                </a:solidFill>
              </a:rPr>
              <a:t>" action=""&gt;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signupFirstName</a:t>
            </a:r>
            <a:r>
              <a:rPr lang="en-CA" sz="825" dirty="0">
                <a:solidFill>
                  <a:schemeClr val="bg1"/>
                </a:solidFill>
              </a:rPr>
              <a:t>"&gt;First Name: &lt;/label&gt;</a:t>
            </a:r>
          </a:p>
          <a:p>
            <a:r>
              <a:rPr lang="en-CA" sz="825" dirty="0">
                <a:solidFill>
                  <a:schemeClr val="bg1"/>
                </a:solidFill>
              </a:rPr>
              <a:t>          &lt;input type="text" placeholder="First Name" name="</a:t>
            </a:r>
            <a:r>
              <a:rPr lang="en-CA" sz="825" dirty="0" err="1">
                <a:solidFill>
                  <a:schemeClr val="bg1"/>
                </a:solidFill>
              </a:rPr>
              <a:t>signupFirstName</a:t>
            </a:r>
            <a:r>
              <a:rPr lang="en-CA" sz="825" dirty="0">
                <a:solidFill>
                  <a:schemeClr val="bg1"/>
                </a:solidFill>
              </a:rPr>
              <a:t>" data-mini="false" id="</a:t>
            </a:r>
            <a:r>
              <a:rPr lang="en-CA" sz="825" dirty="0" err="1">
                <a:solidFill>
                  <a:schemeClr val="bg1"/>
                </a:solidFill>
              </a:rPr>
              <a:t>signupFirstName</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signupLastName</a:t>
            </a:r>
            <a:r>
              <a:rPr lang="en-CA" sz="825" dirty="0">
                <a:solidFill>
                  <a:schemeClr val="bg1"/>
                </a:solidFill>
              </a:rPr>
              <a:t>"&gt;Last Name: &lt;/label&gt;</a:t>
            </a:r>
          </a:p>
          <a:p>
            <a:r>
              <a:rPr lang="en-CA" sz="825" dirty="0">
                <a:solidFill>
                  <a:schemeClr val="bg1"/>
                </a:solidFill>
              </a:rPr>
              <a:t>          &lt;input type="text" placeholder="Last Name" name="</a:t>
            </a:r>
            <a:r>
              <a:rPr lang="en-CA" sz="825" dirty="0" err="1">
                <a:solidFill>
                  <a:schemeClr val="bg1"/>
                </a:solidFill>
              </a:rPr>
              <a:t>signupLastName</a:t>
            </a:r>
            <a:r>
              <a:rPr lang="en-CA" sz="825" dirty="0">
                <a:solidFill>
                  <a:schemeClr val="bg1"/>
                </a:solidFill>
              </a:rPr>
              <a:t>" data-mini="false" id="</a:t>
            </a:r>
            <a:r>
              <a:rPr lang="en-CA" sz="825" dirty="0" err="1">
                <a:solidFill>
                  <a:schemeClr val="bg1"/>
                </a:solidFill>
              </a:rPr>
              <a:t>signupLastName</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dateOfBirth</a:t>
            </a:r>
            <a:r>
              <a:rPr lang="en-CA" sz="825" dirty="0">
                <a:solidFill>
                  <a:schemeClr val="bg1"/>
                </a:solidFill>
              </a:rPr>
              <a:t>"&gt;Date: &lt;/label&gt;</a:t>
            </a:r>
          </a:p>
          <a:p>
            <a:r>
              <a:rPr lang="en-CA" sz="825" dirty="0">
                <a:solidFill>
                  <a:schemeClr val="bg1"/>
                </a:solidFill>
              </a:rPr>
              <a:t>            &lt;input type="date" name="</a:t>
            </a:r>
            <a:r>
              <a:rPr lang="en-CA" sz="825" dirty="0" err="1">
                <a:solidFill>
                  <a:schemeClr val="bg1"/>
                </a:solidFill>
              </a:rPr>
              <a:t>dateOfBirth</a:t>
            </a:r>
            <a:r>
              <a:rPr lang="en-CA" sz="825" dirty="0">
                <a:solidFill>
                  <a:schemeClr val="bg1"/>
                </a:solidFill>
              </a:rPr>
              <a:t>" data-mini="false" id="</a:t>
            </a:r>
            <a:r>
              <a:rPr lang="en-CA" sz="825" dirty="0" err="1">
                <a:solidFill>
                  <a:schemeClr val="bg1"/>
                </a:solidFill>
              </a:rPr>
              <a:t>dateOfBirth</a:t>
            </a:r>
            <a:r>
              <a:rPr lang="en-CA" sz="825" dirty="0">
                <a:solidFill>
                  <a:schemeClr val="bg1"/>
                </a:solidFill>
              </a:rPr>
              <a:t>" value=""&gt;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addPassword</a:t>
            </a:r>
            <a:r>
              <a:rPr lang="en-CA" sz="825" dirty="0">
                <a:solidFill>
                  <a:schemeClr val="bg1"/>
                </a:solidFill>
              </a:rPr>
              <a:t>"&gt;New Password: &lt;/label&gt;</a:t>
            </a:r>
          </a:p>
          <a:p>
            <a:r>
              <a:rPr lang="en-CA" sz="825" dirty="0">
                <a:solidFill>
                  <a:schemeClr val="bg1"/>
                </a:solidFill>
              </a:rPr>
              <a:t>          &lt;input type="password" placeholder="New Password" name="</a:t>
            </a:r>
            <a:r>
              <a:rPr lang="en-CA" sz="825" dirty="0" err="1">
                <a:solidFill>
                  <a:schemeClr val="bg1"/>
                </a:solidFill>
              </a:rPr>
              <a:t>addPassword</a:t>
            </a:r>
            <a:r>
              <a:rPr lang="en-CA" sz="825" dirty="0">
                <a:solidFill>
                  <a:schemeClr val="bg1"/>
                </a:solidFill>
              </a:rPr>
              <a:t>" data-mini="false" id="</a:t>
            </a:r>
            <a:r>
              <a:rPr lang="en-CA" sz="825" dirty="0" err="1">
                <a:solidFill>
                  <a:schemeClr val="bg1"/>
                </a:solidFill>
              </a:rPr>
              <a:t>addPassword</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confirmPassword</a:t>
            </a:r>
            <a:r>
              <a:rPr lang="en-CA" sz="825" dirty="0">
                <a:solidFill>
                  <a:schemeClr val="bg1"/>
                </a:solidFill>
              </a:rPr>
              <a:t>"&gt;Confirm Password: &lt;/label&gt;</a:t>
            </a:r>
          </a:p>
          <a:p>
            <a:r>
              <a:rPr lang="en-CA" sz="825" dirty="0">
                <a:solidFill>
                  <a:schemeClr val="bg1"/>
                </a:solidFill>
              </a:rPr>
              <a:t>          &lt;input type="password" placeholder="Confirm Password" name="</a:t>
            </a:r>
            <a:r>
              <a:rPr lang="en-CA" sz="825" dirty="0" err="1">
                <a:solidFill>
                  <a:schemeClr val="bg1"/>
                </a:solidFill>
              </a:rPr>
              <a:t>confirmPassword</a:t>
            </a:r>
            <a:r>
              <a:rPr lang="en-CA" sz="825" dirty="0">
                <a:solidFill>
                  <a:schemeClr val="bg1"/>
                </a:solidFill>
              </a:rPr>
              <a:t>" data-mini="false" id="</a:t>
            </a:r>
            <a:r>
              <a:rPr lang="en-CA" sz="825" dirty="0" err="1">
                <a:solidFill>
                  <a:schemeClr val="bg1"/>
                </a:solidFill>
              </a:rPr>
              <a:t>confirmPassword</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signupsinNumber</a:t>
            </a:r>
            <a:r>
              <a:rPr lang="en-CA" sz="825" dirty="0">
                <a:solidFill>
                  <a:schemeClr val="bg1"/>
                </a:solidFill>
              </a:rPr>
              <a:t>"&gt;SIN Number: &lt;/label&gt;</a:t>
            </a:r>
          </a:p>
          <a:p>
            <a:r>
              <a:rPr lang="en-CA" sz="825" dirty="0">
                <a:solidFill>
                  <a:schemeClr val="bg1"/>
                </a:solidFill>
              </a:rPr>
              <a:t>          &lt;input type="text" placeholder="Sin Number" name="</a:t>
            </a:r>
            <a:r>
              <a:rPr lang="en-CA" sz="825" dirty="0" err="1">
                <a:solidFill>
                  <a:schemeClr val="bg1"/>
                </a:solidFill>
              </a:rPr>
              <a:t>signupsinNumber</a:t>
            </a:r>
            <a:r>
              <a:rPr lang="en-CA" sz="825" dirty="0">
                <a:solidFill>
                  <a:schemeClr val="bg1"/>
                </a:solidFill>
              </a:rPr>
              <a:t>" data-mini="false" id="</a:t>
            </a:r>
            <a:r>
              <a:rPr lang="en-CA" sz="825" dirty="0" err="1">
                <a:solidFill>
                  <a:schemeClr val="bg1"/>
                </a:solidFill>
              </a:rPr>
              <a:t>signupsinNumber</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signgenderType</a:t>
            </a:r>
            <a:r>
              <a:rPr lang="en-CA" sz="825" dirty="0">
                <a:solidFill>
                  <a:schemeClr val="bg1"/>
                </a:solidFill>
              </a:rPr>
              <a:t>" class="select"&gt;Gender: &lt;/label&gt;</a:t>
            </a:r>
          </a:p>
          <a:p>
            <a:r>
              <a:rPr lang="en-CA" sz="825" dirty="0">
                <a:solidFill>
                  <a:schemeClr val="bg1"/>
                </a:solidFill>
              </a:rPr>
              <a:t>          &lt;select name="</a:t>
            </a:r>
            <a:r>
              <a:rPr lang="en-CA" sz="825" dirty="0" err="1">
                <a:solidFill>
                  <a:schemeClr val="bg1"/>
                </a:solidFill>
              </a:rPr>
              <a:t>signgenderType</a:t>
            </a:r>
            <a:r>
              <a:rPr lang="en-CA" sz="825" dirty="0">
                <a:solidFill>
                  <a:schemeClr val="bg1"/>
                </a:solidFill>
              </a:rPr>
              <a:t>" id="</a:t>
            </a:r>
            <a:r>
              <a:rPr lang="en-CA" sz="825" dirty="0" err="1">
                <a:solidFill>
                  <a:schemeClr val="bg1"/>
                </a:solidFill>
              </a:rPr>
              <a:t>signgenderType</a:t>
            </a:r>
            <a:r>
              <a:rPr lang="en-CA" sz="825" dirty="0">
                <a:solidFill>
                  <a:schemeClr val="bg1"/>
                </a:solidFill>
              </a:rPr>
              <a:t>" data-mini="false"</a:t>
            </a:r>
          </a:p>
          <a:p>
            <a:r>
              <a:rPr lang="en-CA" sz="825" dirty="0">
                <a:solidFill>
                  <a:schemeClr val="bg1"/>
                </a:solidFill>
              </a:rPr>
              <a:t>          data-native-menu="false" required&gt;</a:t>
            </a:r>
          </a:p>
          <a:p>
            <a:r>
              <a:rPr lang="en-CA" sz="825" dirty="0">
                <a:solidFill>
                  <a:schemeClr val="bg1"/>
                </a:solidFill>
              </a:rPr>
              <a:t>            &lt;option&gt;Choose Gender&lt;/option&gt;</a:t>
            </a:r>
          </a:p>
          <a:p>
            <a:r>
              <a:rPr lang="en-CA" sz="825" dirty="0">
                <a:solidFill>
                  <a:schemeClr val="bg1"/>
                </a:solidFill>
              </a:rPr>
              <a:t>            &lt;option value="Male"&gt;Male&lt;/option&gt;</a:t>
            </a:r>
          </a:p>
          <a:p>
            <a:r>
              <a:rPr lang="en-CA" sz="825" dirty="0">
                <a:solidFill>
                  <a:schemeClr val="bg1"/>
                </a:solidFill>
              </a:rPr>
              <a:t>            &lt;option value="Female"&gt;Female&lt;/option&gt;</a:t>
            </a:r>
          </a:p>
          <a:p>
            <a:r>
              <a:rPr lang="en-CA" sz="825" dirty="0">
                <a:solidFill>
                  <a:schemeClr val="bg1"/>
                </a:solidFill>
              </a:rPr>
              <a:t>            &lt;option value="Other"&gt;Other&lt;/option&gt;</a:t>
            </a:r>
          </a:p>
          <a:p>
            <a:r>
              <a:rPr lang="en-CA" sz="825" dirty="0">
                <a:solidFill>
                  <a:schemeClr val="bg1"/>
                </a:solidFill>
              </a:rPr>
              <a:t>          &lt;/select&gt;</a:t>
            </a:r>
          </a:p>
          <a:p>
            <a:r>
              <a:rPr lang="en-CA" sz="825" dirty="0">
                <a:solidFill>
                  <a:schemeClr val="bg1"/>
                </a:solidFill>
              </a:rPr>
              <a:t>        &lt;/div&gt;</a:t>
            </a:r>
          </a:p>
          <a:p>
            <a:r>
              <a:rPr lang="en-CA" sz="825" dirty="0">
                <a:solidFill>
                  <a:schemeClr val="bg1"/>
                </a:solidFill>
              </a:rPr>
              <a:t>        &lt;input type="submit" id="</a:t>
            </a:r>
            <a:r>
              <a:rPr lang="en-CA" sz="825" dirty="0" err="1">
                <a:solidFill>
                  <a:schemeClr val="bg1"/>
                </a:solidFill>
              </a:rPr>
              <a:t>btnUserAdd</a:t>
            </a:r>
            <a:r>
              <a:rPr lang="en-CA" sz="825" dirty="0">
                <a:solidFill>
                  <a:schemeClr val="bg1"/>
                </a:solidFill>
              </a:rPr>
              <a:t>" data-icon="check" data-</a:t>
            </a:r>
            <a:r>
              <a:rPr lang="en-CA" sz="825" dirty="0" err="1">
                <a:solidFill>
                  <a:schemeClr val="bg1"/>
                </a:solidFill>
              </a:rPr>
              <a:t>iconpos</a:t>
            </a:r>
            <a:r>
              <a:rPr lang="en-CA" sz="825" dirty="0">
                <a:solidFill>
                  <a:schemeClr val="bg1"/>
                </a:solidFill>
              </a:rPr>
              <a:t>="left" value="Sign Up!" data-inline="true" onclick="</a:t>
            </a:r>
            <a:r>
              <a:rPr lang="en-CA" sz="825" dirty="0" err="1">
                <a:solidFill>
                  <a:schemeClr val="bg1"/>
                </a:solidFill>
              </a:rPr>
              <a:t>saveSignUpUser</a:t>
            </a:r>
            <a:r>
              <a:rPr lang="en-CA" sz="825" dirty="0">
                <a:solidFill>
                  <a:schemeClr val="bg1"/>
                </a:solidFill>
              </a:rPr>
              <a:t>()"&gt;</a:t>
            </a:r>
          </a:p>
          <a:p>
            <a:r>
              <a:rPr lang="en-CA" sz="825" dirty="0">
                <a:solidFill>
                  <a:schemeClr val="bg1"/>
                </a:solidFill>
              </a:rPr>
              <a:t>      &lt;/form&gt;</a:t>
            </a:r>
          </a:p>
          <a:p>
            <a:r>
              <a:rPr lang="en-CA" sz="825" dirty="0">
                <a:solidFill>
                  <a:schemeClr val="bg1"/>
                </a:solidFill>
              </a:rPr>
              <a:t>    &lt;/div&gt;</a:t>
            </a:r>
          </a:p>
          <a:p>
            <a:r>
              <a:rPr lang="en-CA" sz="825" dirty="0">
                <a:solidFill>
                  <a:schemeClr val="bg1"/>
                </a:solidFill>
              </a:rPr>
              <a:t>  &lt;/div&gt;</a:t>
            </a:r>
          </a:p>
        </p:txBody>
      </p:sp>
    </p:spTree>
    <p:extLst>
      <p:ext uri="{BB962C8B-B14F-4D97-AF65-F5344CB8AC3E}">
        <p14:creationId xmlns:p14="http://schemas.microsoft.com/office/powerpoint/2010/main" val="780629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Disclaimer page</a:t>
            </a:r>
          </a:p>
        </p:txBody>
      </p:sp>
      <p:sp>
        <p:nvSpPr>
          <p:cNvPr id="3" name="Content Placeholder 2"/>
          <p:cNvSpPr>
            <a:spLocks noGrp="1"/>
          </p:cNvSpPr>
          <p:nvPr>
            <p:ph idx="1"/>
          </p:nvPr>
        </p:nvSpPr>
        <p:spPr/>
        <p:txBody>
          <a:bodyPr/>
          <a:lstStyle/>
          <a:p>
            <a:br>
              <a:rPr lang="en-US" dirty="0"/>
            </a:br>
            <a:endParaRPr lang="en-US" dirty="0"/>
          </a:p>
        </p:txBody>
      </p:sp>
      <p:pic>
        <p:nvPicPr>
          <p:cNvPr id="4" name="Picture 3">
            <a:extLst>
              <a:ext uri="{FF2B5EF4-FFF2-40B4-BE49-F238E27FC236}">
                <a16:creationId xmlns:a16="http://schemas.microsoft.com/office/drawing/2014/main" id="{19BE4596-7665-4D4A-9B48-B9FE93BF9AC0}"/>
              </a:ext>
            </a:extLst>
          </p:cNvPr>
          <p:cNvPicPr>
            <a:picLocks noChangeAspect="1"/>
          </p:cNvPicPr>
          <p:nvPr/>
        </p:nvPicPr>
        <p:blipFill>
          <a:blip r:embed="rId2"/>
          <a:stretch>
            <a:fillRect/>
          </a:stretch>
        </p:blipFill>
        <p:spPr>
          <a:xfrm>
            <a:off x="5257800" y="2535680"/>
            <a:ext cx="3629025" cy="2828925"/>
          </a:xfrm>
          <a:prstGeom prst="rect">
            <a:avLst/>
          </a:prstGeom>
        </p:spPr>
      </p:pic>
      <p:sp>
        <p:nvSpPr>
          <p:cNvPr id="5" name="TextBox 4">
            <a:extLst>
              <a:ext uri="{FF2B5EF4-FFF2-40B4-BE49-F238E27FC236}">
                <a16:creationId xmlns:a16="http://schemas.microsoft.com/office/drawing/2014/main" id="{C4C68124-79BE-460C-8D59-F785A16F8F61}"/>
              </a:ext>
            </a:extLst>
          </p:cNvPr>
          <p:cNvSpPr txBox="1"/>
          <p:nvPr/>
        </p:nvSpPr>
        <p:spPr>
          <a:xfrm>
            <a:off x="822959" y="2535680"/>
            <a:ext cx="4107730" cy="3323987"/>
          </a:xfrm>
          <a:prstGeom prst="rect">
            <a:avLst/>
          </a:prstGeom>
          <a:solidFill>
            <a:schemeClr val="tx1"/>
          </a:solidFill>
        </p:spPr>
        <p:txBody>
          <a:bodyPr wrap="square" rtlCol="0">
            <a:spAutoFit/>
          </a:bodyPr>
          <a:lstStyle/>
          <a:p>
            <a:r>
              <a:rPr lang="en-CA" sz="1400" dirty="0">
                <a:solidFill>
                  <a:schemeClr val="bg1"/>
                </a:solidFill>
              </a:rPr>
              <a:t> &lt;!--Disclaimer Page --&gt;</a:t>
            </a:r>
          </a:p>
          <a:p>
            <a:r>
              <a:rPr lang="en-CA" sz="1400" dirty="0">
                <a:solidFill>
                  <a:schemeClr val="bg1"/>
                </a:solidFill>
              </a:rPr>
              <a:t>  &lt;div data-role="page" id="</a:t>
            </a:r>
            <a:r>
              <a:rPr lang="en-CA" sz="1400" dirty="0" err="1">
                <a:solidFill>
                  <a:schemeClr val="bg1"/>
                </a:solidFill>
              </a:rPr>
              <a:t>legalNotice</a:t>
            </a:r>
            <a:r>
              <a:rPr lang="en-CA" sz="1400" dirty="0">
                <a:solidFill>
                  <a:schemeClr val="bg1"/>
                </a:solidFill>
              </a:rPr>
              <a:t>" data-close-</a:t>
            </a:r>
            <a:r>
              <a:rPr lang="en-CA" sz="1400" dirty="0" err="1">
                <a:solidFill>
                  <a:schemeClr val="bg1"/>
                </a:solidFill>
              </a:rPr>
              <a:t>btn</a:t>
            </a:r>
            <a:r>
              <a:rPr lang="en-CA" sz="1400" dirty="0">
                <a:solidFill>
                  <a:schemeClr val="bg1"/>
                </a:solidFill>
              </a:rPr>
              <a:t>="none"&gt;</a:t>
            </a:r>
          </a:p>
          <a:p>
            <a:r>
              <a:rPr lang="en-CA" sz="1400" dirty="0">
                <a:solidFill>
                  <a:schemeClr val="bg1"/>
                </a:solidFill>
              </a:rPr>
              <a:t>  &lt;div data-role="header" &gt;</a:t>
            </a:r>
          </a:p>
          <a:p>
            <a:r>
              <a:rPr lang="en-CA" sz="1400" dirty="0">
                <a:solidFill>
                  <a:schemeClr val="bg1"/>
                </a:solidFill>
              </a:rPr>
              <a:t>  &lt;h1&gt;Disclaimer&lt;/h1&gt;</a:t>
            </a:r>
          </a:p>
          <a:p>
            <a:r>
              <a:rPr lang="en-CA" sz="1400" dirty="0">
                <a:solidFill>
                  <a:schemeClr val="bg1"/>
                </a:solidFill>
              </a:rPr>
              <a:t>  &lt;/div&gt;</a:t>
            </a:r>
          </a:p>
          <a:p>
            <a:r>
              <a:rPr lang="en-CA" sz="1400" dirty="0">
                <a:solidFill>
                  <a:schemeClr val="bg1"/>
                </a:solidFill>
              </a:rPr>
              <a:t>  &lt;div data-role="content"&gt;</a:t>
            </a:r>
          </a:p>
          <a:p>
            <a:r>
              <a:rPr lang="en-CA" sz="1400" dirty="0">
                <a:solidFill>
                  <a:schemeClr val="bg1"/>
                </a:solidFill>
              </a:rPr>
              <a:t>  We use some information on your profile to give best service! Please agree to continue.</a:t>
            </a:r>
          </a:p>
          <a:p>
            <a:r>
              <a:rPr lang="en-CA" sz="1400" dirty="0">
                <a:solidFill>
                  <a:schemeClr val="bg1"/>
                </a:solidFill>
              </a:rPr>
              <a:t>  &lt;</a:t>
            </a:r>
            <a:r>
              <a:rPr lang="en-CA" sz="1400" dirty="0" err="1">
                <a:solidFill>
                  <a:schemeClr val="bg1"/>
                </a:solidFill>
              </a:rPr>
              <a:t>br</a:t>
            </a:r>
            <a:r>
              <a:rPr lang="en-CA" sz="1400" dirty="0">
                <a:solidFill>
                  <a:schemeClr val="bg1"/>
                </a:solidFill>
              </a:rPr>
              <a:t>&gt;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pageUserInfo</a:t>
            </a:r>
            <a:r>
              <a:rPr lang="en-CA" sz="1400" dirty="0">
                <a:solidFill>
                  <a:schemeClr val="bg1"/>
                </a:solidFill>
              </a:rPr>
              <a:t>" id="</a:t>
            </a:r>
            <a:r>
              <a:rPr lang="en-CA" sz="1400" dirty="0" err="1">
                <a:solidFill>
                  <a:schemeClr val="bg1"/>
                </a:solidFill>
              </a:rPr>
              <a:t>noticeYes</a:t>
            </a:r>
            <a:r>
              <a:rPr lang="en-CA" sz="1400" dirty="0">
                <a:solidFill>
                  <a:schemeClr val="bg1"/>
                </a:solidFill>
              </a:rPr>
              <a:t>" data-role="button" data-icon ="forward" data-mini ="false" onclick="</a:t>
            </a:r>
            <a:r>
              <a:rPr lang="en-CA" sz="1400" dirty="0" err="1">
                <a:solidFill>
                  <a:schemeClr val="bg1"/>
                </a:solidFill>
              </a:rPr>
              <a:t>saveDisclaimer</a:t>
            </a:r>
            <a:r>
              <a:rPr lang="en-CA" sz="1400" dirty="0">
                <a:solidFill>
                  <a:schemeClr val="bg1"/>
                </a:solidFill>
              </a:rPr>
              <a:t>()"&gt;Yes&lt;/a&gt;</a:t>
            </a:r>
          </a:p>
          <a:p>
            <a:r>
              <a:rPr lang="en-CA" sz="1400" dirty="0">
                <a:solidFill>
                  <a:schemeClr val="bg1"/>
                </a:solidFill>
              </a:rPr>
              <a:t>  &lt;/div&gt;</a:t>
            </a:r>
          </a:p>
          <a:p>
            <a:r>
              <a:rPr lang="en-CA" sz="1400" dirty="0">
                <a:solidFill>
                  <a:schemeClr val="bg1"/>
                </a:solidFill>
              </a:rPr>
              <a:t>  &lt;/div&gt;</a:t>
            </a:r>
          </a:p>
        </p:txBody>
      </p:sp>
    </p:spTree>
    <p:extLst>
      <p:ext uri="{BB962C8B-B14F-4D97-AF65-F5344CB8AC3E}">
        <p14:creationId xmlns:p14="http://schemas.microsoft.com/office/powerpoint/2010/main" val="186589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AA1F5B-A68B-4215-9DD4-4EC37530353A}"/>
              </a:ext>
            </a:extLst>
          </p:cNvPr>
          <p:cNvPicPr>
            <a:picLocks noChangeAspect="1"/>
          </p:cNvPicPr>
          <p:nvPr/>
        </p:nvPicPr>
        <p:blipFill>
          <a:blip r:embed="rId2"/>
          <a:stretch>
            <a:fillRect/>
          </a:stretch>
        </p:blipFill>
        <p:spPr>
          <a:xfrm>
            <a:off x="0" y="76200"/>
            <a:ext cx="4829298" cy="5724525"/>
          </a:xfrm>
          <a:prstGeom prst="rect">
            <a:avLst/>
          </a:prstGeom>
        </p:spPr>
      </p:pic>
      <p:pic>
        <p:nvPicPr>
          <p:cNvPr id="5" name="Picture 4">
            <a:extLst>
              <a:ext uri="{FF2B5EF4-FFF2-40B4-BE49-F238E27FC236}">
                <a16:creationId xmlns:a16="http://schemas.microsoft.com/office/drawing/2014/main" id="{11217574-F56C-47D9-B037-D05E94192CAB}"/>
              </a:ext>
            </a:extLst>
          </p:cNvPr>
          <p:cNvPicPr>
            <a:picLocks noChangeAspect="1"/>
          </p:cNvPicPr>
          <p:nvPr/>
        </p:nvPicPr>
        <p:blipFill>
          <a:blip r:embed="rId3"/>
          <a:stretch>
            <a:fillRect/>
          </a:stretch>
        </p:blipFill>
        <p:spPr>
          <a:xfrm>
            <a:off x="4829298" y="4419600"/>
            <a:ext cx="4168219" cy="1513599"/>
          </a:xfrm>
          <a:prstGeom prst="rect">
            <a:avLst/>
          </a:prstGeom>
        </p:spPr>
      </p:pic>
      <p:pic>
        <p:nvPicPr>
          <p:cNvPr id="6" name="Picture 5">
            <a:extLst>
              <a:ext uri="{FF2B5EF4-FFF2-40B4-BE49-F238E27FC236}">
                <a16:creationId xmlns:a16="http://schemas.microsoft.com/office/drawing/2014/main" id="{0C98788F-6C43-4127-A1CB-7476053CB7CB}"/>
              </a:ext>
            </a:extLst>
          </p:cNvPr>
          <p:cNvPicPr>
            <a:picLocks noChangeAspect="1"/>
          </p:cNvPicPr>
          <p:nvPr/>
        </p:nvPicPr>
        <p:blipFill>
          <a:blip r:embed="rId4"/>
          <a:stretch>
            <a:fillRect/>
          </a:stretch>
        </p:blipFill>
        <p:spPr>
          <a:xfrm>
            <a:off x="5029200" y="1454231"/>
            <a:ext cx="3571875" cy="2009775"/>
          </a:xfrm>
          <a:prstGeom prst="rect">
            <a:avLst/>
          </a:prstGeom>
        </p:spPr>
      </p:pic>
    </p:spTree>
    <p:extLst>
      <p:ext uri="{BB962C8B-B14F-4D97-AF65-F5344CB8AC3E}">
        <p14:creationId xmlns:p14="http://schemas.microsoft.com/office/powerpoint/2010/main" val="4095931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1396535"/>
            <a:ext cx="7924800" cy="276999"/>
          </a:xfrm>
        </p:spPr>
        <p:txBody>
          <a:bodyPr>
            <a:normAutofit fontScale="90000"/>
          </a:bodyPr>
          <a:lstStyle/>
          <a:p>
            <a:r>
              <a:rPr lang="en-US" dirty="0"/>
              <a:t>How do we get here?</a:t>
            </a:r>
            <a:endParaRPr lang="en-CA" dirty="0"/>
          </a:p>
        </p:txBody>
      </p:sp>
      <p:sp>
        <p:nvSpPr>
          <p:cNvPr id="3" name="Content Placeholder 2"/>
          <p:cNvSpPr>
            <a:spLocks noGrp="1"/>
          </p:cNvSpPr>
          <p:nvPr>
            <p:ph idx="1"/>
          </p:nvPr>
        </p:nvSpPr>
        <p:spPr/>
        <p:txBody>
          <a:bodyPr/>
          <a:lstStyle/>
          <a:p>
            <a:endParaRPr lang="en-CA" dirty="0"/>
          </a:p>
        </p:txBody>
      </p:sp>
      <p:sp>
        <p:nvSpPr>
          <p:cNvPr id="4" name="TextBox 3"/>
          <p:cNvSpPr txBox="1"/>
          <p:nvPr/>
        </p:nvSpPr>
        <p:spPr>
          <a:xfrm>
            <a:off x="315189" y="2362200"/>
            <a:ext cx="4441596" cy="2677656"/>
          </a:xfrm>
          <a:prstGeom prst="rect">
            <a:avLst/>
          </a:prstGeom>
          <a:solidFill>
            <a:schemeClr val="tx1"/>
          </a:solidFill>
        </p:spPr>
        <p:txBody>
          <a:bodyPr wrap="square" rtlCol="0">
            <a:spAutoFit/>
          </a:bodyPr>
          <a:lstStyle/>
          <a:p>
            <a:r>
              <a:rPr lang="en-CA" sz="1200" dirty="0">
                <a:solidFill>
                  <a:schemeClr val="bg1"/>
                </a:solidFill>
              </a:rPr>
              <a:t>//if the password matches</a:t>
            </a:r>
          </a:p>
          <a:p>
            <a:r>
              <a:rPr lang="en-CA" sz="1200" dirty="0">
                <a:solidFill>
                  <a:schemeClr val="bg1"/>
                </a:solidFill>
              </a:rPr>
              <a:t>    if (</a:t>
            </a:r>
            <a:r>
              <a:rPr lang="en-CA" sz="1200" dirty="0" err="1">
                <a:solidFill>
                  <a:schemeClr val="bg1"/>
                </a:solidFill>
              </a:rPr>
              <a:t>document.getElementById</a:t>
            </a:r>
            <a:r>
              <a:rPr lang="en-CA" sz="1200" dirty="0">
                <a:solidFill>
                  <a:schemeClr val="bg1"/>
                </a:solidFill>
              </a:rPr>
              <a:t>("passcode").value === password &amp;&amp; </a:t>
            </a:r>
            <a:r>
              <a:rPr lang="en-CA" sz="1200" dirty="0" err="1">
                <a:solidFill>
                  <a:schemeClr val="bg1"/>
                </a:solidFill>
              </a:rPr>
              <a:t>document.getElementById</a:t>
            </a:r>
            <a:r>
              <a:rPr lang="en-CA" sz="1200" dirty="0">
                <a:solidFill>
                  <a:schemeClr val="bg1"/>
                </a:solidFill>
              </a:rPr>
              <a:t>("username").value === </a:t>
            </a:r>
            <a:r>
              <a:rPr lang="en-CA" sz="1200" dirty="0" err="1">
                <a:solidFill>
                  <a:schemeClr val="bg1"/>
                </a:solidFill>
              </a:rPr>
              <a:t>userName</a:t>
            </a:r>
            <a:r>
              <a:rPr lang="en-CA" sz="1200" dirty="0">
                <a:solidFill>
                  <a:schemeClr val="bg1"/>
                </a:solidFill>
              </a:rPr>
              <a:t> )</a:t>
            </a:r>
          </a:p>
          <a:p>
            <a:r>
              <a:rPr lang="en-CA" sz="1200" dirty="0">
                <a:solidFill>
                  <a:schemeClr val="bg1"/>
                </a:solidFill>
              </a:rPr>
              <a:t>    {</a:t>
            </a:r>
          </a:p>
          <a:p>
            <a:r>
              <a:rPr lang="en-CA" sz="1200" dirty="0">
                <a:solidFill>
                  <a:schemeClr val="bg1"/>
                </a:solidFill>
              </a:rPr>
              <a:t>        //if not agreed yet</a:t>
            </a:r>
          </a:p>
          <a:p>
            <a:r>
              <a:rPr lang="en-CA" sz="1200" dirty="0">
                <a:solidFill>
                  <a:schemeClr val="bg1"/>
                </a:solidFill>
              </a:rPr>
              <a:t>        if (</a:t>
            </a:r>
            <a:r>
              <a:rPr lang="en-CA" sz="1200" dirty="0" err="1">
                <a:solidFill>
                  <a:schemeClr val="bg1"/>
                </a:solidFill>
              </a:rPr>
              <a:t>localStorage.getItem</a:t>
            </a:r>
            <a:r>
              <a:rPr lang="en-CA" sz="1200" dirty="0">
                <a:solidFill>
                  <a:schemeClr val="bg1"/>
                </a:solidFill>
              </a:rPr>
              <a:t>("</a:t>
            </a:r>
            <a:r>
              <a:rPr lang="en-CA" sz="1200" dirty="0" err="1">
                <a:solidFill>
                  <a:schemeClr val="bg1"/>
                </a:solidFill>
              </a:rPr>
              <a:t>agreedToLegal</a:t>
            </a:r>
            <a:r>
              <a:rPr lang="en-CA" sz="1200" dirty="0">
                <a:solidFill>
                  <a:schemeClr val="bg1"/>
                </a:solidFill>
              </a:rPr>
              <a:t>") === null) </a:t>
            </a:r>
          </a:p>
          <a:p>
            <a:r>
              <a:rPr lang="en-CA" sz="1200" dirty="0">
                <a:solidFill>
                  <a:schemeClr val="bg1"/>
                </a:solidFill>
              </a:rPr>
              <a:t>       {</a:t>
            </a:r>
          </a:p>
          <a:p>
            <a:r>
              <a:rPr lang="en-CA" sz="1200" dirty="0">
                <a:solidFill>
                  <a:schemeClr val="bg1"/>
                </a:solidFill>
              </a:rPr>
              <a:t>            $("#</a:t>
            </a:r>
            <a:r>
              <a:rPr lang="en-CA" sz="1200" dirty="0" err="1">
                <a:solidFill>
                  <a:schemeClr val="bg1"/>
                </a:solidFill>
              </a:rPr>
              <a:t>btnEnter</a:t>
            </a:r>
            <a:r>
              <a:rPr lang="en-CA" sz="1200" dirty="0">
                <a:solidFill>
                  <a:schemeClr val="bg1"/>
                </a:solidFill>
              </a:rPr>
              <a:t>").</a:t>
            </a:r>
            <a:r>
              <a:rPr lang="en-CA" sz="1200" dirty="0" err="1">
                <a:solidFill>
                  <a:schemeClr val="bg1"/>
                </a:solidFill>
              </a:rPr>
              <a:t>attr</a:t>
            </a:r>
            <a:r>
              <a:rPr lang="en-CA" sz="1200" dirty="0">
                <a:solidFill>
                  <a:schemeClr val="bg1"/>
                </a:solidFill>
              </a:rPr>
              <a:t>("</a:t>
            </a:r>
            <a:r>
              <a:rPr lang="en-CA" sz="1200" dirty="0" err="1">
                <a:solidFill>
                  <a:schemeClr val="bg1"/>
                </a:solidFill>
              </a:rPr>
              <a:t>href</a:t>
            </a:r>
            <a:r>
              <a:rPr lang="en-CA" sz="1200" dirty="0">
                <a:solidFill>
                  <a:schemeClr val="bg1"/>
                </a:solidFill>
              </a:rPr>
              <a:t>","#</a:t>
            </a:r>
            <a:r>
              <a:rPr lang="en-CA" sz="1200" dirty="0" err="1">
                <a:solidFill>
                  <a:schemeClr val="bg1"/>
                </a:solidFill>
              </a:rPr>
              <a:t>legalNotice</a:t>
            </a:r>
            <a:r>
              <a:rPr lang="en-CA" sz="1200" dirty="0">
                <a:solidFill>
                  <a:schemeClr val="bg1"/>
                </a:solidFill>
              </a:rPr>
              <a:t>").button();</a:t>
            </a:r>
          </a:p>
          <a:p>
            <a:r>
              <a:rPr lang="en-CA" sz="1200" dirty="0">
                <a:solidFill>
                  <a:schemeClr val="bg1"/>
                </a:solidFill>
              </a:rPr>
              <a:t>        } </a:t>
            </a:r>
          </a:p>
          <a:p>
            <a:r>
              <a:rPr lang="en-CA" sz="1200" dirty="0">
                <a:solidFill>
                  <a:schemeClr val="bg1"/>
                </a:solidFill>
              </a:rPr>
              <a:t>        else if (</a:t>
            </a:r>
            <a:r>
              <a:rPr lang="en-CA" sz="1200" dirty="0" err="1">
                <a:solidFill>
                  <a:schemeClr val="bg1"/>
                </a:solidFill>
              </a:rPr>
              <a:t>localStorage.getItem</a:t>
            </a:r>
            <a:r>
              <a:rPr lang="en-CA" sz="1200" dirty="0">
                <a:solidFill>
                  <a:schemeClr val="bg1"/>
                </a:solidFill>
              </a:rPr>
              <a:t>("</a:t>
            </a:r>
            <a:r>
              <a:rPr lang="en-CA" sz="1200" dirty="0" err="1">
                <a:solidFill>
                  <a:schemeClr val="bg1"/>
                </a:solidFill>
              </a:rPr>
              <a:t>agreedToLegal</a:t>
            </a:r>
            <a:r>
              <a:rPr lang="en-CA" sz="1200" dirty="0">
                <a:solidFill>
                  <a:schemeClr val="bg1"/>
                </a:solidFill>
              </a:rPr>
              <a:t>") === "true") </a:t>
            </a:r>
          </a:p>
          <a:p>
            <a:r>
              <a:rPr lang="en-CA" sz="1200" dirty="0">
                <a:solidFill>
                  <a:schemeClr val="bg1"/>
                </a:solidFill>
              </a:rPr>
              <a:t>        {</a:t>
            </a:r>
          </a:p>
          <a:p>
            <a:r>
              <a:rPr lang="en-CA" sz="1200" dirty="0">
                <a:solidFill>
                  <a:schemeClr val="bg1"/>
                </a:solidFill>
              </a:rPr>
              <a:t>               $("#</a:t>
            </a:r>
            <a:r>
              <a:rPr lang="en-CA" sz="1200" dirty="0" err="1">
                <a:solidFill>
                  <a:schemeClr val="bg1"/>
                </a:solidFill>
              </a:rPr>
              <a:t>btnEnter</a:t>
            </a:r>
            <a:r>
              <a:rPr lang="en-CA" sz="1200" dirty="0">
                <a:solidFill>
                  <a:schemeClr val="bg1"/>
                </a:solidFill>
              </a:rPr>
              <a:t>").</a:t>
            </a:r>
            <a:r>
              <a:rPr lang="en-CA" sz="1200" dirty="0" err="1">
                <a:solidFill>
                  <a:schemeClr val="bg1"/>
                </a:solidFill>
              </a:rPr>
              <a:t>attr</a:t>
            </a:r>
            <a:r>
              <a:rPr lang="en-CA" sz="1200" dirty="0">
                <a:solidFill>
                  <a:schemeClr val="bg1"/>
                </a:solidFill>
              </a:rPr>
              <a:t>("</a:t>
            </a:r>
            <a:r>
              <a:rPr lang="en-CA" sz="1200" dirty="0" err="1">
                <a:solidFill>
                  <a:schemeClr val="bg1"/>
                </a:solidFill>
              </a:rPr>
              <a:t>href</a:t>
            </a:r>
            <a:r>
              <a:rPr lang="en-CA" sz="1200" dirty="0">
                <a:solidFill>
                  <a:schemeClr val="bg1"/>
                </a:solidFill>
              </a:rPr>
              <a:t>","#</a:t>
            </a:r>
            <a:r>
              <a:rPr lang="en-CA" sz="1200" dirty="0" err="1">
                <a:solidFill>
                  <a:schemeClr val="bg1"/>
                </a:solidFill>
              </a:rPr>
              <a:t>pageMenu</a:t>
            </a:r>
            <a:r>
              <a:rPr lang="en-CA" sz="1200" dirty="0">
                <a:solidFill>
                  <a:schemeClr val="bg1"/>
                </a:solidFill>
              </a:rPr>
              <a:t>").button();</a:t>
            </a:r>
          </a:p>
          <a:p>
            <a:r>
              <a:rPr lang="en-CA" sz="1200" dirty="0">
                <a:solidFill>
                  <a:schemeClr val="bg1"/>
                </a:solidFill>
              </a:rPr>
              <a:t>        }</a:t>
            </a:r>
          </a:p>
          <a:p>
            <a:r>
              <a:rPr lang="en-CA" sz="1200" dirty="0">
                <a:solidFill>
                  <a:schemeClr val="bg1"/>
                </a:solidFill>
              </a:rPr>
              <a:t>    }</a:t>
            </a:r>
          </a:p>
        </p:txBody>
      </p:sp>
      <p:sp>
        <p:nvSpPr>
          <p:cNvPr id="5" name="TextBox 4"/>
          <p:cNvSpPr txBox="1"/>
          <p:nvPr/>
        </p:nvSpPr>
        <p:spPr>
          <a:xfrm>
            <a:off x="305762" y="5314216"/>
            <a:ext cx="4441596" cy="646331"/>
          </a:xfrm>
          <a:prstGeom prst="rect">
            <a:avLst/>
          </a:prstGeom>
          <a:solidFill>
            <a:schemeClr val="tx1"/>
          </a:solidFill>
        </p:spPr>
        <p:txBody>
          <a:bodyPr wrap="square" rtlCol="0">
            <a:spAutoFit/>
          </a:bodyPr>
          <a:lstStyle/>
          <a:p>
            <a:r>
              <a:rPr lang="en-US" sz="1200" dirty="0">
                <a:solidFill>
                  <a:schemeClr val="bg1"/>
                </a:solidFill>
              </a:rPr>
              <a:t> else {</a:t>
            </a:r>
          </a:p>
          <a:p>
            <a:r>
              <a:rPr lang="en-US" sz="1200" dirty="0">
                <a:solidFill>
                  <a:schemeClr val="bg1"/>
                </a:solidFill>
              </a:rPr>
              <a:t>        alert("Incorrect username/password, please try again.");</a:t>
            </a:r>
          </a:p>
          <a:p>
            <a:r>
              <a:rPr lang="en-US" sz="1200" dirty="0">
                <a:solidFill>
                  <a:schemeClr val="bg1"/>
                </a:solidFill>
              </a:rPr>
              <a:t>    }</a:t>
            </a:r>
            <a:endParaRPr lang="en-CA" sz="1200" dirty="0">
              <a:solidFill>
                <a:schemeClr val="bg1"/>
              </a:solidFill>
            </a:endParaRPr>
          </a:p>
        </p:txBody>
      </p:sp>
      <p:pic>
        <p:nvPicPr>
          <p:cNvPr id="6" name="Picture 5">
            <a:extLst>
              <a:ext uri="{FF2B5EF4-FFF2-40B4-BE49-F238E27FC236}">
                <a16:creationId xmlns:a16="http://schemas.microsoft.com/office/drawing/2014/main" id="{33936007-E47C-4BB0-8695-741A98CD2984}"/>
              </a:ext>
            </a:extLst>
          </p:cNvPr>
          <p:cNvPicPr>
            <a:picLocks noChangeAspect="1"/>
          </p:cNvPicPr>
          <p:nvPr/>
        </p:nvPicPr>
        <p:blipFill>
          <a:blip r:embed="rId2"/>
          <a:stretch>
            <a:fillRect/>
          </a:stretch>
        </p:blipFill>
        <p:spPr>
          <a:xfrm>
            <a:off x="5135427" y="2362200"/>
            <a:ext cx="3609975" cy="3598347"/>
          </a:xfrm>
          <a:prstGeom prst="rect">
            <a:avLst/>
          </a:prstGeom>
        </p:spPr>
      </p:pic>
    </p:spTree>
    <p:extLst>
      <p:ext uri="{BB962C8B-B14F-4D97-AF65-F5344CB8AC3E}">
        <p14:creationId xmlns:p14="http://schemas.microsoft.com/office/powerpoint/2010/main" val="290375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Profile</a:t>
            </a:r>
          </a:p>
        </p:txBody>
      </p:sp>
      <p:sp>
        <p:nvSpPr>
          <p:cNvPr id="3" name="Content Placeholder 2"/>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A91AC99E-4B8C-42FF-85F0-44778761332F}"/>
              </a:ext>
            </a:extLst>
          </p:cNvPr>
          <p:cNvSpPr/>
          <p:nvPr/>
        </p:nvSpPr>
        <p:spPr>
          <a:xfrm>
            <a:off x="822959" y="2971800"/>
            <a:ext cx="4572000" cy="646331"/>
          </a:xfrm>
          <a:prstGeom prst="rect">
            <a:avLst/>
          </a:prstGeom>
        </p:spPr>
        <p:txBody>
          <a:bodyPr>
            <a:spAutoFit/>
          </a:bodyPr>
          <a:lstStyle/>
          <a:p>
            <a:r>
              <a:rPr lang="en-US" dirty="0"/>
              <a:t>Update button will call a function to save the edited info (which we’ll see it later)</a:t>
            </a:r>
          </a:p>
        </p:txBody>
      </p:sp>
      <p:pic>
        <p:nvPicPr>
          <p:cNvPr id="6" name="Picture 5">
            <a:extLst>
              <a:ext uri="{FF2B5EF4-FFF2-40B4-BE49-F238E27FC236}">
                <a16:creationId xmlns:a16="http://schemas.microsoft.com/office/drawing/2014/main" id="{5C673790-8BA5-4075-BDE6-04CDC90B6ABF}"/>
              </a:ext>
            </a:extLst>
          </p:cNvPr>
          <p:cNvPicPr>
            <a:picLocks noChangeAspect="1"/>
          </p:cNvPicPr>
          <p:nvPr/>
        </p:nvPicPr>
        <p:blipFill>
          <a:blip r:embed="rId2"/>
          <a:stretch>
            <a:fillRect/>
          </a:stretch>
        </p:blipFill>
        <p:spPr>
          <a:xfrm>
            <a:off x="5599050" y="34564"/>
            <a:ext cx="3280975" cy="6213835"/>
          </a:xfrm>
          <a:prstGeom prst="rect">
            <a:avLst/>
          </a:prstGeom>
        </p:spPr>
      </p:pic>
    </p:spTree>
    <p:extLst>
      <p:ext uri="{BB962C8B-B14F-4D97-AF65-F5344CB8AC3E}">
        <p14:creationId xmlns:p14="http://schemas.microsoft.com/office/powerpoint/2010/main" val="161781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Expense Tracker App Design (Overview)</a:t>
            </a:r>
          </a:p>
        </p:txBody>
      </p:sp>
      <p:sp>
        <p:nvSpPr>
          <p:cNvPr id="3" name="Content Placeholder 2"/>
          <p:cNvSpPr>
            <a:spLocks noGrp="1"/>
          </p:cNvSpPr>
          <p:nvPr>
            <p:ph idx="1"/>
          </p:nvPr>
        </p:nvSpPr>
        <p:spPr>
          <a:xfrm>
            <a:off x="822959" y="1828800"/>
            <a:ext cx="7543801" cy="4023360"/>
          </a:xfrm>
        </p:spPr>
        <p:txBody>
          <a:bodyPr>
            <a:normAutofit/>
          </a:bodyPr>
          <a:lstStyle/>
          <a:p>
            <a:br>
              <a:rPr lang="en-US" dirty="0"/>
            </a:br>
            <a:r>
              <a:rPr lang="en-US" dirty="0"/>
              <a:t>Keep track of expense records of users</a:t>
            </a:r>
          </a:p>
          <a:p>
            <a:endParaRPr lang="en-US" dirty="0"/>
          </a:p>
          <a:p>
            <a:r>
              <a:rPr lang="en-US" dirty="0"/>
              <a:t>User profiles</a:t>
            </a:r>
          </a:p>
          <a:p>
            <a:endParaRPr lang="en-US" dirty="0"/>
          </a:p>
          <a:p>
            <a:r>
              <a:rPr lang="en-US" dirty="0"/>
              <a:t>Add/delete expense records</a:t>
            </a:r>
          </a:p>
          <a:p>
            <a:endParaRPr lang="en-US" dirty="0"/>
          </a:p>
          <a:p>
            <a:r>
              <a:rPr lang="en-US" dirty="0"/>
              <a:t>Feedback </a:t>
            </a:r>
          </a:p>
        </p:txBody>
      </p:sp>
    </p:spTree>
    <p:extLst>
      <p:ext uri="{BB962C8B-B14F-4D97-AF65-F5344CB8AC3E}">
        <p14:creationId xmlns:p14="http://schemas.microsoft.com/office/powerpoint/2010/main" val="2786027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Cont’d…</a:t>
            </a:r>
          </a:p>
        </p:txBody>
      </p:sp>
      <p:sp>
        <p:nvSpPr>
          <p:cNvPr id="3" name="Content Placeholder 2"/>
          <p:cNvSpPr>
            <a:spLocks noGrp="1"/>
          </p:cNvSpPr>
          <p:nvPr>
            <p:ph idx="1"/>
          </p:nvPr>
        </p:nvSpPr>
        <p:spPr>
          <a:xfrm>
            <a:off x="914400" y="5131952"/>
            <a:ext cx="8229600" cy="1752600"/>
          </a:xfrm>
        </p:spPr>
        <p:txBody>
          <a:bodyPr>
            <a:normAutofit/>
          </a:bodyPr>
          <a:lstStyle/>
          <a:p>
            <a:r>
              <a:rPr lang="en-US" dirty="0"/>
              <a:t>data-inline = “true”</a:t>
            </a:r>
          </a:p>
          <a:p>
            <a:pPr lvl="1"/>
            <a:r>
              <a:rPr lang="en-US" dirty="0"/>
              <a:t>will style the buttons to be the width of their content and float the buttons so they sit on the same line.</a:t>
            </a:r>
          </a:p>
        </p:txBody>
      </p:sp>
      <p:sp>
        <p:nvSpPr>
          <p:cNvPr id="4" name="TextBox 3"/>
          <p:cNvSpPr txBox="1"/>
          <p:nvPr/>
        </p:nvSpPr>
        <p:spPr>
          <a:xfrm>
            <a:off x="1371600" y="1936730"/>
            <a:ext cx="5943600" cy="2893100"/>
          </a:xfrm>
          <a:prstGeom prst="rect">
            <a:avLst/>
          </a:prstGeom>
          <a:solidFill>
            <a:schemeClr val="tx1"/>
          </a:solidFill>
        </p:spPr>
        <p:txBody>
          <a:bodyPr wrap="square" rtlCol="0">
            <a:spAutoFit/>
          </a:bodyPr>
          <a:lstStyle/>
          <a:p>
            <a:r>
              <a:rPr lang="en-CA" sz="1400" dirty="0">
                <a:solidFill>
                  <a:schemeClr val="bg1"/>
                </a:solidFill>
              </a:rPr>
              <a:t>&lt;!--User Information Page/Form --&gt;</a:t>
            </a:r>
          </a:p>
          <a:p>
            <a:r>
              <a:rPr lang="en-CA" sz="1400" dirty="0">
                <a:solidFill>
                  <a:schemeClr val="bg1"/>
                </a:solidFill>
              </a:rPr>
              <a:t>  &lt;!--Header of the Page --&gt;</a:t>
            </a:r>
          </a:p>
          <a:p>
            <a:r>
              <a:rPr lang="en-CA" sz="1400" dirty="0">
                <a:solidFill>
                  <a:schemeClr val="bg1"/>
                </a:solidFill>
              </a:rPr>
              <a:t>  &lt;div data-role="page" id="</a:t>
            </a:r>
            <a:r>
              <a:rPr lang="en-CA" sz="1400" dirty="0" err="1">
                <a:solidFill>
                  <a:schemeClr val="bg1"/>
                </a:solidFill>
              </a:rPr>
              <a:t>pageUserInfo</a:t>
            </a:r>
            <a:r>
              <a:rPr lang="en-CA" sz="1400" dirty="0">
                <a:solidFill>
                  <a:schemeClr val="bg1"/>
                </a:solidFill>
              </a:rPr>
              <a:t>"&gt;</a:t>
            </a:r>
          </a:p>
          <a:p>
            <a:r>
              <a:rPr lang="en-CA" sz="1400" dirty="0">
                <a:solidFill>
                  <a:schemeClr val="bg1"/>
                </a:solidFill>
              </a:rPr>
              <a:t>    &lt;div data-role="header"&gt;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pageMenu</a:t>
            </a:r>
            <a:r>
              <a:rPr lang="en-CA" sz="1400" dirty="0">
                <a:solidFill>
                  <a:schemeClr val="bg1"/>
                </a:solidFill>
              </a:rPr>
              <a:t>" data-role="button" data-icon="bars" data-</a:t>
            </a:r>
            <a:r>
              <a:rPr lang="en-CA" sz="1400" dirty="0" err="1">
                <a:solidFill>
                  <a:schemeClr val="bg1"/>
                </a:solidFill>
              </a:rPr>
              <a:t>iconpos</a:t>
            </a:r>
            <a:r>
              <a:rPr lang="en-CA" sz="1400" dirty="0">
                <a:solidFill>
                  <a:schemeClr val="bg1"/>
                </a:solidFill>
              </a:rPr>
              <a:t>="left" data-inline="true"&gt;Menu&lt;/a&gt;</a:t>
            </a:r>
          </a:p>
          <a:p>
            <a:r>
              <a:rPr lang="en-CA" sz="1400" dirty="0">
                <a:solidFill>
                  <a:schemeClr val="bg1"/>
                </a:solidFill>
              </a:rPr>
              <a:t>…………………………………………………………………………………………………………………………………………………………………………………………………………………………………………………………</a:t>
            </a:r>
          </a:p>
          <a:p>
            <a:r>
              <a:rPr lang="en-CA" sz="1400" dirty="0">
                <a:solidFill>
                  <a:schemeClr val="bg1"/>
                </a:solidFill>
              </a:rPr>
              <a:t>        &lt;input type="submit" id="</a:t>
            </a:r>
            <a:r>
              <a:rPr lang="en-CA" sz="1400" dirty="0" err="1">
                <a:solidFill>
                  <a:schemeClr val="bg1"/>
                </a:solidFill>
              </a:rPr>
              <a:t>btnUserUpdate</a:t>
            </a:r>
            <a:r>
              <a:rPr lang="en-CA" sz="1400" dirty="0">
                <a:solidFill>
                  <a:schemeClr val="bg1"/>
                </a:solidFill>
              </a:rPr>
              <a:t>" data-icon="check" data-</a:t>
            </a:r>
            <a:r>
              <a:rPr lang="en-CA" sz="1400" dirty="0" err="1">
                <a:solidFill>
                  <a:schemeClr val="bg1"/>
                </a:solidFill>
              </a:rPr>
              <a:t>iconpos</a:t>
            </a:r>
            <a:r>
              <a:rPr lang="en-CA" sz="1400" dirty="0">
                <a:solidFill>
                  <a:schemeClr val="bg1"/>
                </a:solidFill>
              </a:rPr>
              <a:t>="left" value="Update" data-inline="true" onclick="</a:t>
            </a:r>
            <a:r>
              <a:rPr lang="en-CA" sz="1400" dirty="0" err="1">
                <a:solidFill>
                  <a:schemeClr val="bg1"/>
                </a:solidFill>
              </a:rPr>
              <a:t>saveUserForm</a:t>
            </a:r>
            <a:r>
              <a:rPr lang="en-CA" sz="1400" dirty="0">
                <a:solidFill>
                  <a:schemeClr val="bg1"/>
                </a:solidFill>
              </a:rPr>
              <a:t>()"&gt;</a:t>
            </a:r>
          </a:p>
          <a:p>
            <a:r>
              <a:rPr lang="en-CA" sz="1400" dirty="0">
                <a:solidFill>
                  <a:schemeClr val="bg1"/>
                </a:solidFill>
              </a:rPr>
              <a:t>      &lt;/form&gt;</a:t>
            </a:r>
          </a:p>
          <a:p>
            <a:r>
              <a:rPr lang="en-CA" sz="1400" dirty="0">
                <a:solidFill>
                  <a:schemeClr val="bg1"/>
                </a:solidFill>
              </a:rPr>
              <a:t>    &lt;/div&gt;</a:t>
            </a:r>
          </a:p>
          <a:p>
            <a:r>
              <a:rPr lang="en-CA" sz="1400" dirty="0">
                <a:solidFill>
                  <a:schemeClr val="bg1"/>
                </a:solidFill>
              </a:rPr>
              <a:t>  &lt;/div&gt;    </a:t>
            </a:r>
          </a:p>
        </p:txBody>
      </p:sp>
    </p:spTree>
    <p:extLst>
      <p:ext uri="{BB962C8B-B14F-4D97-AF65-F5344CB8AC3E}">
        <p14:creationId xmlns:p14="http://schemas.microsoft.com/office/powerpoint/2010/main" val="256748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Date</a:t>
            </a:r>
          </a:p>
        </p:txBody>
      </p:sp>
      <p:sp>
        <p:nvSpPr>
          <p:cNvPr id="3" name="Content Placeholder 2"/>
          <p:cNvSpPr>
            <a:spLocks noGrp="1"/>
          </p:cNvSpPr>
          <p:nvPr>
            <p:ph idx="1"/>
          </p:nvPr>
        </p:nvSpPr>
        <p:spPr/>
        <p:txBody>
          <a:bodyPr>
            <a:normAutofit/>
          </a:bodyPr>
          <a:lstStyle/>
          <a:p>
            <a:br>
              <a:rPr lang="en-CA" dirty="0"/>
            </a:br>
            <a:r>
              <a:rPr lang="en-CA" dirty="0"/>
              <a:t>&lt;input type="date"  …</a:t>
            </a:r>
            <a:br>
              <a:rPr lang="en-CA" dirty="0"/>
            </a:br>
            <a:endParaRPr lang="en-CA" dirty="0"/>
          </a:p>
          <a:p>
            <a:pPr lvl="1"/>
            <a:r>
              <a:rPr lang="en-US" dirty="0"/>
              <a:t>used for input fields that should contain a date.</a:t>
            </a:r>
          </a:p>
          <a:p>
            <a:pPr lvl="1"/>
            <a:endParaRPr lang="en-US" dirty="0"/>
          </a:p>
          <a:p>
            <a:pPr lvl="1"/>
            <a:r>
              <a:rPr lang="en-US" dirty="0"/>
              <a:t>Depending on browser support, a date picker can show up in the input field.</a:t>
            </a:r>
          </a:p>
          <a:p>
            <a:pPr lvl="1"/>
            <a:endParaRPr lang="en-US" dirty="0"/>
          </a:p>
          <a:p>
            <a:pPr lvl="1"/>
            <a:endParaRPr lang="en-US" dirty="0"/>
          </a:p>
          <a:p>
            <a:pPr lvl="1"/>
            <a:r>
              <a:rPr lang="en-US" dirty="0"/>
              <a:t>Could have restrictions:</a:t>
            </a:r>
          </a:p>
          <a:p>
            <a:pPr lvl="2"/>
            <a:r>
              <a:rPr lang="en-US" dirty="0"/>
              <a:t>&lt;input type="date" max="1980-01-01"&gt;</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018656"/>
            <a:ext cx="24288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05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a:t>
            </a:r>
          </a:p>
        </p:txBody>
      </p:sp>
      <p:sp>
        <p:nvSpPr>
          <p:cNvPr id="3" name="Content Placeholder 2"/>
          <p:cNvSpPr>
            <a:spLocks noGrp="1"/>
          </p:cNvSpPr>
          <p:nvPr>
            <p:ph idx="1"/>
          </p:nvPr>
        </p:nvSpPr>
        <p:spPr>
          <a:xfrm>
            <a:off x="800099" y="1857585"/>
            <a:ext cx="7543801" cy="3263055"/>
          </a:xfrm>
        </p:spPr>
        <p:txBody>
          <a:bodyPr>
            <a:normAutofit/>
          </a:bodyPr>
          <a:lstStyle/>
          <a:p>
            <a:endParaRPr lang="en-US" dirty="0"/>
          </a:p>
          <a:p>
            <a:r>
              <a:rPr lang="en-US" dirty="0"/>
              <a:t>&lt;select …</a:t>
            </a:r>
            <a:br>
              <a:rPr lang="en-US" dirty="0"/>
            </a:br>
            <a:endParaRPr lang="en-US" dirty="0"/>
          </a:p>
          <a:p>
            <a:pPr lvl="1"/>
            <a:r>
              <a:rPr lang="en-US" dirty="0"/>
              <a:t>Used to create a drop-down list.</a:t>
            </a:r>
          </a:p>
          <a:p>
            <a:pPr lvl="1"/>
            <a:endParaRPr lang="en-US" dirty="0"/>
          </a:p>
          <a:p>
            <a:pPr lvl="1"/>
            <a:r>
              <a:rPr lang="en-US" dirty="0"/>
              <a:t>The &lt;option&gt; tags define options in the list.</a:t>
            </a:r>
          </a:p>
          <a:p>
            <a:pPr lvl="1"/>
            <a:endParaRPr lang="en-US" dirty="0"/>
          </a:p>
          <a:p>
            <a:pPr lvl="1"/>
            <a:r>
              <a:rPr lang="en-US" dirty="0"/>
              <a:t>data-mini is used to tell if it should appear smaller on mobile devices (provided by </a:t>
            </a:r>
            <a:r>
              <a:rPr lang="en-US" dirty="0" err="1"/>
              <a:t>jQM</a:t>
            </a:r>
            <a:r>
              <a:rPr lang="en-US" dirty="0"/>
              <a:t>)</a:t>
            </a:r>
          </a:p>
          <a:p>
            <a:pPr lvl="1"/>
            <a:endParaRPr lang="en-CA" dirty="0"/>
          </a:p>
        </p:txBody>
      </p:sp>
    </p:spTree>
    <p:extLst>
      <p:ext uri="{BB962C8B-B14F-4D97-AF65-F5344CB8AC3E}">
        <p14:creationId xmlns:p14="http://schemas.microsoft.com/office/powerpoint/2010/main" val="312634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Cont’d…</a:t>
            </a:r>
          </a:p>
        </p:txBody>
      </p:sp>
      <p:sp>
        <p:nvSpPr>
          <p:cNvPr id="3" name="Content Placeholder 2"/>
          <p:cNvSpPr>
            <a:spLocks noGrp="1"/>
          </p:cNvSpPr>
          <p:nvPr>
            <p:ph idx="1"/>
          </p:nvPr>
        </p:nvSpPr>
        <p:spPr/>
        <p:txBody>
          <a:bodyPr/>
          <a:lstStyle/>
          <a:p>
            <a:pPr marL="292100" lvl="1" indent="-292100">
              <a:spcBef>
                <a:spcPts val="0"/>
              </a:spcBef>
              <a:buClr>
                <a:schemeClr val="accent1"/>
              </a:buClr>
              <a:buSzPct val="70000"/>
              <a:buFont typeface="Wingdings 2"/>
              <a:buChar char=""/>
            </a:pPr>
            <a:r>
              <a:rPr lang="en-US" dirty="0"/>
              <a:t>Setting data-native-menu to “false” uses </a:t>
            </a:r>
            <a:r>
              <a:rPr lang="en-US" dirty="0" err="1"/>
              <a:t>jMQ</a:t>
            </a:r>
            <a:r>
              <a:rPr lang="en-US" dirty="0"/>
              <a:t> look/feel instead of the native selects.</a:t>
            </a:r>
          </a:p>
          <a:p>
            <a:pPr marL="292100" lvl="1"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r>
              <a:rPr lang="en-US" dirty="0"/>
              <a:t>Native drop-down</a:t>
            </a:r>
          </a:p>
          <a:p>
            <a:pPr marL="474980" lvl="2"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r>
              <a:rPr lang="en-US" dirty="0" err="1"/>
              <a:t>jMQ</a:t>
            </a:r>
            <a:r>
              <a:rPr lang="en-US" dirty="0"/>
              <a:t> drop-down</a:t>
            </a:r>
          </a:p>
          <a:p>
            <a:endParaRPr lang="en-CA" dirty="0"/>
          </a:p>
        </p:txBody>
      </p:sp>
      <p:pic>
        <p:nvPicPr>
          <p:cNvPr id="6" name="Picture 5">
            <a:extLst>
              <a:ext uri="{FF2B5EF4-FFF2-40B4-BE49-F238E27FC236}">
                <a16:creationId xmlns:a16="http://schemas.microsoft.com/office/drawing/2014/main" id="{CEB3E617-8517-4B3B-ACCA-1CCC496A09A4}"/>
              </a:ext>
            </a:extLst>
          </p:cNvPr>
          <p:cNvPicPr>
            <a:picLocks noChangeAspect="1"/>
          </p:cNvPicPr>
          <p:nvPr/>
        </p:nvPicPr>
        <p:blipFill>
          <a:blip r:embed="rId2"/>
          <a:stretch>
            <a:fillRect/>
          </a:stretch>
        </p:blipFill>
        <p:spPr>
          <a:xfrm>
            <a:off x="3886200" y="4267200"/>
            <a:ext cx="2362200" cy="1943100"/>
          </a:xfrm>
          <a:prstGeom prst="rect">
            <a:avLst/>
          </a:prstGeom>
        </p:spPr>
      </p:pic>
      <p:pic>
        <p:nvPicPr>
          <p:cNvPr id="4" name="Picture 3">
            <a:extLst>
              <a:ext uri="{FF2B5EF4-FFF2-40B4-BE49-F238E27FC236}">
                <a16:creationId xmlns:a16="http://schemas.microsoft.com/office/drawing/2014/main" id="{6B7891E1-C793-4DFB-BAF2-CADF464CF654}"/>
              </a:ext>
            </a:extLst>
          </p:cNvPr>
          <p:cNvPicPr>
            <a:picLocks noChangeAspect="1"/>
          </p:cNvPicPr>
          <p:nvPr/>
        </p:nvPicPr>
        <p:blipFill>
          <a:blip r:embed="rId3"/>
          <a:stretch>
            <a:fillRect/>
          </a:stretch>
        </p:blipFill>
        <p:spPr>
          <a:xfrm>
            <a:off x="3657600" y="2362200"/>
            <a:ext cx="2994282" cy="1698414"/>
          </a:xfrm>
          <a:prstGeom prst="rect">
            <a:avLst/>
          </a:prstGeom>
        </p:spPr>
      </p:pic>
    </p:spTree>
    <p:extLst>
      <p:ext uri="{BB962C8B-B14F-4D97-AF65-F5344CB8AC3E}">
        <p14:creationId xmlns:p14="http://schemas.microsoft.com/office/powerpoint/2010/main" val="3284475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Menu</a:t>
            </a:r>
            <a:endParaRPr lang="en-CA" dirty="0"/>
          </a:p>
        </p:txBody>
      </p:sp>
      <p:sp>
        <p:nvSpPr>
          <p:cNvPr id="3" name="Content Placeholder 2"/>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4990BC28-A85F-4AAC-8C34-DE9B4F9F48A2}"/>
              </a:ext>
            </a:extLst>
          </p:cNvPr>
          <p:cNvPicPr>
            <a:picLocks noChangeAspect="1"/>
          </p:cNvPicPr>
          <p:nvPr/>
        </p:nvPicPr>
        <p:blipFill>
          <a:blip r:embed="rId2"/>
          <a:stretch>
            <a:fillRect/>
          </a:stretch>
        </p:blipFill>
        <p:spPr>
          <a:xfrm>
            <a:off x="5486400" y="0"/>
            <a:ext cx="3008714" cy="6324600"/>
          </a:xfrm>
          <a:prstGeom prst="rect">
            <a:avLst/>
          </a:prstGeom>
        </p:spPr>
      </p:pic>
    </p:spTree>
    <p:extLst>
      <p:ext uri="{BB962C8B-B14F-4D97-AF65-F5344CB8AC3E}">
        <p14:creationId xmlns:p14="http://schemas.microsoft.com/office/powerpoint/2010/main" val="2382864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CA" dirty="0"/>
          </a:p>
        </p:txBody>
      </p:sp>
      <p:sp>
        <p:nvSpPr>
          <p:cNvPr id="3" name="Content Placeholder 2"/>
          <p:cNvSpPr>
            <a:spLocks noGrp="1"/>
          </p:cNvSpPr>
          <p:nvPr>
            <p:ph idx="1"/>
          </p:nvPr>
        </p:nvSpPr>
        <p:spPr/>
        <p:txBody>
          <a:bodyPr/>
          <a:lstStyle/>
          <a:p>
            <a:endParaRPr lang="en-CA" dirty="0"/>
          </a:p>
        </p:txBody>
      </p:sp>
      <p:sp>
        <p:nvSpPr>
          <p:cNvPr id="5" name="TextBox 4"/>
          <p:cNvSpPr txBox="1"/>
          <p:nvPr/>
        </p:nvSpPr>
        <p:spPr>
          <a:xfrm>
            <a:off x="822959" y="1981200"/>
            <a:ext cx="7696200" cy="4247317"/>
          </a:xfrm>
          <a:prstGeom prst="rect">
            <a:avLst/>
          </a:prstGeom>
          <a:solidFill>
            <a:schemeClr val="tx1"/>
          </a:solidFill>
        </p:spPr>
        <p:txBody>
          <a:bodyPr wrap="square" rtlCol="0">
            <a:spAutoFit/>
          </a:bodyPr>
          <a:lstStyle/>
          <a:p>
            <a:r>
              <a:rPr lang="en-CA" sz="1500" dirty="0">
                <a:solidFill>
                  <a:schemeClr val="bg1"/>
                </a:solidFill>
              </a:rPr>
              <a:t> &lt;!-- Menu page --&gt;</a:t>
            </a:r>
          </a:p>
          <a:p>
            <a:r>
              <a:rPr lang="en-CA" sz="1500" dirty="0">
                <a:solidFill>
                  <a:schemeClr val="bg1"/>
                </a:solidFill>
              </a:rPr>
              <a:t>  &lt;div data-role="page" id="</a:t>
            </a:r>
            <a:r>
              <a:rPr lang="en-CA" sz="1500" dirty="0" err="1">
                <a:solidFill>
                  <a:schemeClr val="bg1"/>
                </a:solidFill>
              </a:rPr>
              <a:t>pageMenu</a:t>
            </a:r>
            <a:r>
              <a:rPr lang="en-CA" sz="1500" dirty="0">
                <a:solidFill>
                  <a:schemeClr val="bg1"/>
                </a:solidFill>
              </a:rPr>
              <a:t>"&gt;</a:t>
            </a:r>
          </a:p>
          <a:p>
            <a:r>
              <a:rPr lang="en-CA" sz="1500" dirty="0">
                <a:solidFill>
                  <a:schemeClr val="bg1"/>
                </a:solidFill>
              </a:rPr>
              <a:t>    &lt;div data-role="header"&gt;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pageMenu</a:t>
            </a:r>
            <a:r>
              <a:rPr lang="en-CA" sz="1500" dirty="0">
                <a:solidFill>
                  <a:schemeClr val="bg1"/>
                </a:solidFill>
              </a:rPr>
              <a:t>" data-role="button" data-icon="bars" data-</a:t>
            </a:r>
            <a:r>
              <a:rPr lang="en-CA" sz="1500" dirty="0" err="1">
                <a:solidFill>
                  <a:schemeClr val="bg1"/>
                </a:solidFill>
              </a:rPr>
              <a:t>iconpos</a:t>
            </a:r>
            <a:r>
              <a:rPr lang="en-CA" sz="1500" dirty="0">
                <a:solidFill>
                  <a:schemeClr val="bg1"/>
                </a:solidFill>
              </a:rPr>
              <a:t>="left" data-inline="true"&gt;Menu&lt;/a&gt;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pageAbout</a:t>
            </a:r>
            <a:r>
              <a:rPr lang="en-CA" sz="1500" dirty="0">
                <a:solidFill>
                  <a:schemeClr val="bg1"/>
                </a:solidFill>
              </a:rPr>
              <a:t>" data-role="button" data-icon="info" data-</a:t>
            </a:r>
            <a:r>
              <a:rPr lang="en-CA" sz="1500" dirty="0" err="1">
                <a:solidFill>
                  <a:schemeClr val="bg1"/>
                </a:solidFill>
              </a:rPr>
              <a:t>iconpos</a:t>
            </a:r>
            <a:r>
              <a:rPr lang="en-CA" sz="1500" dirty="0">
                <a:solidFill>
                  <a:schemeClr val="bg1"/>
                </a:solidFill>
              </a:rPr>
              <a:t>="right" data-inline="true"&gt;Info&lt;/a&gt;</a:t>
            </a:r>
          </a:p>
          <a:p>
            <a:r>
              <a:rPr lang="en-CA" sz="1500" dirty="0">
                <a:solidFill>
                  <a:schemeClr val="bg1"/>
                </a:solidFill>
              </a:rPr>
              <a:t>      &lt;h1&gt;Expense Tracker&lt;/h1&gt;</a:t>
            </a:r>
          </a:p>
          <a:p>
            <a:r>
              <a:rPr lang="en-CA" sz="1500" dirty="0">
                <a:solidFill>
                  <a:schemeClr val="bg1"/>
                </a:solidFill>
              </a:rPr>
              <a:t>    &lt;/div&gt;</a:t>
            </a:r>
          </a:p>
          <a:p>
            <a:r>
              <a:rPr lang="en-CA" sz="1500" dirty="0">
                <a:solidFill>
                  <a:schemeClr val="bg1"/>
                </a:solidFill>
              </a:rPr>
              <a:t>    &lt;div data-role="content"&gt;</a:t>
            </a:r>
          </a:p>
          <a:p>
            <a:r>
              <a:rPr lang="en-CA" sz="1500" dirty="0">
                <a:solidFill>
                  <a:schemeClr val="bg1"/>
                </a:solidFill>
              </a:rPr>
              <a:t>      &lt;div data-role="</a:t>
            </a:r>
            <a:r>
              <a:rPr lang="en-CA" sz="1500" dirty="0" err="1">
                <a:solidFill>
                  <a:schemeClr val="bg1"/>
                </a:solidFill>
              </a:rPr>
              <a:t>controlgroup</a:t>
            </a:r>
            <a:r>
              <a:rPr lang="en-CA" sz="1500" dirty="0">
                <a:solidFill>
                  <a:schemeClr val="bg1"/>
                </a:solidFill>
              </a:rPr>
              <a:t>"&gt;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pageUserInfo</a:t>
            </a:r>
            <a:r>
              <a:rPr lang="en-CA" sz="1500" dirty="0">
                <a:solidFill>
                  <a:schemeClr val="bg1"/>
                </a:solidFill>
              </a:rPr>
              <a:t>" data-role="button"&gt;Profile&lt;/a&gt;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pageRecords</a:t>
            </a:r>
            <a:r>
              <a:rPr lang="en-CA" sz="1500" dirty="0">
                <a:solidFill>
                  <a:schemeClr val="bg1"/>
                </a:solidFill>
              </a:rPr>
              <a:t>" data-role="button"&gt;Records&lt;/a&gt;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pageGraph</a:t>
            </a:r>
            <a:r>
              <a:rPr lang="en-CA" sz="1500" dirty="0">
                <a:solidFill>
                  <a:schemeClr val="bg1"/>
                </a:solidFill>
              </a:rPr>
              <a:t>" data-role="button"&gt;Graph&lt;/a&gt;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pageAdvice</a:t>
            </a:r>
            <a:r>
              <a:rPr lang="en-CA" sz="1500" dirty="0">
                <a:solidFill>
                  <a:schemeClr val="bg1"/>
                </a:solidFill>
              </a:rPr>
              <a:t>" data-role="button"&gt;Suggestions&lt;/a&gt;</a:t>
            </a:r>
          </a:p>
          <a:p>
            <a:r>
              <a:rPr lang="en-CA" sz="1500" dirty="0">
                <a:solidFill>
                  <a:schemeClr val="bg1"/>
                </a:solidFill>
              </a:rPr>
              <a:t>      &lt;/div&gt;</a:t>
            </a:r>
          </a:p>
          <a:p>
            <a:r>
              <a:rPr lang="en-CA" sz="1500" dirty="0">
                <a:solidFill>
                  <a:schemeClr val="bg1"/>
                </a:solidFill>
              </a:rPr>
              <a:t>    &lt;/div&gt;</a:t>
            </a:r>
          </a:p>
          <a:p>
            <a:r>
              <a:rPr lang="en-CA" sz="1500" dirty="0">
                <a:solidFill>
                  <a:schemeClr val="bg1"/>
                </a:solidFill>
              </a:rPr>
              <a:t>  &lt;/div&gt;</a:t>
            </a:r>
          </a:p>
        </p:txBody>
      </p:sp>
    </p:spTree>
    <p:extLst>
      <p:ext uri="{BB962C8B-B14F-4D97-AF65-F5344CB8AC3E}">
        <p14:creationId xmlns:p14="http://schemas.microsoft.com/office/powerpoint/2010/main" val="1285567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endParaRPr lang="en-US" dirty="0"/>
          </a:p>
          <a:p>
            <a:r>
              <a:rPr lang="en-US" dirty="0"/>
              <a:t># is used for the anchor within the current page</a:t>
            </a:r>
          </a:p>
          <a:p>
            <a:endParaRPr lang="en-US" dirty="0"/>
          </a:p>
          <a:p>
            <a:pPr lvl="1"/>
            <a:r>
              <a:rPr lang="en-US" dirty="0"/>
              <a:t>Jumps to the corresponding ids</a:t>
            </a:r>
          </a:p>
        </p:txBody>
      </p:sp>
    </p:spTree>
    <p:extLst>
      <p:ext uri="{BB962C8B-B14F-4D97-AF65-F5344CB8AC3E}">
        <p14:creationId xmlns:p14="http://schemas.microsoft.com/office/powerpoint/2010/main" val="3259801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Record page</a:t>
            </a:r>
            <a:endParaRPr lang="en-CA" dirty="0"/>
          </a:p>
        </p:txBody>
      </p:sp>
      <p:pic>
        <p:nvPicPr>
          <p:cNvPr id="4" name="Content Placeholder 3">
            <a:extLst>
              <a:ext uri="{FF2B5EF4-FFF2-40B4-BE49-F238E27FC236}">
                <a16:creationId xmlns:a16="http://schemas.microsoft.com/office/drawing/2014/main" id="{17E67A72-1C03-4353-B26F-441811918586}"/>
              </a:ext>
            </a:extLst>
          </p:cNvPr>
          <p:cNvPicPr>
            <a:picLocks noGrp="1" noChangeAspect="1"/>
          </p:cNvPicPr>
          <p:nvPr>
            <p:ph idx="1"/>
          </p:nvPr>
        </p:nvPicPr>
        <p:blipFill>
          <a:blip r:embed="rId2"/>
          <a:stretch>
            <a:fillRect/>
          </a:stretch>
        </p:blipFill>
        <p:spPr>
          <a:xfrm>
            <a:off x="4800600" y="1804648"/>
            <a:ext cx="2133924" cy="4498088"/>
          </a:xfrm>
          <a:prstGeom prst="rect">
            <a:avLst/>
          </a:prstGeom>
        </p:spPr>
      </p:pic>
      <p:pic>
        <p:nvPicPr>
          <p:cNvPr id="3" name="Picture 2">
            <a:extLst>
              <a:ext uri="{FF2B5EF4-FFF2-40B4-BE49-F238E27FC236}">
                <a16:creationId xmlns:a16="http://schemas.microsoft.com/office/drawing/2014/main" id="{3D2F4E7B-379F-418B-9844-F72F25764BEE}"/>
              </a:ext>
            </a:extLst>
          </p:cNvPr>
          <p:cNvPicPr>
            <a:picLocks noChangeAspect="1"/>
          </p:cNvPicPr>
          <p:nvPr/>
        </p:nvPicPr>
        <p:blipFill>
          <a:blip r:embed="rId3"/>
          <a:stretch>
            <a:fillRect/>
          </a:stretch>
        </p:blipFill>
        <p:spPr>
          <a:xfrm>
            <a:off x="1905325" y="1804648"/>
            <a:ext cx="2286000" cy="4498088"/>
          </a:xfrm>
          <a:prstGeom prst="rect">
            <a:avLst/>
          </a:prstGeom>
        </p:spPr>
      </p:pic>
    </p:spTree>
    <p:extLst>
      <p:ext uri="{BB962C8B-B14F-4D97-AF65-F5344CB8AC3E}">
        <p14:creationId xmlns:p14="http://schemas.microsoft.com/office/powerpoint/2010/main" val="248974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52400" y="1813526"/>
            <a:ext cx="8686800" cy="4524315"/>
          </a:xfrm>
          <a:prstGeom prst="rect">
            <a:avLst/>
          </a:prstGeom>
          <a:solidFill>
            <a:schemeClr val="tx1"/>
          </a:solidFill>
        </p:spPr>
        <p:txBody>
          <a:bodyPr wrap="square" rtlCol="0">
            <a:spAutoFit/>
          </a:bodyPr>
          <a:lstStyle/>
          <a:p>
            <a:r>
              <a:rPr lang="en-CA" sz="1200" dirty="0">
                <a:solidFill>
                  <a:schemeClr val="bg1"/>
                </a:solidFill>
              </a:rPr>
              <a:t> &lt;!-- Records page --&gt;</a:t>
            </a:r>
          </a:p>
          <a:p>
            <a:r>
              <a:rPr lang="en-CA" sz="1200" dirty="0">
                <a:solidFill>
                  <a:schemeClr val="bg1"/>
                </a:solidFill>
              </a:rPr>
              <a:t>  &lt;div data-role="page" id="</a:t>
            </a:r>
            <a:r>
              <a:rPr lang="en-CA" sz="1200" dirty="0" err="1">
                <a:solidFill>
                  <a:schemeClr val="bg1"/>
                </a:solidFill>
              </a:rPr>
              <a:t>pageRecords</a:t>
            </a:r>
            <a:r>
              <a:rPr lang="en-CA" sz="1200" dirty="0">
                <a:solidFill>
                  <a:schemeClr val="bg1"/>
                </a:solidFill>
              </a:rPr>
              <a:t>"&gt;</a:t>
            </a:r>
          </a:p>
          <a:p>
            <a:r>
              <a:rPr lang="en-CA" sz="1200" dirty="0">
                <a:solidFill>
                  <a:schemeClr val="bg1"/>
                </a:solidFill>
              </a:rPr>
              <a:t>    &lt;div data-role="header"&gt;</a:t>
            </a:r>
          </a:p>
          <a:p>
            <a:r>
              <a:rPr lang="en-CA" sz="1200" dirty="0">
                <a:solidFill>
                  <a:schemeClr val="bg1"/>
                </a:solidFill>
              </a:rPr>
              <a:t>      &lt;a </a:t>
            </a:r>
            <a:r>
              <a:rPr lang="en-CA" sz="1200" dirty="0" err="1">
                <a:solidFill>
                  <a:schemeClr val="bg1"/>
                </a:solidFill>
              </a:rPr>
              <a:t>href</a:t>
            </a:r>
            <a:r>
              <a:rPr lang="en-CA" sz="1200" dirty="0">
                <a:solidFill>
                  <a:schemeClr val="bg1"/>
                </a:solidFill>
              </a:rPr>
              <a:t>="#</a:t>
            </a:r>
            <a:r>
              <a:rPr lang="en-CA" sz="1200" dirty="0" err="1">
                <a:solidFill>
                  <a:schemeClr val="bg1"/>
                </a:solidFill>
              </a:rPr>
              <a:t>pageMenu</a:t>
            </a:r>
            <a:r>
              <a:rPr lang="en-CA" sz="1200" dirty="0">
                <a:solidFill>
                  <a:schemeClr val="bg1"/>
                </a:solidFill>
              </a:rPr>
              <a:t>" data-role="button" data-icon="bars" data-</a:t>
            </a:r>
            <a:r>
              <a:rPr lang="en-CA" sz="1200" dirty="0" err="1">
                <a:solidFill>
                  <a:schemeClr val="bg1"/>
                </a:solidFill>
              </a:rPr>
              <a:t>iconpos</a:t>
            </a:r>
            <a:r>
              <a:rPr lang="en-CA" sz="1200" dirty="0">
                <a:solidFill>
                  <a:schemeClr val="bg1"/>
                </a:solidFill>
              </a:rPr>
              <a:t>="left" data-inline="true"&gt;Menu&lt;/a&gt;</a:t>
            </a:r>
          </a:p>
          <a:p>
            <a:r>
              <a:rPr lang="en-CA" sz="1200" dirty="0">
                <a:solidFill>
                  <a:schemeClr val="bg1"/>
                </a:solidFill>
              </a:rPr>
              <a:t>      &lt;a </a:t>
            </a:r>
            <a:r>
              <a:rPr lang="en-CA" sz="1200" dirty="0" err="1">
                <a:solidFill>
                  <a:schemeClr val="bg1"/>
                </a:solidFill>
              </a:rPr>
              <a:t>href</a:t>
            </a:r>
            <a:r>
              <a:rPr lang="en-CA" sz="1200" dirty="0">
                <a:solidFill>
                  <a:schemeClr val="bg1"/>
                </a:solidFill>
              </a:rPr>
              <a:t>="#</a:t>
            </a:r>
            <a:r>
              <a:rPr lang="en-CA" sz="1200" dirty="0" err="1">
                <a:solidFill>
                  <a:schemeClr val="bg1"/>
                </a:solidFill>
              </a:rPr>
              <a:t>pageAbout</a:t>
            </a:r>
            <a:r>
              <a:rPr lang="en-CA" sz="1200" dirty="0">
                <a:solidFill>
                  <a:schemeClr val="bg1"/>
                </a:solidFill>
              </a:rPr>
              <a:t>" data-role="button" data-icon="info" data-</a:t>
            </a:r>
            <a:r>
              <a:rPr lang="en-CA" sz="1200" dirty="0" err="1">
                <a:solidFill>
                  <a:schemeClr val="bg1"/>
                </a:solidFill>
              </a:rPr>
              <a:t>iconpos</a:t>
            </a:r>
            <a:r>
              <a:rPr lang="en-CA" sz="1200" dirty="0">
                <a:solidFill>
                  <a:schemeClr val="bg1"/>
                </a:solidFill>
              </a:rPr>
              <a:t>="right" data-inline="true"&gt;Info&lt;/a&gt;</a:t>
            </a:r>
          </a:p>
          <a:p>
            <a:r>
              <a:rPr lang="en-CA" sz="1200" dirty="0">
                <a:solidFill>
                  <a:schemeClr val="bg1"/>
                </a:solidFill>
              </a:rPr>
              <a:t>      &lt;h1&gt;Records&lt;/h1&gt;</a:t>
            </a:r>
          </a:p>
          <a:p>
            <a:r>
              <a:rPr lang="en-CA" sz="1200" dirty="0">
                <a:solidFill>
                  <a:schemeClr val="bg1"/>
                </a:solidFill>
              </a:rPr>
              <a:t>    &lt;/div&gt;</a:t>
            </a:r>
          </a:p>
          <a:p>
            <a:r>
              <a:rPr lang="en-CA" sz="1200" dirty="0">
                <a:solidFill>
                  <a:schemeClr val="bg1"/>
                </a:solidFill>
              </a:rPr>
              <a:t>   &lt;div data-role="content"&gt;</a:t>
            </a:r>
          </a:p>
          <a:p>
            <a:r>
              <a:rPr lang="en-CA" sz="1200" dirty="0">
                <a:solidFill>
                  <a:schemeClr val="bg1"/>
                </a:solidFill>
              </a:rPr>
              <a:t>      &lt;!-- User's Information Section --&gt;</a:t>
            </a:r>
          </a:p>
          <a:p>
            <a:r>
              <a:rPr lang="en-CA" sz="1200" dirty="0">
                <a:solidFill>
                  <a:schemeClr val="bg1"/>
                </a:solidFill>
              </a:rPr>
              <a:t>      &lt;div data-role="</a:t>
            </a:r>
            <a:r>
              <a:rPr lang="en-CA" sz="1200" dirty="0" err="1">
                <a:solidFill>
                  <a:schemeClr val="bg1"/>
                </a:solidFill>
              </a:rPr>
              <a:t>fieldcontain</a:t>
            </a:r>
            <a:r>
              <a:rPr lang="en-CA" sz="1200" dirty="0">
                <a:solidFill>
                  <a:schemeClr val="bg1"/>
                </a:solidFill>
              </a:rPr>
              <a:t>" id="</a:t>
            </a:r>
            <a:r>
              <a:rPr lang="en-CA" sz="1200" dirty="0" err="1">
                <a:solidFill>
                  <a:schemeClr val="bg1"/>
                </a:solidFill>
              </a:rPr>
              <a:t>divUserSection</a:t>
            </a:r>
            <a:r>
              <a:rPr lang="en-CA" sz="1200" dirty="0">
                <a:solidFill>
                  <a:schemeClr val="bg1"/>
                </a:solidFill>
              </a:rPr>
              <a:t>"&gt;</a:t>
            </a:r>
          </a:p>
          <a:p>
            <a:r>
              <a:rPr lang="en-CA" sz="1200" dirty="0">
                <a:solidFill>
                  <a:schemeClr val="bg1"/>
                </a:solidFill>
              </a:rPr>
              <a:t>      &lt;/div&gt;</a:t>
            </a:r>
          </a:p>
          <a:p>
            <a:r>
              <a:rPr lang="en-CA" sz="1200" dirty="0">
                <a:solidFill>
                  <a:schemeClr val="bg1"/>
                </a:solidFill>
              </a:rPr>
              <a:t>      &lt;h3 align="center"&gt;Expense History&lt;/h3&gt;</a:t>
            </a:r>
          </a:p>
          <a:p>
            <a:r>
              <a:rPr lang="en-CA" sz="1200" dirty="0">
                <a:solidFill>
                  <a:schemeClr val="bg1"/>
                </a:solidFill>
              </a:rPr>
              <a:t>      &lt;div data-role="</a:t>
            </a:r>
            <a:r>
              <a:rPr lang="en-CA" sz="1200" dirty="0" err="1">
                <a:solidFill>
                  <a:schemeClr val="bg1"/>
                </a:solidFill>
              </a:rPr>
              <a:t>fieldcontain</a:t>
            </a:r>
            <a:r>
              <a:rPr lang="en-CA" sz="1200" dirty="0">
                <a:solidFill>
                  <a:schemeClr val="bg1"/>
                </a:solidFill>
              </a:rPr>
              <a:t>"&gt;</a:t>
            </a:r>
          </a:p>
          <a:p>
            <a:r>
              <a:rPr lang="en-CA" sz="1200" dirty="0">
                <a:solidFill>
                  <a:schemeClr val="bg1"/>
                </a:solidFill>
              </a:rPr>
              <a:t>        &lt;!-- Records Table --&gt;</a:t>
            </a:r>
          </a:p>
          <a:p>
            <a:r>
              <a:rPr lang="en-CA" sz="1200" dirty="0">
                <a:solidFill>
                  <a:schemeClr val="bg1"/>
                </a:solidFill>
              </a:rPr>
              <a:t>        &lt;table id="</a:t>
            </a:r>
            <a:r>
              <a:rPr lang="en-CA" sz="1200" dirty="0" err="1">
                <a:solidFill>
                  <a:schemeClr val="bg1"/>
                </a:solidFill>
              </a:rPr>
              <a:t>tblRecords</a:t>
            </a:r>
            <a:r>
              <a:rPr lang="en-CA" sz="1200" dirty="0">
                <a:solidFill>
                  <a:schemeClr val="bg1"/>
                </a:solidFill>
              </a:rPr>
              <a:t>" class="</a:t>
            </a:r>
            <a:r>
              <a:rPr lang="en-CA" sz="1200" dirty="0" err="1">
                <a:solidFill>
                  <a:schemeClr val="bg1"/>
                </a:solidFill>
              </a:rPr>
              <a:t>ui</a:t>
            </a:r>
            <a:r>
              <a:rPr lang="en-CA" sz="1200" dirty="0">
                <a:solidFill>
                  <a:schemeClr val="bg1"/>
                </a:solidFill>
              </a:rPr>
              <a:t>-responsive table-stroke"&gt;</a:t>
            </a:r>
          </a:p>
          <a:p>
            <a:r>
              <a:rPr lang="en-CA" sz="1200" dirty="0">
                <a:solidFill>
                  <a:schemeClr val="bg1"/>
                </a:solidFill>
              </a:rPr>
              <a:t>        &lt;/table&gt;</a:t>
            </a:r>
          </a:p>
          <a:p>
            <a:r>
              <a:rPr lang="en-CA" sz="1200" dirty="0">
                <a:solidFill>
                  <a:schemeClr val="bg1"/>
                </a:solidFill>
              </a:rPr>
              <a:t>      &lt;/div&gt;</a:t>
            </a:r>
          </a:p>
          <a:p>
            <a:r>
              <a:rPr lang="en-CA" sz="1200" dirty="0">
                <a:solidFill>
                  <a:schemeClr val="bg1"/>
                </a:solidFill>
              </a:rPr>
              <a:t>      &lt;div data-role="</a:t>
            </a:r>
            <a:r>
              <a:rPr lang="en-CA" sz="1200" dirty="0" err="1">
                <a:solidFill>
                  <a:schemeClr val="bg1"/>
                </a:solidFill>
              </a:rPr>
              <a:t>fieldcontain</a:t>
            </a:r>
            <a:r>
              <a:rPr lang="en-CA" sz="1200" dirty="0">
                <a:solidFill>
                  <a:schemeClr val="bg1"/>
                </a:solidFill>
              </a:rPr>
              <a:t>"&gt;</a:t>
            </a:r>
          </a:p>
          <a:p>
            <a:r>
              <a:rPr lang="en-CA" sz="1200" dirty="0">
                <a:solidFill>
                  <a:schemeClr val="bg1"/>
                </a:solidFill>
              </a:rPr>
              <a:t>        &lt;a </a:t>
            </a:r>
            <a:r>
              <a:rPr lang="en-CA" sz="1200" dirty="0" err="1">
                <a:solidFill>
                  <a:schemeClr val="bg1"/>
                </a:solidFill>
              </a:rPr>
              <a:t>href</a:t>
            </a:r>
            <a:r>
              <a:rPr lang="en-CA" sz="1200" dirty="0">
                <a:solidFill>
                  <a:schemeClr val="bg1"/>
                </a:solidFill>
              </a:rPr>
              <a:t>="#</a:t>
            </a:r>
            <a:r>
              <a:rPr lang="en-CA" sz="1200" dirty="0" err="1">
                <a:solidFill>
                  <a:schemeClr val="bg1"/>
                </a:solidFill>
              </a:rPr>
              <a:t>pageNewRecordForm</a:t>
            </a:r>
            <a:r>
              <a:rPr lang="en-CA" sz="1200" dirty="0">
                <a:solidFill>
                  <a:schemeClr val="bg1"/>
                </a:solidFill>
              </a:rPr>
              <a:t>" id="</a:t>
            </a:r>
            <a:r>
              <a:rPr lang="en-CA" sz="1200" dirty="0" err="1">
                <a:solidFill>
                  <a:schemeClr val="bg1"/>
                </a:solidFill>
              </a:rPr>
              <a:t>btnAddRecord</a:t>
            </a:r>
            <a:r>
              <a:rPr lang="en-CA" sz="1200" dirty="0">
                <a:solidFill>
                  <a:schemeClr val="bg1"/>
                </a:solidFill>
              </a:rPr>
              <a:t>" data-role="button" data-icon="plus" onclick="</a:t>
            </a:r>
            <a:r>
              <a:rPr lang="en-CA" sz="1200" dirty="0" err="1">
                <a:solidFill>
                  <a:schemeClr val="bg1"/>
                </a:solidFill>
              </a:rPr>
              <a:t>AddNewRecord</a:t>
            </a:r>
            <a:r>
              <a:rPr lang="en-CA" sz="1200" dirty="0">
                <a:solidFill>
                  <a:schemeClr val="bg1"/>
                </a:solidFill>
              </a:rPr>
              <a:t>()"&gt;Add New Entry&lt;/a&gt;</a:t>
            </a:r>
          </a:p>
          <a:p>
            <a:r>
              <a:rPr lang="en-CA" sz="1200" dirty="0">
                <a:solidFill>
                  <a:schemeClr val="bg1"/>
                </a:solidFill>
              </a:rPr>
              <a:t>        &lt;a </a:t>
            </a:r>
            <a:r>
              <a:rPr lang="en-CA" sz="1200" dirty="0" err="1">
                <a:solidFill>
                  <a:schemeClr val="bg1"/>
                </a:solidFill>
              </a:rPr>
              <a:t>href</a:t>
            </a:r>
            <a:r>
              <a:rPr lang="en-CA" sz="1200" dirty="0">
                <a:solidFill>
                  <a:schemeClr val="bg1"/>
                </a:solidFill>
              </a:rPr>
              <a:t>="#" data-role="button" id="</a:t>
            </a:r>
            <a:r>
              <a:rPr lang="en-CA" sz="1200" dirty="0" err="1">
                <a:solidFill>
                  <a:schemeClr val="bg1"/>
                </a:solidFill>
              </a:rPr>
              <a:t>btnClearHistory</a:t>
            </a:r>
            <a:r>
              <a:rPr lang="en-CA" sz="1200" dirty="0">
                <a:solidFill>
                  <a:schemeClr val="bg1"/>
                </a:solidFill>
              </a:rPr>
              <a:t>" data-icon="delete" onclick="</a:t>
            </a:r>
            <a:r>
              <a:rPr lang="en-CA" sz="1200" dirty="0" err="1">
                <a:solidFill>
                  <a:schemeClr val="bg1"/>
                </a:solidFill>
              </a:rPr>
              <a:t>clearRecordHistory</a:t>
            </a:r>
            <a:r>
              <a:rPr lang="en-CA" sz="1200" dirty="0">
                <a:solidFill>
                  <a:schemeClr val="bg1"/>
                </a:solidFill>
              </a:rPr>
              <a:t>()"&gt;Clear History&lt;/a&gt;</a:t>
            </a:r>
          </a:p>
          <a:p>
            <a:r>
              <a:rPr lang="en-CA" sz="1200" dirty="0">
                <a:solidFill>
                  <a:schemeClr val="bg1"/>
                </a:solidFill>
              </a:rPr>
              <a:t>      &lt;/div&gt;</a:t>
            </a:r>
          </a:p>
          <a:p>
            <a:r>
              <a:rPr lang="en-CA" sz="1200" dirty="0">
                <a:solidFill>
                  <a:schemeClr val="bg1"/>
                </a:solidFill>
              </a:rPr>
              <a:t>    &lt;/div&gt;</a:t>
            </a:r>
          </a:p>
          <a:p>
            <a:r>
              <a:rPr lang="en-CA" sz="1200" dirty="0">
                <a:solidFill>
                  <a:schemeClr val="bg1"/>
                </a:solidFill>
              </a:rPr>
              <a:t>  &lt;/div&gt;</a:t>
            </a:r>
          </a:p>
        </p:txBody>
      </p:sp>
    </p:spTree>
    <p:extLst>
      <p:ext uri="{BB962C8B-B14F-4D97-AF65-F5344CB8AC3E}">
        <p14:creationId xmlns:p14="http://schemas.microsoft.com/office/powerpoint/2010/main" val="2074684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History</a:t>
            </a:r>
          </a:p>
        </p:txBody>
      </p:sp>
      <p:sp>
        <p:nvSpPr>
          <p:cNvPr id="3" name="Content Placeholder 2"/>
          <p:cNvSpPr>
            <a:spLocks noGrp="1"/>
          </p:cNvSpPr>
          <p:nvPr>
            <p:ph idx="1"/>
          </p:nvPr>
        </p:nvSpPr>
        <p:spPr/>
        <p:txBody>
          <a:bodyPr/>
          <a:lstStyle/>
          <a:p>
            <a:endParaRPr lang="en-US" dirty="0"/>
          </a:p>
          <a:p>
            <a:r>
              <a:rPr lang="en-US" dirty="0"/>
              <a:t>To remove all the stored records</a:t>
            </a:r>
          </a:p>
        </p:txBody>
      </p:sp>
      <p:sp>
        <p:nvSpPr>
          <p:cNvPr id="4" name="TextBox 3"/>
          <p:cNvSpPr txBox="1"/>
          <p:nvPr/>
        </p:nvSpPr>
        <p:spPr>
          <a:xfrm>
            <a:off x="914400" y="3276600"/>
            <a:ext cx="6400800" cy="1754326"/>
          </a:xfrm>
          <a:prstGeom prst="rect">
            <a:avLst/>
          </a:prstGeom>
          <a:solidFill>
            <a:schemeClr val="tx1"/>
          </a:solidFill>
        </p:spPr>
        <p:txBody>
          <a:bodyPr wrap="square" rtlCol="0">
            <a:spAutoFit/>
          </a:bodyPr>
          <a:lstStyle/>
          <a:p>
            <a:r>
              <a:rPr lang="en-US" dirty="0">
                <a:solidFill>
                  <a:schemeClr val="bg1"/>
                </a:solidFill>
              </a:rPr>
              <a:t>// Removes all record data from </a:t>
            </a:r>
            <a:r>
              <a:rPr lang="en-US" dirty="0" err="1">
                <a:solidFill>
                  <a:schemeClr val="bg1"/>
                </a:solidFill>
              </a:rPr>
              <a:t>localStorage</a:t>
            </a:r>
            <a:r>
              <a:rPr lang="en-US" dirty="0">
                <a:solidFill>
                  <a:schemeClr val="bg1"/>
                </a:solidFill>
              </a:rPr>
              <a:t> </a:t>
            </a:r>
          </a:p>
          <a:p>
            <a:r>
              <a:rPr lang="en-US" dirty="0">
                <a:solidFill>
                  <a:schemeClr val="bg1"/>
                </a:solidFill>
              </a:rPr>
              <a:t>$("#</a:t>
            </a:r>
            <a:r>
              <a:rPr lang="en-US" dirty="0" err="1">
                <a:solidFill>
                  <a:schemeClr val="bg1"/>
                </a:solidFill>
              </a:rPr>
              <a:t>btnClearHistory</a:t>
            </a:r>
            <a:r>
              <a:rPr lang="en-US" dirty="0">
                <a:solidFill>
                  <a:schemeClr val="bg1"/>
                </a:solidFill>
              </a:rPr>
              <a:t>").click(function () {</a:t>
            </a:r>
          </a:p>
          <a:p>
            <a:r>
              <a:rPr lang="en-US" dirty="0">
                <a:solidFill>
                  <a:schemeClr val="bg1"/>
                </a:solidFill>
              </a:rPr>
              <a:t>  </a:t>
            </a:r>
            <a:r>
              <a:rPr lang="en-US" dirty="0" err="1">
                <a:solidFill>
                  <a:schemeClr val="bg1"/>
                </a:solidFill>
              </a:rPr>
              <a:t>localStorage.removeItem</a:t>
            </a:r>
            <a:r>
              <a:rPr lang="en-US" dirty="0">
                <a:solidFill>
                  <a:schemeClr val="bg1"/>
                </a:solidFill>
              </a:rPr>
              <a:t>("</a:t>
            </a:r>
            <a:r>
              <a:rPr lang="en-US" dirty="0" err="1">
                <a:solidFill>
                  <a:schemeClr val="bg1"/>
                </a:solidFill>
              </a:rPr>
              <a:t>tbRecords</a:t>
            </a:r>
            <a:r>
              <a:rPr lang="en-US" dirty="0">
                <a:solidFill>
                  <a:schemeClr val="bg1"/>
                </a:solidFill>
              </a:rPr>
              <a:t>");</a:t>
            </a:r>
          </a:p>
          <a:p>
            <a:r>
              <a:rPr lang="en-US" dirty="0">
                <a:solidFill>
                  <a:schemeClr val="bg1"/>
                </a:solidFill>
              </a:rPr>
              <a:t>  </a:t>
            </a:r>
            <a:r>
              <a:rPr lang="en-US" dirty="0" err="1">
                <a:solidFill>
                  <a:schemeClr val="bg1"/>
                </a:solidFill>
              </a:rPr>
              <a:t>listRecords</a:t>
            </a:r>
            <a:r>
              <a:rPr lang="en-US" dirty="0">
                <a:solidFill>
                  <a:schemeClr val="bg1"/>
                </a:solidFill>
              </a:rPr>
              <a:t>();</a:t>
            </a:r>
          </a:p>
          <a:p>
            <a:r>
              <a:rPr lang="en-US" dirty="0">
                <a:solidFill>
                  <a:schemeClr val="bg1"/>
                </a:solidFill>
              </a:rPr>
              <a:t>  alert("All records have been deleted.");</a:t>
            </a:r>
          </a:p>
          <a:p>
            <a:r>
              <a:rPr lang="en-US" dirty="0">
                <a:solidFill>
                  <a:schemeClr val="bg1"/>
                </a:solidFill>
              </a:rPr>
              <a:t>});</a:t>
            </a:r>
          </a:p>
        </p:txBody>
      </p:sp>
    </p:spTree>
    <p:extLst>
      <p:ext uri="{BB962C8B-B14F-4D97-AF65-F5344CB8AC3E}">
        <p14:creationId xmlns:p14="http://schemas.microsoft.com/office/powerpoint/2010/main" val="74360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Expense Tracker App Design(profile)</a:t>
            </a:r>
          </a:p>
        </p:txBody>
      </p:sp>
      <p:sp>
        <p:nvSpPr>
          <p:cNvPr id="3" name="Content Placeholder 2"/>
          <p:cNvSpPr>
            <a:spLocks noGrp="1"/>
          </p:cNvSpPr>
          <p:nvPr>
            <p:ph idx="1"/>
          </p:nvPr>
        </p:nvSpPr>
        <p:spPr>
          <a:xfrm>
            <a:off x="822959" y="1828800"/>
            <a:ext cx="7543801" cy="4023360"/>
          </a:xfrm>
        </p:spPr>
        <p:txBody>
          <a:bodyPr>
            <a:normAutofit lnSpcReduction="10000"/>
          </a:bodyPr>
          <a:lstStyle/>
          <a:p>
            <a:pPr>
              <a:lnSpc>
                <a:spcPct val="150000"/>
              </a:lnSpc>
            </a:pPr>
            <a:r>
              <a:rPr lang="en-US" dirty="0"/>
              <a:t>Password protection</a:t>
            </a:r>
          </a:p>
          <a:p>
            <a:pPr>
              <a:lnSpc>
                <a:spcPct val="150000"/>
              </a:lnSpc>
            </a:pPr>
            <a:r>
              <a:rPr lang="en-US" dirty="0"/>
              <a:t>Ability to change the password</a:t>
            </a:r>
          </a:p>
          <a:p>
            <a:pPr>
              <a:lnSpc>
                <a:spcPct val="150000"/>
              </a:lnSpc>
            </a:pPr>
            <a:r>
              <a:rPr lang="en-US" dirty="0"/>
              <a:t>Storing information (including password) locally on the device</a:t>
            </a:r>
          </a:p>
          <a:p>
            <a:pPr>
              <a:lnSpc>
                <a:spcPct val="150000"/>
              </a:lnSpc>
            </a:pPr>
            <a:r>
              <a:rPr lang="en-US" dirty="0"/>
              <a:t>Making sure that the user has agreed to terms and conditions or disclaimers</a:t>
            </a:r>
          </a:p>
          <a:p>
            <a:pPr>
              <a:lnSpc>
                <a:spcPct val="150000"/>
              </a:lnSpc>
            </a:pPr>
            <a:r>
              <a:rPr lang="en-US" dirty="0"/>
              <a:t>Acquiring basic information from the user</a:t>
            </a:r>
          </a:p>
          <a:p>
            <a:pPr>
              <a:lnSpc>
                <a:spcPct val="150000"/>
              </a:lnSpc>
            </a:pPr>
            <a:r>
              <a:rPr lang="en-US" dirty="0"/>
              <a:t>Editing the basic information</a:t>
            </a:r>
          </a:p>
        </p:txBody>
      </p:sp>
    </p:spTree>
    <p:extLst>
      <p:ext uri="{BB962C8B-B14F-4D97-AF65-F5344CB8AC3E}">
        <p14:creationId xmlns:p14="http://schemas.microsoft.com/office/powerpoint/2010/main" val="68402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New record page</a:t>
            </a:r>
            <a:endParaRPr lang="en-CA" dirty="0"/>
          </a:p>
        </p:txBody>
      </p:sp>
      <p:sp>
        <p:nvSpPr>
          <p:cNvPr id="3" name="Content Placeholder 2"/>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FC8C38F8-A08C-4CBA-A07D-E45B27B688B3}"/>
              </a:ext>
            </a:extLst>
          </p:cNvPr>
          <p:cNvPicPr>
            <a:picLocks noChangeAspect="1"/>
          </p:cNvPicPr>
          <p:nvPr/>
        </p:nvPicPr>
        <p:blipFill>
          <a:blip r:embed="rId2"/>
          <a:stretch>
            <a:fillRect/>
          </a:stretch>
        </p:blipFill>
        <p:spPr>
          <a:xfrm>
            <a:off x="6096000" y="152400"/>
            <a:ext cx="2895600" cy="6127365"/>
          </a:xfrm>
          <a:prstGeom prst="rect">
            <a:avLst/>
          </a:prstGeom>
        </p:spPr>
      </p:pic>
    </p:spTree>
    <p:extLst>
      <p:ext uri="{BB962C8B-B14F-4D97-AF65-F5344CB8AC3E}">
        <p14:creationId xmlns:p14="http://schemas.microsoft.com/office/powerpoint/2010/main" val="1264581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
            <a:ext cx="9144000" cy="6109365"/>
          </a:xfrm>
          <a:prstGeom prst="rect">
            <a:avLst/>
          </a:prstGeom>
          <a:solidFill>
            <a:schemeClr val="tx1"/>
          </a:solidFill>
        </p:spPr>
        <p:txBody>
          <a:bodyPr wrap="square" rtlCol="0">
            <a:spAutoFit/>
          </a:bodyPr>
          <a:lstStyle/>
          <a:p>
            <a:r>
              <a:rPr lang="en-CA" sz="1300" dirty="0">
                <a:solidFill>
                  <a:schemeClr val="bg1"/>
                </a:solidFill>
              </a:rPr>
              <a:t> &lt;!-- New Record Form page --&gt;</a:t>
            </a:r>
          </a:p>
          <a:p>
            <a:r>
              <a:rPr lang="en-CA" sz="1300" dirty="0">
                <a:solidFill>
                  <a:schemeClr val="bg1"/>
                </a:solidFill>
              </a:rPr>
              <a:t>  &lt;div data-role="page" id="</a:t>
            </a:r>
            <a:r>
              <a:rPr lang="en-CA" sz="1300" dirty="0" err="1">
                <a:solidFill>
                  <a:schemeClr val="bg1"/>
                </a:solidFill>
              </a:rPr>
              <a:t>pageNewRecordForm</a:t>
            </a:r>
            <a:r>
              <a:rPr lang="en-CA" sz="1300" dirty="0">
                <a:solidFill>
                  <a:schemeClr val="bg1"/>
                </a:solidFill>
              </a:rPr>
              <a:t>"&gt;</a:t>
            </a:r>
          </a:p>
          <a:p>
            <a:r>
              <a:rPr lang="en-CA" sz="1300" dirty="0">
                <a:solidFill>
                  <a:schemeClr val="bg1"/>
                </a:solidFill>
              </a:rPr>
              <a:t>    &lt;div data-role="header"&gt;</a:t>
            </a:r>
          </a:p>
          <a:p>
            <a:r>
              <a:rPr lang="en-CA" sz="1300" dirty="0">
                <a:solidFill>
                  <a:schemeClr val="bg1"/>
                </a:solidFill>
              </a:rPr>
              <a:t>      &lt;a </a:t>
            </a:r>
            <a:r>
              <a:rPr lang="en-CA" sz="1300" dirty="0" err="1">
                <a:solidFill>
                  <a:schemeClr val="bg1"/>
                </a:solidFill>
              </a:rPr>
              <a:t>href</a:t>
            </a:r>
            <a:r>
              <a:rPr lang="en-CA" sz="1300" dirty="0">
                <a:solidFill>
                  <a:schemeClr val="bg1"/>
                </a:solidFill>
              </a:rPr>
              <a:t>="#</a:t>
            </a:r>
            <a:r>
              <a:rPr lang="en-CA" sz="1300" dirty="0" err="1">
                <a:solidFill>
                  <a:schemeClr val="bg1"/>
                </a:solidFill>
              </a:rPr>
              <a:t>pageMenu</a:t>
            </a:r>
            <a:r>
              <a:rPr lang="en-CA" sz="1300" dirty="0">
                <a:solidFill>
                  <a:schemeClr val="bg1"/>
                </a:solidFill>
              </a:rPr>
              <a:t>" data-role="button" data-icon="bars" data-</a:t>
            </a:r>
            <a:r>
              <a:rPr lang="en-CA" sz="1300" dirty="0" err="1">
                <a:solidFill>
                  <a:schemeClr val="bg1"/>
                </a:solidFill>
              </a:rPr>
              <a:t>iconpos</a:t>
            </a:r>
            <a:r>
              <a:rPr lang="en-CA" sz="1300" dirty="0">
                <a:solidFill>
                  <a:schemeClr val="bg1"/>
                </a:solidFill>
              </a:rPr>
              <a:t>="left" data-inline="true"&gt;Menu&lt;/a&gt;</a:t>
            </a:r>
          </a:p>
          <a:p>
            <a:r>
              <a:rPr lang="en-CA" sz="1300" dirty="0">
                <a:solidFill>
                  <a:schemeClr val="bg1"/>
                </a:solidFill>
              </a:rPr>
              <a:t>      &lt;a </a:t>
            </a:r>
            <a:r>
              <a:rPr lang="en-CA" sz="1300" dirty="0" err="1">
                <a:solidFill>
                  <a:schemeClr val="bg1"/>
                </a:solidFill>
              </a:rPr>
              <a:t>href</a:t>
            </a:r>
            <a:r>
              <a:rPr lang="en-CA" sz="1300" dirty="0">
                <a:solidFill>
                  <a:schemeClr val="bg1"/>
                </a:solidFill>
              </a:rPr>
              <a:t>="#</a:t>
            </a:r>
            <a:r>
              <a:rPr lang="en-CA" sz="1300" dirty="0" err="1">
                <a:solidFill>
                  <a:schemeClr val="bg1"/>
                </a:solidFill>
              </a:rPr>
              <a:t>pageAbout</a:t>
            </a:r>
            <a:r>
              <a:rPr lang="en-CA" sz="1300" dirty="0">
                <a:solidFill>
                  <a:schemeClr val="bg1"/>
                </a:solidFill>
              </a:rPr>
              <a:t>" data-role="button" data-icon="info" data-</a:t>
            </a:r>
            <a:r>
              <a:rPr lang="en-CA" sz="1300" dirty="0" err="1">
                <a:solidFill>
                  <a:schemeClr val="bg1"/>
                </a:solidFill>
              </a:rPr>
              <a:t>iconpos</a:t>
            </a:r>
            <a:r>
              <a:rPr lang="en-CA" sz="1300" dirty="0">
                <a:solidFill>
                  <a:schemeClr val="bg1"/>
                </a:solidFill>
              </a:rPr>
              <a:t>="right" data-inline="true"&gt;Info&lt;/a&gt;</a:t>
            </a:r>
          </a:p>
          <a:p>
            <a:r>
              <a:rPr lang="en-CA" sz="1300" dirty="0">
                <a:solidFill>
                  <a:schemeClr val="bg1"/>
                </a:solidFill>
              </a:rPr>
              <a:t>    &lt;h1&gt;New Expense&lt;/h1&gt;</a:t>
            </a:r>
          </a:p>
          <a:p>
            <a:r>
              <a:rPr lang="en-CA" sz="1300" dirty="0">
                <a:solidFill>
                  <a:schemeClr val="bg1"/>
                </a:solidFill>
              </a:rPr>
              <a:t>    &lt;/div&gt;</a:t>
            </a:r>
          </a:p>
          <a:p>
            <a:r>
              <a:rPr lang="en-CA" sz="1300" dirty="0">
                <a:solidFill>
                  <a:schemeClr val="bg1"/>
                </a:solidFill>
              </a:rPr>
              <a:t>    &lt;div data-role="content"&gt;</a:t>
            </a:r>
          </a:p>
          <a:p>
            <a:r>
              <a:rPr lang="en-CA" sz="1300" dirty="0">
                <a:solidFill>
                  <a:schemeClr val="bg1"/>
                </a:solidFill>
              </a:rPr>
              <a:t>      &lt;form id="</a:t>
            </a:r>
            <a:r>
              <a:rPr lang="en-CA" sz="1300" dirty="0" err="1">
                <a:solidFill>
                  <a:schemeClr val="bg1"/>
                </a:solidFill>
              </a:rPr>
              <a:t>frmNewRecordForm</a:t>
            </a:r>
            <a:r>
              <a:rPr lang="en-CA" sz="1300" dirty="0">
                <a:solidFill>
                  <a:schemeClr val="bg1"/>
                </a:solidFill>
              </a:rPr>
              <a:t>" action=""&gt;</a:t>
            </a:r>
          </a:p>
          <a:p>
            <a:r>
              <a:rPr lang="en-CA" sz="1300" dirty="0">
                <a:solidFill>
                  <a:schemeClr val="bg1"/>
                </a:solidFill>
              </a:rPr>
              <a:t>        &lt;div data-role="</a:t>
            </a:r>
            <a:r>
              <a:rPr lang="en-CA" sz="1300" dirty="0" err="1">
                <a:solidFill>
                  <a:schemeClr val="bg1"/>
                </a:solidFill>
              </a:rPr>
              <a:t>fieldcontain</a:t>
            </a:r>
            <a:r>
              <a:rPr lang="en-CA" sz="1300" dirty="0">
                <a:solidFill>
                  <a:schemeClr val="bg1"/>
                </a:solidFill>
              </a:rPr>
              <a:t>"&gt;</a:t>
            </a:r>
          </a:p>
          <a:p>
            <a:r>
              <a:rPr lang="en-CA" sz="1300" dirty="0">
                <a:solidFill>
                  <a:schemeClr val="bg1"/>
                </a:solidFill>
              </a:rPr>
              <a:t>          &lt;div data-role="</a:t>
            </a:r>
            <a:r>
              <a:rPr lang="en-CA" sz="1300" dirty="0" err="1">
                <a:solidFill>
                  <a:schemeClr val="bg1"/>
                </a:solidFill>
              </a:rPr>
              <a:t>fieldcontain</a:t>
            </a:r>
            <a:r>
              <a:rPr lang="en-CA" sz="1300" dirty="0">
                <a:solidFill>
                  <a:schemeClr val="bg1"/>
                </a:solidFill>
              </a:rPr>
              <a:t>"&gt;</a:t>
            </a:r>
          </a:p>
          <a:p>
            <a:r>
              <a:rPr lang="en-CA" sz="1300" dirty="0">
                <a:solidFill>
                  <a:schemeClr val="bg1"/>
                </a:solidFill>
              </a:rPr>
              <a:t>            &lt;label for="</a:t>
            </a:r>
            <a:r>
              <a:rPr lang="en-CA" sz="1300" dirty="0" err="1">
                <a:solidFill>
                  <a:schemeClr val="bg1"/>
                </a:solidFill>
              </a:rPr>
              <a:t>datExpenseDate</a:t>
            </a:r>
            <a:r>
              <a:rPr lang="en-CA" sz="1300" dirty="0">
                <a:solidFill>
                  <a:schemeClr val="bg1"/>
                </a:solidFill>
              </a:rPr>
              <a:t>"&gt;Date: &lt;/label&gt;</a:t>
            </a:r>
          </a:p>
          <a:p>
            <a:r>
              <a:rPr lang="en-CA" sz="1300" dirty="0">
                <a:solidFill>
                  <a:schemeClr val="bg1"/>
                </a:solidFill>
              </a:rPr>
              <a:t>            &lt;input type="date" name="</a:t>
            </a:r>
            <a:r>
              <a:rPr lang="en-CA" sz="1300" dirty="0" err="1">
                <a:solidFill>
                  <a:schemeClr val="bg1"/>
                </a:solidFill>
              </a:rPr>
              <a:t>datExpenseDate</a:t>
            </a:r>
            <a:r>
              <a:rPr lang="en-CA" sz="1300" dirty="0">
                <a:solidFill>
                  <a:schemeClr val="bg1"/>
                </a:solidFill>
              </a:rPr>
              <a:t>" data-mini="false" id="</a:t>
            </a:r>
            <a:r>
              <a:rPr lang="en-CA" sz="1300" dirty="0" err="1">
                <a:solidFill>
                  <a:schemeClr val="bg1"/>
                </a:solidFill>
              </a:rPr>
              <a:t>datExpenseDate</a:t>
            </a:r>
            <a:r>
              <a:rPr lang="en-CA" sz="1300" dirty="0">
                <a:solidFill>
                  <a:schemeClr val="bg1"/>
                </a:solidFill>
              </a:rPr>
              <a:t>" value=""&gt;</a:t>
            </a:r>
          </a:p>
          <a:p>
            <a:r>
              <a:rPr lang="en-CA" sz="1300" dirty="0">
                <a:solidFill>
                  <a:schemeClr val="bg1"/>
                </a:solidFill>
              </a:rPr>
              <a:t>          &lt;/div&gt; </a:t>
            </a:r>
          </a:p>
          <a:p>
            <a:r>
              <a:rPr lang="en-CA" sz="1300" dirty="0">
                <a:solidFill>
                  <a:schemeClr val="bg1"/>
                </a:solidFill>
              </a:rPr>
              <a:t>         &lt;div data-role="</a:t>
            </a:r>
            <a:r>
              <a:rPr lang="en-CA" sz="1300" dirty="0" err="1">
                <a:solidFill>
                  <a:schemeClr val="bg1"/>
                </a:solidFill>
              </a:rPr>
              <a:t>fieldcontain</a:t>
            </a:r>
            <a:r>
              <a:rPr lang="en-CA" sz="1300" dirty="0">
                <a:solidFill>
                  <a:schemeClr val="bg1"/>
                </a:solidFill>
              </a:rPr>
              <a:t>"&gt;</a:t>
            </a:r>
          </a:p>
          <a:p>
            <a:r>
              <a:rPr lang="en-CA" sz="1300" dirty="0">
                <a:solidFill>
                  <a:schemeClr val="bg1"/>
                </a:solidFill>
              </a:rPr>
              <a:t>            &lt;label for="</a:t>
            </a:r>
            <a:r>
              <a:rPr lang="en-CA" sz="1300" dirty="0" err="1">
                <a:solidFill>
                  <a:schemeClr val="bg1"/>
                </a:solidFill>
              </a:rPr>
              <a:t>txtType</a:t>
            </a:r>
            <a:r>
              <a:rPr lang="en-CA" sz="1300" dirty="0">
                <a:solidFill>
                  <a:schemeClr val="bg1"/>
                </a:solidFill>
              </a:rPr>
              <a:t>"&gt; Expense Type &lt;/label&gt;          </a:t>
            </a:r>
          </a:p>
          <a:p>
            <a:r>
              <a:rPr lang="en-CA" sz="1300" dirty="0">
                <a:solidFill>
                  <a:schemeClr val="bg1"/>
                </a:solidFill>
              </a:rPr>
              <a:t>            &lt;input type="text" name="</a:t>
            </a:r>
            <a:r>
              <a:rPr lang="en-CA" sz="1300" dirty="0" err="1">
                <a:solidFill>
                  <a:schemeClr val="bg1"/>
                </a:solidFill>
              </a:rPr>
              <a:t>txtType</a:t>
            </a:r>
            <a:r>
              <a:rPr lang="en-CA" sz="1300" dirty="0">
                <a:solidFill>
                  <a:schemeClr val="bg1"/>
                </a:solidFill>
              </a:rPr>
              <a:t>"</a:t>
            </a:r>
          </a:p>
          <a:p>
            <a:r>
              <a:rPr lang="en-CA" sz="1300" dirty="0">
                <a:solidFill>
                  <a:schemeClr val="bg1"/>
                </a:solidFill>
              </a:rPr>
              <a:t>            data-mini="false" id="</a:t>
            </a:r>
            <a:r>
              <a:rPr lang="en-CA" sz="1300" dirty="0" err="1">
                <a:solidFill>
                  <a:schemeClr val="bg1"/>
                </a:solidFill>
              </a:rPr>
              <a:t>txtType</a:t>
            </a:r>
            <a:r>
              <a:rPr lang="en-CA" sz="1300" dirty="0">
                <a:solidFill>
                  <a:schemeClr val="bg1"/>
                </a:solidFill>
              </a:rPr>
              <a:t>" value=""&gt;</a:t>
            </a:r>
          </a:p>
          <a:p>
            <a:r>
              <a:rPr lang="en-CA" sz="1300" dirty="0">
                <a:solidFill>
                  <a:schemeClr val="bg1"/>
                </a:solidFill>
              </a:rPr>
              <a:t>          &lt;/div&gt;</a:t>
            </a:r>
          </a:p>
          <a:p>
            <a:r>
              <a:rPr lang="en-CA" sz="1300" dirty="0">
                <a:solidFill>
                  <a:schemeClr val="bg1"/>
                </a:solidFill>
              </a:rPr>
              <a:t>          &lt;div data-role="</a:t>
            </a:r>
            <a:r>
              <a:rPr lang="en-CA" sz="1300" dirty="0" err="1">
                <a:solidFill>
                  <a:schemeClr val="bg1"/>
                </a:solidFill>
              </a:rPr>
              <a:t>fieldcontain</a:t>
            </a:r>
            <a:r>
              <a:rPr lang="en-CA" sz="1300" dirty="0">
                <a:solidFill>
                  <a:schemeClr val="bg1"/>
                </a:solidFill>
              </a:rPr>
              <a:t>"&gt;</a:t>
            </a:r>
          </a:p>
          <a:p>
            <a:r>
              <a:rPr lang="en-CA" sz="1300" dirty="0">
                <a:solidFill>
                  <a:schemeClr val="bg1"/>
                </a:solidFill>
              </a:rPr>
              <a:t>            &lt;label for="</a:t>
            </a:r>
            <a:r>
              <a:rPr lang="en-CA" sz="1300" dirty="0" err="1">
                <a:solidFill>
                  <a:schemeClr val="bg1"/>
                </a:solidFill>
              </a:rPr>
              <a:t>txtAmount</a:t>
            </a:r>
            <a:r>
              <a:rPr lang="en-CA" sz="1300" dirty="0">
                <a:solidFill>
                  <a:schemeClr val="bg1"/>
                </a:solidFill>
              </a:rPr>
              <a:t>"&gt;Expense Amount : &lt;/label&gt;</a:t>
            </a:r>
          </a:p>
          <a:p>
            <a:r>
              <a:rPr lang="en-CA" sz="1300" dirty="0">
                <a:solidFill>
                  <a:schemeClr val="bg1"/>
                </a:solidFill>
              </a:rPr>
              <a:t>            &lt;input type="number"  placeholder="Amount in CAD" name="</a:t>
            </a:r>
            <a:r>
              <a:rPr lang="en-CA" sz="1300" dirty="0" err="1">
                <a:solidFill>
                  <a:schemeClr val="bg1"/>
                </a:solidFill>
              </a:rPr>
              <a:t>txtAmount</a:t>
            </a:r>
            <a:r>
              <a:rPr lang="en-CA" sz="1300" dirty="0">
                <a:solidFill>
                  <a:schemeClr val="bg1"/>
                </a:solidFill>
              </a:rPr>
              <a:t>"</a:t>
            </a:r>
          </a:p>
          <a:p>
            <a:r>
              <a:rPr lang="en-CA" sz="1300" dirty="0">
                <a:solidFill>
                  <a:schemeClr val="bg1"/>
                </a:solidFill>
              </a:rPr>
              <a:t>            data-mini="false" id="</a:t>
            </a:r>
            <a:r>
              <a:rPr lang="en-CA" sz="1300" dirty="0" err="1">
                <a:solidFill>
                  <a:schemeClr val="bg1"/>
                </a:solidFill>
              </a:rPr>
              <a:t>txtAmount</a:t>
            </a:r>
            <a:r>
              <a:rPr lang="en-CA" sz="1300" dirty="0">
                <a:solidFill>
                  <a:schemeClr val="bg1"/>
                </a:solidFill>
              </a:rPr>
              <a:t>" value=""&gt;</a:t>
            </a:r>
          </a:p>
          <a:p>
            <a:r>
              <a:rPr lang="en-CA" sz="1300" dirty="0">
                <a:solidFill>
                  <a:schemeClr val="bg1"/>
                </a:solidFill>
              </a:rPr>
              <a:t>          &lt;/div&gt;</a:t>
            </a:r>
          </a:p>
          <a:p>
            <a:r>
              <a:rPr lang="en-CA" sz="1300" dirty="0">
                <a:solidFill>
                  <a:schemeClr val="bg1"/>
                </a:solidFill>
              </a:rPr>
              <a:t>        &lt;/div&gt;</a:t>
            </a:r>
          </a:p>
          <a:p>
            <a:r>
              <a:rPr lang="en-CA" sz="1300" dirty="0">
                <a:solidFill>
                  <a:schemeClr val="bg1"/>
                </a:solidFill>
              </a:rPr>
              <a:t>        &lt;input type="submit" id="</a:t>
            </a:r>
            <a:r>
              <a:rPr lang="en-CA" sz="1300" dirty="0" err="1">
                <a:solidFill>
                  <a:schemeClr val="bg1"/>
                </a:solidFill>
              </a:rPr>
              <a:t>btnSubmitRecord</a:t>
            </a:r>
            <a:r>
              <a:rPr lang="en-CA" sz="1300" dirty="0">
                <a:solidFill>
                  <a:schemeClr val="bg1"/>
                </a:solidFill>
              </a:rPr>
              <a:t>" value="" onclick ="</a:t>
            </a:r>
            <a:r>
              <a:rPr lang="en-CA" sz="1300" dirty="0" err="1">
                <a:solidFill>
                  <a:schemeClr val="bg1"/>
                </a:solidFill>
              </a:rPr>
              <a:t>checkAddOrEditRecord</a:t>
            </a:r>
            <a:r>
              <a:rPr lang="en-CA" sz="1300" dirty="0">
                <a:solidFill>
                  <a:schemeClr val="bg1"/>
                </a:solidFill>
              </a:rPr>
              <a:t>()"&gt;</a:t>
            </a:r>
          </a:p>
          <a:p>
            <a:r>
              <a:rPr lang="en-CA" sz="1300" dirty="0">
                <a:solidFill>
                  <a:schemeClr val="bg1"/>
                </a:solidFill>
              </a:rPr>
              <a:t>      &lt;/form&gt;</a:t>
            </a:r>
          </a:p>
          <a:p>
            <a:r>
              <a:rPr lang="en-CA" sz="1300" dirty="0">
                <a:solidFill>
                  <a:schemeClr val="bg1"/>
                </a:solidFill>
              </a:rPr>
              <a:t>    &lt;/div&gt;</a:t>
            </a:r>
          </a:p>
          <a:p>
            <a:r>
              <a:rPr lang="en-CA" sz="1300" dirty="0">
                <a:solidFill>
                  <a:schemeClr val="bg1"/>
                </a:solidFill>
              </a:rPr>
              <a:t>  &lt;/div&gt;</a:t>
            </a:r>
          </a:p>
          <a:p>
            <a:endParaRPr lang="en-CA" sz="1400" dirty="0">
              <a:solidFill>
                <a:schemeClr val="bg1"/>
              </a:solidFill>
            </a:endParaRPr>
          </a:p>
        </p:txBody>
      </p:sp>
    </p:spTree>
    <p:extLst>
      <p:ext uri="{BB962C8B-B14F-4D97-AF65-F5344CB8AC3E}">
        <p14:creationId xmlns:p14="http://schemas.microsoft.com/office/powerpoint/2010/main" val="150664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822959" y="2287753"/>
            <a:ext cx="7010400" cy="3139321"/>
          </a:xfrm>
          <a:prstGeom prst="rect">
            <a:avLst/>
          </a:prstGeom>
          <a:solidFill>
            <a:schemeClr val="tx1"/>
          </a:solidFill>
        </p:spPr>
        <p:txBody>
          <a:bodyPr wrap="square" rtlCol="0">
            <a:spAutoFit/>
          </a:bodyPr>
          <a:lstStyle/>
          <a:p>
            <a:r>
              <a:rPr lang="en-US" dirty="0">
                <a:solidFill>
                  <a:schemeClr val="bg1"/>
                </a:solidFill>
              </a:rPr>
              <a:t>/* The value of the Submit Record button is used</a:t>
            </a:r>
          </a:p>
          <a:p>
            <a:r>
              <a:rPr lang="en-US" dirty="0">
                <a:solidFill>
                  <a:schemeClr val="bg1"/>
                </a:solidFill>
              </a:rPr>
              <a:t> * to determine which operation should be</a:t>
            </a:r>
          </a:p>
          <a:p>
            <a:r>
              <a:rPr lang="en-US" dirty="0">
                <a:solidFill>
                  <a:schemeClr val="bg1"/>
                </a:solidFill>
              </a:rPr>
              <a:t> * performed</a:t>
            </a:r>
          </a:p>
          <a:p>
            <a:r>
              <a:rPr lang="en-US" dirty="0">
                <a:solidFill>
                  <a:schemeClr val="bg1"/>
                </a:solidFill>
              </a:rPr>
              <a:t> */</a:t>
            </a:r>
          </a:p>
          <a:p>
            <a:r>
              <a:rPr lang="en-US" dirty="0">
                <a:solidFill>
                  <a:schemeClr val="bg1"/>
                </a:solidFill>
              </a:rPr>
              <a:t>$("#</a:t>
            </a:r>
            <a:r>
              <a:rPr lang="en-US" dirty="0" err="1">
                <a:solidFill>
                  <a:schemeClr val="bg1"/>
                </a:solidFill>
              </a:rPr>
              <a:t>btnAddRecord</a:t>
            </a:r>
            <a:r>
              <a:rPr lang="en-US" dirty="0">
                <a:solidFill>
                  <a:schemeClr val="bg1"/>
                </a:solidFill>
              </a:rPr>
              <a:t>").click(function () {</a:t>
            </a:r>
          </a:p>
          <a:p>
            <a:r>
              <a:rPr lang="en-US" dirty="0">
                <a:solidFill>
                  <a:schemeClr val="bg1"/>
                </a:solidFill>
              </a:rPr>
              <a:t>  /*.button("refresh") function forces </a:t>
            </a:r>
            <a:r>
              <a:rPr lang="en-US" dirty="0" err="1">
                <a:solidFill>
                  <a:schemeClr val="bg1"/>
                </a:solidFill>
              </a:rPr>
              <a:t>jQuery</a:t>
            </a:r>
            <a:endParaRPr lang="en-US" dirty="0">
              <a:solidFill>
                <a:schemeClr val="bg1"/>
              </a:solidFill>
            </a:endParaRPr>
          </a:p>
          <a:p>
            <a:r>
              <a:rPr lang="en-US" dirty="0">
                <a:solidFill>
                  <a:schemeClr val="bg1"/>
                </a:solidFill>
              </a:rPr>
              <a:t>   * Mobile to refresh the text on the button</a:t>
            </a:r>
          </a:p>
          <a:p>
            <a:r>
              <a:rPr lang="en-US" dirty="0">
                <a:solidFill>
                  <a:schemeClr val="bg1"/>
                </a:solidFill>
              </a:rPr>
              <a:t>   */</a:t>
            </a:r>
          </a:p>
          <a:p>
            <a:r>
              <a:rPr lang="en-US" dirty="0">
                <a:solidFill>
                  <a:schemeClr val="bg1"/>
                </a:solidFill>
              </a:rPr>
              <a:t>  $("#</a:t>
            </a:r>
            <a:r>
              <a:rPr lang="en-US" dirty="0" err="1">
                <a:solidFill>
                  <a:schemeClr val="bg1"/>
                </a:solidFill>
              </a:rPr>
              <a:t>btnSubmitRecord</a:t>
            </a:r>
            <a:r>
              <a:rPr lang="en-US" dirty="0">
                <a:solidFill>
                  <a:schemeClr val="bg1"/>
                </a:solidFill>
              </a:rPr>
              <a:t>").</a:t>
            </a:r>
            <a:r>
              <a:rPr lang="en-US" dirty="0" err="1">
                <a:solidFill>
                  <a:schemeClr val="bg1"/>
                </a:solidFill>
              </a:rPr>
              <a:t>val</a:t>
            </a:r>
            <a:r>
              <a:rPr lang="en-US" dirty="0">
                <a:solidFill>
                  <a:schemeClr val="bg1"/>
                </a:solidFill>
              </a:rPr>
              <a:t>("Add").button(</a:t>
            </a:r>
          </a:p>
          <a:p>
            <a:r>
              <a:rPr lang="en-US" dirty="0">
                <a:solidFill>
                  <a:schemeClr val="bg1"/>
                </a:solidFill>
              </a:rPr>
              <a:t>    "refresh");</a:t>
            </a:r>
          </a:p>
          <a:p>
            <a:r>
              <a:rPr lang="en-US" dirty="0">
                <a:solidFill>
                  <a:schemeClr val="bg1"/>
                </a:solidFill>
              </a:rPr>
              <a:t>});</a:t>
            </a:r>
          </a:p>
        </p:txBody>
      </p:sp>
    </p:spTree>
    <p:extLst>
      <p:ext uri="{BB962C8B-B14F-4D97-AF65-F5344CB8AC3E}">
        <p14:creationId xmlns:p14="http://schemas.microsoft.com/office/powerpoint/2010/main" val="3230492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822959" y="1905000"/>
            <a:ext cx="7848600" cy="4278094"/>
          </a:xfrm>
          <a:prstGeom prst="rect">
            <a:avLst/>
          </a:prstGeom>
          <a:solidFill>
            <a:schemeClr val="tx1"/>
          </a:solidFill>
        </p:spPr>
        <p:txBody>
          <a:bodyPr wrap="square" rtlCol="0">
            <a:spAutoFit/>
          </a:bodyPr>
          <a:lstStyle/>
          <a:p>
            <a:r>
              <a:rPr lang="en-US" sz="1600" dirty="0">
                <a:solidFill>
                  <a:schemeClr val="bg1"/>
                </a:solidFill>
              </a:rPr>
              <a:t>function </a:t>
            </a:r>
            <a:r>
              <a:rPr lang="en-US" sz="1600" dirty="0" err="1">
                <a:solidFill>
                  <a:schemeClr val="bg1"/>
                </a:solidFill>
              </a:rPr>
              <a:t>checkAddOrEditRecord</a:t>
            </a:r>
            <a:r>
              <a:rPr lang="en-US" sz="1600" dirty="0">
                <a:solidFill>
                  <a:schemeClr val="bg1"/>
                </a:solidFill>
              </a:rPr>
              <a:t>() {</a:t>
            </a:r>
          </a:p>
          <a:p>
            <a:r>
              <a:rPr lang="en-US" sz="1600" dirty="0">
                <a:solidFill>
                  <a:schemeClr val="bg1"/>
                </a:solidFill>
              </a:rPr>
              <a:t>  var </a:t>
            </a:r>
            <a:r>
              <a:rPr lang="en-US" sz="1600" dirty="0" err="1">
                <a:solidFill>
                  <a:schemeClr val="bg1"/>
                </a:solidFill>
              </a:rPr>
              <a:t>formOperation</a:t>
            </a:r>
            <a:r>
              <a:rPr lang="en-US" sz="1600" dirty="0">
                <a:solidFill>
                  <a:schemeClr val="bg1"/>
                </a:solidFill>
              </a:rPr>
              <a:t> = $("#</a:t>
            </a:r>
            <a:r>
              <a:rPr lang="en-US" sz="1600" dirty="0" err="1">
                <a:solidFill>
                  <a:schemeClr val="bg1"/>
                </a:solidFill>
              </a:rPr>
              <a:t>btnSubmitRecord</a:t>
            </a:r>
            <a:r>
              <a:rPr lang="en-US" sz="1600" dirty="0">
                <a:solidFill>
                  <a:schemeClr val="bg1"/>
                </a:solidFill>
              </a:rPr>
              <a:t>").</a:t>
            </a:r>
            <a:r>
              <a:rPr lang="en-US" sz="1600" dirty="0" err="1">
                <a:solidFill>
                  <a:schemeClr val="bg1"/>
                </a:solidFill>
              </a:rPr>
              <a:t>val</a:t>
            </a:r>
            <a:r>
              <a:rPr lang="en-US" sz="1600" dirty="0">
                <a:solidFill>
                  <a:schemeClr val="bg1"/>
                </a:solidFill>
              </a:rPr>
              <a:t>();</a:t>
            </a:r>
          </a:p>
          <a:p>
            <a:endParaRPr lang="en-US" sz="1600" dirty="0">
              <a:solidFill>
                <a:schemeClr val="bg1"/>
              </a:solidFill>
            </a:endParaRPr>
          </a:p>
          <a:p>
            <a:r>
              <a:rPr lang="en-US" sz="1600" dirty="0">
                <a:solidFill>
                  <a:schemeClr val="bg1"/>
                </a:solidFill>
              </a:rPr>
              <a:t>  if (</a:t>
            </a:r>
            <a:r>
              <a:rPr lang="en-US" sz="1600" dirty="0" err="1">
                <a:solidFill>
                  <a:schemeClr val="bg1"/>
                </a:solidFill>
              </a:rPr>
              <a:t>formOperation</a:t>
            </a:r>
            <a:r>
              <a:rPr lang="en-US" sz="1600" dirty="0">
                <a:solidFill>
                  <a:schemeClr val="bg1"/>
                </a:solidFill>
              </a:rPr>
              <a:t> == "Add Expense") {</a:t>
            </a:r>
          </a:p>
          <a:p>
            <a:r>
              <a:rPr lang="en-US" sz="1600" dirty="0">
                <a:solidFill>
                  <a:schemeClr val="bg1"/>
                </a:solidFill>
              </a:rPr>
              <a:t>    </a:t>
            </a:r>
            <a:r>
              <a:rPr lang="en-US" sz="1600" dirty="0" err="1">
                <a:solidFill>
                  <a:schemeClr val="bg1"/>
                </a:solidFill>
              </a:rPr>
              <a:t>addRecord</a:t>
            </a:r>
            <a:r>
              <a:rPr lang="en-US" sz="1600" dirty="0">
                <a:solidFill>
                  <a:schemeClr val="bg1"/>
                </a:solidFill>
              </a:rPr>
              <a:t>();</a:t>
            </a:r>
          </a:p>
          <a:p>
            <a:r>
              <a:rPr lang="en-US" sz="1600" dirty="0">
                <a:solidFill>
                  <a:schemeClr val="bg1"/>
                </a:solidFill>
              </a:rPr>
              <a:t>    $.</a:t>
            </a:r>
            <a:r>
              <a:rPr lang="en-US" sz="1600" dirty="0" err="1">
                <a:solidFill>
                  <a:schemeClr val="bg1"/>
                </a:solidFill>
              </a:rPr>
              <a:t>mobile.changePage</a:t>
            </a:r>
            <a:r>
              <a:rPr lang="en-US" sz="1600" dirty="0">
                <a:solidFill>
                  <a:schemeClr val="bg1"/>
                </a:solidFill>
              </a:rPr>
              <a:t>("#</a:t>
            </a:r>
            <a:r>
              <a:rPr lang="en-US" sz="1600" dirty="0" err="1">
                <a:solidFill>
                  <a:schemeClr val="bg1"/>
                </a:solidFill>
              </a:rPr>
              <a:t>pageRecords</a:t>
            </a:r>
            <a:r>
              <a:rPr lang="en-US" sz="1600" dirty="0">
                <a:solidFill>
                  <a:schemeClr val="bg1"/>
                </a:solidFill>
              </a:rPr>
              <a:t>");</a:t>
            </a:r>
          </a:p>
          <a:p>
            <a:r>
              <a:rPr lang="en-US" sz="1600" dirty="0">
                <a:solidFill>
                  <a:schemeClr val="bg1"/>
                </a:solidFill>
              </a:rPr>
              <a:t>  } else if (</a:t>
            </a:r>
            <a:r>
              <a:rPr lang="en-US" sz="1600" dirty="0" err="1">
                <a:solidFill>
                  <a:schemeClr val="bg1"/>
                </a:solidFill>
              </a:rPr>
              <a:t>formOperation</a:t>
            </a:r>
            <a:r>
              <a:rPr lang="en-US" sz="1600" dirty="0">
                <a:solidFill>
                  <a:schemeClr val="bg1"/>
                </a:solidFill>
              </a:rPr>
              <a:t> == "Update Expense") {</a:t>
            </a:r>
          </a:p>
          <a:p>
            <a:r>
              <a:rPr lang="en-US" sz="1600" dirty="0">
                <a:solidFill>
                  <a:schemeClr val="bg1"/>
                </a:solidFill>
              </a:rPr>
              <a:t>    </a:t>
            </a:r>
            <a:r>
              <a:rPr lang="en-US" sz="1600" dirty="0" err="1">
                <a:solidFill>
                  <a:schemeClr val="bg1"/>
                </a:solidFill>
              </a:rPr>
              <a:t>editRecord</a:t>
            </a:r>
            <a:r>
              <a:rPr lang="en-US" sz="1600" dirty="0">
                <a:solidFill>
                  <a:schemeClr val="bg1"/>
                </a:solidFill>
              </a:rPr>
              <a:t>($("#</a:t>
            </a:r>
            <a:r>
              <a:rPr lang="en-US" sz="1600" dirty="0" err="1">
                <a:solidFill>
                  <a:schemeClr val="bg1"/>
                </a:solidFill>
              </a:rPr>
              <a:t>btnSubmitRecord</a:t>
            </a:r>
            <a:r>
              <a:rPr lang="en-US" sz="1600" dirty="0">
                <a:solidFill>
                  <a:schemeClr val="bg1"/>
                </a:solidFill>
              </a:rPr>
              <a:t>").</a:t>
            </a:r>
            <a:r>
              <a:rPr lang="en-US" sz="1600" dirty="0" err="1">
                <a:solidFill>
                  <a:schemeClr val="bg1"/>
                </a:solidFill>
              </a:rPr>
              <a:t>attr</a:t>
            </a:r>
            <a:r>
              <a:rPr lang="en-US" sz="1600" dirty="0">
                <a:solidFill>
                  <a:schemeClr val="bg1"/>
                </a:solidFill>
              </a:rPr>
              <a:t>("</a:t>
            </a:r>
            <a:r>
              <a:rPr lang="en-US" sz="1600" dirty="0" err="1">
                <a:solidFill>
                  <a:schemeClr val="bg1"/>
                </a:solidFill>
              </a:rPr>
              <a:t>indexToEdit</a:t>
            </a:r>
            <a:r>
              <a:rPr lang="en-US" sz="1600" dirty="0">
                <a:solidFill>
                  <a:schemeClr val="bg1"/>
                </a:solidFill>
              </a:rPr>
              <a:t>"));</a:t>
            </a:r>
          </a:p>
          <a:p>
            <a:r>
              <a:rPr lang="en-US" sz="1600" dirty="0">
                <a:solidFill>
                  <a:schemeClr val="bg1"/>
                </a:solidFill>
              </a:rPr>
              <a:t>    $.</a:t>
            </a:r>
            <a:r>
              <a:rPr lang="en-US" sz="1600" dirty="0" err="1">
                <a:solidFill>
                  <a:schemeClr val="bg1"/>
                </a:solidFill>
              </a:rPr>
              <a:t>mobile.changePage</a:t>
            </a:r>
            <a:r>
              <a:rPr lang="en-US" sz="1600" dirty="0">
                <a:solidFill>
                  <a:schemeClr val="bg1"/>
                </a:solidFill>
              </a:rPr>
              <a:t>("#</a:t>
            </a:r>
            <a:r>
              <a:rPr lang="en-US" sz="1600" dirty="0" err="1">
                <a:solidFill>
                  <a:schemeClr val="bg1"/>
                </a:solidFill>
              </a:rPr>
              <a:t>pageRecords</a:t>
            </a:r>
            <a:r>
              <a:rPr lang="en-US" sz="1600" dirty="0">
                <a:solidFill>
                  <a:schemeClr val="bg1"/>
                </a:solidFill>
              </a:rPr>
              <a:t>");</a:t>
            </a:r>
          </a:p>
          <a:p>
            <a:r>
              <a:rPr lang="en-US" sz="1600" dirty="0">
                <a:solidFill>
                  <a:schemeClr val="bg1"/>
                </a:solidFill>
              </a:rPr>
              <a:t>    $("#</a:t>
            </a:r>
            <a:r>
              <a:rPr lang="en-US" sz="1600" dirty="0" err="1">
                <a:solidFill>
                  <a:schemeClr val="bg1"/>
                </a:solidFill>
              </a:rPr>
              <a:t>btnSubmitRecord</a:t>
            </a:r>
            <a:r>
              <a:rPr lang="en-US" sz="1600" dirty="0">
                <a:solidFill>
                  <a:schemeClr val="bg1"/>
                </a:solidFill>
              </a:rPr>
              <a:t>").</a:t>
            </a:r>
            <a:r>
              <a:rPr lang="en-US" sz="1600" dirty="0" err="1">
                <a:solidFill>
                  <a:schemeClr val="bg1"/>
                </a:solidFill>
              </a:rPr>
              <a:t>removeAttr</a:t>
            </a:r>
            <a:r>
              <a:rPr lang="en-US" sz="1600" dirty="0">
                <a:solidFill>
                  <a:schemeClr val="bg1"/>
                </a:solidFill>
              </a:rPr>
              <a:t>("</a:t>
            </a:r>
            <a:r>
              <a:rPr lang="en-US" sz="1600" dirty="0" err="1">
                <a:solidFill>
                  <a:schemeClr val="bg1"/>
                </a:solidFill>
              </a:rPr>
              <a:t>indexToEdit</a:t>
            </a:r>
            <a:r>
              <a:rPr lang="en-US" sz="1600" dirty="0">
                <a:solidFill>
                  <a:schemeClr val="bg1"/>
                </a:solidFill>
              </a:rPr>
              <a:t>");</a:t>
            </a:r>
          </a:p>
          <a:p>
            <a:r>
              <a:rPr lang="en-US" sz="1600" dirty="0">
                <a:solidFill>
                  <a:schemeClr val="bg1"/>
                </a:solidFill>
              </a:rPr>
              <a:t>  }</a:t>
            </a:r>
          </a:p>
          <a:p>
            <a:r>
              <a:rPr lang="en-US" sz="1600" dirty="0">
                <a:solidFill>
                  <a:schemeClr val="bg1"/>
                </a:solidFill>
              </a:rPr>
              <a:t>  /*Must return false, or else submitting form</a:t>
            </a:r>
          </a:p>
          <a:p>
            <a:r>
              <a:rPr lang="en-US" sz="1600" dirty="0">
                <a:solidFill>
                  <a:schemeClr val="bg1"/>
                </a:solidFill>
              </a:rPr>
              <a:t>   * results in reloading the page</a:t>
            </a:r>
          </a:p>
          <a:p>
            <a:r>
              <a:rPr lang="en-US" sz="1600" dirty="0">
                <a:solidFill>
                  <a:schemeClr val="bg1"/>
                </a:solidFill>
              </a:rPr>
              <a:t>   */</a:t>
            </a:r>
          </a:p>
          <a:p>
            <a:r>
              <a:rPr lang="en-US" sz="1600" dirty="0">
                <a:solidFill>
                  <a:schemeClr val="bg1"/>
                </a:solidFill>
              </a:rPr>
              <a:t>  return false;</a:t>
            </a:r>
          </a:p>
          <a:p>
            <a:endParaRPr lang="en-US" sz="1600" dirty="0">
              <a:solidFill>
                <a:schemeClr val="bg1"/>
              </a:solidFill>
            </a:endParaRPr>
          </a:p>
          <a:p>
            <a:r>
              <a:rPr lang="en-US" sz="1600" dirty="0">
                <a:solidFill>
                  <a:schemeClr val="bg1"/>
                </a:solidFill>
              </a:rPr>
              <a:t>}</a:t>
            </a:r>
          </a:p>
        </p:txBody>
      </p:sp>
    </p:spTree>
    <p:extLst>
      <p:ext uri="{BB962C8B-B14F-4D97-AF65-F5344CB8AC3E}">
        <p14:creationId xmlns:p14="http://schemas.microsoft.com/office/powerpoint/2010/main" val="2657670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9. Graph/Analyze page</a:t>
            </a:r>
            <a:endParaRPr lang="en-CA" sz="4000" dirty="0"/>
          </a:p>
        </p:txBody>
      </p:sp>
      <p:sp>
        <p:nvSpPr>
          <p:cNvPr id="3" name="Content Placeholder 2"/>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B73BBAAB-FC4A-444F-A7FE-3E2F00EA9273}"/>
              </a:ext>
            </a:extLst>
          </p:cNvPr>
          <p:cNvPicPr>
            <a:picLocks noChangeAspect="1"/>
          </p:cNvPicPr>
          <p:nvPr/>
        </p:nvPicPr>
        <p:blipFill>
          <a:blip r:embed="rId2"/>
          <a:stretch>
            <a:fillRect/>
          </a:stretch>
        </p:blipFill>
        <p:spPr>
          <a:xfrm>
            <a:off x="5943600" y="76200"/>
            <a:ext cx="3124200" cy="6248400"/>
          </a:xfrm>
          <a:prstGeom prst="rect">
            <a:avLst/>
          </a:prstGeom>
        </p:spPr>
      </p:pic>
    </p:spTree>
    <p:extLst>
      <p:ext uri="{BB962C8B-B14F-4D97-AF65-F5344CB8AC3E}">
        <p14:creationId xmlns:p14="http://schemas.microsoft.com/office/powerpoint/2010/main" val="3822084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14300" y="1979977"/>
            <a:ext cx="8915400" cy="3754874"/>
          </a:xfrm>
          <a:prstGeom prst="rect">
            <a:avLst/>
          </a:prstGeom>
          <a:solidFill>
            <a:schemeClr val="tx1"/>
          </a:solidFill>
        </p:spPr>
        <p:txBody>
          <a:bodyPr wrap="square" rtlCol="0">
            <a:spAutoFit/>
          </a:bodyPr>
          <a:lstStyle/>
          <a:p>
            <a:r>
              <a:rPr lang="en-CA" sz="1400" dirty="0">
                <a:solidFill>
                  <a:schemeClr val="bg1"/>
                </a:solidFill>
              </a:rPr>
              <a:t> &lt;!--Graph Page --&gt;</a:t>
            </a:r>
          </a:p>
          <a:p>
            <a:r>
              <a:rPr lang="en-CA" sz="1400" dirty="0">
                <a:solidFill>
                  <a:schemeClr val="bg1"/>
                </a:solidFill>
              </a:rPr>
              <a:t>  &lt;div data-role="page" id="</a:t>
            </a:r>
            <a:r>
              <a:rPr lang="en-CA" sz="1400" dirty="0" err="1">
                <a:solidFill>
                  <a:schemeClr val="bg1"/>
                </a:solidFill>
              </a:rPr>
              <a:t>pageGraph</a:t>
            </a:r>
            <a:r>
              <a:rPr lang="en-CA" sz="1400" dirty="0">
                <a:solidFill>
                  <a:schemeClr val="bg1"/>
                </a:solidFill>
              </a:rPr>
              <a:t>" class="test"&gt;</a:t>
            </a:r>
          </a:p>
          <a:p>
            <a:r>
              <a:rPr lang="en-CA" sz="1400" dirty="0">
                <a:solidFill>
                  <a:schemeClr val="bg1"/>
                </a:solidFill>
              </a:rPr>
              <a:t>    &lt;div data-role="header"&gt;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pageMenu</a:t>
            </a:r>
            <a:r>
              <a:rPr lang="en-CA" sz="1400" dirty="0">
                <a:solidFill>
                  <a:schemeClr val="bg1"/>
                </a:solidFill>
              </a:rPr>
              <a:t>" data-role="button" data-icon="bars" data-</a:t>
            </a:r>
            <a:r>
              <a:rPr lang="en-CA" sz="1400" dirty="0" err="1">
                <a:solidFill>
                  <a:schemeClr val="bg1"/>
                </a:solidFill>
              </a:rPr>
              <a:t>iconpos</a:t>
            </a:r>
            <a:r>
              <a:rPr lang="en-CA" sz="1400" dirty="0">
                <a:solidFill>
                  <a:schemeClr val="bg1"/>
                </a:solidFill>
              </a:rPr>
              <a:t>="left" data-inline="true"&gt;Menu&lt;/a&gt;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pageAbout</a:t>
            </a:r>
            <a:r>
              <a:rPr lang="en-CA" sz="1400" dirty="0">
                <a:solidFill>
                  <a:schemeClr val="bg1"/>
                </a:solidFill>
              </a:rPr>
              <a:t>" data-role="button" data-icon="info" data-</a:t>
            </a:r>
            <a:r>
              <a:rPr lang="en-CA" sz="1400" dirty="0" err="1">
                <a:solidFill>
                  <a:schemeClr val="bg1"/>
                </a:solidFill>
              </a:rPr>
              <a:t>iconpos</a:t>
            </a:r>
            <a:r>
              <a:rPr lang="en-CA" sz="1400" dirty="0">
                <a:solidFill>
                  <a:schemeClr val="bg1"/>
                </a:solidFill>
              </a:rPr>
              <a:t>="right" data-inline="true"&gt;Info&lt;/a&gt;</a:t>
            </a:r>
          </a:p>
          <a:p>
            <a:r>
              <a:rPr lang="en-CA" sz="1400" dirty="0">
                <a:solidFill>
                  <a:schemeClr val="bg1"/>
                </a:solidFill>
              </a:rPr>
              <a:t>      &lt;h1&gt;Analyze&lt;/h1&gt;</a:t>
            </a:r>
          </a:p>
          <a:p>
            <a:r>
              <a:rPr lang="en-CA" sz="1400" dirty="0">
                <a:solidFill>
                  <a:schemeClr val="bg1"/>
                </a:solidFill>
              </a:rPr>
              <a:t>    &lt;/div&gt;</a:t>
            </a:r>
          </a:p>
          <a:p>
            <a:r>
              <a:rPr lang="en-CA" sz="1400" dirty="0">
                <a:solidFill>
                  <a:schemeClr val="bg1"/>
                </a:solidFill>
              </a:rPr>
              <a:t>    &lt;div class="panel panel-success"&gt;</a:t>
            </a:r>
          </a:p>
          <a:p>
            <a:r>
              <a:rPr lang="en-CA" sz="1400" dirty="0">
                <a:solidFill>
                  <a:schemeClr val="bg1"/>
                </a:solidFill>
              </a:rPr>
              <a:t>      &lt;div class="panel-heading"&gt;</a:t>
            </a:r>
          </a:p>
          <a:p>
            <a:r>
              <a:rPr lang="en-CA" sz="1400" dirty="0">
                <a:solidFill>
                  <a:schemeClr val="bg1"/>
                </a:solidFill>
              </a:rPr>
              <a:t>        &lt;h3 class="panel-title"&gt;Expense vs Date&lt;/h3&gt;</a:t>
            </a:r>
          </a:p>
          <a:p>
            <a:r>
              <a:rPr lang="en-CA" sz="1400" dirty="0">
                <a:solidFill>
                  <a:schemeClr val="bg1"/>
                </a:solidFill>
              </a:rPr>
              <a:t>      &lt;/div&gt;</a:t>
            </a:r>
          </a:p>
          <a:p>
            <a:r>
              <a:rPr lang="en-CA" sz="1400" dirty="0">
                <a:solidFill>
                  <a:schemeClr val="bg1"/>
                </a:solidFill>
              </a:rPr>
              <a:t>      &lt;div class="panel-body"&gt;</a:t>
            </a:r>
          </a:p>
          <a:p>
            <a:r>
              <a:rPr lang="en-CA" sz="1400" dirty="0">
                <a:solidFill>
                  <a:schemeClr val="bg1"/>
                </a:solidFill>
              </a:rPr>
              <a:t>        &lt;canvas id="</a:t>
            </a:r>
            <a:r>
              <a:rPr lang="en-CA" sz="1400" dirty="0" err="1">
                <a:solidFill>
                  <a:schemeClr val="bg1"/>
                </a:solidFill>
              </a:rPr>
              <a:t>GraphCanvas</a:t>
            </a:r>
            <a:r>
              <a:rPr lang="en-CA" sz="1400" dirty="0">
                <a:solidFill>
                  <a:schemeClr val="bg1"/>
                </a:solidFill>
              </a:rPr>
              <a:t>" width="500" height="500" style="border:1px solid #000000;"&gt;</a:t>
            </a:r>
          </a:p>
          <a:p>
            <a:r>
              <a:rPr lang="en-CA" sz="1400" dirty="0">
                <a:solidFill>
                  <a:schemeClr val="bg1"/>
                </a:solidFill>
              </a:rPr>
              <a:t>        &lt;/canvas&gt;</a:t>
            </a:r>
          </a:p>
          <a:p>
            <a:r>
              <a:rPr lang="en-CA" sz="1400" dirty="0">
                <a:solidFill>
                  <a:schemeClr val="bg1"/>
                </a:solidFill>
              </a:rPr>
              <a:t>      &lt;/div&gt;</a:t>
            </a:r>
          </a:p>
          <a:p>
            <a:r>
              <a:rPr lang="en-CA" sz="1400" dirty="0">
                <a:solidFill>
                  <a:schemeClr val="bg1"/>
                </a:solidFill>
              </a:rPr>
              <a:t>    &lt;/div&gt;</a:t>
            </a:r>
          </a:p>
          <a:p>
            <a:r>
              <a:rPr lang="en-CA" sz="1400" dirty="0">
                <a:solidFill>
                  <a:schemeClr val="bg1"/>
                </a:solidFill>
              </a:rPr>
              <a:t>  &lt;/div&gt;</a:t>
            </a:r>
          </a:p>
        </p:txBody>
      </p:sp>
    </p:spTree>
    <p:extLst>
      <p:ext uri="{BB962C8B-B14F-4D97-AF65-F5344CB8AC3E}">
        <p14:creationId xmlns:p14="http://schemas.microsoft.com/office/powerpoint/2010/main" val="3104578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bootstrap.css</a:t>
            </a:r>
            <a:endParaRPr lang="en-CA" dirty="0"/>
          </a:p>
        </p:txBody>
      </p:sp>
      <p:sp>
        <p:nvSpPr>
          <p:cNvPr id="3" name="Content Placeholder 2"/>
          <p:cNvSpPr>
            <a:spLocks noGrp="1"/>
          </p:cNvSpPr>
          <p:nvPr>
            <p:ph idx="1"/>
          </p:nvPr>
        </p:nvSpPr>
        <p:spPr/>
        <p:txBody>
          <a:bodyPr>
            <a:normAutofit/>
          </a:bodyPr>
          <a:lstStyle/>
          <a:p>
            <a:br>
              <a:rPr lang="en-US" dirty="0"/>
            </a:br>
            <a:r>
              <a:rPr lang="en-US" dirty="0"/>
              <a:t>A front-end framework for faster and easier web development</a:t>
            </a:r>
          </a:p>
          <a:p>
            <a:endParaRPr lang="en-US" dirty="0"/>
          </a:p>
          <a:p>
            <a:r>
              <a:rPr lang="en-US" dirty="0"/>
              <a:t>HTML and CSS based design templates for typography, forms, buttons, tables, navigation, modals, image carousels and many other, as well as optional JavaScript plugins</a:t>
            </a:r>
          </a:p>
          <a:p>
            <a:endParaRPr lang="en-US" dirty="0"/>
          </a:p>
          <a:p>
            <a:r>
              <a:rPr lang="en-US" dirty="0"/>
              <a:t>Ability to easily create responsive designs</a:t>
            </a:r>
            <a:endParaRPr lang="en-CA" dirty="0"/>
          </a:p>
        </p:txBody>
      </p:sp>
    </p:spTree>
    <p:extLst>
      <p:ext uri="{BB962C8B-B14F-4D97-AF65-F5344CB8AC3E}">
        <p14:creationId xmlns:p14="http://schemas.microsoft.com/office/powerpoint/2010/main" val="3286373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46" y="33703"/>
            <a:ext cx="3387754" cy="621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44701"/>
            <a:ext cx="4785360" cy="6247864"/>
          </a:xfrm>
          <a:prstGeom prst="rect">
            <a:avLst/>
          </a:prstGeom>
          <a:solidFill>
            <a:schemeClr val="tx1"/>
          </a:solidFill>
        </p:spPr>
        <p:txBody>
          <a:bodyPr wrap="square" rtlCol="0">
            <a:spAutoFit/>
          </a:bodyPr>
          <a:lstStyle/>
          <a:p>
            <a:r>
              <a:rPr lang="en-US" sz="1000" dirty="0">
                <a:solidFill>
                  <a:schemeClr val="bg1"/>
                </a:solidFill>
              </a:rPr>
              <a:t>&lt;div class="panel panel-primary"&gt;</a:t>
            </a:r>
          </a:p>
          <a:p>
            <a:pPr lvl="1"/>
            <a:r>
              <a:rPr lang="en-US" sz="1000" dirty="0">
                <a:solidFill>
                  <a:schemeClr val="bg1"/>
                </a:solidFill>
              </a:rPr>
              <a:t>&lt;div class="panel-heading"&gt;</a:t>
            </a:r>
          </a:p>
          <a:p>
            <a:pPr lvl="2"/>
            <a:r>
              <a:rPr lang="en-US" sz="1000" dirty="0">
                <a:solidFill>
                  <a:schemeClr val="bg1"/>
                </a:solidFill>
              </a:rPr>
              <a:t>&lt;h3 class="panel-title"&gt;Primary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panel-primary is displayed.</a:t>
            </a:r>
          </a:p>
          <a:p>
            <a:pPr lvl="1"/>
            <a:r>
              <a:rPr lang="en-US" sz="1000" dirty="0">
                <a:solidFill>
                  <a:schemeClr val="bg1"/>
                </a:solidFill>
              </a:rPr>
              <a:t>&lt;/div&gt;</a:t>
            </a:r>
          </a:p>
          <a:p>
            <a:r>
              <a:rPr lang="en-US" sz="1000" dirty="0">
                <a:solidFill>
                  <a:schemeClr val="bg1"/>
                </a:solidFill>
              </a:rPr>
              <a:t>&lt;/div&gt;</a:t>
            </a:r>
          </a:p>
          <a:p>
            <a:r>
              <a:rPr lang="en-US" sz="1000" dirty="0">
                <a:solidFill>
                  <a:schemeClr val="bg1"/>
                </a:solidFill>
              </a:rPr>
              <a:t>&lt;div class="panel panel-info"&gt;</a:t>
            </a:r>
          </a:p>
          <a:p>
            <a:pPr lvl="1"/>
            <a:r>
              <a:rPr lang="en-US" sz="1000" dirty="0">
                <a:solidFill>
                  <a:schemeClr val="bg1"/>
                </a:solidFill>
              </a:rPr>
              <a:t>&lt;div class="panel-heading"&gt;</a:t>
            </a:r>
          </a:p>
          <a:p>
            <a:pPr lvl="2"/>
            <a:r>
              <a:rPr lang="en-US" sz="1000" dirty="0">
                <a:solidFill>
                  <a:schemeClr val="bg1"/>
                </a:solidFill>
              </a:rPr>
              <a:t>&lt;h3 class="panel-title"&gt;Information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panel-info is displayed.</a:t>
            </a:r>
          </a:p>
          <a:p>
            <a:pPr lvl="1"/>
            <a:r>
              <a:rPr lang="en-US" sz="1000" dirty="0">
                <a:solidFill>
                  <a:schemeClr val="bg1"/>
                </a:solidFill>
              </a:rPr>
              <a:t>&lt;/div&gt;</a:t>
            </a:r>
          </a:p>
          <a:p>
            <a:r>
              <a:rPr lang="en-US" sz="1000" dirty="0">
                <a:solidFill>
                  <a:schemeClr val="bg1"/>
                </a:solidFill>
              </a:rPr>
              <a:t>&lt;/div&gt;</a:t>
            </a:r>
          </a:p>
          <a:p>
            <a:r>
              <a:rPr lang="en-US" sz="1000" dirty="0">
                <a:solidFill>
                  <a:schemeClr val="bg1"/>
                </a:solidFill>
              </a:rPr>
              <a:t>&lt;div class="panel panel-success"&gt;</a:t>
            </a:r>
          </a:p>
          <a:p>
            <a:pPr lvl="1"/>
            <a:r>
              <a:rPr lang="en-US" sz="1000" dirty="0">
                <a:solidFill>
                  <a:schemeClr val="bg1"/>
                </a:solidFill>
              </a:rPr>
              <a:t>&lt;div class="panel-heading"&gt;</a:t>
            </a:r>
          </a:p>
          <a:p>
            <a:pPr lvl="2"/>
            <a:r>
              <a:rPr lang="en-US" sz="1000" dirty="0">
                <a:solidFill>
                  <a:schemeClr val="bg1"/>
                </a:solidFill>
              </a:rPr>
              <a:t>&lt;h3 class="panel-title"&gt;Success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panel-success is displayed.</a:t>
            </a:r>
          </a:p>
          <a:p>
            <a:pPr lvl="1"/>
            <a:r>
              <a:rPr lang="en-US" sz="1000" dirty="0">
                <a:solidFill>
                  <a:schemeClr val="bg1"/>
                </a:solidFill>
              </a:rPr>
              <a:t>&lt;/div&gt;</a:t>
            </a:r>
          </a:p>
          <a:p>
            <a:r>
              <a:rPr lang="en-US" sz="1000" dirty="0">
                <a:solidFill>
                  <a:schemeClr val="bg1"/>
                </a:solidFill>
              </a:rPr>
              <a:t>&lt;/div&gt;</a:t>
            </a:r>
          </a:p>
          <a:p>
            <a:r>
              <a:rPr lang="en-US" sz="1000" dirty="0">
                <a:solidFill>
                  <a:schemeClr val="bg1"/>
                </a:solidFill>
              </a:rPr>
              <a:t>&lt;div class="panel panel-warning"&gt;</a:t>
            </a:r>
          </a:p>
          <a:p>
            <a:pPr lvl="1"/>
            <a:r>
              <a:rPr lang="en-US" sz="1000" dirty="0">
                <a:solidFill>
                  <a:schemeClr val="bg1"/>
                </a:solidFill>
              </a:rPr>
              <a:t>&lt;div class="panel-heading"&gt;</a:t>
            </a:r>
          </a:p>
          <a:p>
            <a:pPr lvl="2"/>
            <a:r>
              <a:rPr lang="en-US" sz="1000" dirty="0">
                <a:solidFill>
                  <a:schemeClr val="bg1"/>
                </a:solidFill>
              </a:rPr>
              <a:t>&lt;h3 class="panel-title"&gt;Warning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panel-warning is displayed.</a:t>
            </a:r>
          </a:p>
          <a:p>
            <a:pPr lvl="1"/>
            <a:r>
              <a:rPr lang="en-US" sz="1000" dirty="0">
                <a:solidFill>
                  <a:schemeClr val="bg1"/>
                </a:solidFill>
              </a:rPr>
              <a:t>&lt;/div&gt;</a:t>
            </a:r>
          </a:p>
          <a:p>
            <a:r>
              <a:rPr lang="en-US" sz="1000" dirty="0">
                <a:solidFill>
                  <a:schemeClr val="bg1"/>
                </a:solidFill>
              </a:rPr>
              <a:t>&lt;/div&gt;</a:t>
            </a:r>
          </a:p>
          <a:p>
            <a:r>
              <a:rPr lang="en-US" sz="1000" dirty="0">
                <a:solidFill>
                  <a:schemeClr val="bg1"/>
                </a:solidFill>
              </a:rPr>
              <a:t>&lt;div class="panel panel-danger"&gt;</a:t>
            </a:r>
          </a:p>
          <a:p>
            <a:pPr lvl="1"/>
            <a:r>
              <a:rPr lang="en-US" sz="1000" dirty="0">
                <a:solidFill>
                  <a:schemeClr val="bg1"/>
                </a:solidFill>
              </a:rPr>
              <a:t>&lt;div class="panel-heading"&gt;</a:t>
            </a:r>
          </a:p>
          <a:p>
            <a:pPr lvl="2"/>
            <a:r>
              <a:rPr lang="en-US" sz="1000" dirty="0">
                <a:solidFill>
                  <a:schemeClr val="bg1"/>
                </a:solidFill>
              </a:rPr>
              <a:t>&lt;h3 class="panel-title"&gt;Danger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panel-danger is displayed.</a:t>
            </a:r>
          </a:p>
          <a:p>
            <a:pPr lvl="1"/>
            <a:r>
              <a:rPr lang="en-US" sz="1000" dirty="0">
                <a:solidFill>
                  <a:schemeClr val="bg1"/>
                </a:solidFill>
              </a:rPr>
              <a:t>&lt;/div&gt;</a:t>
            </a:r>
          </a:p>
          <a:p>
            <a:r>
              <a:rPr lang="en-US" sz="1000" dirty="0">
                <a:solidFill>
                  <a:schemeClr val="bg1"/>
                </a:solidFill>
              </a:rPr>
              <a:t>&lt;/div&gt;</a:t>
            </a:r>
            <a:endParaRPr lang="en-CA" sz="1000" dirty="0">
              <a:solidFill>
                <a:schemeClr val="bg1"/>
              </a:solidFill>
            </a:endParaRPr>
          </a:p>
        </p:txBody>
      </p:sp>
    </p:spTree>
    <p:extLst>
      <p:ext uri="{BB962C8B-B14F-4D97-AF65-F5344CB8AC3E}">
        <p14:creationId xmlns:p14="http://schemas.microsoft.com/office/powerpoint/2010/main" val="1407712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Bootstrap Grid Layout</a:t>
            </a:r>
          </a:p>
        </p:txBody>
      </p:sp>
      <p:sp>
        <p:nvSpPr>
          <p:cNvPr id="3" name="Content Placeholder 2"/>
          <p:cNvSpPr>
            <a:spLocks noGrp="1"/>
          </p:cNvSpPr>
          <p:nvPr>
            <p:ph idx="1"/>
          </p:nvPr>
        </p:nvSpPr>
        <p:spPr>
          <a:xfrm>
            <a:off x="822959" y="1828800"/>
            <a:ext cx="7543801" cy="4023360"/>
          </a:xfrm>
        </p:spPr>
        <p:txBody>
          <a:bodyPr/>
          <a:lstStyle/>
          <a:p>
            <a:br>
              <a:rPr lang="en-US" dirty="0"/>
            </a:br>
            <a:r>
              <a:rPr lang="en-US" dirty="0"/>
              <a:t>Bootstrap's grid system allows up to 12 columns across the page</a:t>
            </a:r>
          </a:p>
          <a:p>
            <a:pPr lvl="1"/>
            <a:r>
              <a:rPr lang="en-CA" dirty="0" err="1"/>
              <a:t>xs</a:t>
            </a:r>
            <a:r>
              <a:rPr lang="en-CA" dirty="0"/>
              <a:t> (for phones)</a:t>
            </a:r>
          </a:p>
          <a:p>
            <a:pPr lvl="1"/>
            <a:r>
              <a:rPr lang="en-CA" dirty="0" err="1"/>
              <a:t>sm</a:t>
            </a:r>
            <a:r>
              <a:rPr lang="en-CA" dirty="0"/>
              <a:t> (for tablets)</a:t>
            </a:r>
          </a:p>
          <a:p>
            <a:pPr lvl="1"/>
            <a:r>
              <a:rPr lang="en-CA" dirty="0"/>
              <a:t>md (for desktops)</a:t>
            </a:r>
          </a:p>
          <a:p>
            <a:pPr lvl="1"/>
            <a:r>
              <a:rPr lang="en-CA" dirty="0" err="1"/>
              <a:t>lg</a:t>
            </a:r>
            <a:r>
              <a:rPr lang="en-CA" dirty="0"/>
              <a:t> (for larger desktops)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1" y="3962400"/>
            <a:ext cx="907292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504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grids</a:t>
            </a:r>
            <a:endParaRPr lang="en-CA" dirty="0"/>
          </a:p>
        </p:txBody>
      </p:sp>
      <p:sp>
        <p:nvSpPr>
          <p:cNvPr id="3" name="Content Placeholder 2"/>
          <p:cNvSpPr>
            <a:spLocks noGrp="1"/>
          </p:cNvSpPr>
          <p:nvPr>
            <p:ph idx="1"/>
          </p:nvPr>
        </p:nvSpPr>
        <p:spPr/>
        <p:txBody>
          <a:bodyPr/>
          <a:lstStyle/>
          <a:p>
            <a:r>
              <a:rPr lang="en-US" dirty="0"/>
              <a:t>Try it yourself!</a:t>
            </a:r>
          </a:p>
          <a:p>
            <a:endParaRPr lang="en-US" dirty="0"/>
          </a:p>
          <a:p>
            <a:pPr lvl="1"/>
            <a:r>
              <a:rPr lang="en-CA" dirty="0">
                <a:hlinkClick r:id="rId3"/>
              </a:rPr>
              <a:t>http://www.w3schools.com/bootstrap/tryit.asp?filename=trybs_grid_ex1&amp;stacked=h</a:t>
            </a:r>
            <a:endParaRPr lang="en-CA" dirty="0"/>
          </a:p>
          <a:p>
            <a:pPr lvl="1"/>
            <a:endParaRPr lang="en-CA" dirty="0"/>
          </a:p>
        </p:txBody>
      </p:sp>
      <p:sp>
        <p:nvSpPr>
          <p:cNvPr id="4" name="TextBox 3"/>
          <p:cNvSpPr txBox="1"/>
          <p:nvPr/>
        </p:nvSpPr>
        <p:spPr>
          <a:xfrm>
            <a:off x="990600" y="3830705"/>
            <a:ext cx="6781800" cy="832988"/>
          </a:xfrm>
          <a:prstGeom prst="rect">
            <a:avLst/>
          </a:prstGeom>
          <a:solidFill>
            <a:schemeClr val="tx1"/>
          </a:solidFill>
        </p:spPr>
        <p:txBody>
          <a:bodyPr wrap="square" rtlCol="0">
            <a:spAutoFit/>
          </a:bodyPr>
          <a:lstStyle/>
          <a:p>
            <a:r>
              <a:rPr lang="en-US" sz="1600" dirty="0">
                <a:solidFill>
                  <a:schemeClr val="bg1"/>
                </a:solidFill>
              </a:rPr>
              <a:t>&lt;div class="col-sm-4" style="</a:t>
            </a:r>
            <a:r>
              <a:rPr lang="en-US" sz="1600" dirty="0" err="1">
                <a:solidFill>
                  <a:schemeClr val="bg1"/>
                </a:solidFill>
              </a:rPr>
              <a:t>background-color:lavender</a:t>
            </a:r>
            <a:r>
              <a:rPr lang="en-US" sz="1600" dirty="0">
                <a:solidFill>
                  <a:schemeClr val="bg1"/>
                </a:solidFill>
              </a:rPr>
              <a:t>;"&gt;.col-sm-4&lt;/div&gt;</a:t>
            </a:r>
          </a:p>
          <a:p>
            <a:r>
              <a:rPr lang="en-US" sz="1600" dirty="0">
                <a:solidFill>
                  <a:schemeClr val="bg1"/>
                </a:solidFill>
              </a:rPr>
              <a:t>&lt;div class="col-sm-4" style="</a:t>
            </a:r>
            <a:r>
              <a:rPr lang="en-US" sz="1600" dirty="0" err="1">
                <a:solidFill>
                  <a:schemeClr val="bg1"/>
                </a:solidFill>
              </a:rPr>
              <a:t>background-color:lavenderblush</a:t>
            </a:r>
            <a:r>
              <a:rPr lang="en-US" sz="1600" dirty="0">
                <a:solidFill>
                  <a:schemeClr val="bg1"/>
                </a:solidFill>
              </a:rPr>
              <a:t>;"&gt;.col-sm-4&lt;/div&gt;</a:t>
            </a:r>
          </a:p>
          <a:p>
            <a:r>
              <a:rPr lang="en-US" sz="1600" dirty="0">
                <a:solidFill>
                  <a:schemeClr val="bg1"/>
                </a:solidFill>
              </a:rPr>
              <a:t>&lt;div class="col-sm-4" style="</a:t>
            </a:r>
            <a:r>
              <a:rPr lang="en-US" sz="1600" dirty="0" err="1">
                <a:solidFill>
                  <a:schemeClr val="bg1"/>
                </a:solidFill>
              </a:rPr>
              <a:t>background-color:lavender</a:t>
            </a:r>
            <a:r>
              <a:rPr lang="en-US" sz="1600" dirty="0">
                <a:solidFill>
                  <a:schemeClr val="bg1"/>
                </a:solidFill>
              </a:rPr>
              <a:t>;"&gt;.col-sm-4&lt;/div&gt;</a:t>
            </a:r>
          </a:p>
        </p:txBody>
      </p:sp>
    </p:spTree>
    <p:extLst>
      <p:ext uri="{BB962C8B-B14F-4D97-AF65-F5344CB8AC3E}">
        <p14:creationId xmlns:p14="http://schemas.microsoft.com/office/powerpoint/2010/main" val="293508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5AF406-239E-4FF7-A142-0249509E275C}"/>
              </a:ext>
            </a:extLst>
          </p:cNvPr>
          <p:cNvPicPr>
            <a:picLocks noChangeAspect="1"/>
          </p:cNvPicPr>
          <p:nvPr/>
        </p:nvPicPr>
        <p:blipFill>
          <a:blip r:embed="rId2"/>
          <a:stretch>
            <a:fillRect/>
          </a:stretch>
        </p:blipFill>
        <p:spPr>
          <a:xfrm>
            <a:off x="0" y="0"/>
            <a:ext cx="3048000" cy="6324192"/>
          </a:xfrm>
          <a:prstGeom prst="rect">
            <a:avLst/>
          </a:prstGeom>
        </p:spPr>
      </p:pic>
      <p:pic>
        <p:nvPicPr>
          <p:cNvPr id="6" name="Picture 5">
            <a:extLst>
              <a:ext uri="{FF2B5EF4-FFF2-40B4-BE49-F238E27FC236}">
                <a16:creationId xmlns:a16="http://schemas.microsoft.com/office/drawing/2014/main" id="{13181B66-9FB3-478F-B9B6-F33678439DFD}"/>
              </a:ext>
            </a:extLst>
          </p:cNvPr>
          <p:cNvPicPr>
            <a:picLocks noChangeAspect="1"/>
          </p:cNvPicPr>
          <p:nvPr/>
        </p:nvPicPr>
        <p:blipFill>
          <a:blip r:embed="rId3"/>
          <a:stretch>
            <a:fillRect/>
          </a:stretch>
        </p:blipFill>
        <p:spPr>
          <a:xfrm>
            <a:off x="3012257" y="981697"/>
            <a:ext cx="3112510" cy="4360798"/>
          </a:xfrm>
          <a:prstGeom prst="rect">
            <a:avLst/>
          </a:prstGeom>
        </p:spPr>
      </p:pic>
      <p:pic>
        <p:nvPicPr>
          <p:cNvPr id="7" name="Picture 6">
            <a:extLst>
              <a:ext uri="{FF2B5EF4-FFF2-40B4-BE49-F238E27FC236}">
                <a16:creationId xmlns:a16="http://schemas.microsoft.com/office/drawing/2014/main" id="{823D2C70-F420-4696-A6CD-B149CA671FE5}"/>
              </a:ext>
            </a:extLst>
          </p:cNvPr>
          <p:cNvPicPr>
            <a:picLocks noChangeAspect="1"/>
          </p:cNvPicPr>
          <p:nvPr/>
        </p:nvPicPr>
        <p:blipFill>
          <a:blip r:embed="rId4"/>
          <a:stretch>
            <a:fillRect/>
          </a:stretch>
        </p:blipFill>
        <p:spPr>
          <a:xfrm>
            <a:off x="6109841" y="1515505"/>
            <a:ext cx="3006365" cy="2092430"/>
          </a:xfrm>
          <a:prstGeom prst="rect">
            <a:avLst/>
          </a:prstGeom>
        </p:spPr>
      </p:pic>
    </p:spTree>
    <p:extLst>
      <p:ext uri="{BB962C8B-B14F-4D97-AF65-F5344CB8AC3E}">
        <p14:creationId xmlns:p14="http://schemas.microsoft.com/office/powerpoint/2010/main" val="4233666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Advice page</a:t>
            </a:r>
            <a:endParaRPr lang="en-CA" dirty="0"/>
          </a:p>
        </p:txBody>
      </p:sp>
      <p:sp>
        <p:nvSpPr>
          <p:cNvPr id="3" name="Content Placeholder 2"/>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F88F0F33-8107-4607-A7E9-9183A1EE3E3A}"/>
              </a:ext>
            </a:extLst>
          </p:cNvPr>
          <p:cNvPicPr>
            <a:picLocks noChangeAspect="1"/>
          </p:cNvPicPr>
          <p:nvPr/>
        </p:nvPicPr>
        <p:blipFill>
          <a:blip r:embed="rId2"/>
          <a:stretch>
            <a:fillRect/>
          </a:stretch>
        </p:blipFill>
        <p:spPr>
          <a:xfrm>
            <a:off x="3276600" y="1851233"/>
            <a:ext cx="2197453" cy="4328161"/>
          </a:xfrm>
          <a:prstGeom prst="rect">
            <a:avLst/>
          </a:prstGeom>
        </p:spPr>
      </p:pic>
    </p:spTree>
    <p:extLst>
      <p:ext uri="{BB962C8B-B14F-4D97-AF65-F5344CB8AC3E}">
        <p14:creationId xmlns:p14="http://schemas.microsoft.com/office/powerpoint/2010/main" val="3539101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33350" y="2007149"/>
            <a:ext cx="8877300" cy="3970318"/>
          </a:xfrm>
          <a:prstGeom prst="rect">
            <a:avLst/>
          </a:prstGeom>
          <a:solidFill>
            <a:schemeClr val="tx1"/>
          </a:solidFill>
        </p:spPr>
        <p:txBody>
          <a:bodyPr wrap="square" rtlCol="0">
            <a:spAutoFit/>
          </a:bodyPr>
          <a:lstStyle/>
          <a:p>
            <a:r>
              <a:rPr lang="en-US" dirty="0">
                <a:solidFill>
                  <a:schemeClr val="bg1"/>
                </a:solidFill>
              </a:rPr>
              <a:t>&lt;!--Suggestion Page --&gt;</a:t>
            </a:r>
          </a:p>
          <a:p>
            <a:r>
              <a:rPr lang="en-US" dirty="0">
                <a:solidFill>
                  <a:schemeClr val="bg1"/>
                </a:solidFill>
              </a:rPr>
              <a:t>  &lt;div data-role="page" id="</a:t>
            </a:r>
            <a:r>
              <a:rPr lang="en-US" dirty="0" err="1">
                <a:solidFill>
                  <a:schemeClr val="bg1"/>
                </a:solidFill>
              </a:rPr>
              <a:t>pageAdvice</a:t>
            </a:r>
            <a:r>
              <a:rPr lang="en-US" dirty="0">
                <a:solidFill>
                  <a:schemeClr val="bg1"/>
                </a:solidFill>
              </a:rPr>
              <a:t>"&gt;</a:t>
            </a:r>
          </a:p>
          <a:p>
            <a:r>
              <a:rPr lang="en-US" dirty="0">
                <a:solidFill>
                  <a:schemeClr val="bg1"/>
                </a:solidFill>
              </a:rPr>
              <a:t>    &lt;div data-role="header"&gt;</a:t>
            </a:r>
          </a:p>
          <a:p>
            <a:r>
              <a:rPr lang="en-US" dirty="0">
                <a:solidFill>
                  <a:schemeClr val="bg1"/>
                </a:solidFill>
              </a:rPr>
              <a:t>        &lt;a </a:t>
            </a:r>
            <a:r>
              <a:rPr lang="en-US" dirty="0" err="1">
                <a:solidFill>
                  <a:schemeClr val="bg1"/>
                </a:solidFill>
              </a:rPr>
              <a:t>href</a:t>
            </a:r>
            <a:r>
              <a:rPr lang="en-US" dirty="0">
                <a:solidFill>
                  <a:schemeClr val="bg1"/>
                </a:solidFill>
              </a:rPr>
              <a:t>="#</a:t>
            </a:r>
            <a:r>
              <a:rPr lang="en-US" dirty="0" err="1">
                <a:solidFill>
                  <a:schemeClr val="bg1"/>
                </a:solidFill>
              </a:rPr>
              <a:t>pageMenu</a:t>
            </a:r>
            <a:r>
              <a:rPr lang="en-US" dirty="0">
                <a:solidFill>
                  <a:schemeClr val="bg1"/>
                </a:solidFill>
              </a:rPr>
              <a:t>" data-role="button" data-icon="bars"</a:t>
            </a:r>
          </a:p>
          <a:p>
            <a:r>
              <a:rPr lang="en-US" dirty="0">
                <a:solidFill>
                  <a:schemeClr val="bg1"/>
                </a:solidFill>
              </a:rPr>
              <a:t>      data-</a:t>
            </a:r>
            <a:r>
              <a:rPr lang="en-US" dirty="0" err="1">
                <a:solidFill>
                  <a:schemeClr val="bg1"/>
                </a:solidFill>
              </a:rPr>
              <a:t>iconpos</a:t>
            </a:r>
            <a:r>
              <a:rPr lang="en-US" dirty="0">
                <a:solidFill>
                  <a:schemeClr val="bg1"/>
                </a:solidFill>
              </a:rPr>
              <a:t>="left" data-inline="true"&gt;Menu&lt;/a&gt;</a:t>
            </a:r>
          </a:p>
          <a:p>
            <a:r>
              <a:rPr lang="en-US" dirty="0">
                <a:solidFill>
                  <a:schemeClr val="bg1"/>
                </a:solidFill>
              </a:rPr>
              <a:t>      &lt;a </a:t>
            </a:r>
            <a:r>
              <a:rPr lang="en-US" dirty="0" err="1">
                <a:solidFill>
                  <a:schemeClr val="bg1"/>
                </a:solidFill>
              </a:rPr>
              <a:t>href</a:t>
            </a:r>
            <a:r>
              <a:rPr lang="en-US" dirty="0">
                <a:solidFill>
                  <a:schemeClr val="bg1"/>
                </a:solidFill>
              </a:rPr>
              <a:t>="#</a:t>
            </a:r>
            <a:r>
              <a:rPr lang="en-US" dirty="0" err="1">
                <a:solidFill>
                  <a:schemeClr val="bg1"/>
                </a:solidFill>
              </a:rPr>
              <a:t>pageAbout</a:t>
            </a:r>
            <a:r>
              <a:rPr lang="en-US" dirty="0">
                <a:solidFill>
                  <a:schemeClr val="bg1"/>
                </a:solidFill>
              </a:rPr>
              <a:t>" data-role="button" data-icon="info"</a:t>
            </a:r>
          </a:p>
          <a:p>
            <a:r>
              <a:rPr lang="en-US" dirty="0">
                <a:solidFill>
                  <a:schemeClr val="bg1"/>
                </a:solidFill>
              </a:rPr>
              <a:t>      data-</a:t>
            </a:r>
            <a:r>
              <a:rPr lang="en-US" dirty="0" err="1">
                <a:solidFill>
                  <a:schemeClr val="bg1"/>
                </a:solidFill>
              </a:rPr>
              <a:t>iconpos</a:t>
            </a:r>
            <a:r>
              <a:rPr lang="en-US" dirty="0">
                <a:solidFill>
                  <a:schemeClr val="bg1"/>
                </a:solidFill>
              </a:rPr>
              <a:t>="right" data-inline="true"&gt;Info&lt;/a&gt;</a:t>
            </a:r>
          </a:p>
          <a:p>
            <a:r>
              <a:rPr lang="en-US" dirty="0">
                <a:solidFill>
                  <a:schemeClr val="bg1"/>
                </a:solidFill>
              </a:rPr>
              <a:t>      &lt;h1&gt;Suggestions&lt;/h1&gt;</a:t>
            </a:r>
          </a:p>
          <a:p>
            <a:r>
              <a:rPr lang="en-US" dirty="0">
                <a:solidFill>
                  <a:schemeClr val="bg1"/>
                </a:solidFill>
              </a:rPr>
              <a:t>    &lt;/div&gt;</a:t>
            </a:r>
          </a:p>
          <a:p>
            <a:r>
              <a:rPr lang="en-US" dirty="0">
                <a:solidFill>
                  <a:schemeClr val="bg1"/>
                </a:solidFill>
              </a:rPr>
              <a:t>    &lt;div data-role="content"&gt;</a:t>
            </a:r>
          </a:p>
          <a:p>
            <a:r>
              <a:rPr lang="en-US" dirty="0">
                <a:solidFill>
                  <a:schemeClr val="bg1"/>
                </a:solidFill>
              </a:rPr>
              <a:t>      &lt;canvas id="</a:t>
            </a:r>
            <a:r>
              <a:rPr lang="en-US" dirty="0" err="1">
                <a:solidFill>
                  <a:schemeClr val="bg1"/>
                </a:solidFill>
              </a:rPr>
              <a:t>AdviceCanvas</a:t>
            </a:r>
            <a:r>
              <a:rPr lang="en-US" dirty="0">
                <a:solidFill>
                  <a:schemeClr val="bg1"/>
                </a:solidFill>
              </a:rPr>
              <a:t>" width="550" height="550" style="border:1px solid #000000;"&gt;</a:t>
            </a:r>
          </a:p>
          <a:p>
            <a:r>
              <a:rPr lang="en-US" dirty="0">
                <a:solidFill>
                  <a:schemeClr val="bg1"/>
                </a:solidFill>
              </a:rPr>
              <a:t>      &lt;/canvas&gt;</a:t>
            </a:r>
          </a:p>
          <a:p>
            <a:r>
              <a:rPr lang="en-US" dirty="0">
                <a:solidFill>
                  <a:schemeClr val="bg1"/>
                </a:solidFill>
              </a:rPr>
              <a:t>    &lt;/div&gt;</a:t>
            </a:r>
          </a:p>
          <a:p>
            <a:r>
              <a:rPr lang="en-US" dirty="0">
                <a:solidFill>
                  <a:schemeClr val="bg1"/>
                </a:solidFill>
              </a:rPr>
              <a:t>  &lt;/div&gt;</a:t>
            </a:r>
            <a:endParaRPr lang="en-CA" dirty="0">
              <a:solidFill>
                <a:schemeClr val="bg1"/>
              </a:solidFill>
            </a:endParaRPr>
          </a:p>
        </p:txBody>
      </p:sp>
    </p:spTree>
    <p:extLst>
      <p:ext uri="{BB962C8B-B14F-4D97-AF65-F5344CB8AC3E}">
        <p14:creationId xmlns:p14="http://schemas.microsoft.com/office/powerpoint/2010/main" val="2438622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a:t>
            </a:r>
            <a:r>
              <a:rPr lang="en-US" dirty="0" err="1"/>
              <a:t>js</a:t>
            </a:r>
            <a:r>
              <a:rPr lang="en-US" dirty="0"/>
              <a:t> files</a:t>
            </a:r>
            <a:endParaRPr lang="en-CA" dirty="0"/>
          </a:p>
        </p:txBody>
      </p:sp>
      <p:sp>
        <p:nvSpPr>
          <p:cNvPr id="3" name="Content Placeholder 2"/>
          <p:cNvSpPr>
            <a:spLocks noGrp="1"/>
          </p:cNvSpPr>
          <p:nvPr>
            <p:ph idx="1"/>
          </p:nvPr>
        </p:nvSpPr>
        <p:spPr/>
        <p:txBody>
          <a:bodyPr/>
          <a:lstStyle/>
          <a:p>
            <a:r>
              <a:rPr lang="en-CA" dirty="0"/>
              <a:t>This is for </a:t>
            </a:r>
            <a:r>
              <a:rPr lang="en-CA" dirty="0" err="1"/>
              <a:t>Project1</a:t>
            </a:r>
            <a:r>
              <a:rPr lang="en-CA" dirty="0"/>
              <a:t>!</a:t>
            </a:r>
          </a:p>
        </p:txBody>
      </p:sp>
      <p:sp>
        <p:nvSpPr>
          <p:cNvPr id="4" name="TextBox 3"/>
          <p:cNvSpPr txBox="1"/>
          <p:nvPr/>
        </p:nvSpPr>
        <p:spPr>
          <a:xfrm>
            <a:off x="822959" y="2590800"/>
            <a:ext cx="7162800" cy="2031325"/>
          </a:xfrm>
          <a:prstGeom prst="rect">
            <a:avLst/>
          </a:prstGeom>
          <a:solidFill>
            <a:schemeClr val="tx1"/>
          </a:solidFill>
        </p:spPr>
        <p:txBody>
          <a:bodyPr wrap="square" rtlCol="0">
            <a:spAutoFit/>
          </a:bodyPr>
          <a:lstStyle/>
          <a:p>
            <a:r>
              <a:rPr lang="en-CA" dirty="0">
                <a:solidFill>
                  <a:schemeClr val="bg1"/>
                </a:solidFill>
              </a:rPr>
              <a:t>&lt;!--Custom </a:t>
            </a:r>
            <a:r>
              <a:rPr lang="en-CA" dirty="0" err="1">
                <a:solidFill>
                  <a:schemeClr val="bg1"/>
                </a:solidFill>
              </a:rPr>
              <a:t>Javascript</a:t>
            </a:r>
            <a:r>
              <a:rPr lang="en-CA" dirty="0">
                <a:solidFill>
                  <a:schemeClr val="bg1"/>
                </a:solidFill>
              </a:rPr>
              <a:t>/</a:t>
            </a:r>
            <a:r>
              <a:rPr lang="en-CA" dirty="0" err="1">
                <a:solidFill>
                  <a:schemeClr val="bg1"/>
                </a:solidFill>
              </a:rPr>
              <a:t>Jquery</a:t>
            </a:r>
            <a:r>
              <a:rPr lang="en-CA" dirty="0">
                <a:solidFill>
                  <a:schemeClr val="bg1"/>
                </a:solidFill>
              </a:rPr>
              <a:t> --&gt;</a:t>
            </a:r>
          </a:p>
          <a:p>
            <a:r>
              <a:rPr lang="en-CA" dirty="0">
                <a:solidFill>
                  <a:schemeClr val="bg1"/>
                </a:solidFill>
              </a:rPr>
              <a:t>&lt;script </a:t>
            </a:r>
            <a:r>
              <a:rPr lang="en-CA" dirty="0" err="1">
                <a:solidFill>
                  <a:schemeClr val="bg1"/>
                </a:solidFill>
              </a:rPr>
              <a:t>src</a:t>
            </a:r>
            <a:r>
              <a:rPr lang="en-CA" dirty="0">
                <a:solidFill>
                  <a:schemeClr val="bg1"/>
                </a:solidFill>
              </a:rPr>
              <a:t>="RGraph.common.core.js"&gt;&lt;/script&gt;</a:t>
            </a:r>
          </a:p>
          <a:p>
            <a:r>
              <a:rPr lang="en-CA" dirty="0">
                <a:solidFill>
                  <a:schemeClr val="bg1"/>
                </a:solidFill>
              </a:rPr>
              <a:t>&lt;script </a:t>
            </a:r>
            <a:r>
              <a:rPr lang="en-CA" dirty="0" err="1">
                <a:solidFill>
                  <a:schemeClr val="bg1"/>
                </a:solidFill>
              </a:rPr>
              <a:t>src</a:t>
            </a:r>
            <a:r>
              <a:rPr lang="en-CA" dirty="0">
                <a:solidFill>
                  <a:schemeClr val="bg1"/>
                </a:solidFill>
              </a:rPr>
              <a:t>="RGraph.common.effects.js"&gt;&lt;/script&gt;</a:t>
            </a:r>
          </a:p>
          <a:p>
            <a:r>
              <a:rPr lang="en-CA" dirty="0">
                <a:solidFill>
                  <a:schemeClr val="bg1"/>
                </a:solidFill>
              </a:rPr>
              <a:t>&lt;script </a:t>
            </a:r>
            <a:r>
              <a:rPr lang="en-CA" dirty="0" err="1">
                <a:solidFill>
                  <a:schemeClr val="bg1"/>
                </a:solidFill>
              </a:rPr>
              <a:t>src</a:t>
            </a:r>
            <a:r>
              <a:rPr lang="en-CA" dirty="0">
                <a:solidFill>
                  <a:schemeClr val="bg1"/>
                </a:solidFill>
              </a:rPr>
              <a:t>="RGraph.line.js"&gt;&lt;/script&gt;</a:t>
            </a:r>
          </a:p>
          <a:p>
            <a:r>
              <a:rPr lang="en-CA" dirty="0">
                <a:solidFill>
                  <a:schemeClr val="bg1"/>
                </a:solidFill>
              </a:rPr>
              <a:t>&lt;script </a:t>
            </a:r>
            <a:r>
              <a:rPr lang="en-CA" dirty="0" err="1">
                <a:solidFill>
                  <a:schemeClr val="bg1"/>
                </a:solidFill>
              </a:rPr>
              <a:t>src</a:t>
            </a:r>
            <a:r>
              <a:rPr lang="en-CA" dirty="0">
                <a:solidFill>
                  <a:schemeClr val="bg1"/>
                </a:solidFill>
              </a:rPr>
              <a:t>="RGraph.cornergauge.js"&gt;&lt;/script&gt;</a:t>
            </a:r>
          </a:p>
          <a:p>
            <a:r>
              <a:rPr lang="en-CA" dirty="0">
                <a:solidFill>
                  <a:schemeClr val="bg1"/>
                </a:solidFill>
              </a:rPr>
              <a:t>&lt;script </a:t>
            </a:r>
            <a:r>
              <a:rPr lang="en-CA" dirty="0" err="1">
                <a:solidFill>
                  <a:schemeClr val="bg1"/>
                </a:solidFill>
              </a:rPr>
              <a:t>src</a:t>
            </a:r>
            <a:r>
              <a:rPr lang="en-CA" dirty="0">
                <a:solidFill>
                  <a:schemeClr val="bg1"/>
                </a:solidFill>
              </a:rPr>
              <a:t>="RGraph.hprogress.js"&gt;&lt;/script&gt;</a:t>
            </a:r>
          </a:p>
          <a:p>
            <a:endParaRPr lang="en-CA" dirty="0">
              <a:solidFill>
                <a:schemeClr val="bg1"/>
              </a:solidFill>
            </a:endParaRPr>
          </a:p>
        </p:txBody>
      </p:sp>
    </p:spTree>
    <p:extLst>
      <p:ext uri="{BB962C8B-B14F-4D97-AF65-F5344CB8AC3E}">
        <p14:creationId xmlns:p14="http://schemas.microsoft.com/office/powerpoint/2010/main" val="3667396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(Assignment3)</a:t>
            </a:r>
            <a:endParaRPr lang="en-CA" dirty="0"/>
          </a:p>
        </p:txBody>
      </p:sp>
      <p:sp>
        <p:nvSpPr>
          <p:cNvPr id="3" name="Content Placeholder 2"/>
          <p:cNvSpPr>
            <a:spLocks noGrp="1"/>
          </p:cNvSpPr>
          <p:nvPr>
            <p:ph idx="1"/>
          </p:nvPr>
        </p:nvSpPr>
        <p:spPr>
          <a:xfrm>
            <a:off x="822960" y="1981200"/>
            <a:ext cx="7543801" cy="4114800"/>
          </a:xfrm>
        </p:spPr>
        <p:txBody>
          <a:bodyPr>
            <a:normAutofit/>
          </a:bodyPr>
          <a:lstStyle/>
          <a:p>
            <a:r>
              <a:rPr lang="en-US" sz="2400" b="1" dirty="0">
                <a:solidFill>
                  <a:srgbClr val="0070C0"/>
                </a:solidFill>
              </a:rPr>
              <a:t>Learning </a:t>
            </a:r>
            <a:r>
              <a:rPr lang="en-US" sz="2400" b="1">
                <a:solidFill>
                  <a:srgbClr val="0070C0"/>
                </a:solidFill>
              </a:rPr>
              <a:t>Tracker App</a:t>
            </a:r>
            <a:br>
              <a:rPr lang="en-US" sz="2400" b="1">
                <a:solidFill>
                  <a:srgbClr val="0070C0"/>
                </a:solidFill>
              </a:rPr>
            </a:br>
            <a:br>
              <a:rPr lang="en-US" dirty="0">
                <a:solidFill>
                  <a:srgbClr val="0070C0"/>
                </a:solidFill>
              </a:rPr>
            </a:br>
            <a:br>
              <a:rPr lang="en-US" dirty="0">
                <a:solidFill>
                  <a:srgbClr val="0070C0"/>
                </a:solidFill>
              </a:rPr>
            </a:br>
            <a:r>
              <a:rPr lang="en-US" dirty="0"/>
              <a:t>Only front end is required</a:t>
            </a:r>
            <a:br>
              <a:rPr lang="en-US" dirty="0">
                <a:solidFill>
                  <a:srgbClr val="0070C0"/>
                </a:solidFill>
              </a:rPr>
            </a:br>
            <a:br>
              <a:rPr lang="en-US" dirty="0">
                <a:solidFill>
                  <a:srgbClr val="0070C0"/>
                </a:solidFill>
              </a:rPr>
            </a:br>
            <a:r>
              <a:rPr lang="en-US" dirty="0"/>
              <a:t>Model it after the expense tracker app</a:t>
            </a:r>
            <a:br>
              <a:rPr lang="en-US" dirty="0"/>
            </a:br>
            <a:br>
              <a:rPr lang="en-US" dirty="0"/>
            </a:br>
            <a:r>
              <a:rPr lang="en-US" dirty="0"/>
              <a:t>You could start from scratch but easier to modify the expense tracker app</a:t>
            </a:r>
            <a:br>
              <a:rPr lang="en-US" dirty="0"/>
            </a:br>
            <a:br>
              <a:rPr lang="en-US" dirty="0"/>
            </a:br>
            <a:r>
              <a:rPr lang="en-US" dirty="0"/>
              <a:t>Just a skeleton! (No js yet!)</a:t>
            </a:r>
            <a:br>
              <a:rPr lang="en-US" dirty="0"/>
            </a:br>
            <a:br>
              <a:rPr lang="en-US" dirty="0"/>
            </a:br>
            <a:r>
              <a:rPr lang="en-US" dirty="0"/>
              <a:t>Due Date  - </a:t>
            </a:r>
            <a:r>
              <a:rPr lang="en-US" dirty="0">
                <a:solidFill>
                  <a:srgbClr val="FF0000"/>
                </a:solidFill>
              </a:rPr>
              <a:t>June 10, 11.59 pm</a:t>
            </a:r>
          </a:p>
          <a:p>
            <a:endParaRPr lang="en-US" dirty="0"/>
          </a:p>
        </p:txBody>
      </p:sp>
    </p:spTree>
    <p:extLst>
      <p:ext uri="{BB962C8B-B14F-4D97-AF65-F5344CB8AC3E}">
        <p14:creationId xmlns:p14="http://schemas.microsoft.com/office/powerpoint/2010/main" val="3527802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(recap) 10 different data role “pages”</a:t>
            </a:r>
            <a:endParaRPr lang="en-CA" sz="3600" dirty="0"/>
          </a:p>
        </p:txBody>
      </p:sp>
      <p:sp>
        <p:nvSpPr>
          <p:cNvPr id="3" name="Content Placeholder 2"/>
          <p:cNvSpPr>
            <a:spLocks noGrp="1"/>
          </p:cNvSpPr>
          <p:nvPr>
            <p:ph idx="1"/>
          </p:nvPr>
        </p:nvSpPr>
        <p:spPr>
          <a:xfrm>
            <a:off x="822960" y="2209800"/>
            <a:ext cx="7543801" cy="4023360"/>
          </a:xfrm>
        </p:spPr>
        <p:txBody>
          <a:bodyPr>
            <a:normAutofit fontScale="92500" lnSpcReduction="20000"/>
          </a:bodyPr>
          <a:lstStyle/>
          <a:p>
            <a:pPr marL="514350" indent="-514350">
              <a:buFont typeface="+mj-lt"/>
              <a:buAutoNum type="arabicPeriod"/>
            </a:pPr>
            <a:r>
              <a:rPr lang="en-US" dirty="0"/>
              <a:t>Login page (id = “</a:t>
            </a:r>
            <a:r>
              <a:rPr lang="en-US" dirty="0" err="1"/>
              <a:t>pageHome</a:t>
            </a:r>
            <a:r>
              <a:rPr lang="en-US" dirty="0"/>
              <a:t>”)</a:t>
            </a:r>
          </a:p>
          <a:p>
            <a:pPr marL="514350" indent="-514350">
              <a:buFont typeface="+mj-lt"/>
              <a:buAutoNum type="arabicPeriod"/>
            </a:pPr>
            <a:r>
              <a:rPr lang="en-US" dirty="0"/>
              <a:t>Sign up page (id = “</a:t>
            </a:r>
            <a:r>
              <a:rPr lang="en-US" dirty="0" err="1"/>
              <a:t>pageSignup</a:t>
            </a:r>
            <a:r>
              <a:rPr lang="en-US" dirty="0"/>
              <a:t>”)</a:t>
            </a:r>
          </a:p>
          <a:p>
            <a:pPr marL="514350" indent="-514350">
              <a:buFont typeface="+mj-lt"/>
              <a:buAutoNum type="arabicPeriod"/>
            </a:pPr>
            <a:r>
              <a:rPr lang="en-US" dirty="0"/>
              <a:t>About/info page (id=“</a:t>
            </a:r>
            <a:r>
              <a:rPr lang="en-US" dirty="0" err="1"/>
              <a:t>pageAbout</a:t>
            </a:r>
            <a:r>
              <a:rPr lang="en-US" dirty="0"/>
              <a:t>”)</a:t>
            </a:r>
          </a:p>
          <a:p>
            <a:pPr marL="514350" indent="-514350">
              <a:buFont typeface="+mj-lt"/>
              <a:buAutoNum type="arabicPeriod"/>
            </a:pPr>
            <a:r>
              <a:rPr lang="en-US" dirty="0"/>
              <a:t>Disclaimer page (id=“</a:t>
            </a:r>
            <a:r>
              <a:rPr lang="en-US" dirty="0" err="1"/>
              <a:t>legalNotice</a:t>
            </a:r>
            <a:r>
              <a:rPr lang="en-US" dirty="0"/>
              <a:t>”)</a:t>
            </a:r>
          </a:p>
          <a:p>
            <a:pPr marL="514350" indent="-514350">
              <a:buFont typeface="+mj-lt"/>
              <a:buAutoNum type="arabicPeriod"/>
            </a:pPr>
            <a:r>
              <a:rPr lang="en-CA" dirty="0"/>
              <a:t>Profile (id="</a:t>
            </a:r>
            <a:r>
              <a:rPr lang="en-CA" dirty="0" err="1"/>
              <a:t>pageUserInfo</a:t>
            </a:r>
            <a:r>
              <a:rPr lang="en-CA" dirty="0"/>
              <a:t>”)</a:t>
            </a:r>
          </a:p>
          <a:p>
            <a:pPr marL="514350" indent="-514350">
              <a:buFont typeface="+mj-lt"/>
              <a:buAutoNum type="arabicPeriod"/>
            </a:pPr>
            <a:r>
              <a:rPr lang="en-US" dirty="0"/>
              <a:t>Menu page (id="</a:t>
            </a:r>
            <a:r>
              <a:rPr lang="en-US" dirty="0" err="1"/>
              <a:t>pageMenu</a:t>
            </a:r>
            <a:r>
              <a:rPr lang="en-US" dirty="0"/>
              <a:t>“)</a:t>
            </a:r>
          </a:p>
          <a:p>
            <a:pPr marL="514350" indent="-514350">
              <a:buFont typeface="+mj-lt"/>
              <a:buAutoNum type="arabicPeriod"/>
            </a:pPr>
            <a:r>
              <a:rPr lang="en-US" dirty="0"/>
              <a:t>Record page (id="</a:t>
            </a:r>
            <a:r>
              <a:rPr lang="en-US" dirty="0" err="1"/>
              <a:t>pageRecords</a:t>
            </a:r>
            <a:r>
              <a:rPr lang="en-US" dirty="0"/>
              <a:t>“)</a:t>
            </a:r>
          </a:p>
          <a:p>
            <a:pPr marL="514350" indent="-514350">
              <a:buFont typeface="+mj-lt"/>
              <a:buAutoNum type="arabicPeriod"/>
            </a:pPr>
            <a:r>
              <a:rPr lang="en-US" dirty="0"/>
              <a:t>New record page (id="</a:t>
            </a:r>
            <a:r>
              <a:rPr lang="en-US" dirty="0" err="1"/>
              <a:t>pageNewRecordForm</a:t>
            </a:r>
            <a:r>
              <a:rPr lang="en-US" dirty="0"/>
              <a:t>“)</a:t>
            </a:r>
          </a:p>
          <a:p>
            <a:pPr marL="514350" indent="-514350">
              <a:buFont typeface="+mj-lt"/>
              <a:buAutoNum type="arabicPeriod"/>
            </a:pPr>
            <a:r>
              <a:rPr lang="en-US" dirty="0"/>
              <a:t>Graph/Analysis page (id="</a:t>
            </a:r>
            <a:r>
              <a:rPr lang="en-US" dirty="0" err="1"/>
              <a:t>pageGraph</a:t>
            </a:r>
            <a:r>
              <a:rPr lang="en-US" dirty="0"/>
              <a:t> “) </a:t>
            </a:r>
          </a:p>
          <a:p>
            <a:pPr marL="514350" indent="-514350">
              <a:buFont typeface="+mj-lt"/>
              <a:buAutoNum type="arabicPeriod"/>
            </a:pPr>
            <a:r>
              <a:rPr lang="en-US" dirty="0"/>
              <a:t>Suggestion page (id="</a:t>
            </a:r>
            <a:r>
              <a:rPr lang="en-US" dirty="0" err="1"/>
              <a:t>pageAdvice</a:t>
            </a:r>
            <a:r>
              <a:rPr lang="en-US" dirty="0"/>
              <a:t> “)</a:t>
            </a:r>
          </a:p>
          <a:p>
            <a:pPr marL="0" indent="0">
              <a:buNone/>
            </a:pPr>
            <a:endParaRPr lang="en-CA" dirty="0"/>
          </a:p>
        </p:txBody>
      </p:sp>
    </p:spTree>
    <p:extLst>
      <p:ext uri="{BB962C8B-B14F-4D97-AF65-F5344CB8AC3E}">
        <p14:creationId xmlns:p14="http://schemas.microsoft.com/office/powerpoint/2010/main" val="871361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links</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14300" y="2087699"/>
            <a:ext cx="8915400" cy="3539430"/>
          </a:xfrm>
          <a:prstGeom prst="rect">
            <a:avLst/>
          </a:prstGeom>
          <a:solidFill>
            <a:schemeClr val="tx1"/>
          </a:solidFill>
        </p:spPr>
        <p:txBody>
          <a:bodyPr wrap="square" rtlCol="0">
            <a:spAutoFit/>
          </a:bodyPr>
          <a:lstStyle/>
          <a:p>
            <a:r>
              <a:rPr lang="en-CA" sz="1400" dirty="0">
                <a:solidFill>
                  <a:schemeClr val="bg1"/>
                </a:solidFill>
              </a:rPr>
              <a:t>&lt;!-- CSS --&gt;</a:t>
            </a:r>
          </a:p>
          <a:p>
            <a:r>
              <a:rPr lang="en-CA" sz="1400" dirty="0">
                <a:solidFill>
                  <a:schemeClr val="bg1"/>
                </a:solidFill>
              </a:rPr>
              <a:t>&lt;link </a:t>
            </a:r>
            <a:r>
              <a:rPr lang="en-CA" sz="1400" dirty="0" err="1">
                <a:solidFill>
                  <a:schemeClr val="bg1"/>
                </a:solidFill>
              </a:rPr>
              <a:t>rel</a:t>
            </a:r>
            <a:r>
              <a:rPr lang="en-CA" sz="1400" dirty="0">
                <a:solidFill>
                  <a:schemeClr val="bg1"/>
                </a:solidFill>
              </a:rPr>
              <a:t>="</a:t>
            </a:r>
            <a:r>
              <a:rPr lang="en-CA" sz="1400" dirty="0" err="1">
                <a:solidFill>
                  <a:schemeClr val="bg1"/>
                </a:solidFill>
              </a:rPr>
              <a:t>stylesheet</a:t>
            </a:r>
            <a:r>
              <a:rPr lang="en-CA" sz="1400" dirty="0">
                <a:solidFill>
                  <a:schemeClr val="bg1"/>
                </a:solidFill>
              </a:rPr>
              <a:t>" </a:t>
            </a:r>
            <a:r>
              <a:rPr lang="en-CA" sz="1400" dirty="0" err="1">
                <a:solidFill>
                  <a:schemeClr val="bg1"/>
                </a:solidFill>
              </a:rPr>
              <a:t>href</a:t>
            </a:r>
            <a:r>
              <a:rPr lang="en-CA" sz="1400" dirty="0">
                <a:solidFill>
                  <a:schemeClr val="bg1"/>
                </a:solidFill>
              </a:rPr>
              <a:t>="http://code.jquery.com/mobile/1.3.1/jquery.mobile-1.3.1.min.css"&gt;</a:t>
            </a:r>
          </a:p>
          <a:p>
            <a:r>
              <a:rPr lang="en-CA" sz="1400" dirty="0">
                <a:solidFill>
                  <a:schemeClr val="bg1"/>
                </a:solidFill>
              </a:rPr>
              <a:t>&lt;link </a:t>
            </a:r>
            <a:r>
              <a:rPr lang="en-CA" sz="1400" dirty="0" err="1">
                <a:solidFill>
                  <a:schemeClr val="bg1"/>
                </a:solidFill>
              </a:rPr>
              <a:t>rel</a:t>
            </a:r>
            <a:r>
              <a:rPr lang="en-CA" sz="1400" dirty="0">
                <a:solidFill>
                  <a:schemeClr val="bg1"/>
                </a:solidFill>
              </a:rPr>
              <a:t>="</a:t>
            </a:r>
            <a:r>
              <a:rPr lang="en-CA" sz="1400" dirty="0" err="1">
                <a:solidFill>
                  <a:schemeClr val="bg1"/>
                </a:solidFill>
              </a:rPr>
              <a:t>stylesheet</a:t>
            </a:r>
            <a:r>
              <a:rPr lang="en-CA" sz="1400" dirty="0">
                <a:solidFill>
                  <a:schemeClr val="bg1"/>
                </a:solidFill>
              </a:rPr>
              <a:t>" </a:t>
            </a:r>
            <a:r>
              <a:rPr lang="en-CA" sz="1400" dirty="0" err="1">
                <a:solidFill>
                  <a:schemeClr val="bg1"/>
                </a:solidFill>
              </a:rPr>
              <a:t>href</a:t>
            </a:r>
            <a:r>
              <a:rPr lang="en-CA" sz="1400" dirty="0">
                <a:solidFill>
                  <a:schemeClr val="bg1"/>
                </a:solidFill>
              </a:rPr>
              <a:t>="https://maxcdn.bootstrapcdn.com/bootstrap/3.3.6/</a:t>
            </a:r>
            <a:r>
              <a:rPr lang="en-CA" sz="1400" dirty="0" err="1">
                <a:solidFill>
                  <a:schemeClr val="bg1"/>
                </a:solidFill>
              </a:rPr>
              <a:t>css</a:t>
            </a:r>
            <a:r>
              <a:rPr lang="en-CA" sz="1400" dirty="0">
                <a:solidFill>
                  <a:schemeClr val="bg1"/>
                </a:solidFill>
              </a:rPr>
              <a:t>/bootstrap.min.css"&gt;</a:t>
            </a:r>
          </a:p>
          <a:p>
            <a:endParaRPr lang="en-CA" sz="1400" dirty="0">
              <a:solidFill>
                <a:schemeClr val="bg1"/>
              </a:solidFill>
            </a:endParaRPr>
          </a:p>
          <a:p>
            <a:r>
              <a:rPr lang="en-CA" sz="1400" dirty="0">
                <a:solidFill>
                  <a:schemeClr val="bg1"/>
                </a:solidFill>
              </a:rPr>
              <a:t>&lt;!-- JQ --&gt;</a:t>
            </a:r>
          </a:p>
          <a:p>
            <a:r>
              <a:rPr lang="en-CA" sz="1400" dirty="0">
                <a:solidFill>
                  <a:schemeClr val="bg1"/>
                </a:solidFill>
              </a:rPr>
              <a:t>&lt;script </a:t>
            </a:r>
            <a:r>
              <a:rPr lang="en-CA" sz="1400" dirty="0" err="1">
                <a:solidFill>
                  <a:schemeClr val="bg1"/>
                </a:solidFill>
              </a:rPr>
              <a:t>src</a:t>
            </a:r>
            <a:r>
              <a:rPr lang="en-CA" sz="1400" dirty="0">
                <a:solidFill>
                  <a:schemeClr val="bg1"/>
                </a:solidFill>
              </a:rPr>
              <a:t>="https://ajax.googleapis.com/</a:t>
            </a:r>
            <a:r>
              <a:rPr lang="en-CA" sz="1400" dirty="0" err="1">
                <a:solidFill>
                  <a:schemeClr val="bg1"/>
                </a:solidFill>
              </a:rPr>
              <a:t>ajax</a:t>
            </a:r>
            <a:r>
              <a:rPr lang="en-CA" sz="1400" dirty="0">
                <a:solidFill>
                  <a:schemeClr val="bg1"/>
                </a:solidFill>
              </a:rPr>
              <a:t>/libs/</a:t>
            </a:r>
            <a:r>
              <a:rPr lang="en-CA" sz="1400" dirty="0" err="1">
                <a:solidFill>
                  <a:schemeClr val="bg1"/>
                </a:solidFill>
              </a:rPr>
              <a:t>jquery</a:t>
            </a:r>
            <a:r>
              <a:rPr lang="en-CA" sz="1400" dirty="0">
                <a:solidFill>
                  <a:schemeClr val="bg1"/>
                </a:solidFill>
              </a:rPr>
              <a:t>/1.9.1/jquery.min.js"&gt;&lt;/script&gt; </a:t>
            </a:r>
          </a:p>
          <a:p>
            <a:r>
              <a:rPr lang="en-CA" sz="1400" dirty="0">
                <a:solidFill>
                  <a:schemeClr val="bg1"/>
                </a:solidFill>
              </a:rPr>
              <a:t>&lt;script&gt;</a:t>
            </a:r>
          </a:p>
          <a:p>
            <a:r>
              <a:rPr lang="en-CA" sz="1400" dirty="0">
                <a:solidFill>
                  <a:schemeClr val="bg1"/>
                </a:solidFill>
              </a:rPr>
              <a:t>    //for bypassing the chrome error</a:t>
            </a:r>
          </a:p>
          <a:p>
            <a:r>
              <a:rPr lang="en-CA" sz="1400" dirty="0">
                <a:solidFill>
                  <a:schemeClr val="bg1"/>
                </a:solidFill>
              </a:rPr>
              <a:t>    $(document).bind('</a:t>
            </a:r>
            <a:r>
              <a:rPr lang="en-CA" sz="1400" dirty="0" err="1">
                <a:solidFill>
                  <a:schemeClr val="bg1"/>
                </a:solidFill>
              </a:rPr>
              <a:t>mobileinit</a:t>
            </a:r>
            <a:r>
              <a:rPr lang="en-CA" sz="1400" dirty="0">
                <a:solidFill>
                  <a:schemeClr val="bg1"/>
                </a:solidFill>
              </a:rPr>
              <a:t>', function () {</a:t>
            </a:r>
          </a:p>
          <a:p>
            <a:r>
              <a:rPr lang="en-CA" sz="1400" dirty="0">
                <a:solidFill>
                  <a:schemeClr val="bg1"/>
                </a:solidFill>
              </a:rPr>
              <a:t>        $.</a:t>
            </a:r>
            <a:r>
              <a:rPr lang="en-CA" sz="1400" dirty="0" err="1">
                <a:solidFill>
                  <a:schemeClr val="bg1"/>
                </a:solidFill>
              </a:rPr>
              <a:t>mobile.pushStateEnabled</a:t>
            </a:r>
            <a:r>
              <a:rPr lang="en-CA" sz="1400" dirty="0">
                <a:solidFill>
                  <a:schemeClr val="bg1"/>
                </a:solidFill>
              </a:rPr>
              <a:t> = false;</a:t>
            </a:r>
          </a:p>
          <a:p>
            <a:r>
              <a:rPr lang="en-CA" sz="1400" dirty="0">
                <a:solidFill>
                  <a:schemeClr val="bg1"/>
                </a:solidFill>
              </a:rPr>
              <a:t>    });</a:t>
            </a:r>
          </a:p>
          <a:p>
            <a:r>
              <a:rPr lang="en-CA" sz="1400" dirty="0">
                <a:solidFill>
                  <a:schemeClr val="bg1"/>
                </a:solidFill>
              </a:rPr>
              <a:t>&lt;/script&gt;</a:t>
            </a:r>
          </a:p>
          <a:p>
            <a:endParaRPr lang="en-CA" sz="1400" dirty="0">
              <a:solidFill>
                <a:schemeClr val="bg1"/>
              </a:solidFill>
            </a:endParaRPr>
          </a:p>
          <a:p>
            <a:r>
              <a:rPr lang="en-CA" sz="1400" dirty="0">
                <a:solidFill>
                  <a:schemeClr val="bg1"/>
                </a:solidFill>
              </a:rPr>
              <a:t>&lt;!-- JQM --&gt;</a:t>
            </a:r>
          </a:p>
          <a:p>
            <a:r>
              <a:rPr lang="en-CA" sz="1400" dirty="0">
                <a:solidFill>
                  <a:schemeClr val="bg1"/>
                </a:solidFill>
              </a:rPr>
              <a:t>&lt;script </a:t>
            </a:r>
            <a:r>
              <a:rPr lang="en-CA" sz="1400" dirty="0" err="1">
                <a:solidFill>
                  <a:schemeClr val="bg1"/>
                </a:solidFill>
              </a:rPr>
              <a:t>src</a:t>
            </a:r>
            <a:r>
              <a:rPr lang="en-CA" sz="1400" dirty="0">
                <a:solidFill>
                  <a:schemeClr val="bg1"/>
                </a:solidFill>
              </a:rPr>
              <a:t>="http://code.jquery.com/mobile/1.3.1/jquery.mobile-1.3.1.min.js"&gt;&lt;/script&gt;</a:t>
            </a:r>
          </a:p>
        </p:txBody>
      </p:sp>
    </p:spTree>
    <p:extLst>
      <p:ext uri="{BB962C8B-B14F-4D97-AF65-F5344CB8AC3E}">
        <p14:creationId xmlns:p14="http://schemas.microsoft.com/office/powerpoint/2010/main" val="450587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endParaRPr lang="en-CA" dirty="0"/>
          </a:p>
        </p:txBody>
      </p:sp>
      <p:sp>
        <p:nvSpPr>
          <p:cNvPr id="3" name="Content Placeholder 2"/>
          <p:cNvSpPr>
            <a:spLocks noGrp="1"/>
          </p:cNvSpPr>
          <p:nvPr>
            <p:ph idx="1"/>
          </p:nvPr>
        </p:nvSpPr>
        <p:spPr>
          <a:xfrm>
            <a:off x="829245" y="1905000"/>
            <a:ext cx="7543801" cy="4023360"/>
          </a:xfrm>
        </p:spPr>
        <p:txBody>
          <a:bodyPr/>
          <a:lstStyle/>
          <a:p>
            <a:br>
              <a:rPr lang="en-US" dirty="0"/>
            </a:br>
            <a:r>
              <a:rPr lang="en-US" dirty="0"/>
              <a:t>You do NOT need to implement </a:t>
            </a:r>
            <a:r>
              <a:rPr lang="en-US" dirty="0" err="1"/>
              <a:t>javascript</a:t>
            </a:r>
            <a:r>
              <a:rPr lang="en-US" dirty="0"/>
              <a:t> just yet (you will later)!</a:t>
            </a:r>
          </a:p>
          <a:p>
            <a:pPr lvl="1"/>
            <a:r>
              <a:rPr lang="en-US" dirty="0"/>
              <a:t>For your Project 1</a:t>
            </a:r>
          </a:p>
          <a:p>
            <a:r>
              <a:rPr lang="en-US" dirty="0"/>
              <a:t>The grader will look at each data-role page:</a:t>
            </a:r>
          </a:p>
          <a:p>
            <a:pPr lvl="1"/>
            <a:r>
              <a:rPr lang="en-US" dirty="0"/>
              <a:t>e.g.)</a:t>
            </a:r>
          </a:p>
          <a:p>
            <a:pPr marL="411480" lvl="1" indent="0">
              <a:buNone/>
            </a:pPr>
            <a:r>
              <a:rPr lang="en-CA" dirty="0" err="1"/>
              <a:t>index.html#pageMenu</a:t>
            </a:r>
            <a:endParaRPr lang="en-CA" dirty="0"/>
          </a:p>
          <a:p>
            <a:pPr marL="411480" lvl="1" indent="0">
              <a:buNone/>
            </a:pPr>
            <a:r>
              <a:rPr lang="en-CA" dirty="0" err="1"/>
              <a:t>index.html#pageUserInfo</a:t>
            </a:r>
            <a:endParaRPr lang="en-CA" dirty="0"/>
          </a:p>
          <a:p>
            <a:pPr marL="411480" lvl="1" indent="0">
              <a:buNone/>
            </a:pPr>
            <a:r>
              <a:rPr lang="en-US" dirty="0"/>
              <a:t>etc...</a:t>
            </a:r>
            <a:endParaRPr lang="en-CA" dirty="0"/>
          </a:p>
        </p:txBody>
      </p:sp>
    </p:spTree>
    <p:extLst>
      <p:ext uri="{BB962C8B-B14F-4D97-AF65-F5344CB8AC3E}">
        <p14:creationId xmlns:p14="http://schemas.microsoft.com/office/powerpoint/2010/main" val="1493353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pageHome</a:t>
            </a:r>
            <a:endParaRPr lang="en-CA" dirty="0"/>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0A608E62-01A7-4E55-9FB5-0ACA394510CE}"/>
              </a:ext>
            </a:extLst>
          </p:cNvPr>
          <p:cNvPicPr>
            <a:picLocks noChangeAspect="1"/>
          </p:cNvPicPr>
          <p:nvPr/>
        </p:nvPicPr>
        <p:blipFill>
          <a:blip r:embed="rId2"/>
          <a:stretch>
            <a:fillRect/>
          </a:stretch>
        </p:blipFill>
        <p:spPr>
          <a:xfrm>
            <a:off x="826101" y="1878728"/>
            <a:ext cx="4120040" cy="4407113"/>
          </a:xfrm>
          <a:prstGeom prst="rect">
            <a:avLst/>
          </a:prstGeom>
        </p:spPr>
      </p:pic>
    </p:spTree>
    <p:extLst>
      <p:ext uri="{BB962C8B-B14F-4D97-AF65-F5344CB8AC3E}">
        <p14:creationId xmlns:p14="http://schemas.microsoft.com/office/powerpoint/2010/main" val="4224307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legalNotice</a:t>
            </a:r>
            <a:endParaRPr lang="en-CA" dirty="0"/>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822959" y="2133600"/>
            <a:ext cx="5734050" cy="2962275"/>
          </a:xfrm>
          <a:prstGeom prst="rect">
            <a:avLst/>
          </a:prstGeom>
        </p:spPr>
      </p:pic>
    </p:spTree>
    <p:extLst>
      <p:ext uri="{BB962C8B-B14F-4D97-AF65-F5344CB8AC3E}">
        <p14:creationId xmlns:p14="http://schemas.microsoft.com/office/powerpoint/2010/main" val="10732520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pageAbout</a:t>
            </a:r>
            <a:endParaRPr lang="en-CA" dirty="0"/>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822959" y="2209800"/>
            <a:ext cx="5882641" cy="3048000"/>
          </a:xfrm>
          <a:prstGeom prst="rect">
            <a:avLst/>
          </a:prstGeom>
        </p:spPr>
      </p:pic>
    </p:spTree>
    <p:extLst>
      <p:ext uri="{BB962C8B-B14F-4D97-AF65-F5344CB8AC3E}">
        <p14:creationId xmlns:p14="http://schemas.microsoft.com/office/powerpoint/2010/main" val="14521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FC3842F-B689-4225-AEB5-8F52A2F0A5FF}"/>
              </a:ext>
            </a:extLst>
          </p:cNvPr>
          <p:cNvPicPr>
            <a:picLocks noChangeAspect="1"/>
          </p:cNvPicPr>
          <p:nvPr/>
        </p:nvPicPr>
        <p:blipFill>
          <a:blip r:embed="rId2"/>
          <a:stretch>
            <a:fillRect/>
          </a:stretch>
        </p:blipFill>
        <p:spPr>
          <a:xfrm>
            <a:off x="19010" y="32437"/>
            <a:ext cx="2909143" cy="6248400"/>
          </a:xfrm>
          <a:prstGeom prst="rect">
            <a:avLst/>
          </a:prstGeom>
        </p:spPr>
      </p:pic>
      <p:pic>
        <p:nvPicPr>
          <p:cNvPr id="7" name="Picture 6">
            <a:extLst>
              <a:ext uri="{FF2B5EF4-FFF2-40B4-BE49-F238E27FC236}">
                <a16:creationId xmlns:a16="http://schemas.microsoft.com/office/drawing/2014/main" id="{C3FD1A4C-D9B1-4DA6-9A3E-AAC46A28716B}"/>
              </a:ext>
            </a:extLst>
          </p:cNvPr>
          <p:cNvPicPr>
            <a:picLocks noChangeAspect="1"/>
          </p:cNvPicPr>
          <p:nvPr/>
        </p:nvPicPr>
        <p:blipFill>
          <a:blip r:embed="rId3"/>
          <a:stretch>
            <a:fillRect/>
          </a:stretch>
        </p:blipFill>
        <p:spPr>
          <a:xfrm>
            <a:off x="2928153" y="76200"/>
            <a:ext cx="3315353" cy="6248400"/>
          </a:xfrm>
          <a:prstGeom prst="rect">
            <a:avLst/>
          </a:prstGeom>
        </p:spPr>
      </p:pic>
      <p:pic>
        <p:nvPicPr>
          <p:cNvPr id="8" name="Picture 7">
            <a:extLst>
              <a:ext uri="{FF2B5EF4-FFF2-40B4-BE49-F238E27FC236}">
                <a16:creationId xmlns:a16="http://schemas.microsoft.com/office/drawing/2014/main" id="{1E66ABCC-4809-4957-B334-EC59E574A4CA}"/>
              </a:ext>
            </a:extLst>
          </p:cNvPr>
          <p:cNvPicPr>
            <a:picLocks noChangeAspect="1"/>
          </p:cNvPicPr>
          <p:nvPr/>
        </p:nvPicPr>
        <p:blipFill>
          <a:blip r:embed="rId4"/>
          <a:stretch>
            <a:fillRect/>
          </a:stretch>
        </p:blipFill>
        <p:spPr>
          <a:xfrm>
            <a:off x="6198004" y="32437"/>
            <a:ext cx="2976633" cy="6315502"/>
          </a:xfrm>
          <a:prstGeom prst="rect">
            <a:avLst/>
          </a:prstGeom>
        </p:spPr>
      </p:pic>
    </p:spTree>
    <p:extLst>
      <p:ext uri="{BB962C8B-B14F-4D97-AF65-F5344CB8AC3E}">
        <p14:creationId xmlns:p14="http://schemas.microsoft.com/office/powerpoint/2010/main" val="1724821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CA45-7523-438F-BCBA-E58BED16F850}"/>
              </a:ext>
            </a:extLst>
          </p:cNvPr>
          <p:cNvSpPr>
            <a:spLocks noGrp="1"/>
          </p:cNvSpPr>
          <p:nvPr>
            <p:ph type="title"/>
          </p:nvPr>
        </p:nvSpPr>
        <p:spPr/>
        <p:txBody>
          <a:bodyPr/>
          <a:lstStyle/>
          <a:p>
            <a:r>
              <a:rPr lang="en-CA" dirty="0"/>
              <a:t>#</a:t>
            </a:r>
            <a:r>
              <a:rPr lang="en-US" dirty="0" err="1"/>
              <a:t>pageSignup</a:t>
            </a:r>
            <a:endParaRPr lang="en-CA" dirty="0"/>
          </a:p>
        </p:txBody>
      </p:sp>
      <p:sp>
        <p:nvSpPr>
          <p:cNvPr id="3" name="Content Placeholder 2">
            <a:extLst>
              <a:ext uri="{FF2B5EF4-FFF2-40B4-BE49-F238E27FC236}">
                <a16:creationId xmlns:a16="http://schemas.microsoft.com/office/drawing/2014/main" id="{FEC99C41-BCD9-454C-A6BE-D85AD661C15A}"/>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F1C67886-CDF7-4ADF-A924-680726A8A719}"/>
              </a:ext>
            </a:extLst>
          </p:cNvPr>
          <p:cNvPicPr>
            <a:picLocks noChangeAspect="1"/>
          </p:cNvPicPr>
          <p:nvPr/>
        </p:nvPicPr>
        <p:blipFill>
          <a:blip r:embed="rId2"/>
          <a:stretch>
            <a:fillRect/>
          </a:stretch>
        </p:blipFill>
        <p:spPr>
          <a:xfrm>
            <a:off x="827672" y="1878728"/>
            <a:ext cx="4038600" cy="4338906"/>
          </a:xfrm>
          <a:prstGeom prst="rect">
            <a:avLst/>
          </a:prstGeom>
        </p:spPr>
      </p:pic>
    </p:spTree>
    <p:extLst>
      <p:ext uri="{BB962C8B-B14F-4D97-AF65-F5344CB8AC3E}">
        <p14:creationId xmlns:p14="http://schemas.microsoft.com/office/powerpoint/2010/main" val="1920900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pageUserInfo</a:t>
            </a:r>
            <a:endParaRPr lang="en-CA" dirty="0"/>
          </a:p>
        </p:txBody>
      </p:sp>
      <p:sp>
        <p:nvSpPr>
          <p:cNvPr id="3" name="Content Placeholder 2"/>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61618369-DFE9-49C8-92D7-1A66E4062484}"/>
              </a:ext>
            </a:extLst>
          </p:cNvPr>
          <p:cNvPicPr>
            <a:picLocks noChangeAspect="1"/>
          </p:cNvPicPr>
          <p:nvPr/>
        </p:nvPicPr>
        <p:blipFill>
          <a:blip r:embed="rId2"/>
          <a:stretch>
            <a:fillRect/>
          </a:stretch>
        </p:blipFill>
        <p:spPr>
          <a:xfrm>
            <a:off x="822959" y="1824524"/>
            <a:ext cx="4739641" cy="4473332"/>
          </a:xfrm>
          <a:prstGeom prst="rect">
            <a:avLst/>
          </a:prstGeom>
        </p:spPr>
      </p:pic>
    </p:spTree>
    <p:extLst>
      <p:ext uri="{BB962C8B-B14F-4D97-AF65-F5344CB8AC3E}">
        <p14:creationId xmlns:p14="http://schemas.microsoft.com/office/powerpoint/2010/main" val="30107109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pageMenu</a:t>
            </a:r>
            <a:endParaRPr lang="en-CA" dirty="0"/>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3A132A3A-A518-4F40-A55D-B39FB56C4EE8}"/>
              </a:ext>
            </a:extLst>
          </p:cNvPr>
          <p:cNvPicPr>
            <a:picLocks noChangeAspect="1"/>
          </p:cNvPicPr>
          <p:nvPr/>
        </p:nvPicPr>
        <p:blipFill>
          <a:blip r:embed="rId2"/>
          <a:stretch>
            <a:fillRect/>
          </a:stretch>
        </p:blipFill>
        <p:spPr>
          <a:xfrm>
            <a:off x="822959" y="1845734"/>
            <a:ext cx="6319838" cy="4415008"/>
          </a:xfrm>
          <a:prstGeom prst="rect">
            <a:avLst/>
          </a:prstGeom>
        </p:spPr>
      </p:pic>
    </p:spTree>
    <p:extLst>
      <p:ext uri="{BB962C8B-B14F-4D97-AF65-F5344CB8AC3E}">
        <p14:creationId xmlns:p14="http://schemas.microsoft.com/office/powerpoint/2010/main" val="41859263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pageRecords</a:t>
            </a:r>
            <a:endParaRPr lang="en-CA" dirty="0"/>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129C8EA5-C1B7-4179-88AD-1C7F12ACA96E}"/>
              </a:ext>
            </a:extLst>
          </p:cNvPr>
          <p:cNvPicPr>
            <a:picLocks noChangeAspect="1"/>
          </p:cNvPicPr>
          <p:nvPr/>
        </p:nvPicPr>
        <p:blipFill>
          <a:blip r:embed="rId2"/>
          <a:stretch>
            <a:fillRect/>
          </a:stretch>
        </p:blipFill>
        <p:spPr>
          <a:xfrm>
            <a:off x="829244" y="1845734"/>
            <a:ext cx="4105503" cy="4411569"/>
          </a:xfrm>
          <a:prstGeom prst="rect">
            <a:avLst/>
          </a:prstGeom>
        </p:spPr>
      </p:pic>
    </p:spTree>
    <p:extLst>
      <p:ext uri="{BB962C8B-B14F-4D97-AF65-F5344CB8AC3E}">
        <p14:creationId xmlns:p14="http://schemas.microsoft.com/office/powerpoint/2010/main" val="1759410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t>
            </a:r>
            <a:r>
              <a:rPr lang="en-US" sz="2800" dirty="0" err="1"/>
              <a:t>pageNewRecordForm</a:t>
            </a:r>
            <a:endParaRPr lang="en-CA" sz="2800" dirty="0"/>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7D2EAADC-7C44-4476-9D53-C5C938D23D4E}"/>
              </a:ext>
            </a:extLst>
          </p:cNvPr>
          <p:cNvPicPr>
            <a:picLocks noChangeAspect="1"/>
          </p:cNvPicPr>
          <p:nvPr/>
        </p:nvPicPr>
        <p:blipFill>
          <a:blip r:embed="rId2"/>
          <a:stretch>
            <a:fillRect/>
          </a:stretch>
        </p:blipFill>
        <p:spPr>
          <a:xfrm>
            <a:off x="826887" y="2052650"/>
            <a:ext cx="6495487" cy="3609528"/>
          </a:xfrm>
          <a:prstGeom prst="rect">
            <a:avLst/>
          </a:prstGeom>
        </p:spPr>
      </p:pic>
    </p:spTree>
    <p:extLst>
      <p:ext uri="{BB962C8B-B14F-4D97-AF65-F5344CB8AC3E}">
        <p14:creationId xmlns:p14="http://schemas.microsoft.com/office/powerpoint/2010/main" val="628871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pageGraph</a:t>
            </a:r>
            <a:endParaRPr lang="en-CA" dirty="0"/>
          </a:p>
        </p:txBody>
      </p:sp>
      <p:sp>
        <p:nvSpPr>
          <p:cNvPr id="3" name="Content Placeholder 2"/>
          <p:cNvSpPr>
            <a:spLocks noGrp="1"/>
          </p:cNvSpPr>
          <p:nvPr>
            <p:ph idx="1"/>
          </p:nvPr>
        </p:nvSpPr>
        <p:spPr>
          <a:xfrm>
            <a:off x="5105400" y="2209800"/>
            <a:ext cx="3581400" cy="2910840"/>
          </a:xfrm>
        </p:spPr>
        <p:txBody>
          <a:bodyPr/>
          <a:lstStyle/>
          <a:p>
            <a:r>
              <a:rPr lang="en-US" dirty="0"/>
              <a:t>Don’t need a graphic part yet (just blank is fine)</a:t>
            </a:r>
            <a:endParaRPr lang="en-CA" dirty="0"/>
          </a:p>
        </p:txBody>
      </p:sp>
      <p:pic>
        <p:nvPicPr>
          <p:cNvPr id="4" name="Picture 3">
            <a:extLst>
              <a:ext uri="{FF2B5EF4-FFF2-40B4-BE49-F238E27FC236}">
                <a16:creationId xmlns:a16="http://schemas.microsoft.com/office/drawing/2014/main" id="{5934C828-16BD-4C9B-9207-0A153613E5C0}"/>
              </a:ext>
            </a:extLst>
          </p:cNvPr>
          <p:cNvPicPr>
            <a:picLocks noChangeAspect="1"/>
          </p:cNvPicPr>
          <p:nvPr/>
        </p:nvPicPr>
        <p:blipFill>
          <a:blip r:embed="rId2"/>
          <a:stretch>
            <a:fillRect/>
          </a:stretch>
        </p:blipFill>
        <p:spPr>
          <a:xfrm>
            <a:off x="920740" y="1981200"/>
            <a:ext cx="3651260" cy="4258626"/>
          </a:xfrm>
          <a:prstGeom prst="rect">
            <a:avLst/>
          </a:prstGeom>
        </p:spPr>
      </p:pic>
    </p:spTree>
    <p:extLst>
      <p:ext uri="{BB962C8B-B14F-4D97-AF65-F5344CB8AC3E}">
        <p14:creationId xmlns:p14="http://schemas.microsoft.com/office/powerpoint/2010/main" val="2932443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pageAdvice</a:t>
            </a:r>
            <a:endParaRPr lang="en-CA" dirty="0"/>
          </a:p>
        </p:txBody>
      </p:sp>
      <p:sp>
        <p:nvSpPr>
          <p:cNvPr id="6" name="Content Placeholder 2"/>
          <p:cNvSpPr>
            <a:spLocks noGrp="1"/>
          </p:cNvSpPr>
          <p:nvPr>
            <p:ph idx="1"/>
          </p:nvPr>
        </p:nvSpPr>
        <p:spPr>
          <a:xfrm>
            <a:off x="5181600" y="2057400"/>
            <a:ext cx="3440245" cy="2362201"/>
          </a:xfrm>
        </p:spPr>
        <p:txBody>
          <a:bodyPr/>
          <a:lstStyle/>
          <a:p>
            <a:r>
              <a:rPr lang="en-US" dirty="0"/>
              <a:t>Don’t need a graphic part yet (just blank is fine)</a:t>
            </a:r>
            <a:endParaRPr lang="en-CA" dirty="0"/>
          </a:p>
        </p:txBody>
      </p:sp>
      <p:pic>
        <p:nvPicPr>
          <p:cNvPr id="3" name="Picture 2">
            <a:extLst>
              <a:ext uri="{FF2B5EF4-FFF2-40B4-BE49-F238E27FC236}">
                <a16:creationId xmlns:a16="http://schemas.microsoft.com/office/drawing/2014/main" id="{894B8A1F-6DC9-4748-9D21-1B22C62BF02E}"/>
              </a:ext>
            </a:extLst>
          </p:cNvPr>
          <p:cNvPicPr>
            <a:picLocks noChangeAspect="1"/>
          </p:cNvPicPr>
          <p:nvPr/>
        </p:nvPicPr>
        <p:blipFill>
          <a:blip r:embed="rId2"/>
          <a:stretch>
            <a:fillRect/>
          </a:stretch>
        </p:blipFill>
        <p:spPr>
          <a:xfrm>
            <a:off x="822960" y="1828800"/>
            <a:ext cx="2217814" cy="4458651"/>
          </a:xfrm>
          <a:prstGeom prst="rect">
            <a:avLst/>
          </a:prstGeom>
        </p:spPr>
      </p:pic>
    </p:spTree>
    <p:extLst>
      <p:ext uri="{BB962C8B-B14F-4D97-AF65-F5344CB8AC3E}">
        <p14:creationId xmlns:p14="http://schemas.microsoft.com/office/powerpoint/2010/main" val="33545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Expense Tracker App (records)</a:t>
            </a:r>
          </a:p>
        </p:txBody>
      </p:sp>
      <p:sp>
        <p:nvSpPr>
          <p:cNvPr id="3" name="Content Placeholder 2"/>
          <p:cNvSpPr>
            <a:spLocks noGrp="1"/>
          </p:cNvSpPr>
          <p:nvPr>
            <p:ph idx="1"/>
          </p:nvPr>
        </p:nvSpPr>
        <p:spPr/>
        <p:txBody>
          <a:bodyPr/>
          <a:lstStyle/>
          <a:p>
            <a:r>
              <a:rPr lang="en-US" dirty="0"/>
              <a:t>Creating new entries</a:t>
            </a:r>
          </a:p>
          <a:p>
            <a:endParaRPr lang="en-US" dirty="0"/>
          </a:p>
          <a:p>
            <a:r>
              <a:rPr lang="en-US" dirty="0"/>
              <a:t>Editing existing entries</a:t>
            </a:r>
          </a:p>
          <a:p>
            <a:endParaRPr lang="en-US" dirty="0"/>
          </a:p>
          <a:p>
            <a:r>
              <a:rPr lang="en-US" dirty="0"/>
              <a:t>Deleting individual entries</a:t>
            </a:r>
          </a:p>
          <a:p>
            <a:endParaRPr lang="en-US" dirty="0"/>
          </a:p>
          <a:p>
            <a:r>
              <a:rPr lang="en-US" dirty="0"/>
              <a:t>Editing individual entries</a:t>
            </a:r>
          </a:p>
          <a:p>
            <a:endParaRPr lang="en-US" dirty="0"/>
          </a:p>
          <a:p>
            <a:r>
              <a:rPr lang="en-US" dirty="0"/>
              <a:t>Clearing the entire history</a:t>
            </a:r>
          </a:p>
        </p:txBody>
      </p:sp>
    </p:spTree>
    <p:extLst>
      <p:ext uri="{BB962C8B-B14F-4D97-AF65-F5344CB8AC3E}">
        <p14:creationId xmlns:p14="http://schemas.microsoft.com/office/powerpoint/2010/main" val="209185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84BBFE-45D8-46DB-A88A-7685586D7D5B}"/>
              </a:ext>
            </a:extLst>
          </p:cNvPr>
          <p:cNvPicPr>
            <a:picLocks noChangeAspect="1"/>
          </p:cNvPicPr>
          <p:nvPr/>
        </p:nvPicPr>
        <p:blipFill>
          <a:blip r:embed="rId2"/>
          <a:stretch>
            <a:fillRect/>
          </a:stretch>
        </p:blipFill>
        <p:spPr>
          <a:xfrm>
            <a:off x="5105400" y="40410"/>
            <a:ext cx="2953224" cy="6248400"/>
          </a:xfrm>
          <a:prstGeom prst="rect">
            <a:avLst/>
          </a:prstGeom>
        </p:spPr>
      </p:pic>
      <p:pic>
        <p:nvPicPr>
          <p:cNvPr id="6" name="Picture 5">
            <a:extLst>
              <a:ext uri="{FF2B5EF4-FFF2-40B4-BE49-F238E27FC236}">
                <a16:creationId xmlns:a16="http://schemas.microsoft.com/office/drawing/2014/main" id="{412D1406-182A-4293-8035-0FBA7E5A044F}"/>
              </a:ext>
            </a:extLst>
          </p:cNvPr>
          <p:cNvPicPr>
            <a:picLocks noChangeAspect="1"/>
          </p:cNvPicPr>
          <p:nvPr/>
        </p:nvPicPr>
        <p:blipFill>
          <a:blip r:embed="rId3"/>
          <a:stretch>
            <a:fillRect/>
          </a:stretch>
        </p:blipFill>
        <p:spPr>
          <a:xfrm>
            <a:off x="1221824" y="54759"/>
            <a:ext cx="2852671" cy="1805389"/>
          </a:xfrm>
          <a:prstGeom prst="rect">
            <a:avLst/>
          </a:prstGeom>
        </p:spPr>
      </p:pic>
      <p:pic>
        <p:nvPicPr>
          <p:cNvPr id="7" name="Picture 6">
            <a:extLst>
              <a:ext uri="{FF2B5EF4-FFF2-40B4-BE49-F238E27FC236}">
                <a16:creationId xmlns:a16="http://schemas.microsoft.com/office/drawing/2014/main" id="{08683784-40AB-495B-97B1-49739FC29C81}"/>
              </a:ext>
            </a:extLst>
          </p:cNvPr>
          <p:cNvPicPr>
            <a:picLocks noChangeAspect="1"/>
          </p:cNvPicPr>
          <p:nvPr/>
        </p:nvPicPr>
        <p:blipFill>
          <a:blip r:embed="rId4"/>
          <a:stretch>
            <a:fillRect/>
          </a:stretch>
        </p:blipFill>
        <p:spPr>
          <a:xfrm>
            <a:off x="1029121" y="1918779"/>
            <a:ext cx="3238079" cy="4394537"/>
          </a:xfrm>
          <a:prstGeom prst="rect">
            <a:avLst/>
          </a:prstGeom>
        </p:spPr>
      </p:pic>
    </p:spTree>
    <p:extLst>
      <p:ext uri="{BB962C8B-B14F-4D97-AF65-F5344CB8AC3E}">
        <p14:creationId xmlns:p14="http://schemas.microsoft.com/office/powerpoint/2010/main" val="346613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Expense Tracker App (feedback)</a:t>
            </a:r>
          </a:p>
        </p:txBody>
      </p:sp>
      <p:sp>
        <p:nvSpPr>
          <p:cNvPr id="3" name="Content Placeholder 2"/>
          <p:cNvSpPr>
            <a:spLocks noGrp="1"/>
          </p:cNvSpPr>
          <p:nvPr>
            <p:ph idx="1"/>
          </p:nvPr>
        </p:nvSpPr>
        <p:spPr>
          <a:xfrm>
            <a:off x="858311" y="2209800"/>
            <a:ext cx="7543801" cy="4023360"/>
          </a:xfrm>
        </p:spPr>
        <p:txBody>
          <a:bodyPr/>
          <a:lstStyle/>
          <a:p>
            <a:r>
              <a:rPr lang="en-US" dirty="0"/>
              <a:t>Tabular view of the history</a:t>
            </a:r>
          </a:p>
          <a:p>
            <a:endParaRPr lang="en-US" dirty="0"/>
          </a:p>
          <a:p>
            <a:r>
              <a:rPr lang="en-US" dirty="0"/>
              <a:t>Graphical view of the history</a:t>
            </a:r>
          </a:p>
          <a:p>
            <a:endParaRPr lang="en-US" dirty="0"/>
          </a:p>
          <a:p>
            <a:r>
              <a:rPr lang="en-US" dirty="0"/>
              <a:t>Advice using graphical widgets</a:t>
            </a:r>
          </a:p>
        </p:txBody>
      </p:sp>
    </p:spTree>
    <p:extLst>
      <p:ext uri="{BB962C8B-B14F-4D97-AF65-F5344CB8AC3E}">
        <p14:creationId xmlns:p14="http://schemas.microsoft.com/office/powerpoint/2010/main" val="40279042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2040</TotalTime>
  <Words>4189</Words>
  <Application>Microsoft Office PowerPoint</Application>
  <PresentationFormat>On-screen Show (4:3)</PresentationFormat>
  <Paragraphs>572</Paragraphs>
  <Slides>66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Calibri</vt:lpstr>
      <vt:lpstr>Calibri Light</vt:lpstr>
      <vt:lpstr>Wingdings 2</vt:lpstr>
      <vt:lpstr>Retrospect</vt:lpstr>
      <vt:lpstr>MCDA 5550 - Web App Development   Chapter 05: A Menu-Driven App to Monitor Important Indicators</vt:lpstr>
      <vt:lpstr>Read and modify code</vt:lpstr>
      <vt:lpstr>Expense Tracker App Design (Overview)</vt:lpstr>
      <vt:lpstr>Expense Tracker App Design(profile)</vt:lpstr>
      <vt:lpstr>PowerPoint Presentation</vt:lpstr>
      <vt:lpstr>PowerPoint Presentation</vt:lpstr>
      <vt:lpstr>Expense Tracker App (records)</vt:lpstr>
      <vt:lpstr>PowerPoint Presentation</vt:lpstr>
      <vt:lpstr>Expense Tracker App (feedback)</vt:lpstr>
      <vt:lpstr>PowerPoint Presentation</vt:lpstr>
      <vt:lpstr>Graph</vt:lpstr>
      <vt:lpstr>10 different data role “pages”</vt:lpstr>
      <vt:lpstr>Moving around Pages</vt:lpstr>
      <vt:lpstr>1. Login Page</vt:lpstr>
      <vt:lpstr>PowerPoint Presentation</vt:lpstr>
      <vt:lpstr>Password</vt:lpstr>
      <vt:lpstr>Cont’d…</vt:lpstr>
      <vt:lpstr>Cont’d…</vt:lpstr>
      <vt:lpstr>Cont’d…</vt:lpstr>
      <vt:lpstr>jQuery mobile icons</vt:lpstr>
      <vt:lpstr>PowerPoint Presentation</vt:lpstr>
      <vt:lpstr>2. About/Info page</vt:lpstr>
      <vt:lpstr>PowerPoint Presentation</vt:lpstr>
      <vt:lpstr>3. Sign up page</vt:lpstr>
      <vt:lpstr>PowerPoint Presentation</vt:lpstr>
      <vt:lpstr>4. Disclaimer page</vt:lpstr>
      <vt:lpstr>PowerPoint Presentation</vt:lpstr>
      <vt:lpstr>How do we get here?</vt:lpstr>
      <vt:lpstr>5. Profile</vt:lpstr>
      <vt:lpstr>Cont’d…</vt:lpstr>
      <vt:lpstr>Date</vt:lpstr>
      <vt:lpstr>Select</vt:lpstr>
      <vt:lpstr>Cont’d…</vt:lpstr>
      <vt:lpstr>6. Menu</vt:lpstr>
      <vt:lpstr>Cont’d…</vt:lpstr>
      <vt:lpstr>#</vt:lpstr>
      <vt:lpstr>7. Record page</vt:lpstr>
      <vt:lpstr>Cont’d…</vt:lpstr>
      <vt:lpstr>Clear History</vt:lpstr>
      <vt:lpstr>8. New record page</vt:lpstr>
      <vt:lpstr>PowerPoint Presentation</vt:lpstr>
      <vt:lpstr>Cont’d…</vt:lpstr>
      <vt:lpstr>Cont’d…</vt:lpstr>
      <vt:lpstr>9. Graph/Analyze page</vt:lpstr>
      <vt:lpstr>Cont’d…</vt:lpstr>
      <vt:lpstr>bootstrap.css</vt:lpstr>
      <vt:lpstr>PowerPoint Presentation</vt:lpstr>
      <vt:lpstr>Bootstrap Grid Layout</vt:lpstr>
      <vt:lpstr>Bootstrap grids</vt:lpstr>
      <vt:lpstr>10. Advice page</vt:lpstr>
      <vt:lpstr>Cont’d…</vt:lpstr>
      <vt:lpstr>Include js files</vt:lpstr>
      <vt:lpstr>Activities (Assignment3)</vt:lpstr>
      <vt:lpstr>(recap) 10 different data role “pages”</vt:lpstr>
      <vt:lpstr>Recommended links</vt:lpstr>
      <vt:lpstr>Notes</vt:lpstr>
      <vt:lpstr>#pageHome</vt:lpstr>
      <vt:lpstr>#legalNotice</vt:lpstr>
      <vt:lpstr>#pageAbout</vt:lpstr>
      <vt:lpstr>#pageSignup</vt:lpstr>
      <vt:lpstr>#pageUserInfo</vt:lpstr>
      <vt:lpstr>#pageMenu</vt:lpstr>
      <vt:lpstr>#pageRecords</vt:lpstr>
      <vt:lpstr>#pageNewRecordForm</vt:lpstr>
      <vt:lpstr>#pageGraph</vt:lpstr>
      <vt:lpstr>#pageAdvice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dc:creator>
  <cp:lastModifiedBy>Dinesh Kumar Govindaraj</cp:lastModifiedBy>
  <cp:revision>523</cp:revision>
  <dcterms:created xsi:type="dcterms:W3CDTF">2016-01-01T20:36:32Z</dcterms:created>
  <dcterms:modified xsi:type="dcterms:W3CDTF">2019-06-01T11:25:50Z</dcterms:modified>
</cp:coreProperties>
</file>