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0"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developerdiary.com/java/spring-boot/an-introduction-to-spring-boot/" TargetMode="External"/><Relationship Id="rId2" Type="http://schemas.openxmlformats.org/officeDocument/2006/relationships/hyperlink" Target="http://docs.spring.io/spring-boot/docs/2.0.x-SNAPSHOT/referenc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Boot</a:t>
            </a:r>
            <a:endParaRPr lang="en-US" dirty="0"/>
          </a:p>
        </p:txBody>
      </p:sp>
      <p:sp>
        <p:nvSpPr>
          <p:cNvPr id="3" name="Subtitle 2"/>
          <p:cNvSpPr>
            <a:spLocks noGrp="1"/>
          </p:cNvSpPr>
          <p:nvPr>
            <p:ph type="subTitle" idx="1"/>
          </p:nvPr>
        </p:nvSpPr>
        <p:spPr/>
        <p:txBody>
          <a:bodyPr/>
          <a:lstStyle/>
          <a:p>
            <a:r>
              <a:rPr lang="en-US" dirty="0" smtClean="0"/>
              <a:t>Code with 0% Configuration</a:t>
            </a:r>
            <a:endParaRPr lang="en-US" dirty="0"/>
          </a:p>
        </p:txBody>
      </p:sp>
      <p:sp>
        <p:nvSpPr>
          <p:cNvPr id="4" name="Rectangle 3"/>
          <p:cNvSpPr/>
          <p:nvPr/>
        </p:nvSpPr>
        <p:spPr>
          <a:xfrm>
            <a:off x="230339" y="6024590"/>
            <a:ext cx="2553456" cy="769441"/>
          </a:xfrm>
          <a:prstGeom prst="rect">
            <a:avLst/>
          </a:prstGeom>
          <a:noFill/>
        </p:spPr>
        <p:txBody>
          <a:bodyPr wrap="none" lIns="91440" tIns="45720" rIns="91440" bIns="45720">
            <a:spAutoFit/>
          </a:bodyPr>
          <a:lstStyle/>
          <a:p>
            <a:r>
              <a:rPr lang="en-US" sz="2400" b="0" cap="none" spc="0" dirty="0" err="1" smtClean="0">
                <a:ln w="0"/>
                <a:solidFill>
                  <a:schemeClr val="accent1"/>
                </a:solidFill>
                <a:effectLst>
                  <a:outerShdw blurRad="38100" dist="25400" dir="5400000" algn="ctr" rotWithShape="0">
                    <a:srgbClr val="6E747A">
                      <a:alpha val="43000"/>
                    </a:srgbClr>
                  </a:outerShdw>
                </a:effectLst>
              </a:rPr>
              <a:t>Gyenendra</a:t>
            </a:r>
            <a:r>
              <a:rPr lang="en-US" sz="2400" b="0" cap="none" spc="0" dirty="0" smtClean="0">
                <a:ln w="0"/>
                <a:solidFill>
                  <a:schemeClr val="accent1"/>
                </a:solidFill>
                <a:effectLst>
                  <a:outerShdw blurRad="38100" dist="25400" dir="5400000" algn="ctr" rotWithShape="0">
                    <a:srgbClr val="6E747A">
                      <a:alpha val="43000"/>
                    </a:srgbClr>
                  </a:outerShdw>
                </a:effectLst>
              </a:rPr>
              <a:t> </a:t>
            </a:r>
            <a:r>
              <a:rPr lang="en-US" sz="2400" b="0" cap="none" spc="0" dirty="0" err="1" smtClean="0">
                <a:ln w="0"/>
                <a:solidFill>
                  <a:schemeClr val="accent1"/>
                </a:solidFill>
                <a:effectLst>
                  <a:outerShdw blurRad="38100" dist="25400" dir="5400000" algn="ctr" rotWithShape="0">
                    <a:srgbClr val="6E747A">
                      <a:alpha val="43000"/>
                    </a:srgbClr>
                  </a:outerShdw>
                </a:effectLst>
              </a:rPr>
              <a:t>Yadav</a:t>
            </a:r>
            <a:endParaRPr lang="en-US" sz="2400" b="0" cap="none" spc="0" dirty="0" smtClean="0">
              <a:ln w="0"/>
              <a:solidFill>
                <a:schemeClr val="accent1"/>
              </a:solidFill>
              <a:effectLst>
                <a:outerShdw blurRad="38100" dist="25400" dir="5400000" algn="ctr" rotWithShape="0">
                  <a:srgbClr val="6E747A">
                    <a:alpha val="43000"/>
                  </a:srgbClr>
                </a:outerShdw>
              </a:effectLst>
            </a:endParaRPr>
          </a:p>
          <a:p>
            <a:r>
              <a:rPr lang="en-US" sz="2000" dirty="0" smtClean="0">
                <a:ln w="0"/>
                <a:solidFill>
                  <a:srgbClr val="FF0000"/>
                </a:solidFill>
                <a:effectLst>
                  <a:outerShdw blurRad="38100" dist="25400" dir="5400000" algn="ctr" rotWithShape="0">
                    <a:srgbClr val="6E747A">
                      <a:alpha val="43000"/>
                    </a:srgbClr>
                  </a:outerShdw>
                </a:effectLst>
              </a:rPr>
              <a:t>Jindal </a:t>
            </a:r>
            <a:r>
              <a:rPr lang="en-US" sz="2000" dirty="0" err="1" smtClean="0">
                <a:ln w="0"/>
                <a:solidFill>
                  <a:srgbClr val="FF0000"/>
                </a:solidFill>
                <a:effectLst>
                  <a:outerShdw blurRad="38100" dist="25400" dir="5400000" algn="ctr" rotWithShape="0">
                    <a:srgbClr val="6E747A">
                      <a:alpha val="43000"/>
                    </a:srgbClr>
                  </a:outerShdw>
                </a:effectLst>
              </a:rPr>
              <a:t>InfoSolutions</a:t>
            </a:r>
            <a:endParaRPr lang="en-US" sz="2000" b="0" cap="none" spc="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1454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CLI</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A command line interface, based on ruby, to start/stop spring boot created applications.</a:t>
            </a:r>
          </a:p>
        </p:txBody>
      </p:sp>
    </p:spTree>
    <p:extLst>
      <p:ext uri="{BB962C8B-B14F-4D97-AF65-F5344CB8AC3E}">
        <p14:creationId xmlns:p14="http://schemas.microsoft.com/office/powerpoint/2010/main" val="3642754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Actuator</a:t>
            </a:r>
          </a:p>
        </p:txBody>
      </p:sp>
      <p:sp>
        <p:nvSpPr>
          <p:cNvPr id="3" name="Content Placeholder 2"/>
          <p:cNvSpPr>
            <a:spLocks noGrp="1"/>
          </p:cNvSpPr>
          <p:nvPr>
            <p:ph idx="1"/>
          </p:nvPr>
        </p:nvSpPr>
        <p:spPr/>
        <p:txBody>
          <a:bodyPr>
            <a:normAutofit/>
          </a:bodyPr>
          <a:lstStyle/>
          <a:p>
            <a:r>
              <a:rPr lang="en-US" sz="2800" dirty="0"/>
              <a:t>This project, when added, will enable certain enterprise features (Security, Metrics, Default Error pages) to your </a:t>
            </a:r>
            <a:r>
              <a:rPr lang="en-US" sz="2800" dirty="0" smtClean="0"/>
              <a:t>application.</a:t>
            </a:r>
          </a:p>
          <a:p>
            <a:r>
              <a:rPr lang="en-US" sz="2800" dirty="0" smtClean="0"/>
              <a:t>As </a:t>
            </a:r>
            <a:r>
              <a:rPr lang="en-US" sz="2800" dirty="0"/>
              <a:t>the auto configure module it uses auto detection to detect certain frameworks/features of your application</a:t>
            </a:r>
            <a:r>
              <a:rPr lang="en-US" sz="2800" dirty="0" smtClean="0"/>
              <a:t>. For </a:t>
            </a:r>
            <a:r>
              <a:rPr lang="en-US" sz="2800" dirty="0"/>
              <a:t>an example, you can see all the REST Services defined in a web application using Actuator.</a:t>
            </a:r>
          </a:p>
        </p:txBody>
      </p:sp>
    </p:spTree>
    <p:extLst>
      <p:ext uri="{BB962C8B-B14F-4D97-AF65-F5344CB8AC3E}">
        <p14:creationId xmlns:p14="http://schemas.microsoft.com/office/powerpoint/2010/main" val="636326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Starters</a:t>
            </a:r>
          </a:p>
        </p:txBody>
      </p:sp>
      <p:sp>
        <p:nvSpPr>
          <p:cNvPr id="3" name="Content Placeholder 2"/>
          <p:cNvSpPr>
            <a:spLocks noGrp="1"/>
          </p:cNvSpPr>
          <p:nvPr>
            <p:ph idx="1"/>
          </p:nvPr>
        </p:nvSpPr>
        <p:spPr/>
        <p:txBody>
          <a:bodyPr>
            <a:normAutofit/>
          </a:bodyPr>
          <a:lstStyle/>
          <a:p>
            <a:r>
              <a:rPr lang="en-US" sz="2800" dirty="0"/>
              <a:t>Different quick start projects to include as a dependency in your maven or </a:t>
            </a:r>
            <a:r>
              <a:rPr lang="en-US" sz="2800" dirty="0" err="1"/>
              <a:t>gradle</a:t>
            </a:r>
            <a:r>
              <a:rPr lang="en-US" sz="2800" dirty="0"/>
              <a:t> build </a:t>
            </a:r>
            <a:r>
              <a:rPr lang="en-US" sz="2800" dirty="0" smtClean="0"/>
              <a:t>file.</a:t>
            </a:r>
          </a:p>
          <a:p>
            <a:r>
              <a:rPr lang="en-US" sz="2800" dirty="0" smtClean="0"/>
              <a:t>It </a:t>
            </a:r>
            <a:r>
              <a:rPr lang="en-US" sz="2800" dirty="0"/>
              <a:t>will have the needed dependencies for that type of </a:t>
            </a:r>
            <a:r>
              <a:rPr lang="en-US" sz="2800" dirty="0" smtClean="0"/>
              <a:t>application.</a:t>
            </a:r>
          </a:p>
          <a:p>
            <a:r>
              <a:rPr lang="en-US" sz="2800" dirty="0" smtClean="0"/>
              <a:t>Currently </a:t>
            </a:r>
            <a:r>
              <a:rPr lang="en-US" sz="2800" dirty="0"/>
              <a:t>there are many starter projects </a:t>
            </a:r>
            <a:r>
              <a:rPr lang="en-US" sz="2800" dirty="0" smtClean="0"/>
              <a:t>and </a:t>
            </a:r>
            <a:r>
              <a:rPr lang="en-US" sz="2800" dirty="0"/>
              <a:t>many more are expected to be added.</a:t>
            </a:r>
          </a:p>
        </p:txBody>
      </p:sp>
    </p:spTree>
    <p:extLst>
      <p:ext uri="{BB962C8B-B14F-4D97-AF65-F5344CB8AC3E}">
        <p14:creationId xmlns:p14="http://schemas.microsoft.com/office/powerpoint/2010/main" val="3884584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Tools</a:t>
            </a:r>
          </a:p>
        </p:txBody>
      </p:sp>
      <p:sp>
        <p:nvSpPr>
          <p:cNvPr id="3" name="Content Placeholder 2"/>
          <p:cNvSpPr>
            <a:spLocks noGrp="1"/>
          </p:cNvSpPr>
          <p:nvPr>
            <p:ph idx="1"/>
          </p:nvPr>
        </p:nvSpPr>
        <p:spPr/>
        <p:txBody>
          <a:bodyPr>
            <a:normAutofit/>
          </a:bodyPr>
          <a:lstStyle/>
          <a:p>
            <a:r>
              <a:rPr lang="en-US" sz="2800" dirty="0"/>
              <a:t>The Maven and </a:t>
            </a:r>
            <a:r>
              <a:rPr lang="en-US" sz="2800" dirty="0" err="1"/>
              <a:t>Gradle</a:t>
            </a:r>
            <a:r>
              <a:rPr lang="en-US" sz="2800" dirty="0"/>
              <a:t> build tool as well as the custom Spring Boot Loader (used in the single executable jar/war) is included in this project.</a:t>
            </a:r>
          </a:p>
        </p:txBody>
      </p:sp>
    </p:spTree>
    <p:extLst>
      <p:ext uri="{BB962C8B-B14F-4D97-AF65-F5344CB8AC3E}">
        <p14:creationId xmlns:p14="http://schemas.microsoft.com/office/powerpoint/2010/main" val="68349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150"/>
            <a:ext cx="8596668" cy="1320800"/>
          </a:xfrm>
        </p:spPr>
        <p:txBody>
          <a:bodyPr/>
          <a:lstStyle/>
          <a:p>
            <a:r>
              <a:rPr lang="en-US" dirty="0"/>
              <a:t>How to use Spring Boot</a:t>
            </a:r>
          </a:p>
        </p:txBody>
      </p:sp>
      <p:sp>
        <p:nvSpPr>
          <p:cNvPr id="3" name="Content Placeholder 2"/>
          <p:cNvSpPr>
            <a:spLocks noGrp="1"/>
          </p:cNvSpPr>
          <p:nvPr>
            <p:ph idx="1"/>
          </p:nvPr>
        </p:nvSpPr>
        <p:spPr>
          <a:xfrm>
            <a:off x="677334" y="1516645"/>
            <a:ext cx="8596668" cy="4781123"/>
          </a:xfrm>
        </p:spPr>
        <p:txBody>
          <a:bodyPr>
            <a:noAutofit/>
          </a:bodyPr>
          <a:lstStyle/>
          <a:p>
            <a:r>
              <a:rPr lang="en-US" sz="2000" dirty="0"/>
              <a:t>You can use spring initialize to create the initial setup. You can visit either start.spring.io or use STS (Spring Tool Suite) Support available in IDEA or Eclipse to choose all the Spring Boot Starters</a:t>
            </a:r>
          </a:p>
          <a:p>
            <a:r>
              <a:rPr lang="en-US" sz="2000" dirty="0"/>
              <a:t>You need to also choose whether to use Maven or </a:t>
            </a:r>
            <a:r>
              <a:rPr lang="en-US" sz="2000" dirty="0" err="1"/>
              <a:t>Gradle</a:t>
            </a:r>
            <a:r>
              <a:rPr lang="en-US" sz="2000" dirty="0"/>
              <a:t> as the build tool.</a:t>
            </a:r>
          </a:p>
          <a:p>
            <a:r>
              <a:rPr lang="en-US" sz="2000" dirty="0"/>
              <a:t>If you are using start.spring.io, you need to then download the zip and configure your workspace. Otherwise using your preferred IDE will automatically create the required file in the workspace.</a:t>
            </a:r>
          </a:p>
          <a:p>
            <a:r>
              <a:rPr lang="en-US" sz="2000" dirty="0"/>
              <a:t>Add your code as required</a:t>
            </a:r>
          </a:p>
          <a:p>
            <a:r>
              <a:rPr lang="en-US" sz="2000" dirty="0"/>
              <a:t>You can either use </a:t>
            </a:r>
            <a:r>
              <a:rPr lang="en-US" sz="2000" dirty="0" err="1"/>
              <a:t>mvn</a:t>
            </a:r>
            <a:r>
              <a:rPr lang="en-US" sz="2000" dirty="0"/>
              <a:t> clean package or use IDEA or Eclipse to build and create the jar file.</a:t>
            </a:r>
          </a:p>
          <a:p>
            <a:r>
              <a:rPr lang="en-US" sz="2000" dirty="0"/>
              <a:t>By default the JAR would include integrated Tomcat server, so just by executing the JAR you should be able to use your program.</a:t>
            </a:r>
          </a:p>
        </p:txBody>
      </p:sp>
    </p:spTree>
    <p:extLst>
      <p:ext uri="{BB962C8B-B14F-4D97-AF65-F5344CB8AC3E}">
        <p14:creationId xmlns:p14="http://schemas.microsoft.com/office/powerpoint/2010/main" val="4274187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t="3072" b="4130"/>
          <a:stretch/>
        </p:blipFill>
        <p:spPr>
          <a:xfrm>
            <a:off x="3232597" y="270455"/>
            <a:ext cx="3219717" cy="6284891"/>
          </a:xfrm>
        </p:spPr>
      </p:pic>
    </p:spTree>
    <p:extLst>
      <p:ext uri="{BB962C8B-B14F-4D97-AF65-F5344CB8AC3E}">
        <p14:creationId xmlns:p14="http://schemas.microsoft.com/office/powerpoint/2010/main" val="2780696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830" y="3133859"/>
            <a:ext cx="6715139" cy="1320800"/>
          </a:xfrm>
        </p:spPr>
        <p:txBody>
          <a:bodyPr/>
          <a:lstStyle/>
          <a:p>
            <a:r>
              <a:rPr lang="en-US" dirty="0" smtClean="0"/>
              <a:t>Environment Setup for Eclipse</a:t>
            </a:r>
            <a:endParaRPr lang="en-US" dirty="0"/>
          </a:p>
        </p:txBody>
      </p:sp>
    </p:spTree>
    <p:extLst>
      <p:ext uri="{BB962C8B-B14F-4D97-AF65-F5344CB8AC3E}">
        <p14:creationId xmlns:p14="http://schemas.microsoft.com/office/powerpoint/2010/main" val="99568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963" y="528035"/>
            <a:ext cx="10949521" cy="6156100"/>
          </a:xfrm>
        </p:spPr>
      </p:pic>
      <p:sp>
        <p:nvSpPr>
          <p:cNvPr id="5" name="Oval 4"/>
          <p:cNvSpPr/>
          <p:nvPr/>
        </p:nvSpPr>
        <p:spPr>
          <a:xfrm>
            <a:off x="3979572" y="3348507"/>
            <a:ext cx="1738648" cy="2833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637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17" y="318909"/>
            <a:ext cx="11328948" cy="6369424"/>
          </a:xfrm>
        </p:spPr>
      </p:pic>
      <p:sp>
        <p:nvSpPr>
          <p:cNvPr id="5" name="Oval 4"/>
          <p:cNvSpPr/>
          <p:nvPr/>
        </p:nvSpPr>
        <p:spPr>
          <a:xfrm>
            <a:off x="3618963" y="1544031"/>
            <a:ext cx="1738648" cy="2833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144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Project</a:t>
            </a:r>
            <a:endParaRPr lang="en-US" dirty="0"/>
          </a:p>
        </p:txBody>
      </p:sp>
      <p:sp>
        <p:nvSpPr>
          <p:cNvPr id="3" name="Content Placeholder 2"/>
          <p:cNvSpPr>
            <a:spLocks noGrp="1"/>
          </p:cNvSpPr>
          <p:nvPr>
            <p:ph idx="1"/>
          </p:nvPr>
        </p:nvSpPr>
        <p:spPr/>
        <p:txBody>
          <a:bodyPr/>
          <a:lstStyle/>
          <a:p>
            <a:r>
              <a:rPr lang="en-US" dirty="0" err="1" smtClean="0"/>
              <a:t>Goto</a:t>
            </a:r>
            <a:r>
              <a:rPr lang="en-US" dirty="0" smtClean="0"/>
              <a:t> Window Menu -&gt; Perspective</a:t>
            </a:r>
            <a:r>
              <a:rPr lang="en-US" dirty="0"/>
              <a:t> </a:t>
            </a:r>
            <a:r>
              <a:rPr lang="en-US" dirty="0" smtClean="0"/>
              <a:t>-&gt;Spring</a:t>
            </a:r>
          </a:p>
          <a:p>
            <a:r>
              <a:rPr lang="en-US" dirty="0" err="1" smtClean="0"/>
              <a:t>Goto</a:t>
            </a:r>
            <a:r>
              <a:rPr lang="en-US" dirty="0" smtClean="0"/>
              <a:t> File Menu -&gt;New -&gt; Spring Starter Project</a:t>
            </a:r>
            <a:endParaRPr lang="en-US" dirty="0"/>
          </a:p>
        </p:txBody>
      </p:sp>
    </p:spTree>
    <p:extLst>
      <p:ext uri="{BB962C8B-B14F-4D97-AF65-F5344CB8AC3E}">
        <p14:creationId xmlns:p14="http://schemas.microsoft.com/office/powerpoint/2010/main" val="642340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a:t>– </a:t>
            </a:r>
            <a:r>
              <a:rPr lang="en-US" dirty="0" smtClean="0"/>
              <a:t>pivotal Say…</a:t>
            </a:r>
            <a:endParaRPr lang="en-US" dirty="0"/>
          </a:p>
        </p:txBody>
      </p:sp>
      <p:sp>
        <p:nvSpPr>
          <p:cNvPr id="3" name="Content Placeholder 2"/>
          <p:cNvSpPr>
            <a:spLocks noGrp="1"/>
          </p:cNvSpPr>
          <p:nvPr>
            <p:ph idx="1"/>
          </p:nvPr>
        </p:nvSpPr>
        <p:spPr/>
        <p:txBody>
          <a:bodyPr>
            <a:normAutofit/>
          </a:bodyPr>
          <a:lstStyle/>
          <a:p>
            <a:r>
              <a:rPr lang="en-US" sz="2400" dirty="0"/>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p>
          <a:p>
            <a:r>
              <a:rPr lang="en-US" sz="2400" dirty="0"/>
              <a:t>You can use Spring Boot to create Java applications that can be started using java -jar or more traditional war deployments. We also provide a command line tool that runs “spring scripts”.</a:t>
            </a:r>
          </a:p>
        </p:txBody>
      </p:sp>
    </p:spTree>
    <p:extLst>
      <p:ext uri="{BB962C8B-B14F-4D97-AF65-F5344CB8AC3E}">
        <p14:creationId xmlns:p14="http://schemas.microsoft.com/office/powerpoint/2010/main" val="1933439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100" y="486335"/>
            <a:ext cx="10817529" cy="6081891"/>
          </a:xfrm>
        </p:spPr>
      </p:pic>
    </p:spTree>
    <p:extLst>
      <p:ext uri="{BB962C8B-B14F-4D97-AF65-F5344CB8AC3E}">
        <p14:creationId xmlns:p14="http://schemas.microsoft.com/office/powerpoint/2010/main" val="3454083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62" y="270456"/>
            <a:ext cx="11125419" cy="6254995"/>
          </a:xfrm>
        </p:spPr>
      </p:pic>
    </p:spTree>
    <p:extLst>
      <p:ext uri="{BB962C8B-B14F-4D97-AF65-F5344CB8AC3E}">
        <p14:creationId xmlns:p14="http://schemas.microsoft.com/office/powerpoint/2010/main" val="3262065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54" y="321973"/>
            <a:ext cx="11338631" cy="6374868"/>
          </a:xfrm>
        </p:spPr>
      </p:pic>
    </p:spTree>
    <p:extLst>
      <p:ext uri="{BB962C8B-B14F-4D97-AF65-F5344CB8AC3E}">
        <p14:creationId xmlns:p14="http://schemas.microsoft.com/office/powerpoint/2010/main" val="277180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85" y="231820"/>
            <a:ext cx="11281743" cy="6342884"/>
          </a:xfrm>
        </p:spPr>
      </p:pic>
    </p:spTree>
    <p:extLst>
      <p:ext uri="{BB962C8B-B14F-4D97-AF65-F5344CB8AC3E}">
        <p14:creationId xmlns:p14="http://schemas.microsoft.com/office/powerpoint/2010/main" val="996162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29" y="244699"/>
            <a:ext cx="11545102" cy="6490951"/>
          </a:xfrm>
        </p:spPr>
      </p:pic>
      <p:sp>
        <p:nvSpPr>
          <p:cNvPr id="5" name="Oval 4"/>
          <p:cNvSpPr/>
          <p:nvPr/>
        </p:nvSpPr>
        <p:spPr>
          <a:xfrm>
            <a:off x="677334" y="2224468"/>
            <a:ext cx="2060620" cy="2962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62307" y="3098081"/>
            <a:ext cx="2060620" cy="2962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94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MyAppApplication</a:t>
            </a:r>
            <a:r>
              <a:rPr lang="en-US" dirty="0" smtClean="0"/>
              <a:t> Class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package </a:t>
            </a:r>
            <a:r>
              <a:rPr lang="en-US" dirty="0" err="1"/>
              <a:t>com.apps</a:t>
            </a:r>
            <a:r>
              <a:rPr lang="en-US" dirty="0"/>
              <a:t>;</a:t>
            </a:r>
          </a:p>
          <a:p>
            <a:pPr marL="0" indent="0">
              <a:buNone/>
            </a:pPr>
            <a:endParaRPr lang="en-US" dirty="0"/>
          </a:p>
          <a:p>
            <a:pPr marL="0" indent="0">
              <a:buNone/>
            </a:pPr>
            <a:r>
              <a:rPr lang="en-US" dirty="0"/>
              <a:t>import </a:t>
            </a:r>
            <a:r>
              <a:rPr lang="en-US" dirty="0" err="1"/>
              <a:t>org.springframework.boot.SpringApplication</a:t>
            </a:r>
            <a:r>
              <a:rPr lang="en-US" dirty="0"/>
              <a:t>;</a:t>
            </a:r>
          </a:p>
          <a:p>
            <a:pPr marL="0" indent="0">
              <a:buNone/>
            </a:pPr>
            <a:r>
              <a:rPr lang="en-US" dirty="0"/>
              <a:t>import </a:t>
            </a:r>
            <a:r>
              <a:rPr lang="en-US" dirty="0" err="1"/>
              <a:t>org.springframework.boot.autoconfigure.SpringBootApplication</a:t>
            </a:r>
            <a:r>
              <a:rPr lang="en-US" dirty="0"/>
              <a:t>;</a:t>
            </a:r>
          </a:p>
          <a:p>
            <a:pPr marL="0" indent="0">
              <a:buNone/>
            </a:pPr>
            <a:endParaRPr lang="en-US" dirty="0"/>
          </a:p>
          <a:p>
            <a:pPr marL="0" indent="0">
              <a:buNone/>
            </a:pPr>
            <a:r>
              <a:rPr lang="en-US" dirty="0"/>
              <a:t>@</a:t>
            </a:r>
            <a:r>
              <a:rPr lang="en-US" dirty="0" err="1"/>
              <a:t>SpringBootApplication</a:t>
            </a:r>
            <a:endParaRPr lang="en-US" dirty="0"/>
          </a:p>
          <a:p>
            <a:pPr marL="0" indent="0">
              <a:buNone/>
            </a:pPr>
            <a:r>
              <a:rPr lang="en-US" dirty="0"/>
              <a:t>public class </a:t>
            </a:r>
            <a:r>
              <a:rPr lang="en-US" dirty="0" err="1" smtClean="0"/>
              <a:t>MyAppApplication</a:t>
            </a:r>
            <a:r>
              <a:rPr lang="en-US" dirty="0" smtClean="0"/>
              <a:t> </a:t>
            </a:r>
            <a:r>
              <a:rPr lang="en-US" dirty="0"/>
              <a:t>{</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smtClean="0"/>
              <a:t>SpringApplication.run</a:t>
            </a:r>
            <a:r>
              <a:rPr lang="en-US" dirty="0" smtClean="0"/>
              <a:t>(</a:t>
            </a:r>
            <a:r>
              <a:rPr lang="en-US" dirty="0" err="1" smtClean="0"/>
              <a:t>MyAppApplication.class</a:t>
            </a:r>
            <a:r>
              <a:rPr lang="en-US" dirty="0"/>
              <a:t>, </a:t>
            </a:r>
            <a:r>
              <a:rPr lang="en-US" dirty="0" err="1"/>
              <a:t>args</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47429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SpringBootApplication</a:t>
            </a:r>
            <a:r>
              <a:rPr lang="en-US" dirty="0"/>
              <a:t> annotation</a:t>
            </a:r>
          </a:p>
        </p:txBody>
      </p:sp>
      <p:sp>
        <p:nvSpPr>
          <p:cNvPr id="3" name="Content Placeholder 2"/>
          <p:cNvSpPr>
            <a:spLocks noGrp="1"/>
          </p:cNvSpPr>
          <p:nvPr>
            <p:ph idx="1"/>
          </p:nvPr>
        </p:nvSpPr>
        <p:spPr/>
        <p:txBody>
          <a:bodyPr>
            <a:noAutofit/>
          </a:bodyPr>
          <a:lstStyle/>
          <a:p>
            <a:r>
              <a:rPr lang="en-US" sz="2200" dirty="0"/>
              <a:t>@</a:t>
            </a:r>
            <a:r>
              <a:rPr lang="en-US" sz="2200" dirty="0" err="1"/>
              <a:t>SpringBootApplication</a:t>
            </a:r>
            <a:r>
              <a:rPr lang="en-US" sz="2200" dirty="0"/>
              <a:t> annotation</a:t>
            </a:r>
          </a:p>
          <a:p>
            <a:r>
              <a:rPr lang="en-US" sz="2200" dirty="0"/>
              <a:t>Many Spring Boot developers always have their main class annotated with @Configuration, @</a:t>
            </a:r>
            <a:r>
              <a:rPr lang="en-US" sz="2200" dirty="0" err="1"/>
              <a:t>EnableAutoConfiguration</a:t>
            </a:r>
            <a:r>
              <a:rPr lang="en-US" sz="2200" dirty="0"/>
              <a:t> and @</a:t>
            </a:r>
            <a:r>
              <a:rPr lang="en-US" sz="2200" dirty="0" err="1"/>
              <a:t>ComponentScan</a:t>
            </a:r>
            <a:r>
              <a:rPr lang="en-US" sz="2200" dirty="0"/>
              <a:t>. Since these annotations are so frequently used together (especially if you follow the best practices above), Spring Boot provides a convenient @</a:t>
            </a:r>
            <a:r>
              <a:rPr lang="en-US" sz="2200" dirty="0" err="1"/>
              <a:t>SpringBootApplication</a:t>
            </a:r>
            <a:r>
              <a:rPr lang="en-US" sz="2200" dirty="0"/>
              <a:t> alternative.</a:t>
            </a:r>
          </a:p>
          <a:p>
            <a:endParaRPr lang="en-US" sz="2200" dirty="0"/>
          </a:p>
          <a:p>
            <a:r>
              <a:rPr lang="en-US" sz="2200" dirty="0"/>
              <a:t>The @</a:t>
            </a:r>
            <a:r>
              <a:rPr lang="en-US" sz="2200" dirty="0" err="1"/>
              <a:t>SpringBootApplication</a:t>
            </a:r>
            <a:r>
              <a:rPr lang="en-US" sz="2200" dirty="0"/>
              <a:t> annotation is equivalent to using @Configuration, @</a:t>
            </a:r>
            <a:r>
              <a:rPr lang="en-US" sz="2200" dirty="0" err="1"/>
              <a:t>EnableAutoConfiguration</a:t>
            </a:r>
            <a:r>
              <a:rPr lang="en-US" sz="2200" dirty="0"/>
              <a:t> and @</a:t>
            </a:r>
            <a:r>
              <a:rPr lang="en-US" sz="2200" dirty="0" err="1"/>
              <a:t>ComponentScan</a:t>
            </a:r>
            <a:r>
              <a:rPr lang="en-US" sz="2200" dirty="0"/>
              <a:t> with their default attributes:</a:t>
            </a:r>
          </a:p>
        </p:txBody>
      </p:sp>
    </p:spTree>
    <p:extLst>
      <p:ext uri="{BB962C8B-B14F-4D97-AF65-F5344CB8AC3E}">
        <p14:creationId xmlns:p14="http://schemas.microsoft.com/office/powerpoint/2010/main" val="2884286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SpringApplication.run</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sz="2400" dirty="0"/>
              <a:t>You need to run </a:t>
            </a:r>
            <a:r>
              <a:rPr lang="en-US" sz="2400" dirty="0" err="1"/>
              <a:t>Application.run</a:t>
            </a:r>
            <a:r>
              <a:rPr lang="en-US" sz="2400" dirty="0"/>
              <a:t>() because this method starts whole Spring Framework. Code below integrates your main() with Spring Boot</a:t>
            </a:r>
            <a:r>
              <a:rPr lang="en-US" sz="2400" dirty="0" smtClean="0"/>
              <a:t>.</a:t>
            </a:r>
          </a:p>
          <a:p>
            <a:r>
              <a:rPr lang="en-US" sz="2400" dirty="0"/>
              <a:t>public class </a:t>
            </a:r>
            <a:r>
              <a:rPr lang="en-US" sz="2400" dirty="0" err="1" smtClean="0"/>
              <a:t>SpringApplication</a:t>
            </a:r>
            <a:r>
              <a:rPr lang="en-US" sz="2400" dirty="0" smtClean="0"/>
              <a:t> extends </a:t>
            </a:r>
            <a:r>
              <a:rPr lang="en-US" sz="2400" dirty="0"/>
              <a:t>Object</a:t>
            </a:r>
          </a:p>
          <a:p>
            <a:r>
              <a:rPr lang="en-US" sz="2400" dirty="0"/>
              <a:t>Classes that can be used to bootstrap and launch a Spring application from a Java main method. By default class will perform the following steps to bootstrap your application:</a:t>
            </a:r>
          </a:p>
          <a:p>
            <a:pPr lvl="1"/>
            <a:r>
              <a:rPr lang="en-US" sz="2200" dirty="0"/>
              <a:t>Create an appropriate </a:t>
            </a:r>
            <a:r>
              <a:rPr lang="en-US" sz="2200" dirty="0" err="1"/>
              <a:t>ApplicationContext</a:t>
            </a:r>
            <a:r>
              <a:rPr lang="en-US" sz="2200" dirty="0"/>
              <a:t> instance (depending on your </a:t>
            </a:r>
            <a:r>
              <a:rPr lang="en-US" sz="2200" dirty="0" err="1"/>
              <a:t>classpath</a:t>
            </a:r>
            <a:r>
              <a:rPr lang="en-US" sz="2200" dirty="0"/>
              <a:t>)</a:t>
            </a:r>
          </a:p>
          <a:p>
            <a:pPr lvl="1"/>
            <a:r>
              <a:rPr lang="en-US" sz="2200" dirty="0"/>
              <a:t>Register a </a:t>
            </a:r>
            <a:r>
              <a:rPr lang="en-US" sz="2200" dirty="0" err="1"/>
              <a:t>CommandLinePropertySource</a:t>
            </a:r>
            <a:r>
              <a:rPr lang="en-US" sz="2200" dirty="0"/>
              <a:t> to expose command line arguments as Spring properties</a:t>
            </a:r>
          </a:p>
          <a:p>
            <a:pPr lvl="1"/>
            <a:r>
              <a:rPr lang="en-US" sz="2200" dirty="0"/>
              <a:t>Refresh the application context, loading all singleton beans</a:t>
            </a:r>
          </a:p>
          <a:p>
            <a:pPr lvl="1"/>
            <a:r>
              <a:rPr lang="en-US" sz="2200" dirty="0"/>
              <a:t>Trigger any </a:t>
            </a:r>
            <a:r>
              <a:rPr lang="en-US" sz="2200" dirty="0" err="1"/>
              <a:t>CommandLineRunner</a:t>
            </a:r>
            <a:r>
              <a:rPr lang="en-US" sz="2200" dirty="0"/>
              <a:t> beans</a:t>
            </a:r>
          </a:p>
          <a:p>
            <a:r>
              <a:rPr lang="en-US" sz="2400" dirty="0"/>
              <a:t>In most circumstances the static run(Object, String[]) method can be called directly from your main method to bootstrap your application:</a:t>
            </a:r>
          </a:p>
        </p:txBody>
      </p:sp>
    </p:spTree>
    <p:extLst>
      <p:ext uri="{BB962C8B-B14F-4D97-AF65-F5344CB8AC3E}">
        <p14:creationId xmlns:p14="http://schemas.microsoft.com/office/powerpoint/2010/main" val="1168239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application.properties</a:t>
            </a:r>
            <a:r>
              <a:rPr lang="en-US" dirty="0" smtClean="0"/>
              <a:t> File</a:t>
            </a:r>
            <a:endParaRPr lang="en-US" dirty="0"/>
          </a:p>
        </p:txBody>
      </p:sp>
      <p:sp>
        <p:nvSpPr>
          <p:cNvPr id="3" name="Content Placeholder 2"/>
          <p:cNvSpPr>
            <a:spLocks noGrp="1"/>
          </p:cNvSpPr>
          <p:nvPr>
            <p:ph idx="1"/>
          </p:nvPr>
        </p:nvSpPr>
        <p:spPr>
          <a:xfrm>
            <a:off x="677333" y="1465130"/>
            <a:ext cx="8814397" cy="5128853"/>
          </a:xfrm>
        </p:spPr>
        <p:txBody>
          <a:bodyPr>
            <a:noAutofit/>
          </a:bodyPr>
          <a:lstStyle/>
          <a:p>
            <a:pPr>
              <a:spcBef>
                <a:spcPts val="0"/>
              </a:spcBef>
            </a:pPr>
            <a:r>
              <a:rPr lang="en-US" sz="2000" dirty="0"/>
              <a:t>spring.datasource.url=</a:t>
            </a:r>
            <a:r>
              <a:rPr lang="en-US" sz="2000" dirty="0" err="1"/>
              <a:t>jdbc:mysql</a:t>
            </a:r>
            <a:r>
              <a:rPr lang="en-US" sz="2000" dirty="0"/>
              <a:t>://localhost:3306/</a:t>
            </a:r>
            <a:r>
              <a:rPr lang="en-US" sz="2000" dirty="0" err="1"/>
              <a:t>springboot</a:t>
            </a:r>
            <a:endParaRPr lang="en-US" sz="2000" dirty="0"/>
          </a:p>
          <a:p>
            <a:pPr>
              <a:spcBef>
                <a:spcPts val="0"/>
              </a:spcBef>
            </a:pPr>
            <a:r>
              <a:rPr lang="en-US" sz="2000" dirty="0" err="1"/>
              <a:t>spring.datasource.username</a:t>
            </a:r>
            <a:r>
              <a:rPr lang="en-US" sz="2000" dirty="0"/>
              <a:t>=admin</a:t>
            </a:r>
          </a:p>
          <a:p>
            <a:pPr>
              <a:spcBef>
                <a:spcPts val="0"/>
              </a:spcBef>
            </a:pPr>
            <a:r>
              <a:rPr lang="en-US" sz="2000" dirty="0" err="1"/>
              <a:t>spring.datasource.password</a:t>
            </a:r>
            <a:r>
              <a:rPr lang="en-US" sz="2000" dirty="0"/>
              <a:t>=admin</a:t>
            </a:r>
          </a:p>
          <a:p>
            <a:pPr>
              <a:spcBef>
                <a:spcPts val="0"/>
              </a:spcBef>
            </a:pPr>
            <a:r>
              <a:rPr lang="en-US" sz="2000" dirty="0" err="1" smtClean="0"/>
              <a:t>spring.datasource.driver</a:t>
            </a:r>
            <a:r>
              <a:rPr lang="en-US" sz="2000" dirty="0" smtClean="0"/>
              <a:t>-class-name=</a:t>
            </a:r>
            <a:r>
              <a:rPr lang="en-US" sz="2000" dirty="0" err="1" smtClean="0"/>
              <a:t>com.mysql.jdbc.Driver</a:t>
            </a:r>
            <a:endParaRPr lang="en-US" sz="2000" dirty="0" smtClean="0"/>
          </a:p>
          <a:p>
            <a:pPr>
              <a:spcBef>
                <a:spcPts val="0"/>
              </a:spcBef>
            </a:pPr>
            <a:r>
              <a:rPr lang="en-US" sz="2000" dirty="0"/>
              <a:t># Allows Hibernate to generate SQL optimized for a particular DBMS</a:t>
            </a:r>
          </a:p>
          <a:p>
            <a:pPr>
              <a:spcBef>
                <a:spcPts val="0"/>
              </a:spcBef>
            </a:pPr>
            <a:r>
              <a:rPr lang="en-US" sz="2000" dirty="0" err="1" smtClean="0"/>
              <a:t>spring.jpa.properties.hibernate.dialect</a:t>
            </a:r>
            <a:r>
              <a:rPr lang="en-US" sz="2000" dirty="0" smtClean="0"/>
              <a:t>=org.hibernate.dialect.MySQL5Dialect</a:t>
            </a:r>
            <a:endParaRPr lang="en-US" sz="2000" dirty="0"/>
          </a:p>
          <a:p>
            <a:pPr>
              <a:spcBef>
                <a:spcPts val="0"/>
              </a:spcBef>
            </a:pPr>
            <a:r>
              <a:rPr lang="en-US" sz="2000" dirty="0"/>
              <a:t># Number of </a:t>
            </a:r>
            <a:r>
              <a:rPr lang="en-US" sz="2000" dirty="0" err="1"/>
              <a:t>ms</a:t>
            </a:r>
            <a:r>
              <a:rPr lang="en-US" sz="2000" dirty="0"/>
              <a:t> to wait before throwing an exception if no connection is available.</a:t>
            </a:r>
          </a:p>
          <a:p>
            <a:pPr>
              <a:spcBef>
                <a:spcPts val="0"/>
              </a:spcBef>
            </a:pPr>
            <a:r>
              <a:rPr lang="en-US" sz="2000" dirty="0" err="1"/>
              <a:t>spring.datasource.tomcat.max</a:t>
            </a:r>
            <a:r>
              <a:rPr lang="en-US" sz="2000" dirty="0"/>
              <a:t>-wait=10000</a:t>
            </a:r>
          </a:p>
          <a:p>
            <a:pPr>
              <a:spcBef>
                <a:spcPts val="0"/>
              </a:spcBef>
            </a:pPr>
            <a:r>
              <a:rPr lang="en-US" sz="2000" dirty="0"/>
              <a:t># Maximum </a:t>
            </a:r>
            <a:r>
              <a:rPr lang="en-US" sz="2000" dirty="0" smtClean="0"/>
              <a:t>no </a:t>
            </a:r>
            <a:r>
              <a:rPr lang="en-US" sz="2000" dirty="0"/>
              <a:t>of active </a:t>
            </a:r>
            <a:r>
              <a:rPr lang="en-US" sz="2000" dirty="0" smtClean="0"/>
              <a:t>conn </a:t>
            </a:r>
            <a:r>
              <a:rPr lang="en-US" sz="2000" dirty="0"/>
              <a:t>that can be allocated from this pool at the same time.</a:t>
            </a:r>
          </a:p>
          <a:p>
            <a:pPr>
              <a:spcBef>
                <a:spcPts val="0"/>
              </a:spcBef>
            </a:pPr>
            <a:r>
              <a:rPr lang="en-US" sz="2000" dirty="0" err="1"/>
              <a:t>spring.datasource.tomcat.max</a:t>
            </a:r>
            <a:r>
              <a:rPr lang="en-US" sz="2000" dirty="0"/>
              <a:t>-active=50</a:t>
            </a:r>
          </a:p>
          <a:p>
            <a:pPr>
              <a:spcBef>
                <a:spcPts val="0"/>
              </a:spcBef>
            </a:pPr>
            <a:r>
              <a:rPr lang="en-US" sz="2000" dirty="0"/>
              <a:t># Validate the connection before borrowing it from the pool.</a:t>
            </a:r>
          </a:p>
          <a:p>
            <a:pPr>
              <a:spcBef>
                <a:spcPts val="0"/>
              </a:spcBef>
            </a:pPr>
            <a:r>
              <a:rPr lang="en-US" sz="2000" dirty="0" err="1" smtClean="0"/>
              <a:t>spring.datasource.tomcat.test</a:t>
            </a:r>
            <a:r>
              <a:rPr lang="en-US" sz="2000" dirty="0" smtClean="0"/>
              <a:t>-on-borrow=true</a:t>
            </a:r>
            <a:endParaRPr lang="en-US" sz="2000" dirty="0"/>
          </a:p>
        </p:txBody>
      </p:sp>
    </p:spTree>
    <p:extLst>
      <p:ext uri="{BB962C8B-B14F-4D97-AF65-F5344CB8AC3E}">
        <p14:creationId xmlns:p14="http://schemas.microsoft.com/office/powerpoint/2010/main" val="1653890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677333" y="2160589"/>
            <a:ext cx="9419703" cy="3880773"/>
          </a:xfrm>
        </p:spPr>
        <p:txBody>
          <a:bodyPr>
            <a:normAutofit/>
          </a:bodyPr>
          <a:lstStyle/>
          <a:p>
            <a:pPr>
              <a:spcBef>
                <a:spcPts val="0"/>
              </a:spcBef>
            </a:pPr>
            <a:r>
              <a:rPr lang="en-US" dirty="0"/>
              <a:t># Keep the connection alive if idle for a long time (needed in production)</a:t>
            </a:r>
          </a:p>
          <a:p>
            <a:pPr>
              <a:spcBef>
                <a:spcPts val="0"/>
              </a:spcBef>
            </a:pPr>
            <a:r>
              <a:rPr lang="en-US" dirty="0" err="1"/>
              <a:t>spring.datasource.dbcp.test</a:t>
            </a:r>
            <a:r>
              <a:rPr lang="en-US" dirty="0"/>
              <a:t>-while-idle=true</a:t>
            </a:r>
          </a:p>
          <a:p>
            <a:pPr>
              <a:spcBef>
                <a:spcPts val="0"/>
              </a:spcBef>
            </a:pPr>
            <a:r>
              <a:rPr lang="en-US" dirty="0" err="1"/>
              <a:t>spring.datasource.dbcp.validation</a:t>
            </a:r>
            <a:r>
              <a:rPr lang="en-US" dirty="0"/>
              <a:t>-query=SELECT 1</a:t>
            </a:r>
          </a:p>
          <a:p>
            <a:pPr>
              <a:spcBef>
                <a:spcPts val="0"/>
              </a:spcBef>
            </a:pPr>
            <a:r>
              <a:rPr lang="en-US" dirty="0"/>
              <a:t># Naming </a:t>
            </a:r>
            <a:r>
              <a:rPr lang="en-US" dirty="0" smtClean="0"/>
              <a:t>strategy</a:t>
            </a:r>
          </a:p>
          <a:p>
            <a:pPr>
              <a:spcBef>
                <a:spcPts val="0"/>
              </a:spcBef>
            </a:pPr>
            <a:r>
              <a:rPr lang="en-US" dirty="0" err="1" smtClean="0"/>
              <a:t>spring.jpa.hibernate.naming.strategy</a:t>
            </a:r>
            <a:r>
              <a:rPr lang="en-US" dirty="0" smtClean="0"/>
              <a:t>=</a:t>
            </a:r>
            <a:r>
              <a:rPr lang="en-US" dirty="0" err="1" smtClean="0"/>
              <a:t>org.hibernate.cfg.ImprovedNamingStrategy</a:t>
            </a:r>
            <a:endParaRPr lang="en-US" dirty="0"/>
          </a:p>
          <a:p>
            <a:pPr>
              <a:spcBef>
                <a:spcPts val="0"/>
              </a:spcBef>
            </a:pPr>
            <a:r>
              <a:rPr lang="en-US" dirty="0" smtClean="0"/>
              <a:t># </a:t>
            </a:r>
            <a:r>
              <a:rPr lang="en-US" dirty="0"/>
              <a:t>Hibernate </a:t>
            </a:r>
            <a:r>
              <a:rPr lang="en-US" dirty="0" err="1"/>
              <a:t>ddl</a:t>
            </a:r>
            <a:r>
              <a:rPr lang="en-US" dirty="0"/>
              <a:t> auto (create, create-drop, update): with "update" the database</a:t>
            </a:r>
          </a:p>
          <a:p>
            <a:pPr>
              <a:spcBef>
                <a:spcPts val="0"/>
              </a:spcBef>
            </a:pPr>
            <a:r>
              <a:rPr lang="en-US" dirty="0"/>
              <a:t># schema will be automatically updated accordingly to java entities found in</a:t>
            </a:r>
          </a:p>
          <a:p>
            <a:pPr>
              <a:spcBef>
                <a:spcPts val="0"/>
              </a:spcBef>
            </a:pPr>
            <a:r>
              <a:rPr lang="en-US" dirty="0"/>
              <a:t># the project</a:t>
            </a:r>
          </a:p>
          <a:p>
            <a:pPr>
              <a:spcBef>
                <a:spcPts val="0"/>
              </a:spcBef>
            </a:pPr>
            <a:r>
              <a:rPr lang="en-US" dirty="0" err="1"/>
              <a:t>spring.jpa.hibernate.ddl</a:t>
            </a:r>
            <a:r>
              <a:rPr lang="en-US" dirty="0"/>
              <a:t>-auto=update</a:t>
            </a:r>
          </a:p>
          <a:p>
            <a:pPr>
              <a:spcBef>
                <a:spcPts val="0"/>
              </a:spcBef>
            </a:pPr>
            <a:endParaRPr lang="en-US" dirty="0"/>
          </a:p>
          <a:p>
            <a:pPr>
              <a:spcBef>
                <a:spcPts val="0"/>
              </a:spcBef>
            </a:pPr>
            <a:r>
              <a:rPr lang="en-US" dirty="0"/>
              <a:t># Show or not log for each </a:t>
            </a:r>
            <a:r>
              <a:rPr lang="en-US" dirty="0" err="1"/>
              <a:t>sql</a:t>
            </a:r>
            <a:r>
              <a:rPr lang="en-US" dirty="0"/>
              <a:t> query</a:t>
            </a:r>
          </a:p>
          <a:p>
            <a:pPr>
              <a:spcBef>
                <a:spcPts val="0"/>
              </a:spcBef>
            </a:pPr>
            <a:r>
              <a:rPr lang="en-US" dirty="0" err="1"/>
              <a:t>spring.jpa.show-sql</a:t>
            </a:r>
            <a:r>
              <a:rPr lang="en-US" dirty="0"/>
              <a:t> = true</a:t>
            </a:r>
          </a:p>
          <a:p>
            <a:endParaRPr lang="en-US" dirty="0"/>
          </a:p>
        </p:txBody>
      </p:sp>
    </p:spTree>
    <p:extLst>
      <p:ext uri="{BB962C8B-B14F-4D97-AF65-F5344CB8AC3E}">
        <p14:creationId xmlns:p14="http://schemas.microsoft.com/office/powerpoint/2010/main" val="3117451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929125" y="2126135"/>
            <a:ext cx="8532564" cy="2230656"/>
          </a:xfrm>
        </p:spPr>
      </p:pic>
    </p:spTree>
    <p:extLst>
      <p:ext uri="{BB962C8B-B14F-4D97-AF65-F5344CB8AC3E}">
        <p14:creationId xmlns:p14="http://schemas.microsoft.com/office/powerpoint/2010/main" val="222547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Custom Application Context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package </a:t>
            </a:r>
            <a:r>
              <a:rPr lang="en-US" dirty="0" err="1"/>
              <a:t>com.apps</a:t>
            </a:r>
            <a:r>
              <a:rPr lang="en-US" dirty="0" smtClean="0"/>
              <a:t>;</a:t>
            </a:r>
            <a:endParaRPr lang="en-US" dirty="0"/>
          </a:p>
          <a:p>
            <a:pPr marL="0" indent="0">
              <a:buNone/>
            </a:pPr>
            <a:r>
              <a:rPr lang="en-US" dirty="0"/>
              <a:t>import </a:t>
            </a:r>
            <a:r>
              <a:rPr lang="en-US" dirty="0" err="1"/>
              <a:t>org.springframework.boot.SpringApplication</a:t>
            </a:r>
            <a:r>
              <a:rPr lang="en-US" dirty="0"/>
              <a:t>;</a:t>
            </a:r>
          </a:p>
          <a:p>
            <a:pPr marL="0" indent="0">
              <a:buNone/>
            </a:pPr>
            <a:r>
              <a:rPr lang="en-US" dirty="0"/>
              <a:t>import </a:t>
            </a:r>
            <a:r>
              <a:rPr lang="en-US" dirty="0" err="1"/>
              <a:t>org.springframework.boot.autoconfigure.SpringBootApplication</a:t>
            </a:r>
            <a:r>
              <a:rPr lang="en-US" dirty="0"/>
              <a:t>;</a:t>
            </a:r>
          </a:p>
          <a:p>
            <a:pPr marL="0" indent="0">
              <a:buNone/>
            </a:pPr>
            <a:endParaRPr lang="en-US" dirty="0"/>
          </a:p>
          <a:p>
            <a:pPr marL="0" indent="0">
              <a:buNone/>
            </a:pPr>
            <a:r>
              <a:rPr lang="en-US" dirty="0"/>
              <a:t>@</a:t>
            </a:r>
            <a:r>
              <a:rPr lang="en-US" dirty="0" err="1" smtClean="0"/>
              <a:t>SpringBootApplication</a:t>
            </a:r>
            <a:endParaRPr lang="en-US" dirty="0" smtClean="0"/>
          </a:p>
          <a:p>
            <a:pPr marL="0" indent="0">
              <a:buNone/>
            </a:pPr>
            <a:r>
              <a:rPr lang="en-US" dirty="0"/>
              <a:t>@</a:t>
            </a:r>
            <a:r>
              <a:rPr lang="en-US" dirty="0" err="1"/>
              <a:t>ImportResource</a:t>
            </a:r>
            <a:r>
              <a:rPr lang="en-US" dirty="0"/>
              <a:t>("applicationContext.xml</a:t>
            </a:r>
            <a:r>
              <a:rPr lang="en-US" dirty="0" smtClean="0"/>
              <a:t>")</a:t>
            </a:r>
            <a:endParaRPr lang="en-US" dirty="0"/>
          </a:p>
          <a:p>
            <a:pPr marL="0" indent="0">
              <a:buNone/>
            </a:pPr>
            <a:r>
              <a:rPr lang="en-US" dirty="0"/>
              <a:t>public class </a:t>
            </a:r>
            <a:r>
              <a:rPr lang="en-US" dirty="0" err="1"/>
              <a:t>MyAppApplication</a:t>
            </a:r>
            <a:r>
              <a:rPr lang="en-US" dirty="0"/>
              <a:t> </a:t>
            </a:r>
            <a:r>
              <a:rPr lang="en-US" dirty="0" smtClean="0"/>
              <a:t>{</a:t>
            </a: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SpringApplication.run</a:t>
            </a:r>
            <a:r>
              <a:rPr lang="en-US" dirty="0"/>
              <a:t>(</a:t>
            </a:r>
            <a:r>
              <a:rPr lang="en-US" dirty="0" err="1"/>
              <a:t>MyAppApplication.class</a:t>
            </a:r>
            <a:r>
              <a:rPr lang="en-US" dirty="0"/>
              <a:t>, </a:t>
            </a:r>
            <a:r>
              <a:rPr lang="en-US" dirty="0" err="1"/>
              <a:t>args</a:t>
            </a:r>
            <a:r>
              <a:rPr lang="en-US" dirty="0"/>
              <a:t>);</a:t>
            </a:r>
          </a:p>
          <a:p>
            <a:pPr marL="0" indent="0">
              <a:buNone/>
            </a:pPr>
            <a:r>
              <a:rPr lang="en-US" dirty="0"/>
              <a:t>	}</a:t>
            </a:r>
          </a:p>
          <a:p>
            <a:pPr marL="0" indent="0">
              <a:buNone/>
            </a:pPr>
            <a:r>
              <a:rPr lang="en-US" dirty="0"/>
              <a:t>}</a:t>
            </a:r>
            <a:endParaRPr lang="en-US" dirty="0"/>
          </a:p>
        </p:txBody>
      </p:sp>
    </p:spTree>
    <p:extLst>
      <p:ext uri="{BB962C8B-B14F-4D97-AF65-F5344CB8AC3E}">
        <p14:creationId xmlns:p14="http://schemas.microsoft.com/office/powerpoint/2010/main" val="166195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6383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References</a:t>
            </a:r>
          </a:p>
          <a:p>
            <a:pPr lvl="1"/>
            <a:r>
              <a:rPr lang="en-US" dirty="0">
                <a:hlinkClick r:id="rId2"/>
              </a:rPr>
              <a:t>http://docs.spring.io/spring-boot/docs/2.0.x-SNAPSHOT/reference/html</a:t>
            </a:r>
            <a:r>
              <a:rPr lang="en-US" dirty="0" smtClean="0">
                <a:hlinkClick r:id="rId2"/>
              </a:rPr>
              <a:t>/</a:t>
            </a:r>
            <a:endParaRPr lang="en-US" dirty="0" smtClean="0"/>
          </a:p>
          <a:p>
            <a:pPr lvl="1"/>
            <a:r>
              <a:rPr lang="en-US" dirty="0">
                <a:hlinkClick r:id="rId3"/>
              </a:rPr>
              <a:t>http://www.adeveloperdiary.com/java/spring-boot/an-introduction-to-spring-boot</a:t>
            </a:r>
            <a:r>
              <a:rPr lang="en-US" dirty="0" smtClean="0">
                <a:hlinkClick r:id="rId3"/>
              </a:rPr>
              <a:t>/</a:t>
            </a:r>
          </a:p>
          <a:p>
            <a:pPr lvl="1"/>
            <a:endParaRPr lang="en-US" dirty="0">
              <a:hlinkClick r:id="rId3"/>
            </a:endParaRPr>
          </a:p>
          <a:p>
            <a:pPr lvl="1"/>
            <a:endParaRPr lang="en-US" dirty="0" smtClean="0">
              <a:hlinkClick r:id="rId3"/>
            </a:endParaRPr>
          </a:p>
          <a:p>
            <a:r>
              <a:rPr lang="en-US" dirty="0" smtClean="0"/>
              <a:t>Assignment For you</a:t>
            </a:r>
          </a:p>
          <a:p>
            <a:pPr lvl="1"/>
            <a:r>
              <a:rPr lang="en-US" dirty="0" smtClean="0"/>
              <a:t>Configure yourself</a:t>
            </a:r>
          </a:p>
          <a:p>
            <a:pPr lvl="1"/>
            <a:r>
              <a:rPr lang="en-US" dirty="0" smtClean="0"/>
              <a:t>How to create jar for deployment on production server</a:t>
            </a:r>
          </a:p>
          <a:p>
            <a:pPr lvl="1"/>
            <a:endParaRPr lang="en-US" dirty="0"/>
          </a:p>
        </p:txBody>
      </p:sp>
    </p:spTree>
    <p:extLst>
      <p:ext uri="{BB962C8B-B14F-4D97-AF65-F5344CB8AC3E}">
        <p14:creationId xmlns:p14="http://schemas.microsoft.com/office/powerpoint/2010/main" val="3459158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749"/>
            <a:ext cx="8596668" cy="1320800"/>
          </a:xfrm>
        </p:spPr>
        <p:txBody>
          <a:bodyPr/>
          <a:lstStyle/>
          <a:p>
            <a:r>
              <a:rPr lang="en-US" dirty="0"/>
              <a:t>WHY We Need Spring Boot</a:t>
            </a:r>
            <a:r>
              <a:rPr lang="en-US" dirty="0" smtClean="0"/>
              <a:t>?</a:t>
            </a:r>
            <a:endParaRPr lang="en-US" dirty="0"/>
          </a:p>
        </p:txBody>
      </p:sp>
      <p:sp>
        <p:nvSpPr>
          <p:cNvPr id="3" name="Content Placeholder 2"/>
          <p:cNvSpPr>
            <a:spLocks noGrp="1"/>
          </p:cNvSpPr>
          <p:nvPr>
            <p:ph idx="1"/>
          </p:nvPr>
        </p:nvSpPr>
        <p:spPr>
          <a:xfrm>
            <a:off x="677334" y="1465130"/>
            <a:ext cx="8596668" cy="4665214"/>
          </a:xfrm>
        </p:spPr>
        <p:txBody>
          <a:bodyPr>
            <a:noAutofit/>
          </a:bodyPr>
          <a:lstStyle/>
          <a:p>
            <a:r>
              <a:rPr lang="en-US" sz="2200" dirty="0"/>
              <a:t>Spring Boot is next generation attempt to easy spring setup.</a:t>
            </a:r>
          </a:p>
          <a:p>
            <a:r>
              <a:rPr lang="en-US" sz="2200" dirty="0"/>
              <a:t>Spring Boot’s main benefit is configuring the resources based on what it finds in the </a:t>
            </a:r>
            <a:r>
              <a:rPr lang="en-US" sz="2200" dirty="0" err="1"/>
              <a:t>classpath</a:t>
            </a:r>
            <a:r>
              <a:rPr lang="en-US" sz="2200" dirty="0"/>
              <a:t>.</a:t>
            </a:r>
          </a:p>
          <a:p>
            <a:r>
              <a:rPr lang="en-US" sz="2200" dirty="0"/>
              <a:t>If your Maven POM includes JPA dependencies and a MYSQL driver, then Spring Boot will setup a persistence unit based on MySQL. If you’ve added a web dependency, then you will get Spring MVC configured with defaults.</a:t>
            </a:r>
          </a:p>
          <a:p>
            <a:r>
              <a:rPr lang="en-US" sz="2200" dirty="0"/>
              <a:t>When we talk about defaults, Spring Boot has its own opinions. If you are not specifying the details, it will use its own default configurations. If you want persistence, but don’t specify anything else in your POM file, then Spring Boot configures Hibernate as a JPA provider with an HSQLDB database.</a:t>
            </a:r>
          </a:p>
        </p:txBody>
      </p:sp>
    </p:spTree>
    <p:extLst>
      <p:ext uri="{BB962C8B-B14F-4D97-AF65-F5344CB8AC3E}">
        <p14:creationId xmlns:p14="http://schemas.microsoft.com/office/powerpoint/2010/main" val="203440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a:t>
            </a:r>
            <a:r>
              <a:rPr lang="en-US" dirty="0" smtClean="0"/>
              <a:t>goals</a:t>
            </a:r>
            <a:endParaRPr lang="en-US" dirty="0"/>
          </a:p>
        </p:txBody>
      </p:sp>
      <p:sp>
        <p:nvSpPr>
          <p:cNvPr id="3" name="Content Placeholder 2"/>
          <p:cNvSpPr>
            <a:spLocks noGrp="1"/>
          </p:cNvSpPr>
          <p:nvPr>
            <p:ph idx="1"/>
          </p:nvPr>
        </p:nvSpPr>
        <p:spPr>
          <a:xfrm>
            <a:off x="677334" y="1568161"/>
            <a:ext cx="8596668" cy="3880773"/>
          </a:xfrm>
        </p:spPr>
        <p:txBody>
          <a:bodyPr>
            <a:noAutofit/>
          </a:bodyPr>
          <a:lstStyle/>
          <a:p>
            <a:r>
              <a:rPr lang="en-US" sz="2400" dirty="0"/>
              <a:t>To provide a radically faster and widely accessible getting started development experience for all Spring development. Since spring community has evolved so big, it is time to re-invent the way how spring applications are deployed in much quicker turn around time.</a:t>
            </a:r>
          </a:p>
          <a:p>
            <a:r>
              <a:rPr lang="en-US" sz="2400" dirty="0"/>
              <a:t>To be get started so </a:t>
            </a:r>
            <a:r>
              <a:rPr lang="en-US" sz="2400" dirty="0" err="1"/>
              <a:t>quickely</a:t>
            </a:r>
            <a:r>
              <a:rPr lang="en-US" sz="2400" dirty="0"/>
              <a:t> using the default values which are supported out of the box in the Spring Boot configurations.</a:t>
            </a:r>
          </a:p>
          <a:p>
            <a:r>
              <a:rPr lang="en-US" sz="2400" dirty="0"/>
              <a:t>To provide bunch of non-functional features/solutions that are very much common to large scale projects (e.g. embedded servers, security, metrics, health checks, externalized configuration).</a:t>
            </a:r>
          </a:p>
        </p:txBody>
      </p:sp>
    </p:spTree>
    <p:extLst>
      <p:ext uri="{BB962C8B-B14F-4D97-AF65-F5344CB8AC3E}">
        <p14:creationId xmlns:p14="http://schemas.microsoft.com/office/powerpoint/2010/main" val="23190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Spring Boot brings to the table </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Convention over </a:t>
            </a:r>
            <a:r>
              <a:rPr lang="en-US" sz="2400" dirty="0" smtClean="0"/>
              <a:t>configuration</a:t>
            </a:r>
          </a:p>
          <a:p>
            <a:r>
              <a:rPr lang="en-US" sz="2400" dirty="0"/>
              <a:t>Standardization for </a:t>
            </a:r>
            <a:r>
              <a:rPr lang="en-US" sz="2400" dirty="0" err="1"/>
              <a:t>Microservices</a:t>
            </a:r>
            <a:endParaRPr lang="en-US" sz="2400" dirty="0"/>
          </a:p>
          <a:p>
            <a:r>
              <a:rPr lang="en-US" sz="2400" dirty="0"/>
              <a:t>Integrated Server for Development</a:t>
            </a:r>
          </a:p>
          <a:p>
            <a:r>
              <a:rPr lang="en-US" sz="2400" dirty="0"/>
              <a:t>Cloud Support</a:t>
            </a:r>
          </a:p>
          <a:p>
            <a:r>
              <a:rPr lang="en-US" sz="2400" dirty="0"/>
              <a:t>Adapt &amp; Support for 3rd Party Library</a:t>
            </a:r>
          </a:p>
          <a:p>
            <a:endParaRPr lang="en-US" sz="2400" dirty="0"/>
          </a:p>
        </p:txBody>
      </p:sp>
    </p:spTree>
    <p:extLst>
      <p:ext uri="{BB962C8B-B14F-4D97-AF65-F5344CB8AC3E}">
        <p14:creationId xmlns:p14="http://schemas.microsoft.com/office/powerpoint/2010/main" val="1248706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Components</a:t>
            </a:r>
            <a:br>
              <a:rPr lang="en-US" dirty="0"/>
            </a:b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777284" y="1595502"/>
            <a:ext cx="6117465" cy="4831055"/>
          </a:xfrm>
        </p:spPr>
      </p:pic>
    </p:spTree>
    <p:extLst>
      <p:ext uri="{BB962C8B-B14F-4D97-AF65-F5344CB8AC3E}">
        <p14:creationId xmlns:p14="http://schemas.microsoft.com/office/powerpoint/2010/main" val="3808921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Auto Configure</a:t>
            </a:r>
          </a:p>
        </p:txBody>
      </p:sp>
      <p:sp>
        <p:nvSpPr>
          <p:cNvPr id="3" name="Content Placeholder 2"/>
          <p:cNvSpPr>
            <a:spLocks noGrp="1"/>
          </p:cNvSpPr>
          <p:nvPr>
            <p:ph idx="1"/>
          </p:nvPr>
        </p:nvSpPr>
        <p:spPr/>
        <p:txBody>
          <a:bodyPr>
            <a:normAutofit/>
          </a:bodyPr>
          <a:lstStyle/>
          <a:p>
            <a:r>
              <a:rPr lang="en-US" sz="2400" dirty="0"/>
              <a:t>Module to auto configure a wide range of Spring </a:t>
            </a:r>
            <a:r>
              <a:rPr lang="en-US" sz="2400" dirty="0" smtClean="0"/>
              <a:t>projects.</a:t>
            </a:r>
          </a:p>
          <a:p>
            <a:r>
              <a:rPr lang="en-US" sz="2400" dirty="0" smtClean="0"/>
              <a:t>It </a:t>
            </a:r>
            <a:r>
              <a:rPr lang="en-US" sz="2400" dirty="0"/>
              <a:t>will detect availability of certain frameworks (Spring Batch, Spring Data JPA, Hibernate, JDBC</a:t>
            </a:r>
            <a:r>
              <a:rPr lang="en-US" sz="2400" dirty="0" smtClean="0"/>
              <a:t>).</a:t>
            </a:r>
          </a:p>
          <a:p>
            <a:r>
              <a:rPr lang="en-US" sz="2400" dirty="0" smtClean="0"/>
              <a:t>When </a:t>
            </a:r>
            <a:r>
              <a:rPr lang="en-US" sz="2400" dirty="0"/>
              <a:t>detected it will try to auto configure that framework with some sensible defaults, which in general can be overridden by configuration in an </a:t>
            </a:r>
            <a:r>
              <a:rPr lang="en-US" sz="2400" dirty="0" err="1" smtClean="0"/>
              <a:t>application.properties</a:t>
            </a:r>
            <a:r>
              <a:rPr lang="en-US" sz="2400" dirty="0" smtClean="0"/>
              <a:t>/</a:t>
            </a:r>
            <a:r>
              <a:rPr lang="en-US" sz="2400" dirty="0" err="1" smtClean="0"/>
              <a:t>yml</a:t>
            </a:r>
            <a:r>
              <a:rPr lang="en-US" sz="2400" dirty="0" smtClean="0"/>
              <a:t>(</a:t>
            </a:r>
            <a:r>
              <a:rPr lang="en-US" sz="2400" dirty="0" err="1" smtClean="0"/>
              <a:t>yaml</a:t>
            </a:r>
            <a:r>
              <a:rPr lang="en-US" sz="2400" dirty="0" smtClean="0"/>
              <a:t>-</a:t>
            </a:r>
            <a:r>
              <a:rPr lang="en-US" sz="2400" dirty="0"/>
              <a:t>data serialization language</a:t>
            </a:r>
            <a:r>
              <a:rPr lang="en-US" sz="2400" dirty="0" smtClean="0"/>
              <a:t>) </a:t>
            </a:r>
            <a:r>
              <a:rPr lang="en-US" sz="2400" dirty="0"/>
              <a:t>file.</a:t>
            </a:r>
          </a:p>
        </p:txBody>
      </p:sp>
    </p:spTree>
    <p:extLst>
      <p:ext uri="{BB962C8B-B14F-4D97-AF65-F5344CB8AC3E}">
        <p14:creationId xmlns:p14="http://schemas.microsoft.com/office/powerpoint/2010/main" val="2245011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Core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The base for other modules, but it also provides some functionality that can be used on its own, </a:t>
            </a:r>
            <a:r>
              <a:rPr lang="en-US" sz="2800" dirty="0" err="1"/>
              <a:t>eg</a:t>
            </a:r>
            <a:r>
              <a:rPr lang="en-US" sz="2800" dirty="0"/>
              <a:t>. using command line arguments and YAML files as Spring Environment property sources and automatically binding environment properties to Spring bean properties (with validation).</a:t>
            </a:r>
          </a:p>
        </p:txBody>
      </p:sp>
    </p:spTree>
    <p:extLst>
      <p:ext uri="{BB962C8B-B14F-4D97-AF65-F5344CB8AC3E}">
        <p14:creationId xmlns:p14="http://schemas.microsoft.com/office/powerpoint/2010/main" val="2261277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592</TotalTime>
  <Words>1202</Words>
  <Application>Microsoft Office PowerPoint</Application>
  <PresentationFormat>Widescreen</PresentationFormat>
  <Paragraphs>125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Trebuchet MS</vt:lpstr>
      <vt:lpstr>Wingdings 3</vt:lpstr>
      <vt:lpstr>Facet</vt:lpstr>
      <vt:lpstr>Spring Boot</vt:lpstr>
      <vt:lpstr>Introduction – pivotal Say…</vt:lpstr>
      <vt:lpstr>PowerPoint Presentation</vt:lpstr>
      <vt:lpstr>WHY We Need Spring Boot?</vt:lpstr>
      <vt:lpstr>primary goals</vt:lpstr>
      <vt:lpstr>What Spring Boot brings to the table ?</vt:lpstr>
      <vt:lpstr>Spring Boot Components </vt:lpstr>
      <vt:lpstr>Spring Boot Auto Configure</vt:lpstr>
      <vt:lpstr>Spring Boot Core</vt:lpstr>
      <vt:lpstr>Spring Boot CLI</vt:lpstr>
      <vt:lpstr>Spring Boot Actuator</vt:lpstr>
      <vt:lpstr>Spring Boot Starters</vt:lpstr>
      <vt:lpstr>Spring Boot Tools</vt:lpstr>
      <vt:lpstr>How to use Spring Boot</vt:lpstr>
      <vt:lpstr>PowerPoint Presentation</vt:lpstr>
      <vt:lpstr>Environment Setup for Eclipse</vt:lpstr>
      <vt:lpstr>PowerPoint Presentation</vt:lpstr>
      <vt:lpstr>PowerPoint Presentation</vt:lpstr>
      <vt:lpstr>Create Project</vt:lpstr>
      <vt:lpstr>PowerPoint Presentation</vt:lpstr>
      <vt:lpstr>PowerPoint Presentation</vt:lpstr>
      <vt:lpstr>PowerPoint Presentation</vt:lpstr>
      <vt:lpstr>PowerPoint Presentation</vt:lpstr>
      <vt:lpstr>PowerPoint Presentation</vt:lpstr>
      <vt:lpstr>MyAppApplication Class</vt:lpstr>
      <vt:lpstr>@SpringBootApplication annotation</vt:lpstr>
      <vt:lpstr>SpringApplication.run()</vt:lpstr>
      <vt:lpstr>application.properties File</vt:lpstr>
      <vt:lpstr>Continue…….</vt:lpstr>
      <vt:lpstr>Load Custom Application Context</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Gyan</dc:creator>
  <cp:lastModifiedBy>Gyan</cp:lastModifiedBy>
  <cp:revision>36</cp:revision>
  <dcterms:created xsi:type="dcterms:W3CDTF">2017-01-08T07:08:22Z</dcterms:created>
  <dcterms:modified xsi:type="dcterms:W3CDTF">2017-01-08T14:23:55Z</dcterms:modified>
</cp:coreProperties>
</file>